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66" r:id="rId4"/>
    <p:sldId id="263" r:id="rId5"/>
    <p:sldId id="270" r:id="rId6"/>
    <p:sldId id="257" r:id="rId7"/>
    <p:sldId id="260" r:id="rId8"/>
    <p:sldId id="264" r:id="rId9"/>
    <p:sldId id="272" r:id="rId10"/>
    <p:sldId id="259" r:id="rId11"/>
    <p:sldId id="258" r:id="rId12"/>
    <p:sldId id="271" r:id="rId13"/>
    <p:sldId id="273" r:id="rId14"/>
    <p:sldId id="274"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3/31/2019</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3/31/2019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3/31/2019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3/31/2019</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3/31/2019</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hyperlink" Target="https://www.youtube.com/watch?v=kZ6rXnZi8RY"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kZ6rXnZi8R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4F6621CF-F493-40D5-98AE-24A9D3AD4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8" y="0"/>
            <a:ext cx="12194875" cy="4950268"/>
          </a:xfrm>
          <a:prstGeom prst="rect">
            <a:avLst/>
          </a:prstGeom>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281093-EEE2-4B44-B5D8-65AF01BDC2A9}"/>
              </a:ext>
            </a:extLst>
          </p:cNvPr>
          <p:cNvSpPr>
            <a:spLocks noGrp="1"/>
          </p:cNvSpPr>
          <p:nvPr>
            <p:ph type="ctrTitle"/>
          </p:nvPr>
        </p:nvSpPr>
        <p:spPr>
          <a:xfrm>
            <a:off x="5078896" y="643467"/>
            <a:ext cx="5975956" cy="4127545"/>
          </a:xfrm>
        </p:spPr>
        <p:txBody>
          <a:bodyPr anchor="ctr">
            <a:normAutofit/>
          </a:bodyPr>
          <a:lstStyle/>
          <a:p>
            <a:r>
              <a:rPr lang="en-GB" sz="2600" dirty="0">
                <a:latin typeface="Arial" panose="020B0604020202020204" pitchFamily="34" charset="0"/>
                <a:cs typeface="Arial" panose="020B0604020202020204" pitchFamily="34" charset="0"/>
              </a:rPr>
              <a:t>Daoism and Western methods-</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A practical understanding.</a:t>
            </a:r>
            <a:br>
              <a:rPr lang="en-GB" sz="2600" dirty="0">
                <a:latin typeface="Arial" panose="020B0604020202020204" pitchFamily="34" charset="0"/>
                <a:cs typeface="Arial" panose="020B0604020202020204" pitchFamily="34" charset="0"/>
              </a:rPr>
            </a:br>
            <a:br>
              <a:rPr lang="en-GB" sz="2600" dirty="0">
                <a:latin typeface="Arial" panose="020B0604020202020204" pitchFamily="34" charset="0"/>
                <a:cs typeface="Arial" panose="020B0604020202020204" pitchFamily="34" charset="0"/>
              </a:rPr>
            </a:br>
            <a:br>
              <a:rPr lang="en-GB" sz="2600" dirty="0">
                <a:latin typeface="Arial" panose="020B0604020202020204" pitchFamily="34" charset="0"/>
                <a:cs typeface="Arial" panose="020B0604020202020204" pitchFamily="34" charset="0"/>
              </a:rPr>
            </a:br>
            <a:endParaRPr lang="en-GB" sz="2600" dirty="0">
              <a:latin typeface="Arial" panose="020B0604020202020204" pitchFamily="34" charset="0"/>
              <a:cs typeface="Arial" panose="020B0604020202020204" pitchFamily="34" charset="0"/>
            </a:endParaRPr>
          </a:p>
        </p:txBody>
      </p:sp>
      <p:sp>
        <p:nvSpPr>
          <p:cNvPr id="193" name="Rectangle 192">
            <a:extLst>
              <a:ext uri="{FF2B5EF4-FFF2-40B4-BE49-F238E27FC236}">
                <a16:creationId xmlns:a16="http://schemas.microsoft.com/office/drawing/2014/main" id="{CADEE02A-D296-42EA-88F5-7803F69CEE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4950269"/>
            <a:ext cx="12191695" cy="1907732"/>
          </a:xfrm>
          <a:prstGeom prst="rect">
            <a:avLst/>
          </a:prstGeom>
          <a:solidFill>
            <a:schemeClr val="accent1"/>
          </a:soli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34FA9B33-8480-4868-8733-C51C48D2EDF8}"/>
              </a:ext>
            </a:extLst>
          </p:cNvPr>
          <p:cNvSpPr>
            <a:spLocks noGrp="1"/>
          </p:cNvSpPr>
          <p:nvPr>
            <p:ph type="subTitle" idx="1"/>
          </p:nvPr>
        </p:nvSpPr>
        <p:spPr>
          <a:xfrm>
            <a:off x="5078896" y="5118231"/>
            <a:ext cx="5975956" cy="977621"/>
          </a:xfrm>
        </p:spPr>
        <p:txBody>
          <a:bodyPr>
            <a:normAutofit/>
          </a:bodyPr>
          <a:lstStyle/>
          <a:p>
            <a:r>
              <a:rPr lang="en-GB" dirty="0">
                <a:solidFill>
                  <a:srgbClr val="FFFFFF"/>
                </a:solidFill>
              </a:rPr>
              <a:t>Cameron Watson</a:t>
            </a:r>
          </a:p>
          <a:p>
            <a:r>
              <a:rPr lang="en-GB" dirty="0">
                <a:solidFill>
                  <a:srgbClr val="FFFFFF"/>
                </a:solidFill>
              </a:rPr>
              <a:t>1604872</a:t>
            </a:r>
          </a:p>
        </p:txBody>
      </p:sp>
      <p:pic>
        <p:nvPicPr>
          <p:cNvPr id="1030" name="Picture 6" descr="https://taoistwarrior.files.wordpress.com/2014/12/bildschirmfoto-2016-01-10-um-18-08-04.png">
            <a:extLst>
              <a:ext uri="{FF2B5EF4-FFF2-40B4-BE49-F238E27FC236}">
                <a16:creationId xmlns:a16="http://schemas.microsoft.com/office/drawing/2014/main" id="{50D4303B-3A17-4EA7-9C7D-F7ADCD4D6E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805"/>
          <a:stretch/>
        </p:blipFill>
        <p:spPr bwMode="auto">
          <a:xfrm>
            <a:off x="3179" y="-2"/>
            <a:ext cx="4651117" cy="685800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https://taoistwarrior.files.wordpress.com/2014/12/bildschirmfoto-2016-01-10-um-18-08-04.png">
            <a:extLst>
              <a:ext uri="{FF2B5EF4-FFF2-40B4-BE49-F238E27FC236}">
                <a16:creationId xmlns:a16="http://schemas.microsoft.com/office/drawing/2014/main" id="{0798ECD9-3BED-418E-B3DC-2C69B23CF7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805"/>
          <a:stretch/>
        </p:blipFill>
        <p:spPr bwMode="auto">
          <a:xfrm>
            <a:off x="-10888" y="-154747"/>
            <a:ext cx="4651117" cy="6858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757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B6636-3BC9-41C5-BA3C-FD40282706A8}"/>
              </a:ext>
            </a:extLst>
          </p:cNvPr>
          <p:cNvSpPr>
            <a:spLocks noGrp="1"/>
          </p:cNvSpPr>
          <p:nvPr>
            <p:ph type="title"/>
          </p:nvPr>
        </p:nvSpPr>
        <p:spPr/>
        <p:txBody>
          <a:bodyPr>
            <a:noAutofit/>
          </a:bodyPr>
          <a:lstStyle/>
          <a:p>
            <a:r>
              <a:rPr lang="en-GB" sz="2400" dirty="0"/>
              <a:t>Buddhist Monk practicing Qi Gong</a:t>
            </a:r>
          </a:p>
        </p:txBody>
      </p:sp>
      <p:sp>
        <p:nvSpPr>
          <p:cNvPr id="4" name="Rectangle 3">
            <a:extLst>
              <a:ext uri="{FF2B5EF4-FFF2-40B4-BE49-F238E27FC236}">
                <a16:creationId xmlns:a16="http://schemas.microsoft.com/office/drawing/2014/main" id="{6AF2FD86-AFF2-42CA-9C97-4899CF4F7DFC}"/>
              </a:ext>
            </a:extLst>
          </p:cNvPr>
          <p:cNvSpPr/>
          <p:nvPr/>
        </p:nvSpPr>
        <p:spPr>
          <a:xfrm>
            <a:off x="3048000" y="2967335"/>
            <a:ext cx="6096000" cy="369332"/>
          </a:xfrm>
          <a:prstGeom prst="rect">
            <a:avLst/>
          </a:prstGeom>
        </p:spPr>
        <p:txBody>
          <a:bodyPr>
            <a:spAutoFit/>
          </a:bodyPr>
          <a:lstStyle/>
          <a:p>
            <a:endParaRPr lang="en-GB" dirty="0"/>
          </a:p>
        </p:txBody>
      </p:sp>
      <p:pic>
        <p:nvPicPr>
          <p:cNvPr id="3074" name="Picture 2" descr="Image result for shaolin monks images">
            <a:extLst>
              <a:ext uri="{FF2B5EF4-FFF2-40B4-BE49-F238E27FC236}">
                <a16:creationId xmlns:a16="http://schemas.microsoft.com/office/drawing/2014/main" id="{775D0417-851B-4C02-995A-A64F5045EFD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90261" y="2054088"/>
            <a:ext cx="8627165" cy="3763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675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86B6B36E-B71A-448E-AE77-893E74793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2515B680-3875-46F7-9589-116ED669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44" name="Group 43">
            <a:extLst>
              <a:ext uri="{FF2B5EF4-FFF2-40B4-BE49-F238E27FC236}">
                <a16:creationId xmlns:a16="http://schemas.microsoft.com/office/drawing/2014/main" id="{87985280-2B4C-458B-A8A1-53A4C9A2C9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9" y="482171"/>
            <a:ext cx="4074533" cy="5149101"/>
            <a:chOff x="7463259" y="583365"/>
            <a:chExt cx="4074533" cy="5181928"/>
          </a:xfrm>
        </p:grpSpPr>
        <p:sp>
          <p:nvSpPr>
            <p:cNvPr id="45" name="Rectangle 44">
              <a:extLst>
                <a:ext uri="{FF2B5EF4-FFF2-40B4-BE49-F238E27FC236}">
                  <a16:creationId xmlns:a16="http://schemas.microsoft.com/office/drawing/2014/main" id="{3C83B8F0-C3BB-467D-9B03-F769B70D9F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4074533"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90CCD809-212F-424B-A7BA-5B19843330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345028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48" name="Straight Connector 47">
            <a:extLst>
              <a:ext uri="{FF2B5EF4-FFF2-40B4-BE49-F238E27FC236}">
                <a16:creationId xmlns:a16="http://schemas.microsoft.com/office/drawing/2014/main" id="{950B886F-870C-4B66-BB0B-B104105E512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98775" y="1847088"/>
            <a:ext cx="5548039" cy="0"/>
          </a:xfrm>
          <a:prstGeom prst="line">
            <a:avLst/>
          </a:prstGeom>
          <a:ln w="31750">
            <a:solidFill>
              <a:srgbClr val="4A5C35"/>
            </a:solidFill>
          </a:ln>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0E34F959-57F2-4202-A46C-5ACE8FD1073C}"/>
              </a:ext>
            </a:extLst>
          </p:cNvPr>
          <p:cNvSpPr>
            <a:spLocks noGrp="1"/>
          </p:cNvSpPr>
          <p:nvPr>
            <p:ph type="title"/>
          </p:nvPr>
        </p:nvSpPr>
        <p:spPr>
          <a:xfrm>
            <a:off x="5196457" y="804519"/>
            <a:ext cx="5550357" cy="1049235"/>
          </a:xfrm>
        </p:spPr>
        <p:txBody>
          <a:bodyPr>
            <a:normAutofit/>
          </a:bodyPr>
          <a:lstStyle/>
          <a:p>
            <a:pPr algn="ctr"/>
            <a:r>
              <a:rPr lang="en-GB" dirty="0" err="1"/>
              <a:t>OVerview</a:t>
            </a:r>
            <a:endParaRPr lang="en-GB" dirty="0"/>
          </a:p>
        </p:txBody>
      </p:sp>
      <p:sp>
        <p:nvSpPr>
          <p:cNvPr id="58" name="Rectangle 49">
            <a:extLst>
              <a:ext uri="{FF2B5EF4-FFF2-40B4-BE49-F238E27FC236}">
                <a16:creationId xmlns:a16="http://schemas.microsoft.com/office/drawing/2014/main" id="{8C390EAE-F52A-4B84-A776-999A961DDE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71896" y="1116345"/>
            <a:ext cx="870229" cy="1850789"/>
          </a:xfrm>
          <a:prstGeom prst="rect">
            <a:avLst/>
          </a:prstGeom>
          <a:solidFill>
            <a:srgbClr val="4A5C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Image result for yin yang symbol image free">
            <a:extLst>
              <a:ext uri="{FF2B5EF4-FFF2-40B4-BE49-F238E27FC236}">
                <a16:creationId xmlns:a16="http://schemas.microsoft.com/office/drawing/2014/main" id="{80D9287F-3D7D-4CBA-8672-DCD22707A6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20" b="3"/>
          <a:stretch/>
        </p:blipFill>
        <p:spPr bwMode="auto">
          <a:xfrm>
            <a:off x="2313663" y="1116345"/>
            <a:ext cx="1744984" cy="1850789"/>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descr="A group of people around each other&#10;&#10;Description automatically generated">
            <a:extLst>
              <a:ext uri="{FF2B5EF4-FFF2-40B4-BE49-F238E27FC236}">
                <a16:creationId xmlns:a16="http://schemas.microsoft.com/office/drawing/2014/main" id="{BE373185-B6F9-4FA0-A413-109B9871F5BE}"/>
              </a:ext>
            </a:extLst>
          </p:cNvPr>
          <p:cNvPicPr>
            <a:picLocks noChangeAspect="1"/>
          </p:cNvPicPr>
          <p:nvPr/>
        </p:nvPicPr>
        <p:blipFill rotWithShape="1">
          <a:blip r:embed="rId3"/>
          <a:srcRect t="11838" r="3" b="3"/>
          <a:stretch/>
        </p:blipFill>
        <p:spPr>
          <a:xfrm>
            <a:off x="1271223" y="3131726"/>
            <a:ext cx="2799103" cy="1850790"/>
          </a:xfrm>
          <a:prstGeom prst="rect">
            <a:avLst/>
          </a:prstGeom>
        </p:spPr>
      </p:pic>
      <p:sp>
        <p:nvSpPr>
          <p:cNvPr id="3" name="Content Placeholder 2">
            <a:extLst>
              <a:ext uri="{FF2B5EF4-FFF2-40B4-BE49-F238E27FC236}">
                <a16:creationId xmlns:a16="http://schemas.microsoft.com/office/drawing/2014/main" id="{3E206F86-F927-43D4-8184-6EECE3192D63}"/>
              </a:ext>
            </a:extLst>
          </p:cNvPr>
          <p:cNvSpPr>
            <a:spLocks noGrp="1"/>
          </p:cNvSpPr>
          <p:nvPr>
            <p:ph idx="1"/>
          </p:nvPr>
        </p:nvSpPr>
        <p:spPr>
          <a:xfrm>
            <a:off x="5196457" y="2015732"/>
            <a:ext cx="5550357" cy="3450613"/>
          </a:xfrm>
        </p:spPr>
        <p:txBody>
          <a:bodyPr>
            <a:normAutofit/>
          </a:bodyPr>
          <a:lstStyle/>
          <a:p>
            <a:pPr>
              <a:buClr>
                <a:srgbClr val="4A5C35"/>
              </a:buClr>
            </a:pPr>
            <a:endParaRPr lang="en-GB">
              <a:hlinkClick r:id="rId4"/>
            </a:endParaRPr>
          </a:p>
          <a:p>
            <a:pPr marL="0" indent="0">
              <a:buClr>
                <a:srgbClr val="4A5C35"/>
              </a:buClr>
              <a:buNone/>
            </a:pPr>
            <a:endParaRPr lang="en-GB"/>
          </a:p>
        </p:txBody>
      </p:sp>
      <p:pic>
        <p:nvPicPr>
          <p:cNvPr id="59" name="Picture 51">
            <a:extLst>
              <a:ext uri="{FF2B5EF4-FFF2-40B4-BE49-F238E27FC236}">
                <a16:creationId xmlns:a16="http://schemas.microsoft.com/office/drawing/2014/main" id="{EB4CB43F-CF2F-46DD-B2BB-0C0B62C295F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60" name="Straight Connector 53">
            <a:extLst>
              <a:ext uri="{FF2B5EF4-FFF2-40B4-BE49-F238E27FC236}">
                <a16:creationId xmlns:a16="http://schemas.microsoft.com/office/drawing/2014/main" id="{CD029FEB-FAC3-4908-81E7-4D405ABED7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B227EA35-885D-411B-AD5D-ACB735ACCEDB}"/>
              </a:ext>
            </a:extLst>
          </p:cNvPr>
          <p:cNvSpPr/>
          <p:nvPr/>
        </p:nvSpPr>
        <p:spPr>
          <a:xfrm>
            <a:off x="5182389" y="1859340"/>
            <a:ext cx="6995543" cy="3416320"/>
          </a:xfrm>
          <a:prstGeom prst="rect">
            <a:avLst/>
          </a:prstGeom>
        </p:spPr>
        <p:txBody>
          <a:bodyPr wrap="square">
            <a:spAutoFit/>
          </a:bodyPr>
          <a:lstStyle/>
          <a:p>
            <a:r>
              <a:rPr lang="en-GB" dirty="0"/>
              <a:t>The Dao looks at the human body in a Universal context.  It looks at the interactions that are in constant flow.  Social/environmental/mind/body/spirit.</a:t>
            </a:r>
          </a:p>
          <a:p>
            <a:endParaRPr lang="en-GB" dirty="0"/>
          </a:p>
          <a:p>
            <a:r>
              <a:rPr lang="en-GB" dirty="0"/>
              <a:t>Western methods tend to study different parts in isolation.  Experts in each field, social, environmental, religious and each body part.  </a:t>
            </a:r>
          </a:p>
          <a:p>
            <a:endParaRPr lang="en-GB" dirty="0"/>
          </a:p>
          <a:p>
            <a:r>
              <a:rPr lang="en-GB" dirty="0"/>
              <a:t>This presentation leans toward the understanding nothing can be viewed in isolation.</a:t>
            </a:r>
          </a:p>
          <a:p>
            <a:endParaRPr lang="en-GB" dirty="0"/>
          </a:p>
          <a:p>
            <a:r>
              <a:rPr lang="en-GB" dirty="0"/>
              <a:t>It is also premised that understanding many of the terms and complexity of the Daoist system by the western mind poses great difficulty.  </a:t>
            </a:r>
          </a:p>
        </p:txBody>
      </p:sp>
      <p:sp>
        <p:nvSpPr>
          <p:cNvPr id="49" name="Title 1">
            <a:extLst>
              <a:ext uri="{FF2B5EF4-FFF2-40B4-BE49-F238E27FC236}">
                <a16:creationId xmlns:a16="http://schemas.microsoft.com/office/drawing/2014/main" id="{9651B7DC-DB93-49EB-B3BB-01ABEC9ECDD0}"/>
              </a:ext>
            </a:extLst>
          </p:cNvPr>
          <p:cNvSpPr txBox="1">
            <a:spLocks/>
          </p:cNvSpPr>
          <p:nvPr/>
        </p:nvSpPr>
        <p:spPr>
          <a:xfrm>
            <a:off x="5196457" y="810105"/>
            <a:ext cx="55503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GB" sz="1500" dirty="0"/>
          </a:p>
        </p:txBody>
      </p:sp>
    </p:spTree>
    <p:extLst>
      <p:ext uri="{BB962C8B-B14F-4D97-AF65-F5344CB8AC3E}">
        <p14:creationId xmlns:p14="http://schemas.microsoft.com/office/powerpoint/2010/main" val="2616102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5CB06-74D8-48DE-B4FA-71FB6A07A39D}"/>
              </a:ext>
            </a:extLst>
          </p:cNvPr>
          <p:cNvSpPr>
            <a:spLocks noGrp="1"/>
          </p:cNvSpPr>
          <p:nvPr>
            <p:ph type="title"/>
          </p:nvPr>
        </p:nvSpPr>
        <p:spPr/>
        <p:txBody>
          <a:bodyPr/>
          <a:lstStyle/>
          <a:p>
            <a:pPr algn="ctr"/>
            <a:r>
              <a:rPr lang="en-GB" dirty="0"/>
              <a:t>Thesis</a:t>
            </a:r>
          </a:p>
        </p:txBody>
      </p:sp>
      <p:sp>
        <p:nvSpPr>
          <p:cNvPr id="3" name="Content Placeholder 2">
            <a:extLst>
              <a:ext uri="{FF2B5EF4-FFF2-40B4-BE49-F238E27FC236}">
                <a16:creationId xmlns:a16="http://schemas.microsoft.com/office/drawing/2014/main" id="{32B5A27E-8FBF-4861-B739-BF835DD5680A}"/>
              </a:ext>
            </a:extLst>
          </p:cNvPr>
          <p:cNvSpPr>
            <a:spLocks noGrp="1"/>
          </p:cNvSpPr>
          <p:nvPr>
            <p:ph idx="1"/>
          </p:nvPr>
        </p:nvSpPr>
        <p:spPr>
          <a:xfrm>
            <a:off x="1451579" y="2015732"/>
            <a:ext cx="9603275" cy="3450613"/>
          </a:xfrm>
        </p:spPr>
        <p:txBody>
          <a:bodyPr>
            <a:normAutofit fontScale="92500"/>
          </a:bodyPr>
          <a:lstStyle/>
          <a:p>
            <a:pPr lvl="0"/>
            <a:r>
              <a:rPr lang="en-GB" dirty="0"/>
              <a:t>Daoism offers unified ways of viewing the body as part of the cosmos.  </a:t>
            </a:r>
          </a:p>
          <a:p>
            <a:pPr lvl="0"/>
            <a:r>
              <a:rPr lang="en-GB" dirty="0"/>
              <a:t>Religious, philosophical and practical ways of living.</a:t>
            </a:r>
          </a:p>
          <a:p>
            <a:pPr lvl="0"/>
            <a:r>
              <a:rPr lang="en-GB" dirty="0"/>
              <a:t>Inner cultivation through Daoist practices of Taiji and Qi Gong develop self knowledge and the skills to be your own doctor.</a:t>
            </a:r>
          </a:p>
          <a:p>
            <a:pPr lvl="0"/>
            <a:r>
              <a:rPr lang="en-GB" dirty="0"/>
              <a:t>Some methods such as the Alexander Technique do complement Daoist approaches</a:t>
            </a:r>
          </a:p>
          <a:p>
            <a:pPr lvl="0"/>
            <a:r>
              <a:rPr lang="en-GB" dirty="0"/>
              <a:t>This unified approach is in contrast to most western approaches which view the mind, body, spirit in isolation.   Exercise is part of educational curriculum but there is no inner cultivation methods that are comprehensive.  Doctors are relied on for health knowledge.</a:t>
            </a:r>
          </a:p>
          <a:p>
            <a:endParaRPr lang="en-GB" dirty="0"/>
          </a:p>
        </p:txBody>
      </p:sp>
    </p:spTree>
    <p:extLst>
      <p:ext uri="{BB962C8B-B14F-4D97-AF65-F5344CB8AC3E}">
        <p14:creationId xmlns:p14="http://schemas.microsoft.com/office/powerpoint/2010/main" val="3107502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A8FF4-14A7-4C71-8D7A-BF0176739332}"/>
              </a:ext>
            </a:extLst>
          </p:cNvPr>
          <p:cNvSpPr>
            <a:spLocks noGrp="1"/>
          </p:cNvSpPr>
          <p:nvPr>
            <p:ph type="title"/>
          </p:nvPr>
        </p:nvSpPr>
        <p:spPr/>
        <p:txBody>
          <a:bodyPr/>
          <a:lstStyle/>
          <a:p>
            <a:r>
              <a:rPr lang="en-GB" dirty="0"/>
              <a:t>Alexander Technique</a:t>
            </a:r>
          </a:p>
        </p:txBody>
      </p:sp>
      <p:pic>
        <p:nvPicPr>
          <p:cNvPr id="4098" name="Picture 2" descr="Image result for FM Alexander images">
            <a:extLst>
              <a:ext uri="{FF2B5EF4-FFF2-40B4-BE49-F238E27FC236}">
                <a16:creationId xmlns:a16="http://schemas.microsoft.com/office/drawing/2014/main" id="{68D9D85F-25C1-400D-BFF3-CAC7AB9453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1579" y="2357127"/>
            <a:ext cx="4644421" cy="290398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FM Alexander images">
            <a:extLst>
              <a:ext uri="{FF2B5EF4-FFF2-40B4-BE49-F238E27FC236}">
                <a16:creationId xmlns:a16="http://schemas.microsoft.com/office/drawing/2014/main" id="{E52A762A-B8AE-4BC0-80AB-5720E13573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3897" y="2370378"/>
            <a:ext cx="3458816" cy="2903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2560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1D95D-6CBA-4541-873A-CDA3DAD4476A}"/>
              </a:ext>
            </a:extLst>
          </p:cNvPr>
          <p:cNvSpPr>
            <a:spLocks noGrp="1"/>
          </p:cNvSpPr>
          <p:nvPr>
            <p:ph type="title"/>
          </p:nvPr>
        </p:nvSpPr>
        <p:spPr/>
        <p:txBody>
          <a:bodyPr>
            <a:noAutofit/>
          </a:bodyPr>
          <a:lstStyle/>
          <a:p>
            <a:pPr algn="ctr"/>
            <a:r>
              <a:rPr lang="en-GB" sz="2400" dirty="0"/>
              <a:t> optimal energy flow requires alignment and proper       relationship to Gravity</a:t>
            </a:r>
          </a:p>
        </p:txBody>
      </p:sp>
      <p:pic>
        <p:nvPicPr>
          <p:cNvPr id="5" name="Content Placeholder 4">
            <a:extLst>
              <a:ext uri="{FF2B5EF4-FFF2-40B4-BE49-F238E27FC236}">
                <a16:creationId xmlns:a16="http://schemas.microsoft.com/office/drawing/2014/main" id="{69D334B1-1F61-446F-8140-55B4D0D432EC}"/>
              </a:ext>
            </a:extLst>
          </p:cNvPr>
          <p:cNvPicPr>
            <a:picLocks noGrp="1" noChangeAspect="1"/>
          </p:cNvPicPr>
          <p:nvPr>
            <p:ph idx="1"/>
          </p:nvPr>
        </p:nvPicPr>
        <p:blipFill>
          <a:blip r:embed="rId2"/>
          <a:stretch>
            <a:fillRect/>
          </a:stretch>
        </p:blipFill>
        <p:spPr>
          <a:xfrm>
            <a:off x="1027324" y="2114599"/>
            <a:ext cx="4599517" cy="3449638"/>
          </a:xfrm>
        </p:spPr>
      </p:pic>
      <p:pic>
        <p:nvPicPr>
          <p:cNvPr id="7" name="Picture 6" descr="A picture containing text&#10;&#10;Description automatically generated">
            <a:extLst>
              <a:ext uri="{FF2B5EF4-FFF2-40B4-BE49-F238E27FC236}">
                <a16:creationId xmlns:a16="http://schemas.microsoft.com/office/drawing/2014/main" id="{28AA4AB4-C355-41B6-A3CD-8722A771A90A}"/>
              </a:ext>
            </a:extLst>
          </p:cNvPr>
          <p:cNvPicPr>
            <a:picLocks noChangeAspect="1"/>
          </p:cNvPicPr>
          <p:nvPr/>
        </p:nvPicPr>
        <p:blipFill>
          <a:blip r:embed="rId3"/>
          <a:stretch>
            <a:fillRect/>
          </a:stretch>
        </p:blipFill>
        <p:spPr>
          <a:xfrm>
            <a:off x="8969864" y="2140511"/>
            <a:ext cx="2512988" cy="3278237"/>
          </a:xfrm>
          <a:prstGeom prst="rect">
            <a:avLst/>
          </a:prstGeom>
        </p:spPr>
      </p:pic>
      <p:pic>
        <p:nvPicPr>
          <p:cNvPr id="9" name="Picture 8" descr="A close up of a logo&#10;&#10;Description automatically generated">
            <a:extLst>
              <a:ext uri="{FF2B5EF4-FFF2-40B4-BE49-F238E27FC236}">
                <a16:creationId xmlns:a16="http://schemas.microsoft.com/office/drawing/2014/main" id="{4C25186D-0AD8-4E4E-A202-787D389E3E87}"/>
              </a:ext>
            </a:extLst>
          </p:cNvPr>
          <p:cNvPicPr>
            <a:picLocks noChangeAspect="1"/>
          </p:cNvPicPr>
          <p:nvPr/>
        </p:nvPicPr>
        <p:blipFill>
          <a:blip r:embed="rId4"/>
          <a:stretch>
            <a:fillRect/>
          </a:stretch>
        </p:blipFill>
        <p:spPr>
          <a:xfrm>
            <a:off x="5626841" y="2028898"/>
            <a:ext cx="2951842" cy="3449638"/>
          </a:xfrm>
          <a:prstGeom prst="rect">
            <a:avLst/>
          </a:prstGeom>
        </p:spPr>
      </p:pic>
    </p:spTree>
    <p:extLst>
      <p:ext uri="{BB962C8B-B14F-4D97-AF65-F5344CB8AC3E}">
        <p14:creationId xmlns:p14="http://schemas.microsoft.com/office/powerpoint/2010/main" val="2716295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CA41C-5473-42F4-A872-69D238C6DD11}"/>
              </a:ext>
            </a:extLst>
          </p:cNvPr>
          <p:cNvSpPr>
            <a:spLocks noGrp="1"/>
          </p:cNvSpPr>
          <p:nvPr>
            <p:ph type="title"/>
          </p:nvPr>
        </p:nvSpPr>
        <p:spPr/>
        <p:txBody>
          <a:bodyPr/>
          <a:lstStyle/>
          <a:p>
            <a:r>
              <a:rPr lang="en-GB" dirty="0"/>
              <a:t>Spine Long and Straight (similar to AT principles)</a:t>
            </a:r>
          </a:p>
        </p:txBody>
      </p:sp>
      <p:pic>
        <p:nvPicPr>
          <p:cNvPr id="5" name="Content Placeholder 4" descr="A group of people around each other&#10;&#10;Description automatically generated">
            <a:extLst>
              <a:ext uri="{FF2B5EF4-FFF2-40B4-BE49-F238E27FC236}">
                <a16:creationId xmlns:a16="http://schemas.microsoft.com/office/drawing/2014/main" id="{BCF55342-5379-4328-93F0-4163980E298B}"/>
              </a:ext>
            </a:extLst>
          </p:cNvPr>
          <p:cNvPicPr>
            <a:picLocks noGrp="1" noChangeAspect="1"/>
          </p:cNvPicPr>
          <p:nvPr>
            <p:ph idx="1"/>
          </p:nvPr>
        </p:nvPicPr>
        <p:blipFill>
          <a:blip r:embed="rId2"/>
          <a:stretch>
            <a:fillRect/>
          </a:stretch>
        </p:blipFill>
        <p:spPr>
          <a:xfrm>
            <a:off x="3954577" y="2016125"/>
            <a:ext cx="4597170" cy="3449638"/>
          </a:xfrm>
        </p:spPr>
      </p:pic>
    </p:spTree>
    <p:extLst>
      <p:ext uri="{BB962C8B-B14F-4D97-AF65-F5344CB8AC3E}">
        <p14:creationId xmlns:p14="http://schemas.microsoft.com/office/powerpoint/2010/main" val="3404758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A786D-D1C6-43E5-8CFA-56A3675B4EAD}"/>
              </a:ext>
            </a:extLst>
          </p:cNvPr>
          <p:cNvSpPr>
            <a:spLocks noGrp="1"/>
          </p:cNvSpPr>
          <p:nvPr>
            <p:ph type="title"/>
          </p:nvPr>
        </p:nvSpPr>
        <p:spPr/>
        <p:txBody>
          <a:bodyPr/>
          <a:lstStyle/>
          <a:p>
            <a:r>
              <a:rPr lang="en-GB" dirty="0"/>
              <a:t>Otherwise </a:t>
            </a:r>
          </a:p>
        </p:txBody>
      </p:sp>
      <p:sp>
        <p:nvSpPr>
          <p:cNvPr id="3" name="Content Placeholder 2">
            <a:extLst>
              <a:ext uri="{FF2B5EF4-FFF2-40B4-BE49-F238E27FC236}">
                <a16:creationId xmlns:a16="http://schemas.microsoft.com/office/drawing/2014/main" id="{4827A257-48A0-4475-916C-4F992E41418E}"/>
              </a:ext>
            </a:extLst>
          </p:cNvPr>
          <p:cNvSpPr>
            <a:spLocks noGrp="1"/>
          </p:cNvSpPr>
          <p:nvPr>
            <p:ph idx="1"/>
          </p:nvPr>
        </p:nvSpPr>
        <p:spPr/>
        <p:txBody>
          <a:bodyPr>
            <a:normAutofit fontScale="92500" lnSpcReduction="20000"/>
          </a:bodyPr>
          <a:lstStyle/>
          <a:p>
            <a:r>
              <a:rPr lang="en-GB" dirty="0"/>
              <a:t>Energy or Qi (??) gets stuck in areas and becomes too full in others</a:t>
            </a:r>
          </a:p>
          <a:p>
            <a:r>
              <a:rPr lang="en-GB" dirty="0"/>
              <a:t>Impairs breathing and organ functioning (lack of space and contraction of intestines etc)</a:t>
            </a:r>
          </a:p>
          <a:p>
            <a:r>
              <a:rPr lang="en-GB" dirty="0"/>
              <a:t>Creates pressure</a:t>
            </a:r>
          </a:p>
          <a:p>
            <a:r>
              <a:rPr lang="en-GB" dirty="0"/>
              <a:t>Becomes toxic (e.g. like a pond)</a:t>
            </a:r>
          </a:p>
          <a:p>
            <a:r>
              <a:rPr lang="en-GB" dirty="0"/>
              <a:t>Distorts skeletal system / tight joints/ imbalances muscles (too tight/too loose)</a:t>
            </a:r>
          </a:p>
          <a:p>
            <a:r>
              <a:rPr lang="en-GB" dirty="0"/>
              <a:t>Mind busy / distracted / fragmented</a:t>
            </a:r>
          </a:p>
          <a:p>
            <a:r>
              <a:rPr lang="en-GB" dirty="0"/>
              <a:t>Nerves pinched painful</a:t>
            </a:r>
          </a:p>
          <a:p>
            <a:r>
              <a:rPr lang="en-GB" dirty="0"/>
              <a:t>Causes conditions such as headache, insomnia, etc</a:t>
            </a:r>
          </a:p>
        </p:txBody>
      </p:sp>
    </p:spTree>
    <p:extLst>
      <p:ext uri="{BB962C8B-B14F-4D97-AF65-F5344CB8AC3E}">
        <p14:creationId xmlns:p14="http://schemas.microsoft.com/office/powerpoint/2010/main" val="2140403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115C-BF01-4E3E-95F6-C8D0591C8BCC}"/>
              </a:ext>
            </a:extLst>
          </p:cNvPr>
          <p:cNvSpPr>
            <a:spLocks noGrp="1"/>
          </p:cNvSpPr>
          <p:nvPr>
            <p:ph type="title"/>
          </p:nvPr>
        </p:nvSpPr>
        <p:spPr/>
        <p:txBody>
          <a:bodyPr/>
          <a:lstStyle/>
          <a:p>
            <a:r>
              <a:rPr lang="en-GB" dirty="0"/>
              <a:t>Why does this happen?</a:t>
            </a:r>
          </a:p>
        </p:txBody>
      </p:sp>
      <p:pic>
        <p:nvPicPr>
          <p:cNvPr id="8194" name="Picture 2" descr="Image result for images of the slouching in teenagers">
            <a:extLst>
              <a:ext uri="{FF2B5EF4-FFF2-40B4-BE49-F238E27FC236}">
                <a16:creationId xmlns:a16="http://schemas.microsoft.com/office/drawing/2014/main" id="{FCA401C6-4804-4CFC-83C1-32A0315B4B4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1579" y="2557462"/>
            <a:ext cx="4326369" cy="294219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images of the slouching in teenagers">
            <a:extLst>
              <a:ext uri="{FF2B5EF4-FFF2-40B4-BE49-F238E27FC236}">
                <a16:creationId xmlns:a16="http://schemas.microsoft.com/office/drawing/2014/main" id="{9E64DB34-10A8-4233-B313-D60F4AB949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121" y="2557463"/>
            <a:ext cx="3737113" cy="2836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73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A0333-E5A7-41F3-8107-56DB733C8F8C}"/>
              </a:ext>
            </a:extLst>
          </p:cNvPr>
          <p:cNvSpPr>
            <a:spLocks noGrp="1"/>
          </p:cNvSpPr>
          <p:nvPr>
            <p:ph type="title"/>
          </p:nvPr>
        </p:nvSpPr>
        <p:spPr/>
        <p:txBody>
          <a:bodyPr/>
          <a:lstStyle/>
          <a:p>
            <a:r>
              <a:rPr lang="en-GB" dirty="0"/>
              <a:t>What commonly happens to old people?</a:t>
            </a:r>
          </a:p>
        </p:txBody>
      </p:sp>
      <p:pic>
        <p:nvPicPr>
          <p:cNvPr id="4" name="Picture 2" descr="Image result for images of the elderly stooping">
            <a:extLst>
              <a:ext uri="{FF2B5EF4-FFF2-40B4-BE49-F238E27FC236}">
                <a16:creationId xmlns:a16="http://schemas.microsoft.com/office/drawing/2014/main" id="{82847A8A-6377-47BB-AD27-8D9901E5AE2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51369" y="2385391"/>
            <a:ext cx="3873569" cy="3313044"/>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Image result for images of chinese people doing tai chi">
            <a:extLst>
              <a:ext uri="{FF2B5EF4-FFF2-40B4-BE49-F238E27FC236}">
                <a16:creationId xmlns:a16="http://schemas.microsoft.com/office/drawing/2014/main" id="{87F981AC-B4C0-4C80-A4CD-2A932F815D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7366" y="2385391"/>
            <a:ext cx="3873569" cy="3313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863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DC19-CF7E-4DE2-8778-858A8316DC0F}"/>
              </a:ext>
            </a:extLst>
          </p:cNvPr>
          <p:cNvSpPr>
            <a:spLocks noGrp="1"/>
          </p:cNvSpPr>
          <p:nvPr>
            <p:ph type="title"/>
          </p:nvPr>
        </p:nvSpPr>
        <p:spPr/>
        <p:txBody>
          <a:bodyPr/>
          <a:lstStyle/>
          <a:p>
            <a:pPr algn="ctr"/>
            <a:r>
              <a:rPr lang="en-GB" dirty="0"/>
              <a:t>     Energy-Qi-life force</a:t>
            </a:r>
            <a:br>
              <a:rPr lang="en-GB" dirty="0"/>
            </a:br>
            <a:r>
              <a:rPr lang="en-GB" sz="2000" dirty="0"/>
              <a:t>what animates us?</a:t>
            </a:r>
          </a:p>
        </p:txBody>
      </p:sp>
      <p:sp>
        <p:nvSpPr>
          <p:cNvPr id="3" name="Content Placeholder 2">
            <a:extLst>
              <a:ext uri="{FF2B5EF4-FFF2-40B4-BE49-F238E27FC236}">
                <a16:creationId xmlns:a16="http://schemas.microsoft.com/office/drawing/2014/main" id="{951060FE-C682-4AB6-A277-B10A40763F98}"/>
              </a:ext>
            </a:extLst>
          </p:cNvPr>
          <p:cNvSpPr>
            <a:spLocks noGrp="1"/>
          </p:cNvSpPr>
          <p:nvPr>
            <p:ph idx="1"/>
          </p:nvPr>
        </p:nvSpPr>
        <p:spPr/>
        <p:txBody>
          <a:bodyPr/>
          <a:lstStyle/>
          <a:p>
            <a:r>
              <a:rPr lang="en-GB" dirty="0">
                <a:hlinkClick r:id="rId2"/>
              </a:rPr>
              <a:t>https://www.youtube.com/watch?v=kZ6rXnZi8RY</a:t>
            </a:r>
            <a:r>
              <a:rPr lang="en-GB" dirty="0"/>
              <a:t> Buddhist monk demonstrating Tai Chi</a:t>
            </a:r>
          </a:p>
          <a:p>
            <a:r>
              <a:rPr lang="en-GB" dirty="0"/>
              <a:t>Fluidity and integration – a structure that is clear of obstruction (including food, meat, cheeses, breads and son leave residues) Sickness is no mystery.  </a:t>
            </a:r>
          </a:p>
          <a:p>
            <a:r>
              <a:rPr lang="en-GB" dirty="0"/>
              <a:t>Understanding,  attitude, wisdom, beliefs, thought pattern,  feeling/emotion,  physiology,  Exercise, Diet, Rest, Community, livelihood, purpose, environment, Universal laws, natural law,   These qualities need to be cultivated and the inner harmony and balance that allows for this is one major focus of Daoism.</a:t>
            </a:r>
          </a:p>
          <a:p>
            <a:r>
              <a:rPr lang="en-GB" dirty="0"/>
              <a:t>We are designed to experience trauma and it to pass thru.  Modern humans get stuck.</a:t>
            </a:r>
          </a:p>
        </p:txBody>
      </p:sp>
    </p:spTree>
    <p:extLst>
      <p:ext uri="{BB962C8B-B14F-4D97-AF65-F5344CB8AC3E}">
        <p14:creationId xmlns:p14="http://schemas.microsoft.com/office/powerpoint/2010/main" val="34859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146AD-213F-485C-9CF8-716F01B83CE9}"/>
              </a:ext>
            </a:extLst>
          </p:cNvPr>
          <p:cNvSpPr>
            <a:spLocks noGrp="1"/>
          </p:cNvSpPr>
          <p:nvPr>
            <p:ph type="title"/>
          </p:nvPr>
        </p:nvSpPr>
        <p:spPr/>
        <p:txBody>
          <a:bodyPr/>
          <a:lstStyle/>
          <a:p>
            <a:r>
              <a:rPr lang="en-GB" dirty="0"/>
              <a:t>Benefits		</a:t>
            </a:r>
          </a:p>
        </p:txBody>
      </p:sp>
      <p:sp>
        <p:nvSpPr>
          <p:cNvPr id="3" name="Content Placeholder 2">
            <a:extLst>
              <a:ext uri="{FF2B5EF4-FFF2-40B4-BE49-F238E27FC236}">
                <a16:creationId xmlns:a16="http://schemas.microsoft.com/office/drawing/2014/main" id="{B3A014D3-A83B-42F6-8A5D-41EE498C44CA}"/>
              </a:ext>
            </a:extLst>
          </p:cNvPr>
          <p:cNvSpPr>
            <a:spLocks noGrp="1"/>
          </p:cNvSpPr>
          <p:nvPr>
            <p:ph idx="1"/>
          </p:nvPr>
        </p:nvSpPr>
        <p:spPr/>
        <p:txBody>
          <a:bodyPr>
            <a:normAutofit/>
          </a:bodyPr>
          <a:lstStyle/>
          <a:p>
            <a:r>
              <a:rPr lang="en-GB" dirty="0"/>
              <a:t>Cultivate self knowledge and knowledge of life in general</a:t>
            </a:r>
          </a:p>
          <a:p>
            <a:r>
              <a:rPr lang="en-GB" dirty="0"/>
              <a:t>Becoming your own doctor, health, longevity</a:t>
            </a:r>
          </a:p>
          <a:p>
            <a:r>
              <a:rPr lang="en-GB" dirty="0"/>
              <a:t>Calmer mind, steadier emotions – everything improves</a:t>
            </a:r>
          </a:p>
        </p:txBody>
      </p:sp>
      <p:pic>
        <p:nvPicPr>
          <p:cNvPr id="11266" name="Picture 2" descr="Image result for images of groups meditation">
            <a:extLst>
              <a:ext uri="{FF2B5EF4-FFF2-40B4-BE49-F238E27FC236}">
                <a16:creationId xmlns:a16="http://schemas.microsoft.com/office/drawing/2014/main" id="{E02A91A9-5E75-424B-AC5E-29284F372A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579" y="3670852"/>
            <a:ext cx="4266734" cy="1795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925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E305D-6522-41FF-B9E6-BD713A33ECA7}"/>
              </a:ext>
            </a:extLst>
          </p:cNvPr>
          <p:cNvSpPr>
            <a:spLocks noGrp="1"/>
          </p:cNvSpPr>
          <p:nvPr>
            <p:ph type="title"/>
          </p:nvPr>
        </p:nvSpPr>
        <p:spPr/>
        <p:txBody>
          <a:bodyPr/>
          <a:lstStyle/>
          <a:p>
            <a:r>
              <a:rPr lang="en-GB" dirty="0"/>
              <a:t>			discoveries</a:t>
            </a:r>
          </a:p>
        </p:txBody>
      </p:sp>
      <p:pic>
        <p:nvPicPr>
          <p:cNvPr id="12294" name="Picture 6" descr="Image result for images of acupressure points">
            <a:extLst>
              <a:ext uri="{FF2B5EF4-FFF2-40B4-BE49-F238E27FC236}">
                <a16:creationId xmlns:a16="http://schemas.microsoft.com/office/drawing/2014/main" id="{51E49BD8-7746-4502-9FDB-B4C782DDDE3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070574" y="2190749"/>
            <a:ext cx="2817122" cy="336191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91291E1-AFD7-4379-90DF-F5B13535A470}"/>
              </a:ext>
            </a:extLst>
          </p:cNvPr>
          <p:cNvSpPr/>
          <p:nvPr/>
        </p:nvSpPr>
        <p:spPr>
          <a:xfrm>
            <a:off x="1205948" y="2397724"/>
            <a:ext cx="6864626" cy="2032095"/>
          </a:xfrm>
          <a:prstGeom prst="rect">
            <a:avLst/>
          </a:prstGeom>
        </p:spPr>
        <p:txBody>
          <a:bodyPr wrap="square">
            <a:spAutoFit/>
          </a:bodyPr>
          <a:lstStyle/>
          <a:p>
            <a:pPr marL="228600">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In my own case I discovered it is possible to see points</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Alleviate pain and sickness in others</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Its only thru study we can how out of balance modern humans are.  </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Without knowing the conditions we cannot work on them.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8158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1C64A-C9FA-48CE-82F9-64E22303E307}"/>
              </a:ext>
            </a:extLst>
          </p:cNvPr>
          <p:cNvSpPr>
            <a:spLocks noGrp="1"/>
          </p:cNvSpPr>
          <p:nvPr>
            <p:ph type="title"/>
          </p:nvPr>
        </p:nvSpPr>
        <p:spPr/>
        <p:txBody>
          <a:bodyPr/>
          <a:lstStyle/>
          <a:p>
            <a:r>
              <a:rPr lang="en-GB" dirty="0"/>
              <a:t>Conclusion		</a:t>
            </a:r>
            <a:br>
              <a:rPr lang="en-GB" dirty="0"/>
            </a:br>
            <a:r>
              <a:rPr lang="en-GB" dirty="0"/>
              <a:t>		</a:t>
            </a:r>
          </a:p>
        </p:txBody>
      </p:sp>
      <p:sp>
        <p:nvSpPr>
          <p:cNvPr id="4" name="Rectangle 3">
            <a:extLst>
              <a:ext uri="{FF2B5EF4-FFF2-40B4-BE49-F238E27FC236}">
                <a16:creationId xmlns:a16="http://schemas.microsoft.com/office/drawing/2014/main" id="{8D5BAB51-27DE-4AE9-A936-933A56F864DF}"/>
              </a:ext>
            </a:extLst>
          </p:cNvPr>
          <p:cNvSpPr/>
          <p:nvPr/>
        </p:nvSpPr>
        <p:spPr>
          <a:xfrm>
            <a:off x="4505738" y="2346428"/>
            <a:ext cx="6440557" cy="2361416"/>
          </a:xfrm>
          <a:prstGeom prst="rect">
            <a:avLst/>
          </a:prstGeom>
        </p:spPr>
        <p:txBody>
          <a:bodyPr wrap="square">
            <a:spAutoFit/>
          </a:bodyPr>
          <a:lstStyle/>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The easiest way for the person from the west to understand the Dao is to practice Tai Chi and Qi Gong.  </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It is a well-rounded system with safe guards.  </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Finding a good teacher really helps but they are hard to find.</a:t>
            </a:r>
          </a:p>
          <a:p>
            <a:pPr marL="342900" lvl="0" indent="-342900">
              <a:lnSpc>
                <a:spcPct val="107000"/>
              </a:lnSpc>
              <a:spcAft>
                <a:spcPts val="800"/>
              </a:spcAft>
              <a:buFont typeface="Arial" panose="020B0604020202020204" pitchFamily="34" charset="0"/>
              <a:buChar char="•"/>
              <a:tabLst>
                <a:tab pos="457200" algn="l"/>
              </a:tabLst>
            </a:pPr>
            <a:r>
              <a:rPr lang="en-GB" sz="2000" dirty="0">
                <a:latin typeface="Calibri" panose="020F0502020204030204" pitchFamily="34" charset="0"/>
                <a:ea typeface="Calibri" panose="020F0502020204030204" pitchFamily="34" charset="0"/>
                <a:cs typeface="Times New Roman" panose="02020603050405020304" pitchFamily="18" charset="0"/>
              </a:rPr>
              <a:t>Studying Daoism and inner cultivation change your life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318" name="Picture 6" descr="Image result for image of laughing shaolin monk">
            <a:extLst>
              <a:ext uri="{FF2B5EF4-FFF2-40B4-BE49-F238E27FC236}">
                <a16:creationId xmlns:a16="http://schemas.microsoft.com/office/drawing/2014/main" id="{E3FDEE95-7EC0-44A6-B15D-36FBB17CEAE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1579" y="2346427"/>
            <a:ext cx="3054159" cy="2361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0169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B1EE6-A53D-4480-B658-3597F696326A}"/>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DE033F59-B161-44DE-BDF4-B6D104891C37}"/>
              </a:ext>
            </a:extLst>
          </p:cNvPr>
          <p:cNvSpPr>
            <a:spLocks noGrp="1"/>
          </p:cNvSpPr>
          <p:nvPr>
            <p:ph idx="1"/>
          </p:nvPr>
        </p:nvSpPr>
        <p:spPr/>
        <p:txBody>
          <a:bodyPr>
            <a:normAutofit lnSpcReduction="10000"/>
          </a:bodyPr>
          <a:lstStyle/>
          <a:p>
            <a:r>
              <a:rPr lang="en-GB" dirty="0"/>
              <a:t>Alexander, Frederick Matthias, </a:t>
            </a:r>
            <a:r>
              <a:rPr lang="en-GB" i="1" dirty="0"/>
              <a:t>Constructive Conscious Control of the Individual</a:t>
            </a:r>
            <a:r>
              <a:rPr lang="en-GB" dirty="0"/>
              <a:t> (E. P. Dutton, 1932)</a:t>
            </a:r>
          </a:p>
          <a:p>
            <a:r>
              <a:rPr lang="en-GB" dirty="0"/>
              <a:t>Alexander, Frederick Matthias, </a:t>
            </a:r>
            <a:r>
              <a:rPr lang="en-GB" i="1" dirty="0"/>
              <a:t>Man’s Supreme Inheritance</a:t>
            </a:r>
            <a:r>
              <a:rPr lang="en-GB" dirty="0"/>
              <a:t> (E.P. Dutton &amp; Company, 1918)</a:t>
            </a:r>
          </a:p>
          <a:p>
            <a:r>
              <a:rPr lang="en-GB" dirty="0"/>
              <a:t>Clark, J. J, </a:t>
            </a:r>
            <a:r>
              <a:rPr lang="en-GB" i="1" dirty="0"/>
              <a:t>The Tao of the West</a:t>
            </a:r>
            <a:r>
              <a:rPr lang="en-GB" dirty="0"/>
              <a:t> (London: Routledge, 2000)</a:t>
            </a:r>
          </a:p>
          <a:p>
            <a:r>
              <a:rPr lang="en-GB" dirty="0"/>
              <a:t>Kohn, Livia, </a:t>
            </a:r>
            <a:r>
              <a:rPr lang="en-GB" i="1" dirty="0"/>
              <a:t>Introducing Daoism</a:t>
            </a:r>
            <a:r>
              <a:rPr lang="en-GB" dirty="0"/>
              <a:t> (New York: Routledge, 2009)</a:t>
            </a:r>
          </a:p>
          <a:p>
            <a:r>
              <a:rPr lang="en-GB" dirty="0"/>
              <a:t>Kohn, Livia, </a:t>
            </a:r>
            <a:r>
              <a:rPr lang="en-GB" i="1" dirty="0"/>
              <a:t>The Taoist Experience</a:t>
            </a:r>
            <a:r>
              <a:rPr lang="en-GB" dirty="0"/>
              <a:t> (New York: State University of New York Press, 1993)</a:t>
            </a:r>
          </a:p>
          <a:p>
            <a:r>
              <a:rPr lang="en-GB" dirty="0" err="1"/>
              <a:t>Shaolintemple</a:t>
            </a:r>
            <a:r>
              <a:rPr lang="en-GB" dirty="0"/>
              <a:t>, </a:t>
            </a:r>
            <a:r>
              <a:rPr lang="en-GB" i="1" dirty="0"/>
              <a:t>Shaolin Chen Tai Chi Kung Fu &amp; Qigong  - </a:t>
            </a:r>
            <a:r>
              <a:rPr lang="en-GB" i="1" dirty="0" err="1"/>
              <a:t>少林釋行武大師</a:t>
            </a:r>
            <a:r>
              <a:rPr lang="en-GB" i="1" dirty="0"/>
              <a:t> Shi Xing Wu</a:t>
            </a:r>
            <a:r>
              <a:rPr lang="en-GB" dirty="0"/>
              <a:t> &lt;https://www.youtube.com/watch?v=kZ6rXnZi8RY&gt; [accessed 28 March 2019]</a:t>
            </a:r>
          </a:p>
          <a:p>
            <a:endParaRPr lang="en-GB" dirty="0"/>
          </a:p>
        </p:txBody>
      </p:sp>
    </p:spTree>
    <p:extLst>
      <p:ext uri="{BB962C8B-B14F-4D97-AF65-F5344CB8AC3E}">
        <p14:creationId xmlns:p14="http://schemas.microsoft.com/office/powerpoint/2010/main" val="33349829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otalTime>333</TotalTime>
  <Words>675</Words>
  <Application>Microsoft Office PowerPoint</Application>
  <PresentationFormat>Widescreen</PresentationFormat>
  <Paragraphs>58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Gill Sans MT</vt:lpstr>
      <vt:lpstr>Gallery</vt:lpstr>
      <vt:lpstr>Daoism and Western methods- A practical understanding.   </vt:lpstr>
      <vt:lpstr>Buddhist Monk practicing Qi Gong</vt:lpstr>
      <vt:lpstr>OVerview</vt:lpstr>
      <vt:lpstr>Thesis</vt:lpstr>
      <vt:lpstr>Alexander Technique</vt:lpstr>
      <vt:lpstr> optimal energy flow requires alignment and proper       relationship to Gravity</vt:lpstr>
      <vt:lpstr>Spine Long and Straight (similar to AT principles)</vt:lpstr>
      <vt:lpstr>Otherwise </vt:lpstr>
      <vt:lpstr>Why does this happen?</vt:lpstr>
      <vt:lpstr>What commonly happens to old people?</vt:lpstr>
      <vt:lpstr>     Energy-Qi-life force what animates us?</vt:lpstr>
      <vt:lpstr>Benefits  </vt:lpstr>
      <vt:lpstr>   discoveries</vt:lpstr>
      <vt:lpstr>Conclusion     </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practitioners Understanding of the body from a Daoist and Western perspective  with a particular focus on  How Daoist practice can help you   </dc:title>
  <dc:creator>Cameron Watson (1604872)</dc:creator>
  <cp:lastModifiedBy>Cameron Watson (1604872)</cp:lastModifiedBy>
  <cp:revision>68</cp:revision>
  <dcterms:created xsi:type="dcterms:W3CDTF">2019-03-28T17:12:26Z</dcterms:created>
  <dcterms:modified xsi:type="dcterms:W3CDTF">2019-03-31T15:06:21Z</dcterms:modified>
</cp:coreProperties>
</file>