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charts/chart1.xml" ContentType="application/vnd.openxmlformats-officedocument.drawingml.chart+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rts/chart2.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6.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1"/>
  </p:sldMasterIdLst>
  <p:notesMasterIdLst>
    <p:notesMasterId r:id="rId18"/>
  </p:notesMasterIdLst>
  <p:sldIdLst>
    <p:sldId id="278" r:id="rId2"/>
    <p:sldId id="295" r:id="rId3"/>
    <p:sldId id="280" r:id="rId4"/>
    <p:sldId id="279" r:id="rId5"/>
    <p:sldId id="294" r:id="rId6"/>
    <p:sldId id="291" r:id="rId7"/>
    <p:sldId id="289" r:id="rId8"/>
    <p:sldId id="285" r:id="rId9"/>
    <p:sldId id="290" r:id="rId10"/>
    <p:sldId id="293" r:id="rId11"/>
    <p:sldId id="296" r:id="rId12"/>
    <p:sldId id="282" r:id="rId13"/>
    <p:sldId id="284" r:id="rId14"/>
    <p:sldId id="287" r:id="rId15"/>
    <p:sldId id="292" r:id="rId16"/>
    <p:sldId id="281" r:id="rId17"/>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D4D593"/>
    <a:srgbClr val="F5CDCE"/>
    <a:srgbClr val="AAC4E9"/>
    <a:srgbClr val="FDFBF6"/>
    <a:srgbClr val="DF8C8C"/>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0" autoAdjust="0"/>
    <p:restoredTop sz="76773" autoAdjust="0"/>
  </p:normalViewPr>
  <p:slideViewPr>
    <p:cSldViewPr snapToGrid="0" snapToObjects="1">
      <p:cViewPr varScale="1">
        <p:scale>
          <a:sx n="72" d="100"/>
          <a:sy n="72" d="100"/>
        </p:scale>
        <p:origin x="1616" y="200"/>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8/10/relationships/authors" Target="authors.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27"/>
    </mc:Choice>
    <mc:Fallback>
      <c:style val="27"/>
    </mc:Fallback>
  </mc:AlternateContent>
  <c:chart>
    <c:title>
      <c:tx>
        <c:rich>
          <a:bodyPr/>
          <a:lstStyle/>
          <a:p>
            <a:pPr>
              <a:defRPr sz="1600" b="0"/>
            </a:pPr>
            <a:r>
              <a:rPr lang="en-US" sz="1600" b="0" dirty="0">
                <a:solidFill>
                  <a:srgbClr val="202C8F"/>
                </a:solidFill>
                <a:latin typeface="+mj-lt"/>
              </a:rPr>
              <a:t>Startup</a:t>
            </a:r>
          </a:p>
        </c:rich>
      </c:tx>
      <c:overlay val="0"/>
    </c:title>
    <c:autoTitleDeleted val="0"/>
    <c:plotArea>
      <c:layout/>
      <c:pieChart>
        <c:varyColors val="1"/>
        <c:ser>
          <c:idx val="0"/>
          <c:order val="0"/>
          <c:tx>
            <c:strRef>
              <c:f>Sheet1!$B$1</c:f>
              <c:strCache>
                <c:ptCount val="1"/>
                <c:pt idx="0">
                  <c:v>Sales</c:v>
                </c:pt>
              </c:strCache>
            </c:strRef>
          </c:tx>
          <c:cat>
            <c:strRef>
              <c:f>Sheet1!$A$2:$A$8</c:f>
              <c:strCache>
                <c:ptCount val="7"/>
                <c:pt idx="0">
                  <c:v>Rent</c:v>
                </c:pt>
                <c:pt idx="1">
                  <c:v>License</c:v>
                </c:pt>
                <c:pt idx="2">
                  <c:v>Equipment</c:v>
                </c:pt>
                <c:pt idx="3">
                  <c:v>Utilities</c:v>
                </c:pt>
                <c:pt idx="4">
                  <c:v>Furniture</c:v>
                </c:pt>
                <c:pt idx="5">
                  <c:v>Decoration</c:v>
                </c:pt>
                <c:pt idx="6">
                  <c:v>Other</c:v>
                </c:pt>
              </c:strCache>
            </c:strRef>
          </c:cat>
          <c:val>
            <c:numRef>
              <c:f>Sheet1!$B$2:$B$8</c:f>
              <c:numCache>
                <c:formatCode>General</c:formatCode>
                <c:ptCount val="7"/>
                <c:pt idx="0">
                  <c:v>2500</c:v>
                </c:pt>
                <c:pt idx="1">
                  <c:v>1250</c:v>
                </c:pt>
                <c:pt idx="2">
                  <c:v>7500</c:v>
                </c:pt>
                <c:pt idx="3">
                  <c:v>4000</c:v>
                </c:pt>
                <c:pt idx="4">
                  <c:v>2500</c:v>
                </c:pt>
                <c:pt idx="5">
                  <c:v>2000</c:v>
                </c:pt>
                <c:pt idx="6">
                  <c:v>250</c:v>
                </c:pt>
              </c:numCache>
            </c:numRef>
          </c:val>
          <c:extLst>
            <c:ext xmlns:c16="http://schemas.microsoft.com/office/drawing/2014/chart" uri="{C3380CC4-5D6E-409C-BE32-E72D297353CC}">
              <c16:uniqueId val="{00000000-548B-47EB-AAC9-53414B1C0E54}"/>
            </c:ext>
          </c:extLst>
        </c:ser>
        <c:dLbls>
          <c:showLegendKey val="0"/>
          <c:showVal val="0"/>
          <c:showCatName val="0"/>
          <c:showSerName val="0"/>
          <c:showPercent val="0"/>
          <c:showBubbleSize val="0"/>
          <c:showLeaderLines val="1"/>
        </c:dLbls>
        <c:firstSliceAng val="0"/>
      </c:pieChart>
    </c:plotArea>
    <c:legend>
      <c:legendPos val="r"/>
      <c:layout>
        <c:manualLayout>
          <c:xMode val="edge"/>
          <c:yMode val="edge"/>
          <c:x val="0.71202081510644499"/>
          <c:y val="0.23723284589426322"/>
          <c:w val="0.21159029600466608"/>
          <c:h val="0.56349081364829401"/>
        </c:manualLayout>
      </c:layout>
      <c:overlay val="0"/>
      <c:txPr>
        <a:bodyPr/>
        <a:lstStyle/>
        <a:p>
          <a:pPr>
            <a:defRPr sz="1200" b="0">
              <a:solidFill>
                <a:srgbClr val="202C8F"/>
              </a:solidFill>
              <a:latin typeface="Abadi Extra Light" panose="020B0204020104020204" pitchFamily="34" charset="0"/>
            </a:defRPr>
          </a:pPr>
          <a:endParaRPr lang="en-PK"/>
        </a:p>
      </c:txPr>
    </c:legend>
    <c:plotVisOnly val="1"/>
    <c:dispBlanksAs val="gap"/>
    <c:showDLblsOverMax val="0"/>
  </c:chart>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6"/>
    </mc:Choice>
    <mc:Fallback>
      <c:style val="6"/>
    </mc:Fallback>
  </mc:AlternateContent>
  <c:chart>
    <c:autoTitleDeleted val="0"/>
    <c:plotArea>
      <c:layout/>
      <c:barChart>
        <c:barDir val="col"/>
        <c:grouping val="clustered"/>
        <c:varyColors val="0"/>
        <c:ser>
          <c:idx val="0"/>
          <c:order val="0"/>
          <c:tx>
            <c:strRef>
              <c:f>Sheet1!$B$1</c:f>
              <c:strCache>
                <c:ptCount val="1"/>
                <c:pt idx="0">
                  <c:v>Cash Inflow</c:v>
                </c:pt>
              </c:strCache>
            </c:strRef>
          </c:tx>
          <c:spPr>
            <a:solidFill>
              <a:schemeClr val="accent4">
                <a:shade val="76000"/>
              </a:schemeClr>
            </a:solidFill>
            <a:ln>
              <a:noFill/>
            </a:ln>
            <a:effectLst/>
          </c:spPr>
          <c:invertIfNegative val="0"/>
          <c:cat>
            <c:strRef>
              <c:f>Sheet1!$A$2:$A$13</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Sheet1!$B$2:$B$13</c:f>
              <c:numCache>
                <c:formatCode>General</c:formatCode>
                <c:ptCount val="12"/>
                <c:pt idx="0">
                  <c:v>40000</c:v>
                </c:pt>
                <c:pt idx="1">
                  <c:v>16150</c:v>
                </c:pt>
                <c:pt idx="2">
                  <c:v>12800</c:v>
                </c:pt>
                <c:pt idx="3">
                  <c:v>16950</c:v>
                </c:pt>
                <c:pt idx="4">
                  <c:v>28550</c:v>
                </c:pt>
                <c:pt idx="5">
                  <c:v>43800</c:v>
                </c:pt>
                <c:pt idx="6">
                  <c:v>63450</c:v>
                </c:pt>
                <c:pt idx="7">
                  <c:v>82600</c:v>
                </c:pt>
                <c:pt idx="8">
                  <c:v>114250</c:v>
                </c:pt>
                <c:pt idx="9">
                  <c:v>155900</c:v>
                </c:pt>
                <c:pt idx="10">
                  <c:v>197790</c:v>
                </c:pt>
                <c:pt idx="11">
                  <c:v>239870</c:v>
                </c:pt>
              </c:numCache>
            </c:numRef>
          </c:val>
          <c:extLst>
            <c:ext xmlns:c16="http://schemas.microsoft.com/office/drawing/2014/chart" uri="{C3380CC4-5D6E-409C-BE32-E72D297353CC}">
              <c16:uniqueId val="{00000000-D382-4EDC-A825-01D1659EEC80}"/>
            </c:ext>
          </c:extLst>
        </c:ser>
        <c:ser>
          <c:idx val="1"/>
          <c:order val="1"/>
          <c:tx>
            <c:strRef>
              <c:f>Sheet1!$C$1</c:f>
              <c:strCache>
                <c:ptCount val="1"/>
                <c:pt idx="0">
                  <c:v>Cash Outflow</c:v>
                </c:pt>
              </c:strCache>
            </c:strRef>
          </c:tx>
          <c:spPr>
            <a:solidFill>
              <a:schemeClr val="accent4">
                <a:tint val="77000"/>
              </a:schemeClr>
            </a:solidFill>
            <a:ln>
              <a:noFill/>
            </a:ln>
            <a:effectLst/>
          </c:spPr>
          <c:invertIfNegative val="0"/>
          <c:cat>
            <c:strRef>
              <c:f>Sheet1!$A$2:$A$13</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Sheet1!$C$2:$C$13</c:f>
              <c:numCache>
                <c:formatCode>General</c:formatCode>
                <c:ptCount val="12"/>
                <c:pt idx="0">
                  <c:v>31850</c:v>
                </c:pt>
                <c:pt idx="1">
                  <c:v>17850</c:v>
                </c:pt>
                <c:pt idx="2">
                  <c:v>16850</c:v>
                </c:pt>
                <c:pt idx="3">
                  <c:v>16850</c:v>
                </c:pt>
                <c:pt idx="4">
                  <c:v>18400</c:v>
                </c:pt>
                <c:pt idx="5">
                  <c:v>24350</c:v>
                </c:pt>
                <c:pt idx="6">
                  <c:v>32850</c:v>
                </c:pt>
                <c:pt idx="7">
                  <c:v>24350</c:v>
                </c:pt>
                <c:pt idx="8">
                  <c:v>23350</c:v>
                </c:pt>
                <c:pt idx="9">
                  <c:v>27350</c:v>
                </c:pt>
                <c:pt idx="10">
                  <c:v>33850</c:v>
                </c:pt>
                <c:pt idx="11">
                  <c:v>27350</c:v>
                </c:pt>
              </c:numCache>
            </c:numRef>
          </c:val>
          <c:extLst>
            <c:ext xmlns:c16="http://schemas.microsoft.com/office/drawing/2014/chart" uri="{C3380CC4-5D6E-409C-BE32-E72D297353CC}">
              <c16:uniqueId val="{00000001-D382-4EDC-A825-01D1659EEC80}"/>
            </c:ext>
          </c:extLst>
        </c:ser>
        <c:dLbls>
          <c:showLegendKey val="0"/>
          <c:showVal val="0"/>
          <c:showCatName val="0"/>
          <c:showSerName val="0"/>
          <c:showPercent val="0"/>
          <c:showBubbleSize val="0"/>
        </c:dLbls>
        <c:gapWidth val="150"/>
        <c:axId val="139103616"/>
        <c:axId val="139113600"/>
      </c:barChart>
      <c:catAx>
        <c:axId val="139103616"/>
        <c:scaling>
          <c:orientation val="minMax"/>
        </c:scaling>
        <c:delete val="0"/>
        <c:axPos val="b"/>
        <c:numFmt formatCode="General" sourceLinked="0"/>
        <c:majorTickMark val="out"/>
        <c:minorTickMark val="none"/>
        <c:tickLblPos val="nextTo"/>
        <c:spPr>
          <a:noFill/>
          <a:ln w="6350" cap="flat" cmpd="sng" algn="ctr">
            <a:solidFill>
              <a:schemeClr val="tx1">
                <a:tint val="75000"/>
              </a:schemeClr>
            </a:solidFill>
            <a:prstDash val="solid"/>
            <a:round/>
          </a:ln>
          <a:effectLst/>
        </c:spPr>
        <c:txPr>
          <a:bodyPr rot="-60000000" spcFirstLastPara="1" vertOverflow="ellipsis" vert="horz" wrap="square" anchor="ctr" anchorCtr="1"/>
          <a:lstStyle/>
          <a:p>
            <a:pPr>
              <a:defRPr sz="1100" b="1" i="0" u="none" strike="noStrike" kern="1200" baseline="0">
                <a:solidFill>
                  <a:srgbClr val="202C8F"/>
                </a:solidFill>
                <a:latin typeface="Abadi Extra Light" panose="020B0204020104020204" pitchFamily="34" charset="0"/>
                <a:ea typeface="+mn-ea"/>
                <a:cs typeface="+mn-cs"/>
              </a:defRPr>
            </a:pPr>
            <a:endParaRPr lang="en-PK"/>
          </a:p>
        </c:txPr>
        <c:crossAx val="139113600"/>
        <c:crosses val="autoZero"/>
        <c:auto val="1"/>
        <c:lblAlgn val="ctr"/>
        <c:lblOffset val="100"/>
        <c:noMultiLvlLbl val="0"/>
      </c:catAx>
      <c:valAx>
        <c:axId val="139113600"/>
        <c:scaling>
          <c:orientation val="minMax"/>
        </c:scaling>
        <c:delete val="0"/>
        <c:axPos val="l"/>
        <c:majorGridlines>
          <c:spPr>
            <a:ln w="6350" cap="flat" cmpd="sng" algn="ctr">
              <a:solidFill>
                <a:schemeClr val="tx1">
                  <a:tint val="75000"/>
                </a:schemeClr>
              </a:solidFill>
              <a:prstDash val="solid"/>
              <a:round/>
            </a:ln>
            <a:effectLst/>
          </c:spPr>
        </c:majorGridlines>
        <c:numFmt formatCode="General" sourceLinked="1"/>
        <c:majorTickMark val="out"/>
        <c:minorTickMark val="none"/>
        <c:tickLblPos val="nextTo"/>
        <c:spPr>
          <a:noFill/>
          <a:ln w="6350" cap="flat" cmpd="sng" algn="ctr">
            <a:solidFill>
              <a:schemeClr val="tx1">
                <a:tint val="75000"/>
              </a:schemeClr>
            </a:solidFill>
            <a:prstDash val="solid"/>
            <a:round/>
          </a:ln>
          <a:effectLst/>
        </c:spPr>
        <c:txPr>
          <a:bodyPr rot="-60000000" spcFirstLastPara="1" vertOverflow="ellipsis" vert="horz" wrap="square" anchor="ctr" anchorCtr="1"/>
          <a:lstStyle/>
          <a:p>
            <a:pPr>
              <a:defRPr sz="1100" b="1" i="0" u="none" strike="noStrike" kern="1200" baseline="0">
                <a:solidFill>
                  <a:srgbClr val="202C8F"/>
                </a:solidFill>
                <a:latin typeface="Abadi Extra Light" panose="020B0204020104020204" pitchFamily="34" charset="0"/>
                <a:ea typeface="+mn-ea"/>
                <a:cs typeface="+mn-cs"/>
              </a:defRPr>
            </a:pPr>
            <a:endParaRPr lang="en-PK"/>
          </a:p>
        </c:txPr>
        <c:crossAx val="139103616"/>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1100" b="1" i="0" u="none" strike="noStrike" kern="1200" baseline="0">
              <a:solidFill>
                <a:srgbClr val="202C8F"/>
              </a:solidFill>
              <a:latin typeface="Abadi Extra Light" panose="020B0204020104020204" pitchFamily="34" charset="0"/>
              <a:ea typeface="+mn-ea"/>
              <a:cs typeface="+mn-cs"/>
            </a:defRPr>
          </a:pPr>
          <a:endParaRPr lang="en-PK"/>
        </a:p>
      </c:txPr>
    </c:legend>
    <c:plotVisOnly val="1"/>
    <c:dispBlanksAs val="gap"/>
    <c:showDLblsOverMax val="0"/>
  </c:chart>
  <c:spPr>
    <a:noFill/>
    <a:ln w="6350" cap="flat" cmpd="sng" algn="ctr">
      <a:noFill/>
      <a:prstDash val="solid"/>
      <a:miter lim="800000"/>
    </a:ln>
    <a:effectLst/>
  </c:spPr>
  <c:txPr>
    <a:bodyPr/>
    <a:lstStyle/>
    <a:p>
      <a:pPr>
        <a:defRPr sz="1100" b="1">
          <a:solidFill>
            <a:srgbClr val="202C8F"/>
          </a:solidFill>
          <a:latin typeface="Abadi Extra Light" panose="020B0204020104020204" pitchFamily="34" charset="0"/>
        </a:defRPr>
      </a:pPr>
      <a:endParaRPr lang="en-PK"/>
    </a:p>
  </c:txPr>
  <c:externalData r:id="rId3">
    <c:autoUpdate val="0"/>
  </c:externalData>
</c:chartSpace>
</file>

<file path=ppt/charts/colors1.xml><?xml version="1.0" encoding="utf-8"?>
<cs:colorStyle xmlns:cs="http://schemas.microsoft.com/office/drawing/2012/chartStyle" xmlns:a="http://schemas.openxmlformats.org/drawingml/2006/main" meth="withinLinear" id="17">
  <a:schemeClr val="accent4"/>
</cs:colorStyle>
</file>

<file path=ppt/charts/style1.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112C93-A149-49F2-82AA-264EDF45B973}"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FB8B1690-7AC5-4DDE-93F2-1510A6413A9D}">
      <dgm:prSet phldrT="[Text]" custT="1"/>
      <dgm:spPr/>
      <dgm:t>
        <a:bodyPr/>
        <a:lstStyle/>
        <a:p>
          <a:r>
            <a:rPr lang="en-US" sz="700"/>
            <a:t>Owners</a:t>
          </a:r>
        </a:p>
      </dgm:t>
    </dgm:pt>
    <dgm:pt modelId="{D341CB74-FF81-4522-AD7E-1308236213B3}" type="parTrans" cxnId="{14C444C2-4021-467C-8DC3-7DDB5D76694C}">
      <dgm:prSet/>
      <dgm:spPr/>
      <dgm:t>
        <a:bodyPr/>
        <a:lstStyle/>
        <a:p>
          <a:endParaRPr lang="en-US" sz="2000"/>
        </a:p>
      </dgm:t>
    </dgm:pt>
    <dgm:pt modelId="{C271F434-1E85-41F0-8012-6ABDC3B3C1B2}" type="sibTrans" cxnId="{14C444C2-4021-467C-8DC3-7DDB5D76694C}">
      <dgm:prSet/>
      <dgm:spPr/>
      <dgm:t>
        <a:bodyPr/>
        <a:lstStyle/>
        <a:p>
          <a:endParaRPr lang="en-US" sz="2000"/>
        </a:p>
      </dgm:t>
    </dgm:pt>
    <dgm:pt modelId="{33AC9D95-ACEB-4A24-870D-C7F2156B06A0}">
      <dgm:prSet phldrT="[Text]" custT="1"/>
      <dgm:spPr/>
      <dgm:t>
        <a:bodyPr/>
        <a:lstStyle/>
        <a:p>
          <a:r>
            <a:rPr lang="en-US" sz="700"/>
            <a:t>Administration</a:t>
          </a:r>
        </a:p>
      </dgm:t>
    </dgm:pt>
    <dgm:pt modelId="{441F3F7E-C3FB-4164-ADA0-BFDFAFF465EB}" type="parTrans" cxnId="{1ABF9D8A-11B9-4A39-92BA-12A3A91B84DD}">
      <dgm:prSet/>
      <dgm:spPr/>
      <dgm:t>
        <a:bodyPr/>
        <a:lstStyle/>
        <a:p>
          <a:endParaRPr lang="en-US" sz="2000"/>
        </a:p>
      </dgm:t>
    </dgm:pt>
    <dgm:pt modelId="{A989CF52-5C70-4AD0-946F-924DD2F36CCC}" type="sibTrans" cxnId="{1ABF9D8A-11B9-4A39-92BA-12A3A91B84DD}">
      <dgm:prSet/>
      <dgm:spPr/>
      <dgm:t>
        <a:bodyPr/>
        <a:lstStyle/>
        <a:p>
          <a:endParaRPr lang="en-US" sz="2000"/>
        </a:p>
      </dgm:t>
    </dgm:pt>
    <dgm:pt modelId="{00B1B5AA-64FA-453C-AC47-E026C456359E}">
      <dgm:prSet phldrT="[Text]" custT="1"/>
      <dgm:spPr/>
      <dgm:t>
        <a:bodyPr/>
        <a:lstStyle/>
        <a:p>
          <a:r>
            <a:rPr lang="en-US" sz="700"/>
            <a:t>Receptionist</a:t>
          </a:r>
        </a:p>
      </dgm:t>
    </dgm:pt>
    <dgm:pt modelId="{2B03BB59-1B3E-4E70-B388-6BA86510D58B}" type="parTrans" cxnId="{6DD58B9C-C9B4-4F8F-909C-C8A6474175AD}">
      <dgm:prSet/>
      <dgm:spPr/>
      <dgm:t>
        <a:bodyPr/>
        <a:lstStyle/>
        <a:p>
          <a:endParaRPr lang="en-US" sz="2000"/>
        </a:p>
      </dgm:t>
    </dgm:pt>
    <dgm:pt modelId="{8BA8E045-6E21-4B11-B056-9F7D7D9E12A6}" type="sibTrans" cxnId="{6DD58B9C-C9B4-4F8F-909C-C8A6474175AD}">
      <dgm:prSet/>
      <dgm:spPr/>
      <dgm:t>
        <a:bodyPr/>
        <a:lstStyle/>
        <a:p>
          <a:endParaRPr lang="en-US" sz="2000"/>
        </a:p>
      </dgm:t>
    </dgm:pt>
    <dgm:pt modelId="{48D50F81-E78C-40C6-9E97-E5AD66C341FF}">
      <dgm:prSet phldrT="[Text]" custT="1"/>
      <dgm:spPr/>
      <dgm:t>
        <a:bodyPr/>
        <a:lstStyle/>
        <a:p>
          <a:r>
            <a:rPr lang="en-US" sz="700"/>
            <a:t>Accountant</a:t>
          </a:r>
        </a:p>
      </dgm:t>
    </dgm:pt>
    <dgm:pt modelId="{9AF0D800-AA0E-4A8A-8F9A-8BF67E806585}" type="parTrans" cxnId="{8A70687A-7C02-47A9-8D10-3E6CC05944BA}">
      <dgm:prSet/>
      <dgm:spPr/>
      <dgm:t>
        <a:bodyPr/>
        <a:lstStyle/>
        <a:p>
          <a:endParaRPr lang="en-US" sz="2000"/>
        </a:p>
      </dgm:t>
    </dgm:pt>
    <dgm:pt modelId="{3BEDE635-6481-4DB1-B9C4-6D882D923C1E}" type="sibTrans" cxnId="{8A70687A-7C02-47A9-8D10-3E6CC05944BA}">
      <dgm:prSet/>
      <dgm:spPr/>
      <dgm:t>
        <a:bodyPr/>
        <a:lstStyle/>
        <a:p>
          <a:endParaRPr lang="en-US" sz="2000"/>
        </a:p>
      </dgm:t>
    </dgm:pt>
    <dgm:pt modelId="{659A6649-BDCE-4848-958B-C7C4EDA35D5F}">
      <dgm:prSet phldrT="[Text]" custT="1"/>
      <dgm:spPr/>
      <dgm:t>
        <a:bodyPr/>
        <a:lstStyle/>
        <a:p>
          <a:r>
            <a:rPr lang="en-US" sz="700"/>
            <a:t>Lifestyle</a:t>
          </a:r>
        </a:p>
      </dgm:t>
    </dgm:pt>
    <dgm:pt modelId="{034979F5-6622-45B4-AE04-A12775E55325}" type="parTrans" cxnId="{E0B1CA13-6B71-4CBA-B1B3-F519777F28F3}">
      <dgm:prSet/>
      <dgm:spPr/>
      <dgm:t>
        <a:bodyPr/>
        <a:lstStyle/>
        <a:p>
          <a:endParaRPr lang="en-US" sz="2000"/>
        </a:p>
      </dgm:t>
    </dgm:pt>
    <dgm:pt modelId="{0733FFDF-2DBD-42C4-9E16-51686B54EECC}" type="sibTrans" cxnId="{E0B1CA13-6B71-4CBA-B1B3-F519777F28F3}">
      <dgm:prSet/>
      <dgm:spPr/>
      <dgm:t>
        <a:bodyPr/>
        <a:lstStyle/>
        <a:p>
          <a:endParaRPr lang="en-US" sz="2000"/>
        </a:p>
      </dgm:t>
    </dgm:pt>
    <dgm:pt modelId="{BFE78D8D-9926-445F-BE63-158A92D496C2}">
      <dgm:prSet phldrT="[Text]" custT="1"/>
      <dgm:spPr/>
      <dgm:t>
        <a:bodyPr/>
        <a:lstStyle/>
        <a:p>
          <a:r>
            <a:rPr lang="en-US" sz="700"/>
            <a:t>Nutritionists </a:t>
          </a:r>
        </a:p>
      </dgm:t>
    </dgm:pt>
    <dgm:pt modelId="{5CEBF28E-AFD0-4C67-89F8-392942392D55}" type="parTrans" cxnId="{F641CF2D-9100-4AE5-B65A-BFCBFD0225FE}">
      <dgm:prSet/>
      <dgm:spPr/>
      <dgm:t>
        <a:bodyPr/>
        <a:lstStyle/>
        <a:p>
          <a:endParaRPr lang="en-US" sz="2000"/>
        </a:p>
      </dgm:t>
    </dgm:pt>
    <dgm:pt modelId="{99CFFA2E-C9F6-4FAE-87D1-010EFEC46266}" type="sibTrans" cxnId="{F641CF2D-9100-4AE5-B65A-BFCBFD0225FE}">
      <dgm:prSet/>
      <dgm:spPr/>
      <dgm:t>
        <a:bodyPr/>
        <a:lstStyle/>
        <a:p>
          <a:endParaRPr lang="en-US" sz="2000"/>
        </a:p>
      </dgm:t>
    </dgm:pt>
    <dgm:pt modelId="{4EEF137A-3441-4F76-A229-EB732AF06671}">
      <dgm:prSet custT="1"/>
      <dgm:spPr/>
      <dgm:t>
        <a:bodyPr/>
        <a:lstStyle/>
        <a:p>
          <a:r>
            <a:rPr lang="en-US" sz="700"/>
            <a:t>Sales and Marketing</a:t>
          </a:r>
        </a:p>
      </dgm:t>
    </dgm:pt>
    <dgm:pt modelId="{AB99D3A0-6EBB-4B07-A1F3-E3FF5FF0E6E4}" type="parTrans" cxnId="{90AC72F5-C0EF-486C-B669-2BF2FC4333D6}">
      <dgm:prSet/>
      <dgm:spPr/>
      <dgm:t>
        <a:bodyPr/>
        <a:lstStyle/>
        <a:p>
          <a:endParaRPr lang="en-US" sz="2000"/>
        </a:p>
      </dgm:t>
    </dgm:pt>
    <dgm:pt modelId="{F3BF6FCF-D3EE-4A7B-ACD4-0CDF07822A50}" type="sibTrans" cxnId="{90AC72F5-C0EF-486C-B669-2BF2FC4333D6}">
      <dgm:prSet/>
      <dgm:spPr/>
      <dgm:t>
        <a:bodyPr/>
        <a:lstStyle/>
        <a:p>
          <a:endParaRPr lang="en-US" sz="2000"/>
        </a:p>
      </dgm:t>
    </dgm:pt>
    <dgm:pt modelId="{DEA941BD-595B-4452-B26B-B6B60576031F}">
      <dgm:prSet custT="1"/>
      <dgm:spPr/>
      <dgm:t>
        <a:bodyPr/>
        <a:lstStyle/>
        <a:p>
          <a:r>
            <a:rPr lang="en-US" sz="700"/>
            <a:t>Fitness</a:t>
          </a:r>
        </a:p>
      </dgm:t>
    </dgm:pt>
    <dgm:pt modelId="{3422B2A4-2890-4EAB-8A2C-04E59A88217B}" type="parTrans" cxnId="{5B5BD7F4-3372-4420-8AC4-4EA935909367}">
      <dgm:prSet/>
      <dgm:spPr/>
      <dgm:t>
        <a:bodyPr/>
        <a:lstStyle/>
        <a:p>
          <a:endParaRPr lang="en-US" sz="2000"/>
        </a:p>
      </dgm:t>
    </dgm:pt>
    <dgm:pt modelId="{8FD39E9F-6DFB-4B7D-8175-94E42C15FCFF}" type="sibTrans" cxnId="{5B5BD7F4-3372-4420-8AC4-4EA935909367}">
      <dgm:prSet/>
      <dgm:spPr/>
      <dgm:t>
        <a:bodyPr/>
        <a:lstStyle/>
        <a:p>
          <a:endParaRPr lang="en-US" sz="2000"/>
        </a:p>
      </dgm:t>
    </dgm:pt>
    <dgm:pt modelId="{3CEE6C69-0800-468C-8786-12BBDE26E1CB}">
      <dgm:prSet custT="1"/>
      <dgm:spPr/>
      <dgm:t>
        <a:bodyPr/>
        <a:lstStyle/>
        <a:p>
          <a:r>
            <a:rPr lang="en-US" sz="700"/>
            <a:t>Brand manager</a:t>
          </a:r>
        </a:p>
      </dgm:t>
    </dgm:pt>
    <dgm:pt modelId="{647CA80E-4488-4FF5-AB7D-EF71CF8A55B1}" type="parTrans" cxnId="{E107DDC0-4A6B-4E82-835A-180EAE8E4856}">
      <dgm:prSet/>
      <dgm:spPr/>
      <dgm:t>
        <a:bodyPr/>
        <a:lstStyle/>
        <a:p>
          <a:endParaRPr lang="en-US" sz="2000"/>
        </a:p>
      </dgm:t>
    </dgm:pt>
    <dgm:pt modelId="{E2540985-0369-4DF9-8326-F8DD717E9C0E}" type="sibTrans" cxnId="{E107DDC0-4A6B-4E82-835A-180EAE8E4856}">
      <dgm:prSet/>
      <dgm:spPr/>
      <dgm:t>
        <a:bodyPr/>
        <a:lstStyle/>
        <a:p>
          <a:endParaRPr lang="en-US" sz="2000"/>
        </a:p>
      </dgm:t>
    </dgm:pt>
    <dgm:pt modelId="{9DFBD3A3-434E-4720-A94E-F1452F40C7C8}">
      <dgm:prSet custT="1"/>
      <dgm:spPr/>
      <dgm:t>
        <a:bodyPr/>
        <a:lstStyle/>
        <a:p>
          <a:r>
            <a:rPr lang="en-US" sz="700"/>
            <a:t>Social Media Manager</a:t>
          </a:r>
        </a:p>
      </dgm:t>
    </dgm:pt>
    <dgm:pt modelId="{83D20F3D-C9B1-47C2-B203-9B5EC807C801}" type="parTrans" cxnId="{9098B1AB-4B15-43E1-B377-742583546827}">
      <dgm:prSet/>
      <dgm:spPr/>
      <dgm:t>
        <a:bodyPr/>
        <a:lstStyle/>
        <a:p>
          <a:endParaRPr lang="en-US" sz="2000"/>
        </a:p>
      </dgm:t>
    </dgm:pt>
    <dgm:pt modelId="{5B37719D-1257-4A00-AAFD-598A42E2D1E9}" type="sibTrans" cxnId="{9098B1AB-4B15-43E1-B377-742583546827}">
      <dgm:prSet/>
      <dgm:spPr/>
      <dgm:t>
        <a:bodyPr/>
        <a:lstStyle/>
        <a:p>
          <a:endParaRPr lang="en-US" sz="2000"/>
        </a:p>
      </dgm:t>
    </dgm:pt>
    <dgm:pt modelId="{C2153BE7-BA52-4D65-A7CC-89414D521E28}">
      <dgm:prSet custT="1"/>
      <dgm:spPr/>
      <dgm:t>
        <a:bodyPr/>
        <a:lstStyle/>
        <a:p>
          <a:r>
            <a:rPr lang="en-US" sz="700"/>
            <a:t>Advertising and PR </a:t>
          </a:r>
        </a:p>
      </dgm:t>
    </dgm:pt>
    <dgm:pt modelId="{38897849-7921-4F98-AE58-58E3979390BE}" type="parTrans" cxnId="{A1437288-EF87-4A43-93F9-0F81757DF4ED}">
      <dgm:prSet/>
      <dgm:spPr/>
      <dgm:t>
        <a:bodyPr/>
        <a:lstStyle/>
        <a:p>
          <a:endParaRPr lang="en-US" sz="2000"/>
        </a:p>
      </dgm:t>
    </dgm:pt>
    <dgm:pt modelId="{3E18637B-1946-4318-A798-44E5466680B5}" type="sibTrans" cxnId="{A1437288-EF87-4A43-93F9-0F81757DF4ED}">
      <dgm:prSet/>
      <dgm:spPr/>
      <dgm:t>
        <a:bodyPr/>
        <a:lstStyle/>
        <a:p>
          <a:endParaRPr lang="en-US" sz="2000"/>
        </a:p>
      </dgm:t>
    </dgm:pt>
    <dgm:pt modelId="{BC6923D3-3048-460C-AF1F-8D54E2A573FF}">
      <dgm:prSet custT="1"/>
      <dgm:spPr/>
      <dgm:t>
        <a:bodyPr/>
        <a:lstStyle/>
        <a:p>
          <a:r>
            <a:rPr lang="en-US" sz="700"/>
            <a:t>Trainers</a:t>
          </a:r>
        </a:p>
      </dgm:t>
    </dgm:pt>
    <dgm:pt modelId="{E6B038F0-44C1-4530-B4B5-A72B19F58E6D}" type="parTrans" cxnId="{143F27B8-FAC3-4001-BE95-A9C5D2948EB4}">
      <dgm:prSet/>
      <dgm:spPr/>
      <dgm:t>
        <a:bodyPr/>
        <a:lstStyle/>
        <a:p>
          <a:endParaRPr lang="en-US" sz="2000"/>
        </a:p>
      </dgm:t>
    </dgm:pt>
    <dgm:pt modelId="{1ACF9079-07FE-4353-81AB-9C5C3EE99DAD}" type="sibTrans" cxnId="{143F27B8-FAC3-4001-BE95-A9C5D2948EB4}">
      <dgm:prSet/>
      <dgm:spPr/>
      <dgm:t>
        <a:bodyPr/>
        <a:lstStyle/>
        <a:p>
          <a:endParaRPr lang="en-US" sz="2000"/>
        </a:p>
      </dgm:t>
    </dgm:pt>
    <dgm:pt modelId="{A31214A1-DF3D-433E-95D5-986E221DD673}">
      <dgm:prSet custT="1"/>
      <dgm:spPr/>
      <dgm:t>
        <a:bodyPr/>
        <a:lstStyle/>
        <a:p>
          <a:r>
            <a:rPr lang="en-US" sz="700"/>
            <a:t>Coaches</a:t>
          </a:r>
        </a:p>
      </dgm:t>
    </dgm:pt>
    <dgm:pt modelId="{319771C8-B25E-449B-9E91-5AC8C5967960}" type="parTrans" cxnId="{DD93B63C-0EFB-4620-B990-C8B930F2A543}">
      <dgm:prSet/>
      <dgm:spPr/>
      <dgm:t>
        <a:bodyPr/>
        <a:lstStyle/>
        <a:p>
          <a:endParaRPr lang="en-US" sz="2000"/>
        </a:p>
      </dgm:t>
    </dgm:pt>
    <dgm:pt modelId="{97ABA9E3-CB41-4E04-968C-FC44B3E21E80}" type="sibTrans" cxnId="{DD93B63C-0EFB-4620-B990-C8B930F2A543}">
      <dgm:prSet/>
      <dgm:spPr/>
      <dgm:t>
        <a:bodyPr/>
        <a:lstStyle/>
        <a:p>
          <a:endParaRPr lang="en-US" sz="2000"/>
        </a:p>
      </dgm:t>
    </dgm:pt>
    <dgm:pt modelId="{6FB38703-788D-484B-BAA7-2A2E77DFDB19}" type="pres">
      <dgm:prSet presAssocID="{07112C93-A149-49F2-82AA-264EDF45B973}" presName="hierChild1" presStyleCnt="0">
        <dgm:presLayoutVars>
          <dgm:chPref val="1"/>
          <dgm:dir/>
          <dgm:animOne val="branch"/>
          <dgm:animLvl val="lvl"/>
          <dgm:resizeHandles/>
        </dgm:presLayoutVars>
      </dgm:prSet>
      <dgm:spPr/>
    </dgm:pt>
    <dgm:pt modelId="{C8C9169A-20D2-417A-B7AD-E461BE84A70D}" type="pres">
      <dgm:prSet presAssocID="{FB8B1690-7AC5-4DDE-93F2-1510A6413A9D}" presName="hierRoot1" presStyleCnt="0"/>
      <dgm:spPr/>
    </dgm:pt>
    <dgm:pt modelId="{520F1292-77B9-40A6-AB21-DE50BBABCD08}" type="pres">
      <dgm:prSet presAssocID="{FB8B1690-7AC5-4DDE-93F2-1510A6413A9D}" presName="composite" presStyleCnt="0"/>
      <dgm:spPr/>
    </dgm:pt>
    <dgm:pt modelId="{2EAC9328-5327-49DE-83D8-ED3F88B18913}" type="pres">
      <dgm:prSet presAssocID="{FB8B1690-7AC5-4DDE-93F2-1510A6413A9D}" presName="background" presStyleLbl="node0" presStyleIdx="0" presStyleCnt="1"/>
      <dgm:spPr/>
    </dgm:pt>
    <dgm:pt modelId="{447394B7-0727-41F2-8F4A-88D0DEA87F0C}" type="pres">
      <dgm:prSet presAssocID="{FB8B1690-7AC5-4DDE-93F2-1510A6413A9D}" presName="text" presStyleLbl="fgAcc0" presStyleIdx="0" presStyleCnt="1">
        <dgm:presLayoutVars>
          <dgm:chPref val="3"/>
        </dgm:presLayoutVars>
      </dgm:prSet>
      <dgm:spPr/>
    </dgm:pt>
    <dgm:pt modelId="{8E56C75C-46FA-4C87-B5EA-024929F9C228}" type="pres">
      <dgm:prSet presAssocID="{FB8B1690-7AC5-4DDE-93F2-1510A6413A9D}" presName="hierChild2" presStyleCnt="0"/>
      <dgm:spPr/>
    </dgm:pt>
    <dgm:pt modelId="{7F53C5DD-B748-49FB-A9A8-A7D48289C0E1}" type="pres">
      <dgm:prSet presAssocID="{441F3F7E-C3FB-4164-ADA0-BFDFAFF465EB}" presName="Name10" presStyleLbl="parChTrans1D2" presStyleIdx="0" presStyleCnt="4"/>
      <dgm:spPr/>
    </dgm:pt>
    <dgm:pt modelId="{2916A9E6-B985-48D5-BD20-CCC2F9EF2877}" type="pres">
      <dgm:prSet presAssocID="{33AC9D95-ACEB-4A24-870D-C7F2156B06A0}" presName="hierRoot2" presStyleCnt="0"/>
      <dgm:spPr/>
    </dgm:pt>
    <dgm:pt modelId="{DE72D08A-E111-4EFB-B04D-CC2F8DD3D66B}" type="pres">
      <dgm:prSet presAssocID="{33AC9D95-ACEB-4A24-870D-C7F2156B06A0}" presName="composite2" presStyleCnt="0"/>
      <dgm:spPr/>
    </dgm:pt>
    <dgm:pt modelId="{EC33F89E-6423-430D-A41D-E33BDFE5C763}" type="pres">
      <dgm:prSet presAssocID="{33AC9D95-ACEB-4A24-870D-C7F2156B06A0}" presName="background2" presStyleLbl="node2" presStyleIdx="0" presStyleCnt="4"/>
      <dgm:spPr/>
    </dgm:pt>
    <dgm:pt modelId="{FD1CF8CD-64CE-46CE-AE8F-82D2911775E2}" type="pres">
      <dgm:prSet presAssocID="{33AC9D95-ACEB-4A24-870D-C7F2156B06A0}" presName="text2" presStyleLbl="fgAcc2" presStyleIdx="0" presStyleCnt="4">
        <dgm:presLayoutVars>
          <dgm:chPref val="3"/>
        </dgm:presLayoutVars>
      </dgm:prSet>
      <dgm:spPr/>
    </dgm:pt>
    <dgm:pt modelId="{B0D73E75-664E-4ACE-ACD9-BCDE30174CFC}" type="pres">
      <dgm:prSet presAssocID="{33AC9D95-ACEB-4A24-870D-C7F2156B06A0}" presName="hierChild3" presStyleCnt="0"/>
      <dgm:spPr/>
    </dgm:pt>
    <dgm:pt modelId="{D4B3623A-EA2E-42B9-88A2-F153FCF9E02A}" type="pres">
      <dgm:prSet presAssocID="{2B03BB59-1B3E-4E70-B388-6BA86510D58B}" presName="Name17" presStyleLbl="parChTrans1D3" presStyleIdx="0" presStyleCnt="8"/>
      <dgm:spPr/>
    </dgm:pt>
    <dgm:pt modelId="{11ACF975-7369-40E0-85D1-04C1502D15D8}" type="pres">
      <dgm:prSet presAssocID="{00B1B5AA-64FA-453C-AC47-E026C456359E}" presName="hierRoot3" presStyleCnt="0"/>
      <dgm:spPr/>
    </dgm:pt>
    <dgm:pt modelId="{31E6295C-AD0F-48A5-A261-7F940E65CA9D}" type="pres">
      <dgm:prSet presAssocID="{00B1B5AA-64FA-453C-AC47-E026C456359E}" presName="composite3" presStyleCnt="0"/>
      <dgm:spPr/>
    </dgm:pt>
    <dgm:pt modelId="{2C19A557-DBAB-4F01-881A-84322F1BB723}" type="pres">
      <dgm:prSet presAssocID="{00B1B5AA-64FA-453C-AC47-E026C456359E}" presName="background3" presStyleLbl="node3" presStyleIdx="0" presStyleCnt="8"/>
      <dgm:spPr/>
    </dgm:pt>
    <dgm:pt modelId="{5C2D777F-E157-4E48-B7B1-475771025528}" type="pres">
      <dgm:prSet presAssocID="{00B1B5AA-64FA-453C-AC47-E026C456359E}" presName="text3" presStyleLbl="fgAcc3" presStyleIdx="0" presStyleCnt="8">
        <dgm:presLayoutVars>
          <dgm:chPref val="3"/>
        </dgm:presLayoutVars>
      </dgm:prSet>
      <dgm:spPr/>
    </dgm:pt>
    <dgm:pt modelId="{B75CEA48-D81B-4C5C-A75F-4F0F262A5625}" type="pres">
      <dgm:prSet presAssocID="{00B1B5AA-64FA-453C-AC47-E026C456359E}" presName="hierChild4" presStyleCnt="0"/>
      <dgm:spPr/>
    </dgm:pt>
    <dgm:pt modelId="{F2B21F01-B832-4A60-81E2-7F843D06C544}" type="pres">
      <dgm:prSet presAssocID="{9AF0D800-AA0E-4A8A-8F9A-8BF67E806585}" presName="Name17" presStyleLbl="parChTrans1D3" presStyleIdx="1" presStyleCnt="8"/>
      <dgm:spPr/>
    </dgm:pt>
    <dgm:pt modelId="{C2547DF5-B187-4C5A-9F01-111AEB37DDC1}" type="pres">
      <dgm:prSet presAssocID="{48D50F81-E78C-40C6-9E97-E5AD66C341FF}" presName="hierRoot3" presStyleCnt="0"/>
      <dgm:spPr/>
    </dgm:pt>
    <dgm:pt modelId="{2E015FD7-2577-4F8E-8B29-CBA607B51E62}" type="pres">
      <dgm:prSet presAssocID="{48D50F81-E78C-40C6-9E97-E5AD66C341FF}" presName="composite3" presStyleCnt="0"/>
      <dgm:spPr/>
    </dgm:pt>
    <dgm:pt modelId="{DB8551C9-01C0-4B06-B017-593F5B6DDA0C}" type="pres">
      <dgm:prSet presAssocID="{48D50F81-E78C-40C6-9E97-E5AD66C341FF}" presName="background3" presStyleLbl="node3" presStyleIdx="1" presStyleCnt="8"/>
      <dgm:spPr/>
    </dgm:pt>
    <dgm:pt modelId="{419B3079-9852-4AC8-B328-7CF812F956FA}" type="pres">
      <dgm:prSet presAssocID="{48D50F81-E78C-40C6-9E97-E5AD66C341FF}" presName="text3" presStyleLbl="fgAcc3" presStyleIdx="1" presStyleCnt="8">
        <dgm:presLayoutVars>
          <dgm:chPref val="3"/>
        </dgm:presLayoutVars>
      </dgm:prSet>
      <dgm:spPr/>
    </dgm:pt>
    <dgm:pt modelId="{D00946E1-BC19-4C7D-82E5-1321316A9FCE}" type="pres">
      <dgm:prSet presAssocID="{48D50F81-E78C-40C6-9E97-E5AD66C341FF}" presName="hierChild4" presStyleCnt="0"/>
      <dgm:spPr/>
    </dgm:pt>
    <dgm:pt modelId="{7752F36B-2495-4B63-A233-43E4F3B87C80}" type="pres">
      <dgm:prSet presAssocID="{AB99D3A0-6EBB-4B07-A1F3-E3FF5FF0E6E4}" presName="Name10" presStyleLbl="parChTrans1D2" presStyleIdx="1" presStyleCnt="4"/>
      <dgm:spPr/>
    </dgm:pt>
    <dgm:pt modelId="{2E3AD52D-17C7-4EA4-ACC9-0FD180175CD7}" type="pres">
      <dgm:prSet presAssocID="{4EEF137A-3441-4F76-A229-EB732AF06671}" presName="hierRoot2" presStyleCnt="0"/>
      <dgm:spPr/>
    </dgm:pt>
    <dgm:pt modelId="{2A5374E8-C229-4F4C-BC75-72F4038AA668}" type="pres">
      <dgm:prSet presAssocID="{4EEF137A-3441-4F76-A229-EB732AF06671}" presName="composite2" presStyleCnt="0"/>
      <dgm:spPr/>
    </dgm:pt>
    <dgm:pt modelId="{194C3302-BD46-40F8-8A71-8206E004ABB2}" type="pres">
      <dgm:prSet presAssocID="{4EEF137A-3441-4F76-A229-EB732AF06671}" presName="background2" presStyleLbl="node2" presStyleIdx="1" presStyleCnt="4"/>
      <dgm:spPr/>
    </dgm:pt>
    <dgm:pt modelId="{599DCBE7-CCA0-44B3-A99E-48EDB0ED7E57}" type="pres">
      <dgm:prSet presAssocID="{4EEF137A-3441-4F76-A229-EB732AF06671}" presName="text2" presStyleLbl="fgAcc2" presStyleIdx="1" presStyleCnt="4">
        <dgm:presLayoutVars>
          <dgm:chPref val="3"/>
        </dgm:presLayoutVars>
      </dgm:prSet>
      <dgm:spPr/>
    </dgm:pt>
    <dgm:pt modelId="{491E50A9-0BBA-4064-B624-B03822D335DF}" type="pres">
      <dgm:prSet presAssocID="{4EEF137A-3441-4F76-A229-EB732AF06671}" presName="hierChild3" presStyleCnt="0"/>
      <dgm:spPr/>
    </dgm:pt>
    <dgm:pt modelId="{45F0B22A-E07E-4387-AAF1-6DA887519D39}" type="pres">
      <dgm:prSet presAssocID="{647CA80E-4488-4FF5-AB7D-EF71CF8A55B1}" presName="Name17" presStyleLbl="parChTrans1D3" presStyleIdx="2" presStyleCnt="8"/>
      <dgm:spPr/>
    </dgm:pt>
    <dgm:pt modelId="{7BD9AD95-9185-4B9C-B449-ED4BC5F2DA7F}" type="pres">
      <dgm:prSet presAssocID="{3CEE6C69-0800-468C-8786-12BBDE26E1CB}" presName="hierRoot3" presStyleCnt="0"/>
      <dgm:spPr/>
    </dgm:pt>
    <dgm:pt modelId="{DF9F3A04-D1C7-47E4-9F8F-5803A27ED18F}" type="pres">
      <dgm:prSet presAssocID="{3CEE6C69-0800-468C-8786-12BBDE26E1CB}" presName="composite3" presStyleCnt="0"/>
      <dgm:spPr/>
    </dgm:pt>
    <dgm:pt modelId="{C55CF188-00FE-4922-B38C-45BF199A4F01}" type="pres">
      <dgm:prSet presAssocID="{3CEE6C69-0800-468C-8786-12BBDE26E1CB}" presName="background3" presStyleLbl="node3" presStyleIdx="2" presStyleCnt="8"/>
      <dgm:spPr/>
    </dgm:pt>
    <dgm:pt modelId="{99EA2A9E-7841-4F34-9C41-F83ABC07E3F6}" type="pres">
      <dgm:prSet presAssocID="{3CEE6C69-0800-468C-8786-12BBDE26E1CB}" presName="text3" presStyleLbl="fgAcc3" presStyleIdx="2" presStyleCnt="8">
        <dgm:presLayoutVars>
          <dgm:chPref val="3"/>
        </dgm:presLayoutVars>
      </dgm:prSet>
      <dgm:spPr/>
    </dgm:pt>
    <dgm:pt modelId="{346AD095-D91E-4FF9-9BFC-9064EC5A84C0}" type="pres">
      <dgm:prSet presAssocID="{3CEE6C69-0800-468C-8786-12BBDE26E1CB}" presName="hierChild4" presStyleCnt="0"/>
      <dgm:spPr/>
    </dgm:pt>
    <dgm:pt modelId="{C885F352-E4C7-4A34-9A4B-382182A16EBB}" type="pres">
      <dgm:prSet presAssocID="{83D20F3D-C9B1-47C2-B203-9B5EC807C801}" presName="Name17" presStyleLbl="parChTrans1D3" presStyleIdx="3" presStyleCnt="8"/>
      <dgm:spPr/>
    </dgm:pt>
    <dgm:pt modelId="{1C4467EB-E189-42CF-AEEA-C555941EF225}" type="pres">
      <dgm:prSet presAssocID="{9DFBD3A3-434E-4720-A94E-F1452F40C7C8}" presName="hierRoot3" presStyleCnt="0"/>
      <dgm:spPr/>
    </dgm:pt>
    <dgm:pt modelId="{8E927D25-57C5-4D13-9783-64B0B85C9552}" type="pres">
      <dgm:prSet presAssocID="{9DFBD3A3-434E-4720-A94E-F1452F40C7C8}" presName="composite3" presStyleCnt="0"/>
      <dgm:spPr/>
    </dgm:pt>
    <dgm:pt modelId="{021D1920-1880-4055-B6E6-29241C5A97BB}" type="pres">
      <dgm:prSet presAssocID="{9DFBD3A3-434E-4720-A94E-F1452F40C7C8}" presName="background3" presStyleLbl="node3" presStyleIdx="3" presStyleCnt="8"/>
      <dgm:spPr/>
    </dgm:pt>
    <dgm:pt modelId="{EB385A74-D2FC-45DD-824E-B80C40A7AAF0}" type="pres">
      <dgm:prSet presAssocID="{9DFBD3A3-434E-4720-A94E-F1452F40C7C8}" presName="text3" presStyleLbl="fgAcc3" presStyleIdx="3" presStyleCnt="8">
        <dgm:presLayoutVars>
          <dgm:chPref val="3"/>
        </dgm:presLayoutVars>
      </dgm:prSet>
      <dgm:spPr/>
    </dgm:pt>
    <dgm:pt modelId="{A5908E72-4E8C-491C-8CE6-34EB3331ED84}" type="pres">
      <dgm:prSet presAssocID="{9DFBD3A3-434E-4720-A94E-F1452F40C7C8}" presName="hierChild4" presStyleCnt="0"/>
      <dgm:spPr/>
    </dgm:pt>
    <dgm:pt modelId="{89D75461-FEE0-46D7-892D-02B592D4034A}" type="pres">
      <dgm:prSet presAssocID="{38897849-7921-4F98-AE58-58E3979390BE}" presName="Name17" presStyleLbl="parChTrans1D3" presStyleIdx="4" presStyleCnt="8"/>
      <dgm:spPr/>
    </dgm:pt>
    <dgm:pt modelId="{153FB692-BFF3-45AA-AD1B-3207099DC8C4}" type="pres">
      <dgm:prSet presAssocID="{C2153BE7-BA52-4D65-A7CC-89414D521E28}" presName="hierRoot3" presStyleCnt="0"/>
      <dgm:spPr/>
    </dgm:pt>
    <dgm:pt modelId="{34B2649B-5909-48F6-9885-81EB5DC8CDDD}" type="pres">
      <dgm:prSet presAssocID="{C2153BE7-BA52-4D65-A7CC-89414D521E28}" presName="composite3" presStyleCnt="0"/>
      <dgm:spPr/>
    </dgm:pt>
    <dgm:pt modelId="{8DF69731-41FC-42EA-8D4D-9D1F1AC1969A}" type="pres">
      <dgm:prSet presAssocID="{C2153BE7-BA52-4D65-A7CC-89414D521E28}" presName="background3" presStyleLbl="node3" presStyleIdx="4" presStyleCnt="8"/>
      <dgm:spPr/>
    </dgm:pt>
    <dgm:pt modelId="{78097A6D-5884-410B-8ADE-77A24299C857}" type="pres">
      <dgm:prSet presAssocID="{C2153BE7-BA52-4D65-A7CC-89414D521E28}" presName="text3" presStyleLbl="fgAcc3" presStyleIdx="4" presStyleCnt="8">
        <dgm:presLayoutVars>
          <dgm:chPref val="3"/>
        </dgm:presLayoutVars>
      </dgm:prSet>
      <dgm:spPr/>
    </dgm:pt>
    <dgm:pt modelId="{A1586910-D914-4CD0-9BD5-B46A8AE954A4}" type="pres">
      <dgm:prSet presAssocID="{C2153BE7-BA52-4D65-A7CC-89414D521E28}" presName="hierChild4" presStyleCnt="0"/>
      <dgm:spPr/>
    </dgm:pt>
    <dgm:pt modelId="{5CC1586A-B739-4C4A-82B2-9EB82E51B3A2}" type="pres">
      <dgm:prSet presAssocID="{3422B2A4-2890-4EAB-8A2C-04E59A88217B}" presName="Name10" presStyleLbl="parChTrans1D2" presStyleIdx="2" presStyleCnt="4"/>
      <dgm:spPr/>
    </dgm:pt>
    <dgm:pt modelId="{F24C9702-C29F-4ED7-8066-364225E8EE64}" type="pres">
      <dgm:prSet presAssocID="{DEA941BD-595B-4452-B26B-B6B60576031F}" presName="hierRoot2" presStyleCnt="0"/>
      <dgm:spPr/>
    </dgm:pt>
    <dgm:pt modelId="{73E7AF82-8407-4ACA-BB43-C48F83DC94E3}" type="pres">
      <dgm:prSet presAssocID="{DEA941BD-595B-4452-B26B-B6B60576031F}" presName="composite2" presStyleCnt="0"/>
      <dgm:spPr/>
    </dgm:pt>
    <dgm:pt modelId="{86A4309C-CA98-4EA3-A575-29B0F98FFE03}" type="pres">
      <dgm:prSet presAssocID="{DEA941BD-595B-4452-B26B-B6B60576031F}" presName="background2" presStyleLbl="node2" presStyleIdx="2" presStyleCnt="4"/>
      <dgm:spPr/>
    </dgm:pt>
    <dgm:pt modelId="{0AE21F41-4D5D-4717-9F5D-B0E3FC6FA189}" type="pres">
      <dgm:prSet presAssocID="{DEA941BD-595B-4452-B26B-B6B60576031F}" presName="text2" presStyleLbl="fgAcc2" presStyleIdx="2" presStyleCnt="4">
        <dgm:presLayoutVars>
          <dgm:chPref val="3"/>
        </dgm:presLayoutVars>
      </dgm:prSet>
      <dgm:spPr/>
    </dgm:pt>
    <dgm:pt modelId="{3F94F399-5A99-4D71-9863-FCB58A4889AA}" type="pres">
      <dgm:prSet presAssocID="{DEA941BD-595B-4452-B26B-B6B60576031F}" presName="hierChild3" presStyleCnt="0"/>
      <dgm:spPr/>
    </dgm:pt>
    <dgm:pt modelId="{56BA27E7-7FD0-4136-96CF-FCD8C5570EB3}" type="pres">
      <dgm:prSet presAssocID="{E6B038F0-44C1-4530-B4B5-A72B19F58E6D}" presName="Name17" presStyleLbl="parChTrans1D3" presStyleIdx="5" presStyleCnt="8"/>
      <dgm:spPr/>
    </dgm:pt>
    <dgm:pt modelId="{85D697E0-4D5A-43D9-8E22-B24A100057BC}" type="pres">
      <dgm:prSet presAssocID="{BC6923D3-3048-460C-AF1F-8D54E2A573FF}" presName="hierRoot3" presStyleCnt="0"/>
      <dgm:spPr/>
    </dgm:pt>
    <dgm:pt modelId="{E3FA7815-DC0F-4DC6-99DA-7E1E5F0F00BE}" type="pres">
      <dgm:prSet presAssocID="{BC6923D3-3048-460C-AF1F-8D54E2A573FF}" presName="composite3" presStyleCnt="0"/>
      <dgm:spPr/>
    </dgm:pt>
    <dgm:pt modelId="{1A1AA479-CF87-46E6-ABEF-0157830FFB80}" type="pres">
      <dgm:prSet presAssocID="{BC6923D3-3048-460C-AF1F-8D54E2A573FF}" presName="background3" presStyleLbl="node3" presStyleIdx="5" presStyleCnt="8"/>
      <dgm:spPr/>
    </dgm:pt>
    <dgm:pt modelId="{D1F9C2B6-9488-48FE-898C-C0E3A8DD3F10}" type="pres">
      <dgm:prSet presAssocID="{BC6923D3-3048-460C-AF1F-8D54E2A573FF}" presName="text3" presStyleLbl="fgAcc3" presStyleIdx="5" presStyleCnt="8">
        <dgm:presLayoutVars>
          <dgm:chPref val="3"/>
        </dgm:presLayoutVars>
      </dgm:prSet>
      <dgm:spPr/>
    </dgm:pt>
    <dgm:pt modelId="{C93538D6-D5CB-4C55-8D57-DE2E02AA34FC}" type="pres">
      <dgm:prSet presAssocID="{BC6923D3-3048-460C-AF1F-8D54E2A573FF}" presName="hierChild4" presStyleCnt="0"/>
      <dgm:spPr/>
    </dgm:pt>
    <dgm:pt modelId="{2E673CC0-6085-4621-8C75-D5774A6AD5B5}" type="pres">
      <dgm:prSet presAssocID="{034979F5-6622-45B4-AE04-A12775E55325}" presName="Name10" presStyleLbl="parChTrans1D2" presStyleIdx="3" presStyleCnt="4"/>
      <dgm:spPr/>
    </dgm:pt>
    <dgm:pt modelId="{9428273A-E1B3-49DA-AA90-CA71F4B2D26F}" type="pres">
      <dgm:prSet presAssocID="{659A6649-BDCE-4848-958B-C7C4EDA35D5F}" presName="hierRoot2" presStyleCnt="0"/>
      <dgm:spPr/>
    </dgm:pt>
    <dgm:pt modelId="{E67990CB-9923-4487-9AED-E7936C6DFA46}" type="pres">
      <dgm:prSet presAssocID="{659A6649-BDCE-4848-958B-C7C4EDA35D5F}" presName="composite2" presStyleCnt="0"/>
      <dgm:spPr/>
    </dgm:pt>
    <dgm:pt modelId="{D50A0A5F-7D2B-4F9D-9812-769C348ECB72}" type="pres">
      <dgm:prSet presAssocID="{659A6649-BDCE-4848-958B-C7C4EDA35D5F}" presName="background2" presStyleLbl="node2" presStyleIdx="3" presStyleCnt="4"/>
      <dgm:spPr/>
    </dgm:pt>
    <dgm:pt modelId="{CBFE9247-92E7-4492-88C5-7CAA70C05DF7}" type="pres">
      <dgm:prSet presAssocID="{659A6649-BDCE-4848-958B-C7C4EDA35D5F}" presName="text2" presStyleLbl="fgAcc2" presStyleIdx="3" presStyleCnt="4">
        <dgm:presLayoutVars>
          <dgm:chPref val="3"/>
        </dgm:presLayoutVars>
      </dgm:prSet>
      <dgm:spPr/>
    </dgm:pt>
    <dgm:pt modelId="{F95A5A5D-6B9F-47B6-9507-B01F8E08C3C0}" type="pres">
      <dgm:prSet presAssocID="{659A6649-BDCE-4848-958B-C7C4EDA35D5F}" presName="hierChild3" presStyleCnt="0"/>
      <dgm:spPr/>
    </dgm:pt>
    <dgm:pt modelId="{08D92284-8C0A-4BD9-8642-671486634B5F}" type="pres">
      <dgm:prSet presAssocID="{5CEBF28E-AFD0-4C67-89F8-392942392D55}" presName="Name17" presStyleLbl="parChTrans1D3" presStyleIdx="6" presStyleCnt="8"/>
      <dgm:spPr/>
    </dgm:pt>
    <dgm:pt modelId="{3FC2EC08-16C0-4F7B-9D72-FF8B16938696}" type="pres">
      <dgm:prSet presAssocID="{BFE78D8D-9926-445F-BE63-158A92D496C2}" presName="hierRoot3" presStyleCnt="0"/>
      <dgm:spPr/>
    </dgm:pt>
    <dgm:pt modelId="{7871ADF0-D59E-4668-908C-1717E3120DED}" type="pres">
      <dgm:prSet presAssocID="{BFE78D8D-9926-445F-BE63-158A92D496C2}" presName="composite3" presStyleCnt="0"/>
      <dgm:spPr/>
    </dgm:pt>
    <dgm:pt modelId="{13EC835F-6444-4A7D-BD07-1149132F7F63}" type="pres">
      <dgm:prSet presAssocID="{BFE78D8D-9926-445F-BE63-158A92D496C2}" presName="background3" presStyleLbl="node3" presStyleIdx="6" presStyleCnt="8"/>
      <dgm:spPr/>
    </dgm:pt>
    <dgm:pt modelId="{65C3C35F-C084-4030-BE8A-4C1523243DE5}" type="pres">
      <dgm:prSet presAssocID="{BFE78D8D-9926-445F-BE63-158A92D496C2}" presName="text3" presStyleLbl="fgAcc3" presStyleIdx="6" presStyleCnt="8">
        <dgm:presLayoutVars>
          <dgm:chPref val="3"/>
        </dgm:presLayoutVars>
      </dgm:prSet>
      <dgm:spPr/>
    </dgm:pt>
    <dgm:pt modelId="{18879C39-A96E-46AD-8C14-087375AA0B5B}" type="pres">
      <dgm:prSet presAssocID="{BFE78D8D-9926-445F-BE63-158A92D496C2}" presName="hierChild4" presStyleCnt="0"/>
      <dgm:spPr/>
    </dgm:pt>
    <dgm:pt modelId="{0EDA0408-F701-42E9-AFD5-0885CE0C1892}" type="pres">
      <dgm:prSet presAssocID="{319771C8-B25E-449B-9E91-5AC8C5967960}" presName="Name17" presStyleLbl="parChTrans1D3" presStyleIdx="7" presStyleCnt="8"/>
      <dgm:spPr/>
    </dgm:pt>
    <dgm:pt modelId="{CA1C1E5D-5C53-4903-A2F3-5298F9414068}" type="pres">
      <dgm:prSet presAssocID="{A31214A1-DF3D-433E-95D5-986E221DD673}" presName="hierRoot3" presStyleCnt="0"/>
      <dgm:spPr/>
    </dgm:pt>
    <dgm:pt modelId="{0B895A5B-42A5-4D96-A144-F7500DDFD6E8}" type="pres">
      <dgm:prSet presAssocID="{A31214A1-DF3D-433E-95D5-986E221DD673}" presName="composite3" presStyleCnt="0"/>
      <dgm:spPr/>
    </dgm:pt>
    <dgm:pt modelId="{2EEA8F61-C6E3-43E8-8584-4B8EE7A377A2}" type="pres">
      <dgm:prSet presAssocID="{A31214A1-DF3D-433E-95D5-986E221DD673}" presName="background3" presStyleLbl="node3" presStyleIdx="7" presStyleCnt="8"/>
      <dgm:spPr/>
    </dgm:pt>
    <dgm:pt modelId="{45CFB984-3954-4ED8-AF18-D1CBDF40CC13}" type="pres">
      <dgm:prSet presAssocID="{A31214A1-DF3D-433E-95D5-986E221DD673}" presName="text3" presStyleLbl="fgAcc3" presStyleIdx="7" presStyleCnt="8">
        <dgm:presLayoutVars>
          <dgm:chPref val="3"/>
        </dgm:presLayoutVars>
      </dgm:prSet>
      <dgm:spPr/>
    </dgm:pt>
    <dgm:pt modelId="{50FC89AE-A706-4547-9357-AC8D9444628D}" type="pres">
      <dgm:prSet presAssocID="{A31214A1-DF3D-433E-95D5-986E221DD673}" presName="hierChild4" presStyleCnt="0"/>
      <dgm:spPr/>
    </dgm:pt>
  </dgm:ptLst>
  <dgm:cxnLst>
    <dgm:cxn modelId="{5C8AAE09-CEC6-4394-95E6-FB3DE503FF3A}" type="presOf" srcId="{FB8B1690-7AC5-4DDE-93F2-1510A6413A9D}" destId="{447394B7-0727-41F2-8F4A-88D0DEA87F0C}" srcOrd="0" destOrd="0" presId="urn:microsoft.com/office/officeart/2005/8/layout/hierarchy1"/>
    <dgm:cxn modelId="{E0B1CA13-6B71-4CBA-B1B3-F519777F28F3}" srcId="{FB8B1690-7AC5-4DDE-93F2-1510A6413A9D}" destId="{659A6649-BDCE-4848-958B-C7C4EDA35D5F}" srcOrd="3" destOrd="0" parTransId="{034979F5-6622-45B4-AE04-A12775E55325}" sibTransId="{0733FFDF-2DBD-42C4-9E16-51686B54EECC}"/>
    <dgm:cxn modelId="{F1A28E18-B8EE-4E81-B146-F26956AE35A0}" type="presOf" srcId="{C2153BE7-BA52-4D65-A7CC-89414D521E28}" destId="{78097A6D-5884-410B-8ADE-77A24299C857}" srcOrd="0" destOrd="0" presId="urn:microsoft.com/office/officeart/2005/8/layout/hierarchy1"/>
    <dgm:cxn modelId="{F059D425-B783-482D-A421-21C98B8596C8}" type="presOf" srcId="{5CEBF28E-AFD0-4C67-89F8-392942392D55}" destId="{08D92284-8C0A-4BD9-8642-671486634B5F}" srcOrd="0" destOrd="0" presId="urn:microsoft.com/office/officeart/2005/8/layout/hierarchy1"/>
    <dgm:cxn modelId="{E3DC4526-5826-41C8-BF9B-A2D95F6E9062}" type="presOf" srcId="{E6B038F0-44C1-4530-B4B5-A72B19F58E6D}" destId="{56BA27E7-7FD0-4136-96CF-FCD8C5570EB3}" srcOrd="0" destOrd="0" presId="urn:microsoft.com/office/officeart/2005/8/layout/hierarchy1"/>
    <dgm:cxn modelId="{F641CF2D-9100-4AE5-B65A-BFCBFD0225FE}" srcId="{659A6649-BDCE-4848-958B-C7C4EDA35D5F}" destId="{BFE78D8D-9926-445F-BE63-158A92D496C2}" srcOrd="0" destOrd="0" parTransId="{5CEBF28E-AFD0-4C67-89F8-392942392D55}" sibTransId="{99CFFA2E-C9F6-4FAE-87D1-010EFEC46266}"/>
    <dgm:cxn modelId="{A3CAA333-55C9-410C-AD5E-EE36CEFB3372}" type="presOf" srcId="{034979F5-6622-45B4-AE04-A12775E55325}" destId="{2E673CC0-6085-4621-8C75-D5774A6AD5B5}" srcOrd="0" destOrd="0" presId="urn:microsoft.com/office/officeart/2005/8/layout/hierarchy1"/>
    <dgm:cxn modelId="{60F8893C-055C-402A-862F-616844034A97}" type="presOf" srcId="{48D50F81-E78C-40C6-9E97-E5AD66C341FF}" destId="{419B3079-9852-4AC8-B328-7CF812F956FA}" srcOrd="0" destOrd="0" presId="urn:microsoft.com/office/officeart/2005/8/layout/hierarchy1"/>
    <dgm:cxn modelId="{DD93B63C-0EFB-4620-B990-C8B930F2A543}" srcId="{659A6649-BDCE-4848-958B-C7C4EDA35D5F}" destId="{A31214A1-DF3D-433E-95D5-986E221DD673}" srcOrd="1" destOrd="0" parTransId="{319771C8-B25E-449B-9E91-5AC8C5967960}" sibTransId="{97ABA9E3-CB41-4E04-968C-FC44B3E21E80}"/>
    <dgm:cxn modelId="{BE3CEA3C-E162-470A-BDBF-A37504400476}" type="presOf" srcId="{BC6923D3-3048-460C-AF1F-8D54E2A573FF}" destId="{D1F9C2B6-9488-48FE-898C-C0E3A8DD3F10}" srcOrd="0" destOrd="0" presId="urn:microsoft.com/office/officeart/2005/8/layout/hierarchy1"/>
    <dgm:cxn modelId="{E34ED244-C94B-497F-8B90-F0E0DE26F07C}" type="presOf" srcId="{3422B2A4-2890-4EAB-8A2C-04E59A88217B}" destId="{5CC1586A-B739-4C4A-82B2-9EB82E51B3A2}" srcOrd="0" destOrd="0" presId="urn:microsoft.com/office/officeart/2005/8/layout/hierarchy1"/>
    <dgm:cxn modelId="{B6FFEE56-7B4B-455C-9763-D73D3A00FF83}" type="presOf" srcId="{07112C93-A149-49F2-82AA-264EDF45B973}" destId="{6FB38703-788D-484B-BAA7-2A2E77DFDB19}" srcOrd="0" destOrd="0" presId="urn:microsoft.com/office/officeart/2005/8/layout/hierarchy1"/>
    <dgm:cxn modelId="{E66E4861-9511-4276-ADA6-CFF11B77FE23}" type="presOf" srcId="{A31214A1-DF3D-433E-95D5-986E221DD673}" destId="{45CFB984-3954-4ED8-AF18-D1CBDF40CC13}" srcOrd="0" destOrd="0" presId="urn:microsoft.com/office/officeart/2005/8/layout/hierarchy1"/>
    <dgm:cxn modelId="{17807068-82B0-436A-9575-C6F227E69453}" type="presOf" srcId="{83D20F3D-C9B1-47C2-B203-9B5EC807C801}" destId="{C885F352-E4C7-4A34-9A4B-382182A16EBB}" srcOrd="0" destOrd="0" presId="urn:microsoft.com/office/officeart/2005/8/layout/hierarchy1"/>
    <dgm:cxn modelId="{8A70687A-7C02-47A9-8D10-3E6CC05944BA}" srcId="{33AC9D95-ACEB-4A24-870D-C7F2156B06A0}" destId="{48D50F81-E78C-40C6-9E97-E5AD66C341FF}" srcOrd="1" destOrd="0" parTransId="{9AF0D800-AA0E-4A8A-8F9A-8BF67E806585}" sibTransId="{3BEDE635-6481-4DB1-B9C4-6D882D923C1E}"/>
    <dgm:cxn modelId="{1A96177B-BA27-49D6-B36E-F1BC3E521C5E}" type="presOf" srcId="{441F3F7E-C3FB-4164-ADA0-BFDFAFF465EB}" destId="{7F53C5DD-B748-49FB-A9A8-A7D48289C0E1}" srcOrd="0" destOrd="0" presId="urn:microsoft.com/office/officeart/2005/8/layout/hierarchy1"/>
    <dgm:cxn modelId="{EB5D3086-4090-43BB-B147-8741A63FCE1C}" type="presOf" srcId="{3CEE6C69-0800-468C-8786-12BBDE26E1CB}" destId="{99EA2A9E-7841-4F34-9C41-F83ABC07E3F6}" srcOrd="0" destOrd="0" presId="urn:microsoft.com/office/officeart/2005/8/layout/hierarchy1"/>
    <dgm:cxn modelId="{A1437288-EF87-4A43-93F9-0F81757DF4ED}" srcId="{4EEF137A-3441-4F76-A229-EB732AF06671}" destId="{C2153BE7-BA52-4D65-A7CC-89414D521E28}" srcOrd="2" destOrd="0" parTransId="{38897849-7921-4F98-AE58-58E3979390BE}" sibTransId="{3E18637B-1946-4318-A798-44E5466680B5}"/>
    <dgm:cxn modelId="{1ABF9D8A-11B9-4A39-92BA-12A3A91B84DD}" srcId="{FB8B1690-7AC5-4DDE-93F2-1510A6413A9D}" destId="{33AC9D95-ACEB-4A24-870D-C7F2156B06A0}" srcOrd="0" destOrd="0" parTransId="{441F3F7E-C3FB-4164-ADA0-BFDFAFF465EB}" sibTransId="{A989CF52-5C70-4AD0-946F-924DD2F36CCC}"/>
    <dgm:cxn modelId="{E4614D8B-775C-42CC-B7C9-AD26CC0B3494}" type="presOf" srcId="{9AF0D800-AA0E-4A8A-8F9A-8BF67E806585}" destId="{F2B21F01-B832-4A60-81E2-7F843D06C544}" srcOrd="0" destOrd="0" presId="urn:microsoft.com/office/officeart/2005/8/layout/hierarchy1"/>
    <dgm:cxn modelId="{4CA6428F-6F65-4486-BA97-D92C76AAAF70}" type="presOf" srcId="{659A6649-BDCE-4848-958B-C7C4EDA35D5F}" destId="{CBFE9247-92E7-4492-88C5-7CAA70C05DF7}" srcOrd="0" destOrd="0" presId="urn:microsoft.com/office/officeart/2005/8/layout/hierarchy1"/>
    <dgm:cxn modelId="{3EBA8993-2142-4820-B3F2-082670701D7C}" type="presOf" srcId="{38897849-7921-4F98-AE58-58E3979390BE}" destId="{89D75461-FEE0-46D7-892D-02B592D4034A}" srcOrd="0" destOrd="0" presId="urn:microsoft.com/office/officeart/2005/8/layout/hierarchy1"/>
    <dgm:cxn modelId="{6DD58B9C-C9B4-4F8F-909C-C8A6474175AD}" srcId="{33AC9D95-ACEB-4A24-870D-C7F2156B06A0}" destId="{00B1B5AA-64FA-453C-AC47-E026C456359E}" srcOrd="0" destOrd="0" parTransId="{2B03BB59-1B3E-4E70-B388-6BA86510D58B}" sibTransId="{8BA8E045-6E21-4B11-B056-9F7D7D9E12A6}"/>
    <dgm:cxn modelId="{49D1B3A5-D4AB-4619-971C-E3A2F82BA283}" type="presOf" srcId="{319771C8-B25E-449B-9E91-5AC8C5967960}" destId="{0EDA0408-F701-42E9-AFD5-0885CE0C1892}" srcOrd="0" destOrd="0" presId="urn:microsoft.com/office/officeart/2005/8/layout/hierarchy1"/>
    <dgm:cxn modelId="{9F42A6AB-E3F6-449D-B984-47FDD8D55EEC}" type="presOf" srcId="{2B03BB59-1B3E-4E70-B388-6BA86510D58B}" destId="{D4B3623A-EA2E-42B9-88A2-F153FCF9E02A}" srcOrd="0" destOrd="0" presId="urn:microsoft.com/office/officeart/2005/8/layout/hierarchy1"/>
    <dgm:cxn modelId="{9098B1AB-4B15-43E1-B377-742583546827}" srcId="{4EEF137A-3441-4F76-A229-EB732AF06671}" destId="{9DFBD3A3-434E-4720-A94E-F1452F40C7C8}" srcOrd="1" destOrd="0" parTransId="{83D20F3D-C9B1-47C2-B203-9B5EC807C801}" sibTransId="{5B37719D-1257-4A00-AAFD-598A42E2D1E9}"/>
    <dgm:cxn modelId="{569CA0B2-9997-4BC2-8342-13A672084319}" type="presOf" srcId="{00B1B5AA-64FA-453C-AC47-E026C456359E}" destId="{5C2D777F-E157-4E48-B7B1-475771025528}" srcOrd="0" destOrd="0" presId="urn:microsoft.com/office/officeart/2005/8/layout/hierarchy1"/>
    <dgm:cxn modelId="{143F27B8-FAC3-4001-BE95-A9C5D2948EB4}" srcId="{DEA941BD-595B-4452-B26B-B6B60576031F}" destId="{BC6923D3-3048-460C-AF1F-8D54E2A573FF}" srcOrd="0" destOrd="0" parTransId="{E6B038F0-44C1-4530-B4B5-A72B19F58E6D}" sibTransId="{1ACF9079-07FE-4353-81AB-9C5C3EE99DAD}"/>
    <dgm:cxn modelId="{E107DDC0-4A6B-4E82-835A-180EAE8E4856}" srcId="{4EEF137A-3441-4F76-A229-EB732AF06671}" destId="{3CEE6C69-0800-468C-8786-12BBDE26E1CB}" srcOrd="0" destOrd="0" parTransId="{647CA80E-4488-4FF5-AB7D-EF71CF8A55B1}" sibTransId="{E2540985-0369-4DF9-8326-F8DD717E9C0E}"/>
    <dgm:cxn modelId="{14C444C2-4021-467C-8DC3-7DDB5D76694C}" srcId="{07112C93-A149-49F2-82AA-264EDF45B973}" destId="{FB8B1690-7AC5-4DDE-93F2-1510A6413A9D}" srcOrd="0" destOrd="0" parTransId="{D341CB74-FF81-4522-AD7E-1308236213B3}" sibTransId="{C271F434-1E85-41F0-8012-6ABDC3B3C1B2}"/>
    <dgm:cxn modelId="{4C791ED1-86E3-4E9D-8EE7-28E1421F9D13}" type="presOf" srcId="{AB99D3A0-6EBB-4B07-A1F3-E3FF5FF0E6E4}" destId="{7752F36B-2495-4B63-A233-43E4F3B87C80}" srcOrd="0" destOrd="0" presId="urn:microsoft.com/office/officeart/2005/8/layout/hierarchy1"/>
    <dgm:cxn modelId="{DAF822DE-B65A-45F3-878A-AFCEF08FBCA3}" type="presOf" srcId="{33AC9D95-ACEB-4A24-870D-C7F2156B06A0}" destId="{FD1CF8CD-64CE-46CE-AE8F-82D2911775E2}" srcOrd="0" destOrd="0" presId="urn:microsoft.com/office/officeart/2005/8/layout/hierarchy1"/>
    <dgm:cxn modelId="{732888E4-9A07-4F9F-B9AA-7067ED80A652}" type="presOf" srcId="{BFE78D8D-9926-445F-BE63-158A92D496C2}" destId="{65C3C35F-C084-4030-BE8A-4C1523243DE5}" srcOrd="0" destOrd="0" presId="urn:microsoft.com/office/officeart/2005/8/layout/hierarchy1"/>
    <dgm:cxn modelId="{CAA33CE7-5EA3-4F7D-9F6C-4B8536E2CBF6}" type="presOf" srcId="{9DFBD3A3-434E-4720-A94E-F1452F40C7C8}" destId="{EB385A74-D2FC-45DD-824E-B80C40A7AAF0}" srcOrd="0" destOrd="0" presId="urn:microsoft.com/office/officeart/2005/8/layout/hierarchy1"/>
    <dgm:cxn modelId="{D6BB9AF0-F6C6-4960-8322-EA10E9A5FF17}" type="presOf" srcId="{647CA80E-4488-4FF5-AB7D-EF71CF8A55B1}" destId="{45F0B22A-E07E-4387-AAF1-6DA887519D39}" srcOrd="0" destOrd="0" presId="urn:microsoft.com/office/officeart/2005/8/layout/hierarchy1"/>
    <dgm:cxn modelId="{5B5BD7F4-3372-4420-8AC4-4EA935909367}" srcId="{FB8B1690-7AC5-4DDE-93F2-1510A6413A9D}" destId="{DEA941BD-595B-4452-B26B-B6B60576031F}" srcOrd="2" destOrd="0" parTransId="{3422B2A4-2890-4EAB-8A2C-04E59A88217B}" sibTransId="{8FD39E9F-6DFB-4B7D-8175-94E42C15FCFF}"/>
    <dgm:cxn modelId="{90AC72F5-C0EF-486C-B669-2BF2FC4333D6}" srcId="{FB8B1690-7AC5-4DDE-93F2-1510A6413A9D}" destId="{4EEF137A-3441-4F76-A229-EB732AF06671}" srcOrd="1" destOrd="0" parTransId="{AB99D3A0-6EBB-4B07-A1F3-E3FF5FF0E6E4}" sibTransId="{F3BF6FCF-D3EE-4A7B-ACD4-0CDF07822A50}"/>
    <dgm:cxn modelId="{A61B53F6-B2F8-4AA5-A634-0193FC539CC6}" type="presOf" srcId="{DEA941BD-595B-4452-B26B-B6B60576031F}" destId="{0AE21F41-4D5D-4717-9F5D-B0E3FC6FA189}" srcOrd="0" destOrd="0" presId="urn:microsoft.com/office/officeart/2005/8/layout/hierarchy1"/>
    <dgm:cxn modelId="{87B6FAFB-71CA-4EFF-A7FE-204E24F4F7AE}" type="presOf" srcId="{4EEF137A-3441-4F76-A229-EB732AF06671}" destId="{599DCBE7-CCA0-44B3-A99E-48EDB0ED7E57}" srcOrd="0" destOrd="0" presId="urn:microsoft.com/office/officeart/2005/8/layout/hierarchy1"/>
    <dgm:cxn modelId="{997D6147-9C9F-470D-B101-BAC551D3A5DF}" type="presParOf" srcId="{6FB38703-788D-484B-BAA7-2A2E77DFDB19}" destId="{C8C9169A-20D2-417A-B7AD-E461BE84A70D}" srcOrd="0" destOrd="0" presId="urn:microsoft.com/office/officeart/2005/8/layout/hierarchy1"/>
    <dgm:cxn modelId="{12A72925-E647-4B14-8573-AEF53079F4B8}" type="presParOf" srcId="{C8C9169A-20D2-417A-B7AD-E461BE84A70D}" destId="{520F1292-77B9-40A6-AB21-DE50BBABCD08}" srcOrd="0" destOrd="0" presId="urn:microsoft.com/office/officeart/2005/8/layout/hierarchy1"/>
    <dgm:cxn modelId="{F6FE6492-40EB-4DC8-9346-4FA2C13E3B25}" type="presParOf" srcId="{520F1292-77B9-40A6-AB21-DE50BBABCD08}" destId="{2EAC9328-5327-49DE-83D8-ED3F88B18913}" srcOrd="0" destOrd="0" presId="urn:microsoft.com/office/officeart/2005/8/layout/hierarchy1"/>
    <dgm:cxn modelId="{438A5A54-04AF-41A7-A835-B2F16A0268C2}" type="presParOf" srcId="{520F1292-77B9-40A6-AB21-DE50BBABCD08}" destId="{447394B7-0727-41F2-8F4A-88D0DEA87F0C}" srcOrd="1" destOrd="0" presId="urn:microsoft.com/office/officeart/2005/8/layout/hierarchy1"/>
    <dgm:cxn modelId="{5EB8DDF1-22AF-4F6A-A19E-E31EE9704F10}" type="presParOf" srcId="{C8C9169A-20D2-417A-B7AD-E461BE84A70D}" destId="{8E56C75C-46FA-4C87-B5EA-024929F9C228}" srcOrd="1" destOrd="0" presId="urn:microsoft.com/office/officeart/2005/8/layout/hierarchy1"/>
    <dgm:cxn modelId="{89AF5A32-8335-4D30-B434-58C65CD42497}" type="presParOf" srcId="{8E56C75C-46FA-4C87-B5EA-024929F9C228}" destId="{7F53C5DD-B748-49FB-A9A8-A7D48289C0E1}" srcOrd="0" destOrd="0" presId="urn:microsoft.com/office/officeart/2005/8/layout/hierarchy1"/>
    <dgm:cxn modelId="{934E15AF-6D7C-49FE-8C8A-96CF108F87AD}" type="presParOf" srcId="{8E56C75C-46FA-4C87-B5EA-024929F9C228}" destId="{2916A9E6-B985-48D5-BD20-CCC2F9EF2877}" srcOrd="1" destOrd="0" presId="urn:microsoft.com/office/officeart/2005/8/layout/hierarchy1"/>
    <dgm:cxn modelId="{0F1DC453-D34A-49A5-B7AF-62B900DCD0F9}" type="presParOf" srcId="{2916A9E6-B985-48D5-BD20-CCC2F9EF2877}" destId="{DE72D08A-E111-4EFB-B04D-CC2F8DD3D66B}" srcOrd="0" destOrd="0" presId="urn:microsoft.com/office/officeart/2005/8/layout/hierarchy1"/>
    <dgm:cxn modelId="{D63A23A9-A645-4301-912E-948352FCF481}" type="presParOf" srcId="{DE72D08A-E111-4EFB-B04D-CC2F8DD3D66B}" destId="{EC33F89E-6423-430D-A41D-E33BDFE5C763}" srcOrd="0" destOrd="0" presId="urn:microsoft.com/office/officeart/2005/8/layout/hierarchy1"/>
    <dgm:cxn modelId="{9A185669-527B-446C-AECB-008B68790B0C}" type="presParOf" srcId="{DE72D08A-E111-4EFB-B04D-CC2F8DD3D66B}" destId="{FD1CF8CD-64CE-46CE-AE8F-82D2911775E2}" srcOrd="1" destOrd="0" presId="urn:microsoft.com/office/officeart/2005/8/layout/hierarchy1"/>
    <dgm:cxn modelId="{96015BAE-2448-4732-AB3B-51E5A2857738}" type="presParOf" srcId="{2916A9E6-B985-48D5-BD20-CCC2F9EF2877}" destId="{B0D73E75-664E-4ACE-ACD9-BCDE30174CFC}" srcOrd="1" destOrd="0" presId="urn:microsoft.com/office/officeart/2005/8/layout/hierarchy1"/>
    <dgm:cxn modelId="{73DD3BA5-969B-4040-BC40-2AD98DEFB737}" type="presParOf" srcId="{B0D73E75-664E-4ACE-ACD9-BCDE30174CFC}" destId="{D4B3623A-EA2E-42B9-88A2-F153FCF9E02A}" srcOrd="0" destOrd="0" presId="urn:microsoft.com/office/officeart/2005/8/layout/hierarchy1"/>
    <dgm:cxn modelId="{183A3376-ACC8-406F-B855-B9190F711FF6}" type="presParOf" srcId="{B0D73E75-664E-4ACE-ACD9-BCDE30174CFC}" destId="{11ACF975-7369-40E0-85D1-04C1502D15D8}" srcOrd="1" destOrd="0" presId="urn:microsoft.com/office/officeart/2005/8/layout/hierarchy1"/>
    <dgm:cxn modelId="{0A147797-65B6-4647-BE5D-903AC6FD5643}" type="presParOf" srcId="{11ACF975-7369-40E0-85D1-04C1502D15D8}" destId="{31E6295C-AD0F-48A5-A261-7F940E65CA9D}" srcOrd="0" destOrd="0" presId="urn:microsoft.com/office/officeart/2005/8/layout/hierarchy1"/>
    <dgm:cxn modelId="{828D34BF-EE96-4DF0-9FB1-407002AA9DDE}" type="presParOf" srcId="{31E6295C-AD0F-48A5-A261-7F940E65CA9D}" destId="{2C19A557-DBAB-4F01-881A-84322F1BB723}" srcOrd="0" destOrd="0" presId="urn:microsoft.com/office/officeart/2005/8/layout/hierarchy1"/>
    <dgm:cxn modelId="{12D27167-8D50-42DA-B7CB-3880E60CAAC5}" type="presParOf" srcId="{31E6295C-AD0F-48A5-A261-7F940E65CA9D}" destId="{5C2D777F-E157-4E48-B7B1-475771025528}" srcOrd="1" destOrd="0" presId="urn:microsoft.com/office/officeart/2005/8/layout/hierarchy1"/>
    <dgm:cxn modelId="{5CD35709-0BE5-4956-ADAA-90B0F38108BF}" type="presParOf" srcId="{11ACF975-7369-40E0-85D1-04C1502D15D8}" destId="{B75CEA48-D81B-4C5C-A75F-4F0F262A5625}" srcOrd="1" destOrd="0" presId="urn:microsoft.com/office/officeart/2005/8/layout/hierarchy1"/>
    <dgm:cxn modelId="{DEE7E096-1DF2-4199-B431-252DB4D63886}" type="presParOf" srcId="{B0D73E75-664E-4ACE-ACD9-BCDE30174CFC}" destId="{F2B21F01-B832-4A60-81E2-7F843D06C544}" srcOrd="2" destOrd="0" presId="urn:microsoft.com/office/officeart/2005/8/layout/hierarchy1"/>
    <dgm:cxn modelId="{00B4163B-0B99-40C8-97B6-7F811A6F98C0}" type="presParOf" srcId="{B0D73E75-664E-4ACE-ACD9-BCDE30174CFC}" destId="{C2547DF5-B187-4C5A-9F01-111AEB37DDC1}" srcOrd="3" destOrd="0" presId="urn:microsoft.com/office/officeart/2005/8/layout/hierarchy1"/>
    <dgm:cxn modelId="{CBEDC9C7-0628-4DF7-A474-80B0B93EC6BD}" type="presParOf" srcId="{C2547DF5-B187-4C5A-9F01-111AEB37DDC1}" destId="{2E015FD7-2577-4F8E-8B29-CBA607B51E62}" srcOrd="0" destOrd="0" presId="urn:microsoft.com/office/officeart/2005/8/layout/hierarchy1"/>
    <dgm:cxn modelId="{AA3A9055-04BF-4DE3-8EAE-B02C5B8DEBB4}" type="presParOf" srcId="{2E015FD7-2577-4F8E-8B29-CBA607B51E62}" destId="{DB8551C9-01C0-4B06-B017-593F5B6DDA0C}" srcOrd="0" destOrd="0" presId="urn:microsoft.com/office/officeart/2005/8/layout/hierarchy1"/>
    <dgm:cxn modelId="{B3A0B88D-6B57-42F7-A2CE-E7A2739B12BB}" type="presParOf" srcId="{2E015FD7-2577-4F8E-8B29-CBA607B51E62}" destId="{419B3079-9852-4AC8-B328-7CF812F956FA}" srcOrd="1" destOrd="0" presId="urn:microsoft.com/office/officeart/2005/8/layout/hierarchy1"/>
    <dgm:cxn modelId="{3AF25808-292E-4E2C-A093-45E00B3DFD18}" type="presParOf" srcId="{C2547DF5-B187-4C5A-9F01-111AEB37DDC1}" destId="{D00946E1-BC19-4C7D-82E5-1321316A9FCE}" srcOrd="1" destOrd="0" presId="urn:microsoft.com/office/officeart/2005/8/layout/hierarchy1"/>
    <dgm:cxn modelId="{7117A34C-85C7-496F-A5BE-28EBA2B4F985}" type="presParOf" srcId="{8E56C75C-46FA-4C87-B5EA-024929F9C228}" destId="{7752F36B-2495-4B63-A233-43E4F3B87C80}" srcOrd="2" destOrd="0" presId="urn:microsoft.com/office/officeart/2005/8/layout/hierarchy1"/>
    <dgm:cxn modelId="{04A450A9-CCF1-45CA-90FE-414490EA1AB9}" type="presParOf" srcId="{8E56C75C-46FA-4C87-B5EA-024929F9C228}" destId="{2E3AD52D-17C7-4EA4-ACC9-0FD180175CD7}" srcOrd="3" destOrd="0" presId="urn:microsoft.com/office/officeart/2005/8/layout/hierarchy1"/>
    <dgm:cxn modelId="{CBE43ADA-80AB-44B4-98A0-4E9FE11954D1}" type="presParOf" srcId="{2E3AD52D-17C7-4EA4-ACC9-0FD180175CD7}" destId="{2A5374E8-C229-4F4C-BC75-72F4038AA668}" srcOrd="0" destOrd="0" presId="urn:microsoft.com/office/officeart/2005/8/layout/hierarchy1"/>
    <dgm:cxn modelId="{703291CA-EB19-413A-9E9B-8F3FF787F501}" type="presParOf" srcId="{2A5374E8-C229-4F4C-BC75-72F4038AA668}" destId="{194C3302-BD46-40F8-8A71-8206E004ABB2}" srcOrd="0" destOrd="0" presId="urn:microsoft.com/office/officeart/2005/8/layout/hierarchy1"/>
    <dgm:cxn modelId="{0D4C084F-080C-4517-8853-69FCAF505F94}" type="presParOf" srcId="{2A5374E8-C229-4F4C-BC75-72F4038AA668}" destId="{599DCBE7-CCA0-44B3-A99E-48EDB0ED7E57}" srcOrd="1" destOrd="0" presId="urn:microsoft.com/office/officeart/2005/8/layout/hierarchy1"/>
    <dgm:cxn modelId="{A1B316F9-ED36-4AA3-94A6-861ED10DC6EE}" type="presParOf" srcId="{2E3AD52D-17C7-4EA4-ACC9-0FD180175CD7}" destId="{491E50A9-0BBA-4064-B624-B03822D335DF}" srcOrd="1" destOrd="0" presId="urn:microsoft.com/office/officeart/2005/8/layout/hierarchy1"/>
    <dgm:cxn modelId="{E714076D-673E-4DA1-9C48-F268DA2FD434}" type="presParOf" srcId="{491E50A9-0BBA-4064-B624-B03822D335DF}" destId="{45F0B22A-E07E-4387-AAF1-6DA887519D39}" srcOrd="0" destOrd="0" presId="urn:microsoft.com/office/officeart/2005/8/layout/hierarchy1"/>
    <dgm:cxn modelId="{8355230B-FBAD-4361-9946-431E97619577}" type="presParOf" srcId="{491E50A9-0BBA-4064-B624-B03822D335DF}" destId="{7BD9AD95-9185-4B9C-B449-ED4BC5F2DA7F}" srcOrd="1" destOrd="0" presId="urn:microsoft.com/office/officeart/2005/8/layout/hierarchy1"/>
    <dgm:cxn modelId="{B37B3786-80A1-4AFE-80D2-F968F144EEC2}" type="presParOf" srcId="{7BD9AD95-9185-4B9C-B449-ED4BC5F2DA7F}" destId="{DF9F3A04-D1C7-47E4-9F8F-5803A27ED18F}" srcOrd="0" destOrd="0" presId="urn:microsoft.com/office/officeart/2005/8/layout/hierarchy1"/>
    <dgm:cxn modelId="{41AD1422-6A42-4993-9799-0E1F90DD495F}" type="presParOf" srcId="{DF9F3A04-D1C7-47E4-9F8F-5803A27ED18F}" destId="{C55CF188-00FE-4922-B38C-45BF199A4F01}" srcOrd="0" destOrd="0" presId="urn:microsoft.com/office/officeart/2005/8/layout/hierarchy1"/>
    <dgm:cxn modelId="{8B469B82-CE1B-457F-A4A3-A47B6F85590E}" type="presParOf" srcId="{DF9F3A04-D1C7-47E4-9F8F-5803A27ED18F}" destId="{99EA2A9E-7841-4F34-9C41-F83ABC07E3F6}" srcOrd="1" destOrd="0" presId="urn:microsoft.com/office/officeart/2005/8/layout/hierarchy1"/>
    <dgm:cxn modelId="{E09CEC4C-CA2E-427E-9300-250FE04611E3}" type="presParOf" srcId="{7BD9AD95-9185-4B9C-B449-ED4BC5F2DA7F}" destId="{346AD095-D91E-4FF9-9BFC-9064EC5A84C0}" srcOrd="1" destOrd="0" presId="urn:microsoft.com/office/officeart/2005/8/layout/hierarchy1"/>
    <dgm:cxn modelId="{5ACE9E22-16B3-4A3F-9A2F-BF9F665C4507}" type="presParOf" srcId="{491E50A9-0BBA-4064-B624-B03822D335DF}" destId="{C885F352-E4C7-4A34-9A4B-382182A16EBB}" srcOrd="2" destOrd="0" presId="urn:microsoft.com/office/officeart/2005/8/layout/hierarchy1"/>
    <dgm:cxn modelId="{657C618F-8827-4830-B41A-98EEEBD04905}" type="presParOf" srcId="{491E50A9-0BBA-4064-B624-B03822D335DF}" destId="{1C4467EB-E189-42CF-AEEA-C555941EF225}" srcOrd="3" destOrd="0" presId="urn:microsoft.com/office/officeart/2005/8/layout/hierarchy1"/>
    <dgm:cxn modelId="{F25A5CD9-8A45-4F3D-B2E0-001EF68A7471}" type="presParOf" srcId="{1C4467EB-E189-42CF-AEEA-C555941EF225}" destId="{8E927D25-57C5-4D13-9783-64B0B85C9552}" srcOrd="0" destOrd="0" presId="urn:microsoft.com/office/officeart/2005/8/layout/hierarchy1"/>
    <dgm:cxn modelId="{5118C1EC-CB1F-4330-8294-E00EA3B231D7}" type="presParOf" srcId="{8E927D25-57C5-4D13-9783-64B0B85C9552}" destId="{021D1920-1880-4055-B6E6-29241C5A97BB}" srcOrd="0" destOrd="0" presId="urn:microsoft.com/office/officeart/2005/8/layout/hierarchy1"/>
    <dgm:cxn modelId="{ACCB9642-7B0A-44E2-9858-50359D3065D9}" type="presParOf" srcId="{8E927D25-57C5-4D13-9783-64B0B85C9552}" destId="{EB385A74-D2FC-45DD-824E-B80C40A7AAF0}" srcOrd="1" destOrd="0" presId="urn:microsoft.com/office/officeart/2005/8/layout/hierarchy1"/>
    <dgm:cxn modelId="{D34D5879-AD31-4943-946A-9B8244ED4669}" type="presParOf" srcId="{1C4467EB-E189-42CF-AEEA-C555941EF225}" destId="{A5908E72-4E8C-491C-8CE6-34EB3331ED84}" srcOrd="1" destOrd="0" presId="urn:microsoft.com/office/officeart/2005/8/layout/hierarchy1"/>
    <dgm:cxn modelId="{D581FC6A-3B6B-4DB9-BEA5-21B0AD232F77}" type="presParOf" srcId="{491E50A9-0BBA-4064-B624-B03822D335DF}" destId="{89D75461-FEE0-46D7-892D-02B592D4034A}" srcOrd="4" destOrd="0" presId="urn:microsoft.com/office/officeart/2005/8/layout/hierarchy1"/>
    <dgm:cxn modelId="{D2D5FFEE-D62D-4A80-B44F-5A5EF20B078B}" type="presParOf" srcId="{491E50A9-0BBA-4064-B624-B03822D335DF}" destId="{153FB692-BFF3-45AA-AD1B-3207099DC8C4}" srcOrd="5" destOrd="0" presId="urn:microsoft.com/office/officeart/2005/8/layout/hierarchy1"/>
    <dgm:cxn modelId="{FD478975-15B8-4690-A65B-19E4F9C11971}" type="presParOf" srcId="{153FB692-BFF3-45AA-AD1B-3207099DC8C4}" destId="{34B2649B-5909-48F6-9885-81EB5DC8CDDD}" srcOrd="0" destOrd="0" presId="urn:microsoft.com/office/officeart/2005/8/layout/hierarchy1"/>
    <dgm:cxn modelId="{AB676D75-AE0D-464A-9FFD-E498BE0432AB}" type="presParOf" srcId="{34B2649B-5909-48F6-9885-81EB5DC8CDDD}" destId="{8DF69731-41FC-42EA-8D4D-9D1F1AC1969A}" srcOrd="0" destOrd="0" presId="urn:microsoft.com/office/officeart/2005/8/layout/hierarchy1"/>
    <dgm:cxn modelId="{A4F544B2-86B8-4714-9207-98610F0BE9EE}" type="presParOf" srcId="{34B2649B-5909-48F6-9885-81EB5DC8CDDD}" destId="{78097A6D-5884-410B-8ADE-77A24299C857}" srcOrd="1" destOrd="0" presId="urn:microsoft.com/office/officeart/2005/8/layout/hierarchy1"/>
    <dgm:cxn modelId="{1CECD437-A0DA-4120-8002-50D60ECC11F1}" type="presParOf" srcId="{153FB692-BFF3-45AA-AD1B-3207099DC8C4}" destId="{A1586910-D914-4CD0-9BD5-B46A8AE954A4}" srcOrd="1" destOrd="0" presId="urn:microsoft.com/office/officeart/2005/8/layout/hierarchy1"/>
    <dgm:cxn modelId="{5D363461-7C04-44D6-A821-C41A24FF7CC3}" type="presParOf" srcId="{8E56C75C-46FA-4C87-B5EA-024929F9C228}" destId="{5CC1586A-B739-4C4A-82B2-9EB82E51B3A2}" srcOrd="4" destOrd="0" presId="urn:microsoft.com/office/officeart/2005/8/layout/hierarchy1"/>
    <dgm:cxn modelId="{BAABC73F-9042-430A-8B73-04E3ACBCF35D}" type="presParOf" srcId="{8E56C75C-46FA-4C87-B5EA-024929F9C228}" destId="{F24C9702-C29F-4ED7-8066-364225E8EE64}" srcOrd="5" destOrd="0" presId="urn:microsoft.com/office/officeart/2005/8/layout/hierarchy1"/>
    <dgm:cxn modelId="{9ED5A0A6-D611-41FE-9C6E-871D43906B72}" type="presParOf" srcId="{F24C9702-C29F-4ED7-8066-364225E8EE64}" destId="{73E7AF82-8407-4ACA-BB43-C48F83DC94E3}" srcOrd="0" destOrd="0" presId="urn:microsoft.com/office/officeart/2005/8/layout/hierarchy1"/>
    <dgm:cxn modelId="{DB19A902-F176-4FAB-9665-DA6CA89F4272}" type="presParOf" srcId="{73E7AF82-8407-4ACA-BB43-C48F83DC94E3}" destId="{86A4309C-CA98-4EA3-A575-29B0F98FFE03}" srcOrd="0" destOrd="0" presId="urn:microsoft.com/office/officeart/2005/8/layout/hierarchy1"/>
    <dgm:cxn modelId="{6BF874E1-FD99-4D4D-88EC-552F26F2DB61}" type="presParOf" srcId="{73E7AF82-8407-4ACA-BB43-C48F83DC94E3}" destId="{0AE21F41-4D5D-4717-9F5D-B0E3FC6FA189}" srcOrd="1" destOrd="0" presId="urn:microsoft.com/office/officeart/2005/8/layout/hierarchy1"/>
    <dgm:cxn modelId="{73ADFDF1-306A-489F-8D36-9B576D68A472}" type="presParOf" srcId="{F24C9702-C29F-4ED7-8066-364225E8EE64}" destId="{3F94F399-5A99-4D71-9863-FCB58A4889AA}" srcOrd="1" destOrd="0" presId="urn:microsoft.com/office/officeart/2005/8/layout/hierarchy1"/>
    <dgm:cxn modelId="{A877CAD7-DAAC-4918-ABD5-2315B617FEB6}" type="presParOf" srcId="{3F94F399-5A99-4D71-9863-FCB58A4889AA}" destId="{56BA27E7-7FD0-4136-96CF-FCD8C5570EB3}" srcOrd="0" destOrd="0" presId="urn:microsoft.com/office/officeart/2005/8/layout/hierarchy1"/>
    <dgm:cxn modelId="{9331CE58-CFFA-41E4-ABA2-AE1863C927F6}" type="presParOf" srcId="{3F94F399-5A99-4D71-9863-FCB58A4889AA}" destId="{85D697E0-4D5A-43D9-8E22-B24A100057BC}" srcOrd="1" destOrd="0" presId="urn:microsoft.com/office/officeart/2005/8/layout/hierarchy1"/>
    <dgm:cxn modelId="{E8529CE2-718E-46B9-90B2-D7542AEC7DF0}" type="presParOf" srcId="{85D697E0-4D5A-43D9-8E22-B24A100057BC}" destId="{E3FA7815-DC0F-4DC6-99DA-7E1E5F0F00BE}" srcOrd="0" destOrd="0" presId="urn:microsoft.com/office/officeart/2005/8/layout/hierarchy1"/>
    <dgm:cxn modelId="{4BA3D24B-C5D6-446E-942E-0C20F48CC864}" type="presParOf" srcId="{E3FA7815-DC0F-4DC6-99DA-7E1E5F0F00BE}" destId="{1A1AA479-CF87-46E6-ABEF-0157830FFB80}" srcOrd="0" destOrd="0" presId="urn:microsoft.com/office/officeart/2005/8/layout/hierarchy1"/>
    <dgm:cxn modelId="{54758929-5F46-429D-984C-026E242A5AD4}" type="presParOf" srcId="{E3FA7815-DC0F-4DC6-99DA-7E1E5F0F00BE}" destId="{D1F9C2B6-9488-48FE-898C-C0E3A8DD3F10}" srcOrd="1" destOrd="0" presId="urn:microsoft.com/office/officeart/2005/8/layout/hierarchy1"/>
    <dgm:cxn modelId="{F5F8EFAB-BE05-497B-B3E7-36C0BBF798DE}" type="presParOf" srcId="{85D697E0-4D5A-43D9-8E22-B24A100057BC}" destId="{C93538D6-D5CB-4C55-8D57-DE2E02AA34FC}" srcOrd="1" destOrd="0" presId="urn:microsoft.com/office/officeart/2005/8/layout/hierarchy1"/>
    <dgm:cxn modelId="{B15007A3-9822-4656-BA72-44422686F002}" type="presParOf" srcId="{8E56C75C-46FA-4C87-B5EA-024929F9C228}" destId="{2E673CC0-6085-4621-8C75-D5774A6AD5B5}" srcOrd="6" destOrd="0" presId="urn:microsoft.com/office/officeart/2005/8/layout/hierarchy1"/>
    <dgm:cxn modelId="{C8C4B941-593F-4A1E-A020-08ACFFD4848E}" type="presParOf" srcId="{8E56C75C-46FA-4C87-B5EA-024929F9C228}" destId="{9428273A-E1B3-49DA-AA90-CA71F4B2D26F}" srcOrd="7" destOrd="0" presId="urn:microsoft.com/office/officeart/2005/8/layout/hierarchy1"/>
    <dgm:cxn modelId="{B7ED03B0-AFDD-47BC-AC4A-BDFE37DA9750}" type="presParOf" srcId="{9428273A-E1B3-49DA-AA90-CA71F4B2D26F}" destId="{E67990CB-9923-4487-9AED-E7936C6DFA46}" srcOrd="0" destOrd="0" presId="urn:microsoft.com/office/officeart/2005/8/layout/hierarchy1"/>
    <dgm:cxn modelId="{A750F79E-2551-46AB-9D40-F2388AFD5528}" type="presParOf" srcId="{E67990CB-9923-4487-9AED-E7936C6DFA46}" destId="{D50A0A5F-7D2B-4F9D-9812-769C348ECB72}" srcOrd="0" destOrd="0" presId="urn:microsoft.com/office/officeart/2005/8/layout/hierarchy1"/>
    <dgm:cxn modelId="{EF001E89-7109-47A0-A9C6-06B83E4F2E87}" type="presParOf" srcId="{E67990CB-9923-4487-9AED-E7936C6DFA46}" destId="{CBFE9247-92E7-4492-88C5-7CAA70C05DF7}" srcOrd="1" destOrd="0" presId="urn:microsoft.com/office/officeart/2005/8/layout/hierarchy1"/>
    <dgm:cxn modelId="{79EAC671-EA4A-41E1-AE46-E612C14EF7B5}" type="presParOf" srcId="{9428273A-E1B3-49DA-AA90-CA71F4B2D26F}" destId="{F95A5A5D-6B9F-47B6-9507-B01F8E08C3C0}" srcOrd="1" destOrd="0" presId="urn:microsoft.com/office/officeart/2005/8/layout/hierarchy1"/>
    <dgm:cxn modelId="{F57D07B1-B312-424D-A872-A09B3B4F2E1E}" type="presParOf" srcId="{F95A5A5D-6B9F-47B6-9507-B01F8E08C3C0}" destId="{08D92284-8C0A-4BD9-8642-671486634B5F}" srcOrd="0" destOrd="0" presId="urn:microsoft.com/office/officeart/2005/8/layout/hierarchy1"/>
    <dgm:cxn modelId="{74549C52-53AE-46DF-8C46-FAB39850DE36}" type="presParOf" srcId="{F95A5A5D-6B9F-47B6-9507-B01F8E08C3C0}" destId="{3FC2EC08-16C0-4F7B-9D72-FF8B16938696}" srcOrd="1" destOrd="0" presId="urn:microsoft.com/office/officeart/2005/8/layout/hierarchy1"/>
    <dgm:cxn modelId="{B4D00294-E129-4073-A90E-E86E2538ED37}" type="presParOf" srcId="{3FC2EC08-16C0-4F7B-9D72-FF8B16938696}" destId="{7871ADF0-D59E-4668-908C-1717E3120DED}" srcOrd="0" destOrd="0" presId="urn:microsoft.com/office/officeart/2005/8/layout/hierarchy1"/>
    <dgm:cxn modelId="{E5219865-770D-44E9-B2DA-EB5D0CD10947}" type="presParOf" srcId="{7871ADF0-D59E-4668-908C-1717E3120DED}" destId="{13EC835F-6444-4A7D-BD07-1149132F7F63}" srcOrd="0" destOrd="0" presId="urn:microsoft.com/office/officeart/2005/8/layout/hierarchy1"/>
    <dgm:cxn modelId="{C8A3948F-6679-45E8-ABB9-214667322A70}" type="presParOf" srcId="{7871ADF0-D59E-4668-908C-1717E3120DED}" destId="{65C3C35F-C084-4030-BE8A-4C1523243DE5}" srcOrd="1" destOrd="0" presId="urn:microsoft.com/office/officeart/2005/8/layout/hierarchy1"/>
    <dgm:cxn modelId="{01E653F6-70F0-4B8D-9E1E-5AF916CA357D}" type="presParOf" srcId="{3FC2EC08-16C0-4F7B-9D72-FF8B16938696}" destId="{18879C39-A96E-46AD-8C14-087375AA0B5B}" srcOrd="1" destOrd="0" presId="urn:microsoft.com/office/officeart/2005/8/layout/hierarchy1"/>
    <dgm:cxn modelId="{3CAEE1BD-5D57-4F29-92C1-941654FE0534}" type="presParOf" srcId="{F95A5A5D-6B9F-47B6-9507-B01F8E08C3C0}" destId="{0EDA0408-F701-42E9-AFD5-0885CE0C1892}" srcOrd="2" destOrd="0" presId="urn:microsoft.com/office/officeart/2005/8/layout/hierarchy1"/>
    <dgm:cxn modelId="{560F5BB3-6488-4079-AE32-954EEDC23A52}" type="presParOf" srcId="{F95A5A5D-6B9F-47B6-9507-B01F8E08C3C0}" destId="{CA1C1E5D-5C53-4903-A2F3-5298F9414068}" srcOrd="3" destOrd="0" presId="urn:microsoft.com/office/officeart/2005/8/layout/hierarchy1"/>
    <dgm:cxn modelId="{E9628FE1-9881-4E4E-BF5E-E530D1C70468}" type="presParOf" srcId="{CA1C1E5D-5C53-4903-A2F3-5298F9414068}" destId="{0B895A5B-42A5-4D96-A144-F7500DDFD6E8}" srcOrd="0" destOrd="0" presId="urn:microsoft.com/office/officeart/2005/8/layout/hierarchy1"/>
    <dgm:cxn modelId="{B85DB042-D3B7-46CF-BECA-6518A489B5ED}" type="presParOf" srcId="{0B895A5B-42A5-4D96-A144-F7500DDFD6E8}" destId="{2EEA8F61-C6E3-43E8-8584-4B8EE7A377A2}" srcOrd="0" destOrd="0" presId="urn:microsoft.com/office/officeart/2005/8/layout/hierarchy1"/>
    <dgm:cxn modelId="{AE181422-F755-45D0-92EF-BBF26B624D77}" type="presParOf" srcId="{0B895A5B-42A5-4D96-A144-F7500DDFD6E8}" destId="{45CFB984-3954-4ED8-AF18-D1CBDF40CC13}" srcOrd="1" destOrd="0" presId="urn:microsoft.com/office/officeart/2005/8/layout/hierarchy1"/>
    <dgm:cxn modelId="{02805D7A-4298-4481-9C17-C52460ABD0E3}" type="presParOf" srcId="{CA1C1E5D-5C53-4903-A2F3-5298F9414068}" destId="{50FC89AE-A706-4547-9357-AC8D9444628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DA0408-F701-42E9-AFD5-0885CE0C1892}">
      <dsp:nvSpPr>
        <dsp:cNvPr id="0" name=""/>
        <dsp:cNvSpPr/>
      </dsp:nvSpPr>
      <dsp:spPr>
        <a:xfrm>
          <a:off x="4583097" y="1113299"/>
          <a:ext cx="331548" cy="157787"/>
        </a:xfrm>
        <a:custGeom>
          <a:avLst/>
          <a:gdLst/>
          <a:ahLst/>
          <a:cxnLst/>
          <a:rect l="0" t="0" r="0" b="0"/>
          <a:pathLst>
            <a:path>
              <a:moveTo>
                <a:pt x="0" y="0"/>
              </a:moveTo>
              <a:lnTo>
                <a:pt x="0" y="107527"/>
              </a:lnTo>
              <a:lnTo>
                <a:pt x="331548" y="107527"/>
              </a:lnTo>
              <a:lnTo>
                <a:pt x="331548" y="15778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8D92284-8C0A-4BD9-8642-671486634B5F}">
      <dsp:nvSpPr>
        <dsp:cNvPr id="0" name=""/>
        <dsp:cNvSpPr/>
      </dsp:nvSpPr>
      <dsp:spPr>
        <a:xfrm>
          <a:off x="4251548" y="1113299"/>
          <a:ext cx="331548" cy="157787"/>
        </a:xfrm>
        <a:custGeom>
          <a:avLst/>
          <a:gdLst/>
          <a:ahLst/>
          <a:cxnLst/>
          <a:rect l="0" t="0" r="0" b="0"/>
          <a:pathLst>
            <a:path>
              <a:moveTo>
                <a:pt x="331548" y="0"/>
              </a:moveTo>
              <a:lnTo>
                <a:pt x="331548" y="107527"/>
              </a:lnTo>
              <a:lnTo>
                <a:pt x="0" y="107527"/>
              </a:lnTo>
              <a:lnTo>
                <a:pt x="0" y="15778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E673CC0-6085-4621-8C75-D5774A6AD5B5}">
      <dsp:nvSpPr>
        <dsp:cNvPr id="0" name=""/>
        <dsp:cNvSpPr/>
      </dsp:nvSpPr>
      <dsp:spPr>
        <a:xfrm>
          <a:off x="2593805" y="611003"/>
          <a:ext cx="1989291" cy="157787"/>
        </a:xfrm>
        <a:custGeom>
          <a:avLst/>
          <a:gdLst/>
          <a:ahLst/>
          <a:cxnLst/>
          <a:rect l="0" t="0" r="0" b="0"/>
          <a:pathLst>
            <a:path>
              <a:moveTo>
                <a:pt x="0" y="0"/>
              </a:moveTo>
              <a:lnTo>
                <a:pt x="0" y="107527"/>
              </a:lnTo>
              <a:lnTo>
                <a:pt x="1989291" y="107527"/>
              </a:lnTo>
              <a:lnTo>
                <a:pt x="1989291" y="15778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6BA27E7-7FD0-4136-96CF-FCD8C5570EB3}">
      <dsp:nvSpPr>
        <dsp:cNvPr id="0" name=""/>
        <dsp:cNvSpPr/>
      </dsp:nvSpPr>
      <dsp:spPr>
        <a:xfrm>
          <a:off x="3542731" y="1113299"/>
          <a:ext cx="91440" cy="157787"/>
        </a:xfrm>
        <a:custGeom>
          <a:avLst/>
          <a:gdLst/>
          <a:ahLst/>
          <a:cxnLst/>
          <a:rect l="0" t="0" r="0" b="0"/>
          <a:pathLst>
            <a:path>
              <a:moveTo>
                <a:pt x="45720" y="0"/>
              </a:moveTo>
              <a:lnTo>
                <a:pt x="45720" y="15778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CC1586A-B739-4C4A-82B2-9EB82E51B3A2}">
      <dsp:nvSpPr>
        <dsp:cNvPr id="0" name=""/>
        <dsp:cNvSpPr/>
      </dsp:nvSpPr>
      <dsp:spPr>
        <a:xfrm>
          <a:off x="2593805" y="611003"/>
          <a:ext cx="994645" cy="157787"/>
        </a:xfrm>
        <a:custGeom>
          <a:avLst/>
          <a:gdLst/>
          <a:ahLst/>
          <a:cxnLst/>
          <a:rect l="0" t="0" r="0" b="0"/>
          <a:pathLst>
            <a:path>
              <a:moveTo>
                <a:pt x="0" y="0"/>
              </a:moveTo>
              <a:lnTo>
                <a:pt x="0" y="107527"/>
              </a:lnTo>
              <a:lnTo>
                <a:pt x="994645" y="107527"/>
              </a:lnTo>
              <a:lnTo>
                <a:pt x="994645" y="15778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9D75461-FEE0-46D7-892D-02B592D4034A}">
      <dsp:nvSpPr>
        <dsp:cNvPr id="0" name=""/>
        <dsp:cNvSpPr/>
      </dsp:nvSpPr>
      <dsp:spPr>
        <a:xfrm>
          <a:off x="2262256" y="1113299"/>
          <a:ext cx="663097" cy="157787"/>
        </a:xfrm>
        <a:custGeom>
          <a:avLst/>
          <a:gdLst/>
          <a:ahLst/>
          <a:cxnLst/>
          <a:rect l="0" t="0" r="0" b="0"/>
          <a:pathLst>
            <a:path>
              <a:moveTo>
                <a:pt x="0" y="0"/>
              </a:moveTo>
              <a:lnTo>
                <a:pt x="0" y="107527"/>
              </a:lnTo>
              <a:lnTo>
                <a:pt x="663097" y="107527"/>
              </a:lnTo>
              <a:lnTo>
                <a:pt x="663097" y="15778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885F352-E4C7-4A34-9A4B-382182A16EBB}">
      <dsp:nvSpPr>
        <dsp:cNvPr id="0" name=""/>
        <dsp:cNvSpPr/>
      </dsp:nvSpPr>
      <dsp:spPr>
        <a:xfrm>
          <a:off x="2216536" y="1113299"/>
          <a:ext cx="91440" cy="157787"/>
        </a:xfrm>
        <a:custGeom>
          <a:avLst/>
          <a:gdLst/>
          <a:ahLst/>
          <a:cxnLst/>
          <a:rect l="0" t="0" r="0" b="0"/>
          <a:pathLst>
            <a:path>
              <a:moveTo>
                <a:pt x="45720" y="0"/>
              </a:moveTo>
              <a:lnTo>
                <a:pt x="45720" y="15778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5F0B22A-E07E-4387-AAF1-6DA887519D39}">
      <dsp:nvSpPr>
        <dsp:cNvPr id="0" name=""/>
        <dsp:cNvSpPr/>
      </dsp:nvSpPr>
      <dsp:spPr>
        <a:xfrm>
          <a:off x="1599159" y="1113299"/>
          <a:ext cx="663097" cy="157787"/>
        </a:xfrm>
        <a:custGeom>
          <a:avLst/>
          <a:gdLst/>
          <a:ahLst/>
          <a:cxnLst/>
          <a:rect l="0" t="0" r="0" b="0"/>
          <a:pathLst>
            <a:path>
              <a:moveTo>
                <a:pt x="663097" y="0"/>
              </a:moveTo>
              <a:lnTo>
                <a:pt x="663097" y="107527"/>
              </a:lnTo>
              <a:lnTo>
                <a:pt x="0" y="107527"/>
              </a:lnTo>
              <a:lnTo>
                <a:pt x="0" y="15778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752F36B-2495-4B63-A233-43E4F3B87C80}">
      <dsp:nvSpPr>
        <dsp:cNvPr id="0" name=""/>
        <dsp:cNvSpPr/>
      </dsp:nvSpPr>
      <dsp:spPr>
        <a:xfrm>
          <a:off x="2262256" y="611003"/>
          <a:ext cx="331548" cy="157787"/>
        </a:xfrm>
        <a:custGeom>
          <a:avLst/>
          <a:gdLst/>
          <a:ahLst/>
          <a:cxnLst/>
          <a:rect l="0" t="0" r="0" b="0"/>
          <a:pathLst>
            <a:path>
              <a:moveTo>
                <a:pt x="331548" y="0"/>
              </a:moveTo>
              <a:lnTo>
                <a:pt x="331548" y="107527"/>
              </a:lnTo>
              <a:lnTo>
                <a:pt x="0" y="107527"/>
              </a:lnTo>
              <a:lnTo>
                <a:pt x="0" y="15778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2B21F01-B832-4A60-81E2-7F843D06C544}">
      <dsp:nvSpPr>
        <dsp:cNvPr id="0" name=""/>
        <dsp:cNvSpPr/>
      </dsp:nvSpPr>
      <dsp:spPr>
        <a:xfrm>
          <a:off x="604513" y="1113299"/>
          <a:ext cx="331548" cy="157787"/>
        </a:xfrm>
        <a:custGeom>
          <a:avLst/>
          <a:gdLst/>
          <a:ahLst/>
          <a:cxnLst/>
          <a:rect l="0" t="0" r="0" b="0"/>
          <a:pathLst>
            <a:path>
              <a:moveTo>
                <a:pt x="0" y="0"/>
              </a:moveTo>
              <a:lnTo>
                <a:pt x="0" y="107527"/>
              </a:lnTo>
              <a:lnTo>
                <a:pt x="331548" y="107527"/>
              </a:lnTo>
              <a:lnTo>
                <a:pt x="331548" y="15778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4B3623A-EA2E-42B9-88A2-F153FCF9E02A}">
      <dsp:nvSpPr>
        <dsp:cNvPr id="0" name=""/>
        <dsp:cNvSpPr/>
      </dsp:nvSpPr>
      <dsp:spPr>
        <a:xfrm>
          <a:off x="272964" y="1113299"/>
          <a:ext cx="331548" cy="157787"/>
        </a:xfrm>
        <a:custGeom>
          <a:avLst/>
          <a:gdLst/>
          <a:ahLst/>
          <a:cxnLst/>
          <a:rect l="0" t="0" r="0" b="0"/>
          <a:pathLst>
            <a:path>
              <a:moveTo>
                <a:pt x="331548" y="0"/>
              </a:moveTo>
              <a:lnTo>
                <a:pt x="331548" y="107527"/>
              </a:lnTo>
              <a:lnTo>
                <a:pt x="0" y="107527"/>
              </a:lnTo>
              <a:lnTo>
                <a:pt x="0" y="15778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F53C5DD-B748-49FB-A9A8-A7D48289C0E1}">
      <dsp:nvSpPr>
        <dsp:cNvPr id="0" name=""/>
        <dsp:cNvSpPr/>
      </dsp:nvSpPr>
      <dsp:spPr>
        <a:xfrm>
          <a:off x="604513" y="611003"/>
          <a:ext cx="1989291" cy="157787"/>
        </a:xfrm>
        <a:custGeom>
          <a:avLst/>
          <a:gdLst/>
          <a:ahLst/>
          <a:cxnLst/>
          <a:rect l="0" t="0" r="0" b="0"/>
          <a:pathLst>
            <a:path>
              <a:moveTo>
                <a:pt x="1989291" y="0"/>
              </a:moveTo>
              <a:lnTo>
                <a:pt x="1989291" y="107527"/>
              </a:lnTo>
              <a:lnTo>
                <a:pt x="0" y="107527"/>
              </a:lnTo>
              <a:lnTo>
                <a:pt x="0" y="15778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EAC9328-5327-49DE-83D8-ED3F88B18913}">
      <dsp:nvSpPr>
        <dsp:cNvPr id="0" name=""/>
        <dsp:cNvSpPr/>
      </dsp:nvSpPr>
      <dsp:spPr>
        <a:xfrm>
          <a:off x="2322538" y="266494"/>
          <a:ext cx="542534" cy="3445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7394B7-0727-41F2-8F4A-88D0DEA87F0C}">
      <dsp:nvSpPr>
        <dsp:cNvPr id="0" name=""/>
        <dsp:cNvSpPr/>
      </dsp:nvSpPr>
      <dsp:spPr>
        <a:xfrm>
          <a:off x="2382819" y="323761"/>
          <a:ext cx="542534" cy="3445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a:t>Owners</a:t>
          </a:r>
        </a:p>
      </dsp:txBody>
      <dsp:txXfrm>
        <a:off x="2392909" y="333851"/>
        <a:ext cx="522354" cy="324329"/>
      </dsp:txXfrm>
    </dsp:sp>
    <dsp:sp modelId="{EC33F89E-6423-430D-A41D-E33BDFE5C763}">
      <dsp:nvSpPr>
        <dsp:cNvPr id="0" name=""/>
        <dsp:cNvSpPr/>
      </dsp:nvSpPr>
      <dsp:spPr>
        <a:xfrm>
          <a:off x="333246" y="768790"/>
          <a:ext cx="542534" cy="3445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1CF8CD-64CE-46CE-AE8F-82D2911775E2}">
      <dsp:nvSpPr>
        <dsp:cNvPr id="0" name=""/>
        <dsp:cNvSpPr/>
      </dsp:nvSpPr>
      <dsp:spPr>
        <a:xfrm>
          <a:off x="393527" y="826058"/>
          <a:ext cx="542534" cy="3445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a:t>Administration</a:t>
          </a:r>
        </a:p>
      </dsp:txBody>
      <dsp:txXfrm>
        <a:off x="403617" y="836148"/>
        <a:ext cx="522354" cy="324329"/>
      </dsp:txXfrm>
    </dsp:sp>
    <dsp:sp modelId="{2C19A557-DBAB-4F01-881A-84322F1BB723}">
      <dsp:nvSpPr>
        <dsp:cNvPr id="0" name=""/>
        <dsp:cNvSpPr/>
      </dsp:nvSpPr>
      <dsp:spPr>
        <a:xfrm>
          <a:off x="1697" y="1271086"/>
          <a:ext cx="542534" cy="3445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2D777F-E157-4E48-B7B1-475771025528}">
      <dsp:nvSpPr>
        <dsp:cNvPr id="0" name=""/>
        <dsp:cNvSpPr/>
      </dsp:nvSpPr>
      <dsp:spPr>
        <a:xfrm>
          <a:off x="61979" y="1328354"/>
          <a:ext cx="542534" cy="3445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a:t>Receptionist</a:t>
          </a:r>
        </a:p>
      </dsp:txBody>
      <dsp:txXfrm>
        <a:off x="72069" y="1338444"/>
        <a:ext cx="522354" cy="324329"/>
      </dsp:txXfrm>
    </dsp:sp>
    <dsp:sp modelId="{DB8551C9-01C0-4B06-B017-593F5B6DDA0C}">
      <dsp:nvSpPr>
        <dsp:cNvPr id="0" name=""/>
        <dsp:cNvSpPr/>
      </dsp:nvSpPr>
      <dsp:spPr>
        <a:xfrm>
          <a:off x="664794" y="1271086"/>
          <a:ext cx="542534" cy="3445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9B3079-9852-4AC8-B328-7CF812F956FA}">
      <dsp:nvSpPr>
        <dsp:cNvPr id="0" name=""/>
        <dsp:cNvSpPr/>
      </dsp:nvSpPr>
      <dsp:spPr>
        <a:xfrm>
          <a:off x="725076" y="1328354"/>
          <a:ext cx="542534" cy="3445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a:t>Accountant</a:t>
          </a:r>
        </a:p>
      </dsp:txBody>
      <dsp:txXfrm>
        <a:off x="735166" y="1338444"/>
        <a:ext cx="522354" cy="324329"/>
      </dsp:txXfrm>
    </dsp:sp>
    <dsp:sp modelId="{194C3302-BD46-40F8-8A71-8206E004ABB2}">
      <dsp:nvSpPr>
        <dsp:cNvPr id="0" name=""/>
        <dsp:cNvSpPr/>
      </dsp:nvSpPr>
      <dsp:spPr>
        <a:xfrm>
          <a:off x="1990989" y="768790"/>
          <a:ext cx="542534" cy="3445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9DCBE7-CCA0-44B3-A99E-48EDB0ED7E57}">
      <dsp:nvSpPr>
        <dsp:cNvPr id="0" name=""/>
        <dsp:cNvSpPr/>
      </dsp:nvSpPr>
      <dsp:spPr>
        <a:xfrm>
          <a:off x="2051271" y="826058"/>
          <a:ext cx="542534" cy="3445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a:t>Sales and Marketing</a:t>
          </a:r>
        </a:p>
      </dsp:txBody>
      <dsp:txXfrm>
        <a:off x="2061361" y="836148"/>
        <a:ext cx="522354" cy="324329"/>
      </dsp:txXfrm>
    </dsp:sp>
    <dsp:sp modelId="{C55CF188-00FE-4922-B38C-45BF199A4F01}">
      <dsp:nvSpPr>
        <dsp:cNvPr id="0" name=""/>
        <dsp:cNvSpPr/>
      </dsp:nvSpPr>
      <dsp:spPr>
        <a:xfrm>
          <a:off x="1327892" y="1271086"/>
          <a:ext cx="542534" cy="3445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EA2A9E-7841-4F34-9C41-F83ABC07E3F6}">
      <dsp:nvSpPr>
        <dsp:cNvPr id="0" name=""/>
        <dsp:cNvSpPr/>
      </dsp:nvSpPr>
      <dsp:spPr>
        <a:xfrm>
          <a:off x="1388173" y="1328354"/>
          <a:ext cx="542534" cy="3445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a:t>Brand manager</a:t>
          </a:r>
        </a:p>
      </dsp:txBody>
      <dsp:txXfrm>
        <a:off x="1398263" y="1338444"/>
        <a:ext cx="522354" cy="324329"/>
      </dsp:txXfrm>
    </dsp:sp>
    <dsp:sp modelId="{021D1920-1880-4055-B6E6-29241C5A97BB}">
      <dsp:nvSpPr>
        <dsp:cNvPr id="0" name=""/>
        <dsp:cNvSpPr/>
      </dsp:nvSpPr>
      <dsp:spPr>
        <a:xfrm>
          <a:off x="1990989" y="1271086"/>
          <a:ext cx="542534" cy="3445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385A74-D2FC-45DD-824E-B80C40A7AAF0}">
      <dsp:nvSpPr>
        <dsp:cNvPr id="0" name=""/>
        <dsp:cNvSpPr/>
      </dsp:nvSpPr>
      <dsp:spPr>
        <a:xfrm>
          <a:off x="2051271" y="1328354"/>
          <a:ext cx="542534" cy="3445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a:t>Social Media Manager</a:t>
          </a:r>
        </a:p>
      </dsp:txBody>
      <dsp:txXfrm>
        <a:off x="2061361" y="1338444"/>
        <a:ext cx="522354" cy="324329"/>
      </dsp:txXfrm>
    </dsp:sp>
    <dsp:sp modelId="{8DF69731-41FC-42EA-8D4D-9D1F1AC1969A}">
      <dsp:nvSpPr>
        <dsp:cNvPr id="0" name=""/>
        <dsp:cNvSpPr/>
      </dsp:nvSpPr>
      <dsp:spPr>
        <a:xfrm>
          <a:off x="2654086" y="1271086"/>
          <a:ext cx="542534" cy="3445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097A6D-5884-410B-8ADE-77A24299C857}">
      <dsp:nvSpPr>
        <dsp:cNvPr id="0" name=""/>
        <dsp:cNvSpPr/>
      </dsp:nvSpPr>
      <dsp:spPr>
        <a:xfrm>
          <a:off x="2714368" y="1328354"/>
          <a:ext cx="542534" cy="3445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a:t>Advertising and PR </a:t>
          </a:r>
        </a:p>
      </dsp:txBody>
      <dsp:txXfrm>
        <a:off x="2724458" y="1338444"/>
        <a:ext cx="522354" cy="324329"/>
      </dsp:txXfrm>
    </dsp:sp>
    <dsp:sp modelId="{86A4309C-CA98-4EA3-A575-29B0F98FFE03}">
      <dsp:nvSpPr>
        <dsp:cNvPr id="0" name=""/>
        <dsp:cNvSpPr/>
      </dsp:nvSpPr>
      <dsp:spPr>
        <a:xfrm>
          <a:off x="3317184" y="768790"/>
          <a:ext cx="542534" cy="3445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E21F41-4D5D-4717-9F5D-B0E3FC6FA189}">
      <dsp:nvSpPr>
        <dsp:cNvPr id="0" name=""/>
        <dsp:cNvSpPr/>
      </dsp:nvSpPr>
      <dsp:spPr>
        <a:xfrm>
          <a:off x="3377465" y="826058"/>
          <a:ext cx="542534" cy="3445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a:t>Fitness</a:t>
          </a:r>
        </a:p>
      </dsp:txBody>
      <dsp:txXfrm>
        <a:off x="3387555" y="836148"/>
        <a:ext cx="522354" cy="324329"/>
      </dsp:txXfrm>
    </dsp:sp>
    <dsp:sp modelId="{1A1AA479-CF87-46E6-ABEF-0157830FFB80}">
      <dsp:nvSpPr>
        <dsp:cNvPr id="0" name=""/>
        <dsp:cNvSpPr/>
      </dsp:nvSpPr>
      <dsp:spPr>
        <a:xfrm>
          <a:off x="3317184" y="1271086"/>
          <a:ext cx="542534" cy="3445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F9C2B6-9488-48FE-898C-C0E3A8DD3F10}">
      <dsp:nvSpPr>
        <dsp:cNvPr id="0" name=""/>
        <dsp:cNvSpPr/>
      </dsp:nvSpPr>
      <dsp:spPr>
        <a:xfrm>
          <a:off x="3377465" y="1328354"/>
          <a:ext cx="542534" cy="3445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a:t>Trainers</a:t>
          </a:r>
        </a:p>
      </dsp:txBody>
      <dsp:txXfrm>
        <a:off x="3387555" y="1338444"/>
        <a:ext cx="522354" cy="324329"/>
      </dsp:txXfrm>
    </dsp:sp>
    <dsp:sp modelId="{D50A0A5F-7D2B-4F9D-9812-769C348ECB72}">
      <dsp:nvSpPr>
        <dsp:cNvPr id="0" name=""/>
        <dsp:cNvSpPr/>
      </dsp:nvSpPr>
      <dsp:spPr>
        <a:xfrm>
          <a:off x="4311830" y="768790"/>
          <a:ext cx="542534" cy="3445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FE9247-92E7-4492-88C5-7CAA70C05DF7}">
      <dsp:nvSpPr>
        <dsp:cNvPr id="0" name=""/>
        <dsp:cNvSpPr/>
      </dsp:nvSpPr>
      <dsp:spPr>
        <a:xfrm>
          <a:off x="4372111" y="826058"/>
          <a:ext cx="542534" cy="3445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a:t>Lifestyle</a:t>
          </a:r>
        </a:p>
      </dsp:txBody>
      <dsp:txXfrm>
        <a:off x="4382201" y="836148"/>
        <a:ext cx="522354" cy="324329"/>
      </dsp:txXfrm>
    </dsp:sp>
    <dsp:sp modelId="{13EC835F-6444-4A7D-BD07-1149132F7F63}">
      <dsp:nvSpPr>
        <dsp:cNvPr id="0" name=""/>
        <dsp:cNvSpPr/>
      </dsp:nvSpPr>
      <dsp:spPr>
        <a:xfrm>
          <a:off x="3980281" y="1271086"/>
          <a:ext cx="542534" cy="3445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C3C35F-C084-4030-BE8A-4C1523243DE5}">
      <dsp:nvSpPr>
        <dsp:cNvPr id="0" name=""/>
        <dsp:cNvSpPr/>
      </dsp:nvSpPr>
      <dsp:spPr>
        <a:xfrm>
          <a:off x="4040562" y="1328354"/>
          <a:ext cx="542534" cy="3445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a:t>Nutritionists </a:t>
          </a:r>
        </a:p>
      </dsp:txBody>
      <dsp:txXfrm>
        <a:off x="4050652" y="1338444"/>
        <a:ext cx="522354" cy="324329"/>
      </dsp:txXfrm>
    </dsp:sp>
    <dsp:sp modelId="{2EEA8F61-C6E3-43E8-8584-4B8EE7A377A2}">
      <dsp:nvSpPr>
        <dsp:cNvPr id="0" name=""/>
        <dsp:cNvSpPr/>
      </dsp:nvSpPr>
      <dsp:spPr>
        <a:xfrm>
          <a:off x="4643378" y="1271086"/>
          <a:ext cx="542534" cy="3445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CFB984-3954-4ED8-AF18-D1CBDF40CC13}">
      <dsp:nvSpPr>
        <dsp:cNvPr id="0" name=""/>
        <dsp:cNvSpPr/>
      </dsp:nvSpPr>
      <dsp:spPr>
        <a:xfrm>
          <a:off x="4703660" y="1328354"/>
          <a:ext cx="542534" cy="3445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a:t>Coaches</a:t>
          </a:r>
        </a:p>
      </dsp:txBody>
      <dsp:txXfrm>
        <a:off x="4713750" y="1338444"/>
        <a:ext cx="522354" cy="32432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GB"/>
          </a:p>
        </p:txBody>
      </p:sp>
    </p:spTree>
    <p:extLst>
      <p:ext uri="{BB962C8B-B14F-4D97-AF65-F5344CB8AC3E}">
        <p14:creationId xmlns:p14="http://schemas.microsoft.com/office/powerpoint/2010/main" val="1659303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GB"/>
          </a:p>
        </p:txBody>
      </p:sp>
    </p:spTree>
    <p:extLst>
      <p:ext uri="{BB962C8B-B14F-4D97-AF65-F5344CB8AC3E}">
        <p14:creationId xmlns:p14="http://schemas.microsoft.com/office/powerpoint/2010/main" val="37926209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600" b="0" kern="1200" dirty="0">
                <a:solidFill>
                  <a:schemeClr val="tx1"/>
                </a:solidFill>
                <a:effectLst/>
                <a:latin typeface="+mn-lt"/>
                <a:ea typeface="+mn-ea"/>
                <a:cs typeface="+mn-cs"/>
              </a:rPr>
              <a:t>The Wellness Corner is a fitness and lifestyle center that is focused on motivating individuals to adopt healthier options and exercises into their daily routine to spend a healthy life. At this center we help people to attain their health goals related to weight management and nutritional requirements. We help them by creating a nutritional plan depending on individual needs. We also support them by providing them appropriate tools for their journey towards healthy lifestyle. By using our application and visiting our website users can easily get information related to products and services. Our target market consists of people who are concerned about their health and want to live healthy life. We offer wide range of products and services to cater various groups with different health requirements. We also conducted SWOT and PESTEL analysis to identify our strengths, weaknesses, opportunities and threats to use them during strategy formulation to implement effective strategies. We will have team of experts including fitness instructors, lifestyle coaches and nutritionists to guide members and provide them personal attention in order to keep them motivated. We will use social media, digital content creation, referral programs and flyers and banners to promote our brand. Other than that we have also projected future sales for the first year and estimated that we can earn huge profits by reinvesting the money into the business in initial months   </a:t>
            </a:r>
            <a:endParaRPr lang="en-PK" sz="600" b="1" kern="1200" dirty="0">
              <a:solidFill>
                <a:schemeClr val="tx1"/>
              </a:solidFill>
              <a:effectLst/>
              <a:latin typeface="+mn-lt"/>
              <a:ea typeface="+mn-ea"/>
              <a:cs typeface="+mn-cs"/>
            </a:endParaRPr>
          </a:p>
          <a:p>
            <a:endParaRPr lang="en-GB" dirty="0"/>
          </a:p>
        </p:txBody>
      </p:sp>
    </p:spTree>
    <p:extLst>
      <p:ext uri="{BB962C8B-B14F-4D97-AF65-F5344CB8AC3E}">
        <p14:creationId xmlns:p14="http://schemas.microsoft.com/office/powerpoint/2010/main" val="29439863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US" sz="600" b="1" kern="1200" dirty="0">
                <a:solidFill>
                  <a:schemeClr val="tx1"/>
                </a:solidFill>
                <a:effectLst/>
                <a:latin typeface="+mn-lt"/>
                <a:ea typeface="+mn-ea"/>
                <a:cs typeface="+mn-cs"/>
              </a:rPr>
              <a:t>Company Overview </a:t>
            </a:r>
            <a:endParaRPr lang="en-PK" sz="600" b="1" kern="1200" dirty="0">
              <a:solidFill>
                <a:schemeClr val="tx1"/>
              </a:solidFill>
              <a:effectLst/>
              <a:latin typeface="+mn-lt"/>
              <a:ea typeface="+mn-ea"/>
              <a:cs typeface="+mn-cs"/>
            </a:endParaRPr>
          </a:p>
          <a:p>
            <a:r>
              <a:rPr lang="en-US" sz="600" kern="1200" dirty="0">
                <a:solidFill>
                  <a:schemeClr val="tx1"/>
                </a:solidFill>
                <a:effectLst/>
                <a:latin typeface="+mn-lt"/>
                <a:ea typeface="+mn-ea"/>
                <a:cs typeface="+mn-cs"/>
              </a:rPr>
              <a:t>This business plan is devised to develop a plan for a startup business. We will establish a fitness and wellness center in Birmingham City Center in January 2023. We are fitness freak and always wanted to take this as profession. The owners have been working in fitness center for the past 10 years and with experience want to enter the field by starting up their own venture. Also we have observed that after covid-19 health crisis the customers have shifted towards adopting healthier lifestyle so we took this as an opportunity to enter the health and fitness industry. </a:t>
            </a:r>
          </a:p>
          <a:p>
            <a:endParaRPr lang="en-PK" sz="600" kern="1200" dirty="0">
              <a:solidFill>
                <a:schemeClr val="tx1"/>
              </a:solidFill>
              <a:effectLst/>
              <a:latin typeface="+mn-lt"/>
              <a:ea typeface="+mn-ea"/>
              <a:cs typeface="+mn-cs"/>
            </a:endParaRPr>
          </a:p>
          <a:p>
            <a:r>
              <a:rPr lang="en-US" sz="600" b="1" kern="1200" dirty="0">
                <a:solidFill>
                  <a:schemeClr val="tx1"/>
                </a:solidFill>
                <a:effectLst/>
                <a:latin typeface="+mn-lt"/>
                <a:ea typeface="+mn-ea"/>
                <a:cs typeface="+mn-cs"/>
              </a:rPr>
              <a:t>Name: The Wellness Corner - </a:t>
            </a:r>
            <a:r>
              <a:rPr lang="en-US" sz="600" kern="1200" dirty="0">
                <a:solidFill>
                  <a:schemeClr val="tx1"/>
                </a:solidFill>
                <a:effectLst/>
                <a:latin typeface="+mn-lt"/>
                <a:ea typeface="+mn-ea"/>
                <a:cs typeface="+mn-cs"/>
              </a:rPr>
              <a:t>The name of the business depicts that this center is not just a fitness center but also it guide and motivate individuals towards healthy lifestyle and incorporation of nutrients in their daily routine. </a:t>
            </a:r>
            <a:r>
              <a:rPr lang="en-US" sz="600" b="1" kern="1200" dirty="0">
                <a:solidFill>
                  <a:schemeClr val="tx1"/>
                </a:solidFill>
                <a:effectLst/>
                <a:latin typeface="+mn-lt"/>
                <a:ea typeface="+mn-ea"/>
                <a:cs typeface="+mn-cs"/>
              </a:rPr>
              <a:t>  </a:t>
            </a:r>
          </a:p>
          <a:p>
            <a:endParaRPr lang="en-PK" sz="600" kern="1200" dirty="0">
              <a:solidFill>
                <a:schemeClr val="tx1"/>
              </a:solidFill>
              <a:effectLst/>
              <a:latin typeface="+mn-lt"/>
              <a:ea typeface="+mn-ea"/>
              <a:cs typeface="+mn-cs"/>
            </a:endParaRPr>
          </a:p>
          <a:p>
            <a:r>
              <a:rPr lang="en-US" sz="600" b="1" kern="1200" dirty="0">
                <a:solidFill>
                  <a:schemeClr val="tx1"/>
                </a:solidFill>
                <a:effectLst/>
                <a:latin typeface="+mn-lt"/>
                <a:ea typeface="+mn-ea"/>
                <a:cs typeface="+mn-cs"/>
              </a:rPr>
              <a:t>Tag: The Healthy Lifestyle – </a:t>
            </a:r>
            <a:r>
              <a:rPr lang="en-US" sz="600" kern="1200" dirty="0">
                <a:solidFill>
                  <a:schemeClr val="tx1"/>
                </a:solidFill>
                <a:effectLst/>
                <a:latin typeface="+mn-lt"/>
                <a:ea typeface="+mn-ea"/>
                <a:cs typeface="+mn-cs"/>
              </a:rPr>
              <a:t>This tag line is selected because it covers all the aspects of health by using the term lifestyle. </a:t>
            </a:r>
            <a:endParaRPr lang="en-PK" sz="600" kern="1200" dirty="0">
              <a:solidFill>
                <a:schemeClr val="tx1"/>
              </a:solidFill>
              <a:effectLst/>
              <a:latin typeface="+mn-lt"/>
              <a:ea typeface="+mn-ea"/>
              <a:cs typeface="+mn-cs"/>
            </a:endParaRPr>
          </a:p>
          <a:p>
            <a:r>
              <a:rPr lang="en-US" sz="600" b="1" kern="1200" dirty="0">
                <a:solidFill>
                  <a:schemeClr val="tx1"/>
                </a:solidFill>
                <a:effectLst/>
                <a:latin typeface="+mn-lt"/>
                <a:ea typeface="+mn-ea"/>
                <a:cs typeface="+mn-cs"/>
              </a:rPr>
              <a:t>Legal Structure: Limited Liability Company – </a:t>
            </a:r>
            <a:r>
              <a:rPr lang="en-US" sz="600" kern="1200" dirty="0">
                <a:solidFill>
                  <a:schemeClr val="tx1"/>
                </a:solidFill>
                <a:effectLst/>
                <a:latin typeface="+mn-lt"/>
                <a:ea typeface="+mn-ea"/>
                <a:cs typeface="+mn-cs"/>
              </a:rPr>
              <a:t>There will be three partners and each will be making equal investment and will take profits equally. All the major decision regarding the business will be made by the partners and they all will distribute responsibilities depending on their skills. </a:t>
            </a:r>
          </a:p>
          <a:p>
            <a:endParaRPr lang="en-PK" sz="600" kern="1200" dirty="0">
              <a:solidFill>
                <a:schemeClr val="tx1"/>
              </a:solidFill>
              <a:effectLst/>
              <a:latin typeface="+mn-lt"/>
              <a:ea typeface="+mn-ea"/>
              <a:cs typeface="+mn-cs"/>
            </a:endParaRPr>
          </a:p>
          <a:p>
            <a:r>
              <a:rPr lang="en-US" sz="600" b="1" kern="1200" dirty="0">
                <a:solidFill>
                  <a:schemeClr val="tx1"/>
                </a:solidFill>
                <a:effectLst/>
                <a:latin typeface="+mn-lt"/>
                <a:ea typeface="+mn-ea"/>
                <a:cs typeface="+mn-cs"/>
              </a:rPr>
              <a:t>Mission: </a:t>
            </a:r>
            <a:r>
              <a:rPr lang="en-US" sz="600" kern="1200" dirty="0">
                <a:solidFill>
                  <a:schemeClr val="tx1"/>
                </a:solidFill>
                <a:effectLst/>
                <a:latin typeface="+mn-lt"/>
                <a:ea typeface="+mn-ea"/>
                <a:cs typeface="+mn-cs"/>
              </a:rPr>
              <a:t>To help individuals with their weight loss/gain and maintaining their body weight by adopting healthy lifestyle. </a:t>
            </a:r>
            <a:endParaRPr lang="en-PK" sz="600" kern="1200" dirty="0">
              <a:solidFill>
                <a:schemeClr val="tx1"/>
              </a:solidFill>
              <a:effectLst/>
              <a:latin typeface="+mn-lt"/>
              <a:ea typeface="+mn-ea"/>
              <a:cs typeface="+mn-cs"/>
            </a:endParaRPr>
          </a:p>
          <a:p>
            <a:endParaRPr lang="en-GB" dirty="0"/>
          </a:p>
        </p:txBody>
      </p:sp>
    </p:spTree>
    <p:extLst>
      <p:ext uri="{BB962C8B-B14F-4D97-AF65-F5344CB8AC3E}">
        <p14:creationId xmlns:p14="http://schemas.microsoft.com/office/powerpoint/2010/main" val="42922309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US" sz="600" b="1" kern="1200" dirty="0">
                <a:solidFill>
                  <a:schemeClr val="tx1"/>
                </a:solidFill>
                <a:effectLst/>
                <a:latin typeface="+mn-lt"/>
                <a:ea typeface="+mn-ea"/>
                <a:cs typeface="+mn-cs"/>
              </a:rPr>
              <a:t>Market Audit </a:t>
            </a:r>
          </a:p>
          <a:p>
            <a:endParaRPr lang="en-PK" sz="600" b="1" kern="1200" dirty="0">
              <a:solidFill>
                <a:schemeClr val="tx1"/>
              </a:solidFill>
              <a:effectLst/>
              <a:latin typeface="+mn-lt"/>
              <a:ea typeface="+mn-ea"/>
              <a:cs typeface="+mn-cs"/>
            </a:endParaRPr>
          </a:p>
          <a:p>
            <a:r>
              <a:rPr lang="en-US" sz="600" b="1" i="1" kern="1200" dirty="0">
                <a:solidFill>
                  <a:schemeClr val="tx1"/>
                </a:solidFill>
                <a:effectLst/>
                <a:latin typeface="+mn-lt"/>
                <a:ea typeface="+mn-ea"/>
                <a:cs typeface="+mn-cs"/>
              </a:rPr>
              <a:t>Industry Analysis</a:t>
            </a:r>
          </a:p>
          <a:p>
            <a:endParaRPr lang="en-PK" sz="600" b="1" i="1" kern="1200" dirty="0">
              <a:solidFill>
                <a:schemeClr val="tx1"/>
              </a:solidFill>
              <a:effectLst/>
              <a:latin typeface="+mn-lt"/>
              <a:ea typeface="+mn-ea"/>
              <a:cs typeface="+mn-cs"/>
            </a:endParaRPr>
          </a:p>
          <a:p>
            <a:r>
              <a:rPr lang="en-US" sz="600" kern="1200" dirty="0">
                <a:solidFill>
                  <a:schemeClr val="tx1"/>
                </a:solidFill>
                <a:effectLst/>
                <a:latin typeface="+mn-lt"/>
                <a:ea typeface="+mn-ea"/>
                <a:cs typeface="+mn-cs"/>
              </a:rPr>
              <a:t>With increased awareness customers are now shifting towards adopting healthier lifestyle and maintaining their body weight to live long and healthy life. This has prompted businesses around the world to shift towards wellness and healthy options. The Wellness Corner is entering the growing market as in the past few decades this market has emerged as one of the fastest growing sectors. The size of the UK wellness market in terms of revenue in the year 2022 is £582.8m and it has grown 0.7% per year from the year 2017 to 2022 on average.   </a:t>
            </a:r>
            <a:endParaRPr lang="en-PK" sz="600" kern="1200" dirty="0">
              <a:solidFill>
                <a:schemeClr val="tx1"/>
              </a:solidFill>
              <a:effectLst/>
              <a:latin typeface="+mn-lt"/>
              <a:ea typeface="+mn-ea"/>
              <a:cs typeface="+mn-cs"/>
            </a:endParaRPr>
          </a:p>
          <a:p>
            <a:r>
              <a:rPr lang="en-US" sz="600" kern="1200" dirty="0">
                <a:solidFill>
                  <a:schemeClr val="tx1"/>
                </a:solidFill>
                <a:effectLst/>
                <a:latin typeface="+mn-lt"/>
                <a:ea typeface="+mn-ea"/>
                <a:cs typeface="+mn-cs"/>
              </a:rPr>
              <a:t>They direct key competitors of our business are Birmingham Wellness Center, Body Centric Wellness and </a:t>
            </a:r>
            <a:r>
              <a:rPr lang="en-US" sz="600" kern="1200" dirty="0" err="1">
                <a:solidFill>
                  <a:schemeClr val="tx1"/>
                </a:solidFill>
                <a:effectLst/>
                <a:latin typeface="+mn-lt"/>
                <a:ea typeface="+mn-ea"/>
                <a:cs typeface="+mn-cs"/>
              </a:rPr>
              <a:t>Rohdea</a:t>
            </a:r>
            <a:r>
              <a:rPr lang="en-US" sz="600" kern="1200" dirty="0">
                <a:solidFill>
                  <a:schemeClr val="tx1"/>
                </a:solidFill>
                <a:effectLst/>
                <a:latin typeface="+mn-lt"/>
                <a:ea typeface="+mn-ea"/>
                <a:cs typeface="+mn-cs"/>
              </a:rPr>
              <a:t> Health and Wellness Club. The market is now quite saturated with many small and large competitors. The indirect competitors of our business are smart gadgets such as apple watches that make it easier for people to track their fitness and workout routine.   </a:t>
            </a:r>
            <a:endParaRPr lang="en-PK" sz="600" kern="1200" dirty="0">
              <a:solidFill>
                <a:schemeClr val="tx1"/>
              </a:solidFill>
              <a:effectLst/>
              <a:latin typeface="+mn-lt"/>
              <a:ea typeface="+mn-ea"/>
              <a:cs typeface="+mn-cs"/>
            </a:endParaRPr>
          </a:p>
          <a:p>
            <a:endParaRPr lang="en-GB" dirty="0"/>
          </a:p>
        </p:txBody>
      </p:sp>
    </p:spTree>
    <p:extLst>
      <p:ext uri="{BB962C8B-B14F-4D97-AF65-F5344CB8AC3E}">
        <p14:creationId xmlns:p14="http://schemas.microsoft.com/office/powerpoint/2010/main" val="9946290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R="0" lvl="0" defTabSz="914400" rtl="0" eaLnBrk="1" fontAlgn="auto" latinLnBrk="0" hangingPunct="1">
              <a:lnSpc>
                <a:spcPct val="100000"/>
              </a:lnSpc>
              <a:spcBef>
                <a:spcPts val="360"/>
              </a:spcBef>
              <a:spcAft>
                <a:spcPts val="0"/>
              </a:spcAft>
              <a:buClrTx/>
              <a:buSzTx/>
              <a:tabLst/>
              <a:defRPr/>
            </a:pPr>
            <a:r>
              <a:rPr kumimoji="0" lang="en-US" sz="800" i="0" u="none" strike="noStrike" kern="1200" cap="none" spc="0" normalizeH="0" baseline="0" noProof="0" dirty="0">
                <a:ln>
                  <a:noFill/>
                </a:ln>
                <a:solidFill>
                  <a:srgbClr val="1F2C8F"/>
                </a:solidFill>
                <a:effectLst/>
                <a:uLnTx/>
                <a:uFillTx/>
                <a:latin typeface="+mn-lt"/>
                <a:ea typeface="+mn-ea"/>
                <a:cs typeface="+mn-cs"/>
              </a:rPr>
              <a:t>STRENGTHS </a:t>
            </a:r>
          </a:p>
          <a:p>
            <a:pPr marR="0" lvl="0" defTabSz="914400" rtl="0" eaLnBrk="1" fontAlgn="auto" latinLnBrk="0" hangingPunct="1">
              <a:lnSpc>
                <a:spcPct val="100000"/>
              </a:lnSpc>
              <a:spcBef>
                <a:spcPts val="360"/>
              </a:spcBef>
              <a:spcAft>
                <a:spcPts val="0"/>
              </a:spcAft>
              <a:buClrTx/>
              <a:buSzTx/>
              <a:tabLst/>
              <a:defRPr/>
            </a:pPr>
            <a:endParaRPr kumimoji="0" lang="en-US" sz="800" i="0" u="none" strike="noStrike" kern="1200" cap="none" spc="0" normalizeH="0" baseline="0" noProof="0" dirty="0">
              <a:ln>
                <a:noFill/>
              </a:ln>
              <a:solidFill>
                <a:srgbClr val="1F2C8F"/>
              </a:solidFill>
              <a:effectLst/>
              <a:uLnTx/>
              <a:uFillTx/>
              <a:latin typeface="Sabon Next LT"/>
              <a:ea typeface="+mn-ea"/>
              <a:cs typeface="+mn-cs"/>
            </a:endParaRPr>
          </a:p>
          <a:p>
            <a:pPr marL="171450" marR="0" lvl="0" indent="-171450" algn="l" rtl="0">
              <a:lnSpc>
                <a:spcPct val="115000"/>
              </a:lnSpc>
              <a:spcBef>
                <a:spcPts val="0"/>
              </a:spcBef>
              <a:spcAft>
                <a:spcPts val="0"/>
              </a:spcAft>
              <a:buFont typeface="Arial" panose="020B0604020202020204" pitchFamily="34" charset="0"/>
              <a:buChar char="•"/>
            </a:pPr>
            <a:r>
              <a:rPr lang="en-US" sz="800" b="0" cap="none" dirty="0">
                <a:effectLst/>
                <a:latin typeface="Times New Roman" panose="02020603050405020304" pitchFamily="18" charset="0"/>
                <a:ea typeface="Calibri" panose="020F0502020204030204" pitchFamily="34" charset="0"/>
              </a:rPr>
              <a:t>There are few wellness centers that offer both fitness training and lifestyle advices. </a:t>
            </a:r>
            <a:endParaRPr lang="en-GB" sz="800" b="0" cap="none" dirty="0">
              <a:latin typeface="Times New Roman" panose="02020603050405020304" pitchFamily="18" charset="0"/>
              <a:ea typeface="Calibri" panose="020F0502020204030204" pitchFamily="34" charset="0"/>
            </a:endParaRPr>
          </a:p>
          <a:p>
            <a:pPr marL="171450" marR="0" lvl="0" indent="-171450" algn="l" rtl="0">
              <a:lnSpc>
                <a:spcPct val="115000"/>
              </a:lnSpc>
              <a:spcBef>
                <a:spcPts val="0"/>
              </a:spcBef>
              <a:spcAft>
                <a:spcPts val="0"/>
              </a:spcAft>
              <a:buFont typeface="Arial" panose="020B0604020202020204" pitchFamily="34" charset="0"/>
              <a:buChar char="•"/>
            </a:pPr>
            <a:r>
              <a:rPr lang="en-US" sz="800" b="0" cap="none" dirty="0">
                <a:effectLst/>
                <a:latin typeface="Times New Roman" panose="02020603050405020304" pitchFamily="18" charset="0"/>
                <a:ea typeface="Calibri" panose="020F0502020204030204" pitchFamily="34" charset="0"/>
              </a:rPr>
              <a:t>Staff is highly trained and have expertise in the field</a:t>
            </a:r>
            <a:endParaRPr lang="en-GB" sz="800" b="0" cap="none" dirty="0">
              <a:latin typeface="Times New Roman" panose="02020603050405020304" pitchFamily="18" charset="0"/>
              <a:ea typeface="Calibri" panose="020F0502020204030204" pitchFamily="34" charset="0"/>
            </a:endParaRPr>
          </a:p>
          <a:p>
            <a:pPr marL="171450" marR="0" lvl="0" indent="-171450" algn="l">
              <a:lnSpc>
                <a:spcPct val="115000"/>
              </a:lnSpc>
              <a:spcBef>
                <a:spcPts val="0"/>
              </a:spcBef>
              <a:spcAft>
                <a:spcPts val="1000"/>
              </a:spcAft>
              <a:buFont typeface="Arial" panose="020B0604020202020204" pitchFamily="34" charset="0"/>
              <a:buChar char="•"/>
            </a:pPr>
            <a:r>
              <a:rPr lang="en-US" sz="800" b="0" cap="none" dirty="0">
                <a:effectLst/>
                <a:latin typeface="Times New Roman" panose="02020603050405020304" pitchFamily="18" charset="0"/>
                <a:ea typeface="Calibri" panose="020F0502020204030204" pitchFamily="34" charset="0"/>
              </a:rPr>
              <a:t>The current health emergency have made people more health conscious</a:t>
            </a:r>
          </a:p>
          <a:p>
            <a:pPr marL="171450" marR="0" lvl="0" indent="-171450" algn="l">
              <a:lnSpc>
                <a:spcPct val="115000"/>
              </a:lnSpc>
              <a:spcBef>
                <a:spcPts val="0"/>
              </a:spcBef>
              <a:spcAft>
                <a:spcPts val="1000"/>
              </a:spcAft>
              <a:buFont typeface="Arial" panose="020B0604020202020204" pitchFamily="34" charset="0"/>
              <a:buChar char="•"/>
            </a:pPr>
            <a:endParaRPr lang="en-US" sz="800" b="0" cap="none" dirty="0">
              <a:effectLst/>
              <a:latin typeface="Times New Roman" panose="02020603050405020304" pitchFamily="18" charset="0"/>
            </a:endParaRPr>
          </a:p>
          <a:p>
            <a:pPr marL="171450" marR="0" lvl="0" indent="-171450" algn="l">
              <a:lnSpc>
                <a:spcPct val="115000"/>
              </a:lnSpc>
              <a:spcBef>
                <a:spcPts val="0"/>
              </a:spcBef>
              <a:spcAft>
                <a:spcPts val="1000"/>
              </a:spcAft>
              <a:buFont typeface="Arial" panose="020B0604020202020204" pitchFamily="34" charset="0"/>
              <a:buChar char="•"/>
            </a:pPr>
            <a:endParaRPr lang="en-US" sz="800" b="0" cap="none" dirty="0">
              <a:effectLst/>
              <a:latin typeface="Times New Roman" panose="02020603050405020304" pitchFamily="18" charset="0"/>
            </a:endParaRPr>
          </a:p>
          <a:p>
            <a:pPr>
              <a:spcBef>
                <a:spcPts val="360"/>
              </a:spcBef>
              <a:defRPr/>
            </a:pPr>
            <a:r>
              <a:rPr lang="en-US" sz="800" kern="1200" cap="none" dirty="0">
                <a:solidFill>
                  <a:srgbClr val="1F2C8F"/>
                </a:solidFill>
                <a:latin typeface="+mn-lt"/>
                <a:ea typeface="+mn-ea"/>
                <a:cs typeface="+mn-cs"/>
              </a:rPr>
              <a:t>WEAKNESS</a:t>
            </a:r>
          </a:p>
          <a:p>
            <a:pPr>
              <a:spcBef>
                <a:spcPts val="360"/>
              </a:spcBef>
              <a:defRPr/>
            </a:pPr>
            <a:endParaRPr lang="en-US" sz="800" cap="none" dirty="0">
              <a:solidFill>
                <a:srgbClr val="1F2C8F"/>
              </a:solidFill>
              <a:latin typeface="Sabon Next LT"/>
              <a:cs typeface="+mn-cs"/>
            </a:endParaRPr>
          </a:p>
          <a:p>
            <a:pPr marL="171450" indent="-171450" algn="l">
              <a:lnSpc>
                <a:spcPct val="115000"/>
              </a:lnSpc>
              <a:buFont typeface="Arial" panose="020B0604020202020204" pitchFamily="34" charset="0"/>
              <a:buChar char="•"/>
            </a:pPr>
            <a:r>
              <a:rPr lang="en-US" sz="800" b="0" cap="none" dirty="0">
                <a:latin typeface="Times New Roman" panose="02020603050405020304" pitchFamily="18" charset="0"/>
                <a:ea typeface="Calibri" panose="020F0502020204030204" pitchFamily="34" charset="0"/>
              </a:rPr>
              <a:t>Market is overly saturated it is difficult to differentiate and achieve competitive advantage. </a:t>
            </a:r>
          </a:p>
          <a:p>
            <a:pPr marL="171450" indent="-171450" algn="l">
              <a:lnSpc>
                <a:spcPct val="115000"/>
              </a:lnSpc>
              <a:buFont typeface="Arial" panose="020B0604020202020204" pitchFamily="34" charset="0"/>
              <a:buChar char="•"/>
            </a:pPr>
            <a:r>
              <a:rPr lang="en-US" sz="800" b="0" cap="none" dirty="0">
                <a:latin typeface="Times New Roman" panose="02020603050405020304" pitchFamily="18" charset="0"/>
                <a:ea typeface="Calibri" panose="020F0502020204030204" pitchFamily="34" charset="0"/>
              </a:rPr>
              <a:t>The latest equipment with advanced technology is very expensive. </a:t>
            </a:r>
          </a:p>
          <a:p>
            <a:pPr marL="171450" indent="-171450" algn="l">
              <a:lnSpc>
                <a:spcPct val="115000"/>
              </a:lnSpc>
              <a:buFont typeface="Arial" panose="020B0604020202020204" pitchFamily="34" charset="0"/>
              <a:buChar char="•"/>
            </a:pPr>
            <a:endParaRPr lang="en-US" sz="800" b="0" cap="none" dirty="0">
              <a:latin typeface="Times New Roman" panose="02020603050405020304" pitchFamily="18" charset="0"/>
              <a:ea typeface="Calibri" panose="020F0502020204030204" pitchFamily="34" charset="0"/>
            </a:endParaRPr>
          </a:p>
          <a:p>
            <a:pPr marL="171450" indent="-171450" algn="l">
              <a:lnSpc>
                <a:spcPct val="115000"/>
              </a:lnSpc>
              <a:buFont typeface="Arial" panose="020B0604020202020204" pitchFamily="34" charset="0"/>
              <a:buChar char="•"/>
            </a:pPr>
            <a:endParaRPr lang="en-US" sz="800" b="0" cap="none" dirty="0">
              <a:latin typeface="Times New Roman" panose="02020603050405020304" pitchFamily="18" charset="0"/>
              <a:ea typeface="Calibri" panose="020F0502020204030204" pitchFamily="34" charset="0"/>
            </a:endParaRPr>
          </a:p>
          <a:p>
            <a:pPr>
              <a:spcBef>
                <a:spcPts val="360"/>
              </a:spcBef>
              <a:defRPr/>
            </a:pPr>
            <a:endParaRPr lang="en-US" sz="900" cap="none" dirty="0">
              <a:solidFill>
                <a:srgbClr val="1F2C8F"/>
              </a:solidFill>
              <a:latin typeface="Sabon Next LT"/>
              <a:cs typeface="+mn-cs"/>
            </a:endParaRPr>
          </a:p>
          <a:p>
            <a:pPr marL="171450" indent="-171450" algn="l">
              <a:lnSpc>
                <a:spcPct val="115000"/>
              </a:lnSpc>
              <a:buFont typeface="Arial" panose="020B0604020202020204" pitchFamily="34" charset="0"/>
              <a:buChar char="•"/>
            </a:pPr>
            <a:r>
              <a:rPr lang="en-US" sz="800" b="0" cap="none" dirty="0">
                <a:latin typeface="Times New Roman" panose="02020603050405020304" pitchFamily="18" charset="0"/>
                <a:ea typeface="Calibri" panose="020F0502020204030204" pitchFamily="34" charset="0"/>
              </a:rPr>
              <a:t>Automating the systems at the gym using cloud technology will help in being more efficient and reducing additional cost. </a:t>
            </a:r>
          </a:p>
          <a:p>
            <a:pPr marL="171450" indent="-171450" algn="l">
              <a:lnSpc>
                <a:spcPct val="115000"/>
              </a:lnSpc>
              <a:buFont typeface="Arial" panose="020B0604020202020204" pitchFamily="34" charset="0"/>
              <a:buChar char="•"/>
            </a:pPr>
            <a:r>
              <a:rPr lang="en-US" sz="800" b="0" cap="none" dirty="0">
                <a:latin typeface="Times New Roman" panose="02020603050405020304" pitchFamily="18" charset="0"/>
                <a:ea typeface="Calibri" panose="020F0502020204030204" pitchFamily="34" charset="0"/>
              </a:rPr>
              <a:t>Using smart devices to keep track of customer health through digital data. </a:t>
            </a:r>
          </a:p>
          <a:p>
            <a:pPr marL="171450" indent="-171450" algn="l">
              <a:lnSpc>
                <a:spcPct val="115000"/>
              </a:lnSpc>
              <a:buFont typeface="Arial" panose="020B0604020202020204" pitchFamily="34" charset="0"/>
              <a:buChar char="•"/>
            </a:pPr>
            <a:r>
              <a:rPr lang="en-US" sz="800" b="0" cap="none" dirty="0">
                <a:latin typeface="Times New Roman" panose="02020603050405020304" pitchFamily="18" charset="0"/>
                <a:ea typeface="Calibri" panose="020F0502020204030204" pitchFamily="34" charset="0"/>
              </a:rPr>
              <a:t>Using social media to conduct online sessions to brief customers about health requirements and healthy lifestyle and motivate them to join wellness center</a:t>
            </a:r>
          </a:p>
          <a:p>
            <a:pPr marL="171450" indent="-171450" algn="l">
              <a:lnSpc>
                <a:spcPct val="115000"/>
              </a:lnSpc>
              <a:buFont typeface="Arial" panose="020B0604020202020204" pitchFamily="34" charset="0"/>
              <a:buChar char="•"/>
            </a:pPr>
            <a:endParaRPr lang="en-US" sz="800" b="0" cap="none" dirty="0">
              <a:latin typeface="Times New Roman" panose="02020603050405020304" pitchFamily="18" charset="0"/>
              <a:ea typeface="Calibri" panose="020F0502020204030204" pitchFamily="34" charset="0"/>
            </a:endParaRPr>
          </a:p>
          <a:p>
            <a:pPr marL="171450" indent="-171450" algn="l">
              <a:lnSpc>
                <a:spcPct val="115000"/>
              </a:lnSpc>
              <a:buFont typeface="Arial" panose="020B0604020202020204" pitchFamily="34" charset="0"/>
              <a:buChar char="•"/>
            </a:pPr>
            <a:endParaRPr lang="en-US" sz="800" b="0" cap="none" dirty="0">
              <a:latin typeface="Times New Roman" panose="02020603050405020304" pitchFamily="18" charset="0"/>
              <a:ea typeface="Calibri" panose="020F0502020204030204" pitchFamily="34" charset="0"/>
            </a:endParaRPr>
          </a:p>
          <a:p>
            <a:pPr>
              <a:spcBef>
                <a:spcPts val="360"/>
              </a:spcBef>
              <a:defRPr/>
            </a:pPr>
            <a:r>
              <a:rPr lang="en-US" sz="900" kern="1200" cap="none" dirty="0">
                <a:solidFill>
                  <a:srgbClr val="1F2C8F"/>
                </a:solidFill>
                <a:latin typeface="+mn-lt"/>
                <a:ea typeface="+mn-ea"/>
                <a:cs typeface="+mn-cs"/>
              </a:rPr>
              <a:t>THREATS</a:t>
            </a:r>
          </a:p>
          <a:p>
            <a:pPr>
              <a:spcBef>
                <a:spcPts val="360"/>
              </a:spcBef>
              <a:defRPr/>
            </a:pPr>
            <a:endParaRPr lang="en-US" sz="900" cap="none" dirty="0">
              <a:solidFill>
                <a:srgbClr val="1F2C8F"/>
              </a:solidFill>
              <a:latin typeface="Sabon Next LT"/>
              <a:cs typeface="+mn-cs"/>
            </a:endParaRPr>
          </a:p>
          <a:p>
            <a:pPr marL="171450" indent="-171450" algn="l">
              <a:lnSpc>
                <a:spcPct val="115000"/>
              </a:lnSpc>
              <a:buFont typeface="Arial" panose="020B0604020202020204" pitchFamily="34" charset="0"/>
              <a:buChar char="•"/>
            </a:pPr>
            <a:r>
              <a:rPr lang="en-US" sz="800" b="0" cap="none" dirty="0">
                <a:latin typeface="Times New Roman" panose="02020603050405020304" pitchFamily="18" charset="0"/>
                <a:ea typeface="Calibri" panose="020F0502020204030204" pitchFamily="34" charset="0"/>
              </a:rPr>
              <a:t>Mobile applications are replacing physical fitness and wellness center by providing customers with accessibility to workout.</a:t>
            </a:r>
          </a:p>
          <a:p>
            <a:pPr marL="171450" indent="-171450" algn="l">
              <a:lnSpc>
                <a:spcPct val="115000"/>
              </a:lnSpc>
              <a:buFont typeface="Arial" panose="020B0604020202020204" pitchFamily="34" charset="0"/>
              <a:buChar char="•"/>
            </a:pPr>
            <a:r>
              <a:rPr lang="en-US" sz="800" b="0" cap="none" dirty="0">
                <a:latin typeface="Times New Roman" panose="02020603050405020304" pitchFamily="18" charset="0"/>
                <a:ea typeface="Calibri" panose="020F0502020204030204" pitchFamily="34" charset="0"/>
              </a:rPr>
              <a:t>Virtual trainers provide all the information without paying any fees though their virtual channels. </a:t>
            </a:r>
          </a:p>
          <a:p>
            <a:pPr marL="171450" indent="-171450" algn="l">
              <a:lnSpc>
                <a:spcPct val="115000"/>
              </a:lnSpc>
              <a:buFont typeface="Arial" panose="020B0604020202020204" pitchFamily="34" charset="0"/>
              <a:buChar char="•"/>
            </a:pPr>
            <a:r>
              <a:rPr lang="en-US" sz="800" b="0" cap="none" dirty="0">
                <a:latin typeface="Times New Roman" panose="02020603050405020304" pitchFamily="18" charset="0"/>
                <a:ea typeface="Calibri" panose="020F0502020204030204" pitchFamily="34" charset="0"/>
              </a:rPr>
              <a:t>Smart devices track fitness of individuals and keep reminding them about their heart rate, steps, physical activity etc. It is more convenient for customers. </a:t>
            </a:r>
          </a:p>
          <a:p>
            <a:pPr marL="171450" indent="-171450" algn="l">
              <a:lnSpc>
                <a:spcPct val="115000"/>
              </a:lnSpc>
              <a:buFont typeface="Arial" panose="020B0604020202020204" pitchFamily="34" charset="0"/>
              <a:buChar char="•"/>
            </a:pPr>
            <a:endParaRPr lang="en-US" sz="800" b="0" cap="none" dirty="0">
              <a:latin typeface="Times New Roman" panose="02020603050405020304" pitchFamily="18" charset="0"/>
              <a:ea typeface="Calibri" panose="020F0502020204030204" pitchFamily="34" charset="0"/>
            </a:endParaRPr>
          </a:p>
          <a:p>
            <a:pPr marL="171450" marR="0" lvl="0" indent="-171450" algn="l">
              <a:lnSpc>
                <a:spcPct val="115000"/>
              </a:lnSpc>
              <a:spcBef>
                <a:spcPts val="0"/>
              </a:spcBef>
              <a:spcAft>
                <a:spcPts val="1000"/>
              </a:spcAft>
              <a:buFont typeface="Arial" panose="020B0604020202020204" pitchFamily="34" charset="0"/>
              <a:buChar char="•"/>
            </a:pPr>
            <a:endParaRPr lang="en-US" sz="800" b="0" cap="none" dirty="0"/>
          </a:p>
          <a:p>
            <a:endParaRPr lang="en-GB" dirty="0"/>
          </a:p>
        </p:txBody>
      </p:sp>
    </p:spTree>
    <p:extLst>
      <p:ext uri="{BB962C8B-B14F-4D97-AF65-F5344CB8AC3E}">
        <p14:creationId xmlns:p14="http://schemas.microsoft.com/office/powerpoint/2010/main" val="17044826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GB" dirty="0"/>
              <a:t>Political :</a:t>
            </a:r>
          </a:p>
          <a:p>
            <a:pPr marL="285750" lvl="0" indent="-285750" algn="l">
              <a:buFont typeface="Arial" panose="020B0604020202020204" pitchFamily="34" charset="0"/>
              <a:buChar char="•"/>
            </a:pPr>
            <a:r>
              <a:rPr lang="en-US" sz="800" dirty="0"/>
              <a:t>The change in government policies regarding licensing and health and quality standards impact the stability. </a:t>
            </a:r>
          </a:p>
          <a:p>
            <a:pPr marL="285750" lvl="0" indent="-285750" algn="l">
              <a:buFont typeface="Arial" panose="020B0604020202020204" pitchFamily="34" charset="0"/>
              <a:buChar char="•"/>
            </a:pPr>
            <a:r>
              <a:rPr lang="en-US" sz="800" dirty="0"/>
              <a:t>Increase in taxes impact the profitability of the business</a:t>
            </a:r>
          </a:p>
          <a:p>
            <a:endParaRPr lang="en-GB" dirty="0"/>
          </a:p>
          <a:p>
            <a:r>
              <a:rPr lang="en-GB" dirty="0"/>
              <a:t>Economic:</a:t>
            </a:r>
          </a:p>
          <a:p>
            <a:pPr marL="285750" indent="-285750" algn="l">
              <a:buFont typeface="Arial" panose="020B0604020202020204" pitchFamily="34" charset="0"/>
              <a:buChar char="•"/>
            </a:pPr>
            <a:r>
              <a:rPr lang="en-US" sz="800" dirty="0"/>
              <a:t>Labor market conditions have impact on wages and hiring of skilled employees.</a:t>
            </a:r>
          </a:p>
          <a:p>
            <a:pPr marL="285750" indent="-285750" algn="l">
              <a:buFont typeface="Arial" panose="020B0604020202020204" pitchFamily="34" charset="0"/>
              <a:buChar char="•"/>
            </a:pPr>
            <a:r>
              <a:rPr lang="en-US" sz="800" dirty="0"/>
              <a:t>Economic stability attracts more investors to invest in businesses</a:t>
            </a:r>
          </a:p>
          <a:p>
            <a:pPr marL="285750" indent="-285750" algn="l">
              <a:buFont typeface="Arial" panose="020B0604020202020204" pitchFamily="34" charset="0"/>
              <a:buChar char="•"/>
            </a:pPr>
            <a:r>
              <a:rPr lang="en-US" sz="800" dirty="0"/>
              <a:t>Decrease in disposable income restricts customers from spending on luxury items. </a:t>
            </a:r>
          </a:p>
          <a:p>
            <a:pPr marL="285750" indent="-285750" algn="l">
              <a:buFont typeface="Arial" panose="020B0604020202020204" pitchFamily="34" charset="0"/>
              <a:buChar char="•"/>
            </a:pPr>
            <a:endParaRPr lang="en-US" sz="800" dirty="0"/>
          </a:p>
          <a:p>
            <a:pPr marL="285750" indent="-285750" algn="l">
              <a:buFont typeface="Arial" panose="020B0604020202020204" pitchFamily="34" charset="0"/>
              <a:buChar char="•"/>
            </a:pPr>
            <a:r>
              <a:rPr lang="en-US" sz="800" dirty="0"/>
              <a:t>Social</a:t>
            </a:r>
          </a:p>
          <a:p>
            <a:pPr marL="285750" indent="-285750" algn="l">
              <a:buFont typeface="Arial" panose="020B0604020202020204" pitchFamily="34" charset="0"/>
              <a:buChar char="•"/>
            </a:pPr>
            <a:r>
              <a:rPr lang="en-US" sz="800" dirty="0"/>
              <a:t>People are becoming more concerned about their health amid health emergency after spread of different viral and infections. </a:t>
            </a:r>
          </a:p>
          <a:p>
            <a:pPr marL="285750" indent="-285750" algn="l">
              <a:buFont typeface="Arial" panose="020B0604020202020204" pitchFamily="34" charset="0"/>
              <a:buChar char="•"/>
            </a:pPr>
            <a:r>
              <a:rPr lang="en-US" sz="800" dirty="0"/>
              <a:t>Awareness regarding obesity and body weight has motivated people to adopt healthy lifestyle. </a:t>
            </a:r>
          </a:p>
          <a:p>
            <a:pPr marL="285750" indent="-285750" algn="l">
              <a:buFont typeface="Arial" panose="020B0604020202020204" pitchFamily="34" charset="0"/>
              <a:buChar char="•"/>
            </a:pPr>
            <a:endParaRPr lang="en-US" sz="800" dirty="0"/>
          </a:p>
          <a:p>
            <a:pPr marL="285750" indent="-285750" algn="l">
              <a:buFont typeface="Arial" panose="020B0604020202020204" pitchFamily="34" charset="0"/>
              <a:buChar char="•"/>
            </a:pPr>
            <a:endParaRPr lang="en-US" sz="800" dirty="0"/>
          </a:p>
          <a:p>
            <a:pPr marL="285750" indent="-285750" algn="l">
              <a:buFont typeface="Arial" panose="020B0604020202020204" pitchFamily="34" charset="0"/>
              <a:buChar char="•"/>
            </a:pPr>
            <a:endParaRPr lang="en-US" sz="800" dirty="0"/>
          </a:p>
          <a:p>
            <a:pPr marL="285750" indent="-285750" algn="l">
              <a:buFont typeface="Arial" panose="020B0604020202020204" pitchFamily="34" charset="0"/>
              <a:buChar char="•"/>
            </a:pPr>
            <a:r>
              <a:rPr lang="en-US" sz="800" dirty="0"/>
              <a:t>Technological</a:t>
            </a:r>
          </a:p>
          <a:p>
            <a:pPr marL="285750" indent="-285750" algn="l">
              <a:buFont typeface="Arial" panose="020B0604020202020204" pitchFamily="34" charset="0"/>
              <a:buChar char="•"/>
            </a:pPr>
            <a:r>
              <a:rPr lang="en-US" sz="800" dirty="0"/>
              <a:t>Use of online platforms has changed the mentality of people towards fitness. They take inspiration from their favorite celebrities. </a:t>
            </a:r>
          </a:p>
          <a:p>
            <a:pPr marL="285750" indent="-285750" algn="l">
              <a:buFont typeface="Arial" panose="020B0604020202020204" pitchFamily="34" charset="0"/>
              <a:buChar char="•"/>
            </a:pPr>
            <a:r>
              <a:rPr lang="en-US" sz="800" dirty="0"/>
              <a:t>Smart devices have allowed people to become more concerned about their health. </a:t>
            </a:r>
          </a:p>
          <a:p>
            <a:pPr marL="285750" indent="-285750" algn="l">
              <a:buFont typeface="Arial" panose="020B0604020202020204" pitchFamily="34" charset="0"/>
              <a:buChar char="•"/>
            </a:pPr>
            <a:endParaRPr lang="en-US" sz="800" dirty="0"/>
          </a:p>
          <a:p>
            <a:pPr marL="285750" indent="-285750" algn="l">
              <a:buFont typeface="Arial" panose="020B0604020202020204" pitchFamily="34" charset="0"/>
              <a:buChar char="•"/>
            </a:pPr>
            <a:endParaRPr lang="en-US" sz="800" dirty="0"/>
          </a:p>
          <a:p>
            <a:pPr marL="285750" indent="-285750" algn="l">
              <a:buFont typeface="Arial" panose="020B0604020202020204" pitchFamily="34" charset="0"/>
              <a:buChar char="•"/>
            </a:pPr>
            <a:endParaRPr lang="en-US" sz="800" dirty="0"/>
          </a:p>
          <a:p>
            <a:pPr marL="285750" indent="-285750" algn="l">
              <a:buFont typeface="Arial" panose="020B0604020202020204" pitchFamily="34" charset="0"/>
              <a:buChar char="•"/>
            </a:pPr>
            <a:r>
              <a:rPr lang="en-US" sz="800" dirty="0"/>
              <a:t>Legal:</a:t>
            </a:r>
          </a:p>
          <a:p>
            <a:pPr marL="285750" indent="-285750" algn="l">
              <a:buFont typeface="Arial" panose="020B0604020202020204" pitchFamily="34" charset="0"/>
              <a:buChar char="•"/>
            </a:pPr>
            <a:r>
              <a:rPr lang="en-US" sz="800" dirty="0"/>
              <a:t>Concerns regarding health and quality standards. </a:t>
            </a:r>
          </a:p>
          <a:p>
            <a:pPr marL="285750" indent="-285750" algn="l">
              <a:buFont typeface="Arial" panose="020B0604020202020204" pitchFamily="34" charset="0"/>
              <a:buChar char="•"/>
            </a:pPr>
            <a:r>
              <a:rPr lang="en-US" sz="800" dirty="0"/>
              <a:t>Concerns regarding employment laws and data protection laws are important to consider. </a:t>
            </a:r>
          </a:p>
          <a:p>
            <a:pPr marL="285750" indent="-285750" algn="l">
              <a:buFont typeface="Arial" panose="020B0604020202020204" pitchFamily="34" charset="0"/>
              <a:buChar char="•"/>
            </a:pPr>
            <a:endParaRPr lang="en-US" sz="800" dirty="0"/>
          </a:p>
          <a:p>
            <a:pPr marL="285750" indent="-285750" algn="l">
              <a:buFont typeface="Arial" panose="020B0604020202020204" pitchFamily="34" charset="0"/>
              <a:buChar char="•"/>
            </a:pPr>
            <a:endParaRPr lang="en-US" sz="800" dirty="0"/>
          </a:p>
          <a:p>
            <a:pPr marL="285750" indent="-285750" algn="l">
              <a:buFont typeface="Arial" panose="020B0604020202020204" pitchFamily="34" charset="0"/>
              <a:buChar char="•"/>
            </a:pPr>
            <a:r>
              <a:rPr lang="en-US" sz="800" dirty="0"/>
              <a:t>Environmental:</a:t>
            </a:r>
          </a:p>
          <a:p>
            <a:pPr marL="285750" indent="-285750" algn="l">
              <a:buFont typeface="Arial" panose="020B0604020202020204" pitchFamily="34" charset="0"/>
              <a:buChar char="•"/>
            </a:pPr>
            <a:r>
              <a:rPr lang="en-US" sz="800" dirty="0"/>
              <a:t>Shifting ecofriendly options have motivated individuals to join wellness center to incorporate healthy lifestyle in their routine. </a:t>
            </a:r>
          </a:p>
          <a:p>
            <a:pPr marL="285750" indent="-285750" algn="l">
              <a:buFont typeface="Arial" panose="020B0604020202020204" pitchFamily="34" charset="0"/>
              <a:buChar char="•"/>
            </a:pPr>
            <a:r>
              <a:rPr lang="en-US" sz="800" dirty="0"/>
              <a:t>Wellness centers uses equipment that require lot of electricity, so it is a major concern for authorities</a:t>
            </a:r>
          </a:p>
          <a:p>
            <a:pPr marL="285750" indent="-285750" algn="l">
              <a:buFont typeface="Arial" panose="020B0604020202020204" pitchFamily="34" charset="0"/>
              <a:buChar char="•"/>
            </a:pPr>
            <a:endParaRPr lang="en-US" sz="800" dirty="0"/>
          </a:p>
          <a:p>
            <a:pPr marL="285750" indent="-285750" algn="l">
              <a:buFont typeface="Arial" panose="020B0604020202020204" pitchFamily="34" charset="0"/>
              <a:buChar char="•"/>
            </a:pPr>
            <a:endParaRPr lang="en-US" sz="800" dirty="0"/>
          </a:p>
          <a:p>
            <a:endParaRPr lang="en-GB" dirty="0"/>
          </a:p>
        </p:txBody>
      </p:sp>
    </p:spTree>
    <p:extLst>
      <p:ext uri="{BB962C8B-B14F-4D97-AF65-F5344CB8AC3E}">
        <p14:creationId xmlns:p14="http://schemas.microsoft.com/office/powerpoint/2010/main" val="27293612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US" sz="600" b="1" kern="1200" dirty="0">
                <a:solidFill>
                  <a:schemeClr val="tx1"/>
                </a:solidFill>
                <a:effectLst/>
                <a:latin typeface="+mn-lt"/>
                <a:ea typeface="+mn-ea"/>
                <a:cs typeface="+mn-cs"/>
              </a:rPr>
              <a:t>Target Market </a:t>
            </a:r>
            <a:endParaRPr lang="en-PK" sz="600" b="1" kern="1200" dirty="0">
              <a:solidFill>
                <a:schemeClr val="tx1"/>
              </a:solidFill>
              <a:effectLst/>
              <a:latin typeface="+mn-lt"/>
              <a:ea typeface="+mn-ea"/>
              <a:cs typeface="+mn-cs"/>
            </a:endParaRPr>
          </a:p>
          <a:p>
            <a:r>
              <a:rPr lang="en-US" sz="600" kern="1200" dirty="0">
                <a:solidFill>
                  <a:schemeClr val="tx1"/>
                </a:solidFill>
                <a:effectLst/>
                <a:latin typeface="+mn-lt"/>
                <a:ea typeface="+mn-ea"/>
                <a:cs typeface="+mn-cs"/>
              </a:rPr>
              <a:t>Identifying and understanding the target market is important for being able to successfully enter and capture the market by formulating targeted strategies and being profitable. It is about specifying a group of people that we want to offer our product. The target market has need of the product and thus the product will fulfill their need. The target market of The Wellness Corner is identified based on various factors such as; age, income and behavioral pattern. </a:t>
            </a:r>
            <a:endParaRPr lang="en-PK" sz="600" kern="1200" dirty="0">
              <a:solidFill>
                <a:schemeClr val="tx1"/>
              </a:solidFill>
              <a:effectLst/>
              <a:latin typeface="+mn-lt"/>
              <a:ea typeface="+mn-ea"/>
              <a:cs typeface="+mn-cs"/>
            </a:endParaRPr>
          </a:p>
          <a:p>
            <a:r>
              <a:rPr lang="en-US" sz="600" kern="1200" dirty="0">
                <a:solidFill>
                  <a:schemeClr val="tx1"/>
                </a:solidFill>
                <a:effectLst/>
                <a:latin typeface="+mn-lt"/>
                <a:ea typeface="+mn-ea"/>
                <a:cs typeface="+mn-cs"/>
              </a:rPr>
              <a:t>Age: We will target individuals aged between 20 to 45 years who are interested in maintaining their body weight and concerned about their physical fitness. We also have special program for elderly customers aged above 45 years to conduct sessions for guiding the about adopting healthy lifestyle and its impact on their health. </a:t>
            </a:r>
            <a:endParaRPr lang="en-PK" sz="600" kern="1200" dirty="0">
              <a:solidFill>
                <a:schemeClr val="tx1"/>
              </a:solidFill>
              <a:effectLst/>
              <a:latin typeface="+mn-lt"/>
              <a:ea typeface="+mn-ea"/>
              <a:cs typeface="+mn-cs"/>
            </a:endParaRPr>
          </a:p>
          <a:p>
            <a:r>
              <a:rPr lang="en-US" sz="600" kern="1200" dirty="0">
                <a:solidFill>
                  <a:schemeClr val="tx1"/>
                </a:solidFill>
                <a:effectLst/>
                <a:latin typeface="+mn-lt"/>
                <a:ea typeface="+mn-ea"/>
                <a:cs typeface="+mn-cs"/>
              </a:rPr>
              <a:t>Income: We will target individuals in middle to high income groups as they have disposable income to spend on lifestyle preferences. These income groups are more concerned about their health and can afford healthier lifestyle as compare to low income groups who are more concerned about fulfilling their basic needs. </a:t>
            </a:r>
            <a:endParaRPr lang="en-PK" sz="600" kern="1200" dirty="0">
              <a:solidFill>
                <a:schemeClr val="tx1"/>
              </a:solidFill>
              <a:effectLst/>
              <a:latin typeface="+mn-lt"/>
              <a:ea typeface="+mn-ea"/>
              <a:cs typeface="+mn-cs"/>
            </a:endParaRPr>
          </a:p>
          <a:p>
            <a:r>
              <a:rPr lang="en-US" sz="600" kern="1200" dirty="0">
                <a:solidFill>
                  <a:schemeClr val="tx1"/>
                </a:solidFill>
                <a:effectLst/>
                <a:latin typeface="+mn-lt"/>
                <a:ea typeface="+mn-ea"/>
                <a:cs typeface="+mn-cs"/>
              </a:rPr>
              <a:t>Behavioral Pattern: We will target individuals who are concerned about their physical fitness and want to either gain or lose weight. Also we will target individuals who are willing to adopt healthier lifestyle by incorporating health options and exercise into their daily routine</a:t>
            </a:r>
            <a:r>
              <a:rPr lang="en-PK" dirty="0">
                <a:effectLst/>
              </a:rPr>
              <a:t> </a:t>
            </a:r>
            <a:endParaRPr lang="en-GB" dirty="0"/>
          </a:p>
        </p:txBody>
      </p:sp>
    </p:spTree>
    <p:extLst>
      <p:ext uri="{BB962C8B-B14F-4D97-AF65-F5344CB8AC3E}">
        <p14:creationId xmlns:p14="http://schemas.microsoft.com/office/powerpoint/2010/main" val="14671852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US" sz="600" b="1" kern="1200" dirty="0">
                <a:solidFill>
                  <a:schemeClr val="tx1"/>
                </a:solidFill>
                <a:effectLst/>
                <a:latin typeface="+mn-lt"/>
                <a:ea typeface="+mn-ea"/>
                <a:cs typeface="+mn-cs"/>
              </a:rPr>
              <a:t>Marketing and Communication Plan </a:t>
            </a:r>
            <a:endParaRPr lang="en-PK" sz="600" b="1" kern="1200" dirty="0">
              <a:solidFill>
                <a:schemeClr val="tx1"/>
              </a:solidFill>
              <a:effectLst/>
              <a:latin typeface="+mn-lt"/>
              <a:ea typeface="+mn-ea"/>
              <a:cs typeface="+mn-cs"/>
            </a:endParaRPr>
          </a:p>
          <a:p>
            <a:r>
              <a:rPr lang="en-US" sz="600" kern="1200" dirty="0">
                <a:solidFill>
                  <a:schemeClr val="tx1"/>
                </a:solidFill>
                <a:effectLst/>
                <a:latin typeface="+mn-lt"/>
                <a:ea typeface="+mn-ea"/>
                <a:cs typeface="+mn-cs"/>
              </a:rPr>
              <a:t>As we are a service provider we have to be very imaginative in terms of our marketing and communication strategies to be able to attract customers. We will use multiple channels and promotional tactics to create awareness about our brand.   </a:t>
            </a:r>
          </a:p>
          <a:p>
            <a:endParaRPr lang="en-US" sz="600" kern="1200" dirty="0">
              <a:solidFill>
                <a:schemeClr val="tx1"/>
              </a:solidFill>
              <a:effectLst/>
              <a:latin typeface="+mn-lt"/>
              <a:ea typeface="+mn-ea"/>
              <a:cs typeface="+mn-cs"/>
            </a:endParaRPr>
          </a:p>
          <a:p>
            <a:endParaRPr lang="en-PK" sz="600" kern="1200" dirty="0">
              <a:solidFill>
                <a:schemeClr val="tx1"/>
              </a:solidFill>
              <a:effectLst/>
              <a:latin typeface="+mn-lt"/>
              <a:ea typeface="+mn-ea"/>
              <a:cs typeface="+mn-cs"/>
            </a:endParaRPr>
          </a:p>
          <a:p>
            <a:r>
              <a:rPr lang="en-US" sz="600" b="1" i="1" kern="1200" dirty="0">
                <a:solidFill>
                  <a:schemeClr val="tx1"/>
                </a:solidFill>
                <a:effectLst/>
                <a:latin typeface="+mn-lt"/>
                <a:ea typeface="+mn-ea"/>
                <a:cs typeface="+mn-cs"/>
              </a:rPr>
              <a:t>Using Social Media Platforms</a:t>
            </a:r>
            <a:endParaRPr lang="en-PK" sz="600" b="1" i="1" kern="1200" dirty="0">
              <a:solidFill>
                <a:schemeClr val="tx1"/>
              </a:solidFill>
              <a:effectLst/>
              <a:latin typeface="+mn-lt"/>
              <a:ea typeface="+mn-ea"/>
              <a:cs typeface="+mn-cs"/>
            </a:endParaRPr>
          </a:p>
          <a:p>
            <a:r>
              <a:rPr lang="en-US" sz="600" kern="1200" dirty="0">
                <a:solidFill>
                  <a:schemeClr val="tx1"/>
                </a:solidFill>
                <a:effectLst/>
                <a:latin typeface="+mn-lt"/>
                <a:ea typeface="+mn-ea"/>
                <a:cs typeface="+mn-cs"/>
              </a:rPr>
              <a:t>Social media has greater reach and more accessibility thus it is easier to attract customers through various social media platforms. Social media audience is growing and provides a platform for customers to interact and spread word of mouth effectively that motivates potential customers. For our wellness center we will use various social media platforms. We will have official page on Facebook where we will post workout videos and motivational content related to health on regular basis. We will also share success stories of our trainers and workout tips to engage users. We will also use other platforms like Instagram and </a:t>
            </a:r>
            <a:r>
              <a:rPr lang="en-US" sz="600" kern="1200" dirty="0" err="1">
                <a:solidFill>
                  <a:schemeClr val="tx1"/>
                </a:solidFill>
                <a:effectLst/>
                <a:latin typeface="+mn-lt"/>
                <a:ea typeface="+mn-ea"/>
                <a:cs typeface="+mn-cs"/>
              </a:rPr>
              <a:t>TikTok</a:t>
            </a:r>
            <a:r>
              <a:rPr lang="en-US" sz="600" kern="1200" dirty="0">
                <a:solidFill>
                  <a:schemeClr val="tx1"/>
                </a:solidFill>
                <a:effectLst/>
                <a:latin typeface="+mn-lt"/>
                <a:ea typeface="+mn-ea"/>
                <a:cs typeface="+mn-cs"/>
              </a:rPr>
              <a:t> as users navigate through these platforms and are highly influenced by it. </a:t>
            </a:r>
          </a:p>
          <a:p>
            <a:endParaRPr lang="en-PK" sz="600" kern="1200" dirty="0">
              <a:solidFill>
                <a:schemeClr val="tx1"/>
              </a:solidFill>
              <a:effectLst/>
              <a:latin typeface="+mn-lt"/>
              <a:ea typeface="+mn-ea"/>
              <a:cs typeface="+mn-cs"/>
            </a:endParaRPr>
          </a:p>
          <a:p>
            <a:r>
              <a:rPr lang="en-US" sz="600" b="1" i="1" kern="1200" dirty="0">
                <a:solidFill>
                  <a:schemeClr val="tx1"/>
                </a:solidFill>
                <a:effectLst/>
                <a:latin typeface="+mn-lt"/>
                <a:ea typeface="+mn-ea"/>
                <a:cs typeface="+mn-cs"/>
              </a:rPr>
              <a:t>Seamless User Experience</a:t>
            </a:r>
            <a:endParaRPr lang="en-PK" sz="600" b="1" i="1" kern="1200" dirty="0">
              <a:solidFill>
                <a:schemeClr val="tx1"/>
              </a:solidFill>
              <a:effectLst/>
              <a:latin typeface="+mn-lt"/>
              <a:ea typeface="+mn-ea"/>
              <a:cs typeface="+mn-cs"/>
            </a:endParaRPr>
          </a:p>
          <a:p>
            <a:r>
              <a:rPr lang="en-US" sz="600" kern="1200" dirty="0">
                <a:solidFill>
                  <a:schemeClr val="tx1"/>
                </a:solidFill>
                <a:effectLst/>
                <a:latin typeface="+mn-lt"/>
                <a:ea typeface="+mn-ea"/>
                <a:cs typeface="+mn-cs"/>
              </a:rPr>
              <a:t>For beating the indirect competitors we are planning to introduce wellness app for those who want to work out but don’t have time to come to center or are beginners and want t start from home. This application will have small workout videos for beginners for free. Those who want more guidance related to work out and healthy lifestyle will have to pay subscription fee and they will get advice from experts and work out tips from our trainers. </a:t>
            </a:r>
          </a:p>
          <a:p>
            <a:endParaRPr lang="en-PK" sz="600" kern="1200" dirty="0">
              <a:solidFill>
                <a:schemeClr val="tx1"/>
              </a:solidFill>
              <a:effectLst/>
              <a:latin typeface="+mn-lt"/>
              <a:ea typeface="+mn-ea"/>
              <a:cs typeface="+mn-cs"/>
            </a:endParaRPr>
          </a:p>
          <a:p>
            <a:r>
              <a:rPr lang="en-US" sz="600" b="1" i="1" kern="1200" dirty="0">
                <a:solidFill>
                  <a:schemeClr val="tx1"/>
                </a:solidFill>
                <a:effectLst/>
                <a:latin typeface="+mn-lt"/>
                <a:ea typeface="+mn-ea"/>
                <a:cs typeface="+mn-cs"/>
              </a:rPr>
              <a:t>Referral Program     </a:t>
            </a:r>
            <a:endParaRPr lang="en-PK" sz="600" b="1" i="1" kern="1200" dirty="0">
              <a:solidFill>
                <a:schemeClr val="tx1"/>
              </a:solidFill>
              <a:effectLst/>
              <a:latin typeface="+mn-lt"/>
              <a:ea typeface="+mn-ea"/>
              <a:cs typeface="+mn-cs"/>
            </a:endParaRPr>
          </a:p>
          <a:p>
            <a:r>
              <a:rPr lang="en-US" sz="600" kern="1200" dirty="0">
                <a:solidFill>
                  <a:schemeClr val="tx1"/>
                </a:solidFill>
                <a:effectLst/>
                <a:latin typeface="+mn-lt"/>
                <a:ea typeface="+mn-ea"/>
                <a:cs typeface="+mn-cs"/>
              </a:rPr>
              <a:t>It is one of the most effective methods for getting customers as it benefits both the organization and the one who is referring. This program allows current customers to act as ambassador for the brand and motivate potential customers to use the product or service. In turn, the organization benefits the referrer. In our referral program we will provide fee concession to referrer and personal training session for each referral.   </a:t>
            </a:r>
          </a:p>
          <a:p>
            <a:endParaRPr lang="en-PK" sz="600" kern="1200" dirty="0">
              <a:solidFill>
                <a:schemeClr val="tx1"/>
              </a:solidFill>
              <a:effectLst/>
              <a:latin typeface="+mn-lt"/>
              <a:ea typeface="+mn-ea"/>
              <a:cs typeface="+mn-cs"/>
            </a:endParaRPr>
          </a:p>
          <a:p>
            <a:r>
              <a:rPr lang="en-US" sz="600" b="1" i="1" kern="1200" dirty="0">
                <a:solidFill>
                  <a:schemeClr val="tx1"/>
                </a:solidFill>
                <a:effectLst/>
                <a:latin typeface="+mn-lt"/>
                <a:ea typeface="+mn-ea"/>
                <a:cs typeface="+mn-cs"/>
              </a:rPr>
              <a:t>Banners and Flyers</a:t>
            </a:r>
            <a:endParaRPr lang="en-PK" sz="600" b="1" i="1" kern="1200" dirty="0">
              <a:solidFill>
                <a:schemeClr val="tx1"/>
              </a:solidFill>
              <a:effectLst/>
              <a:latin typeface="+mn-lt"/>
              <a:ea typeface="+mn-ea"/>
              <a:cs typeface="+mn-cs"/>
            </a:endParaRPr>
          </a:p>
          <a:p>
            <a:r>
              <a:rPr lang="en-US" sz="600" kern="1200" dirty="0">
                <a:solidFill>
                  <a:schemeClr val="tx1"/>
                </a:solidFill>
                <a:effectLst/>
                <a:latin typeface="+mn-lt"/>
                <a:ea typeface="+mn-ea"/>
                <a:cs typeface="+mn-cs"/>
              </a:rPr>
              <a:t>To create awareness in neighborhood we will place banners and posters in areas in close proximity of the wellness center because they are the ones who are most likely to join the center. We will also distribute flyers at offices and restaurants. </a:t>
            </a:r>
          </a:p>
          <a:p>
            <a:endParaRPr lang="en-PK" sz="600" kern="1200" dirty="0">
              <a:solidFill>
                <a:schemeClr val="tx1"/>
              </a:solidFill>
              <a:effectLst/>
              <a:latin typeface="+mn-lt"/>
              <a:ea typeface="+mn-ea"/>
              <a:cs typeface="+mn-cs"/>
            </a:endParaRPr>
          </a:p>
          <a:p>
            <a:r>
              <a:rPr lang="en-US" sz="600" b="1" i="1" kern="1200" dirty="0">
                <a:solidFill>
                  <a:schemeClr val="tx1"/>
                </a:solidFill>
                <a:effectLst/>
                <a:latin typeface="+mn-lt"/>
                <a:ea typeface="+mn-ea"/>
                <a:cs typeface="+mn-cs"/>
              </a:rPr>
              <a:t>Digital Content Creation</a:t>
            </a:r>
            <a:endParaRPr lang="en-PK" sz="600" b="1" i="1" kern="1200" dirty="0">
              <a:solidFill>
                <a:schemeClr val="tx1"/>
              </a:solidFill>
              <a:effectLst/>
              <a:latin typeface="+mn-lt"/>
              <a:ea typeface="+mn-ea"/>
              <a:cs typeface="+mn-cs"/>
            </a:endParaRPr>
          </a:p>
          <a:p>
            <a:r>
              <a:rPr lang="en-US" sz="600" kern="1200" dirty="0">
                <a:solidFill>
                  <a:schemeClr val="tx1"/>
                </a:solidFill>
                <a:effectLst/>
                <a:latin typeface="+mn-lt"/>
                <a:ea typeface="+mn-ea"/>
                <a:cs typeface="+mn-cs"/>
              </a:rPr>
              <a:t>We will use influencer marketing for promoting our brand as influencers has fan following who trust them and get inspiration from them. So, we will approach influencers with huge following to visit our center and post content related to it against agreed incentives that will attract huge number of customers</a:t>
            </a:r>
            <a:r>
              <a:rPr lang="en-PK" dirty="0">
                <a:effectLst/>
              </a:rPr>
              <a:t> </a:t>
            </a:r>
            <a:endParaRPr lang="en-GB" dirty="0"/>
          </a:p>
        </p:txBody>
      </p:sp>
    </p:spTree>
    <p:extLst>
      <p:ext uri="{BB962C8B-B14F-4D97-AF65-F5344CB8AC3E}">
        <p14:creationId xmlns:p14="http://schemas.microsoft.com/office/powerpoint/2010/main" val="10857886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US" sz="600" b="1" i="1" kern="1200" dirty="0">
                <a:solidFill>
                  <a:schemeClr val="tx1"/>
                </a:solidFill>
                <a:effectLst/>
                <a:latin typeface="+mn-lt"/>
                <a:ea typeface="+mn-ea"/>
                <a:cs typeface="+mn-cs"/>
              </a:rPr>
              <a:t>Product</a:t>
            </a:r>
            <a:endParaRPr lang="en-PK" sz="600" b="1" i="1" kern="1200" dirty="0">
              <a:solidFill>
                <a:schemeClr val="tx1"/>
              </a:solidFill>
              <a:effectLst/>
              <a:latin typeface="+mn-lt"/>
              <a:ea typeface="+mn-ea"/>
              <a:cs typeface="+mn-cs"/>
            </a:endParaRPr>
          </a:p>
          <a:p>
            <a:pPr lvl="0"/>
            <a:r>
              <a:rPr lang="en-US" sz="600" kern="1200" dirty="0">
                <a:solidFill>
                  <a:schemeClr val="tx1"/>
                </a:solidFill>
                <a:effectLst/>
                <a:latin typeface="+mn-lt"/>
                <a:ea typeface="+mn-ea"/>
                <a:cs typeface="+mn-cs"/>
              </a:rPr>
              <a:t>Website – We will design a website that contains all the relevant information related to our services. There will be videos of our sessions that motivate individuals and will increase the footfall. </a:t>
            </a:r>
            <a:endParaRPr lang="en-PK" sz="600" kern="1200" dirty="0">
              <a:solidFill>
                <a:schemeClr val="tx1"/>
              </a:solidFill>
              <a:effectLst/>
              <a:latin typeface="+mn-lt"/>
              <a:ea typeface="+mn-ea"/>
              <a:cs typeface="+mn-cs"/>
            </a:endParaRPr>
          </a:p>
          <a:p>
            <a:pPr lvl="0"/>
            <a:r>
              <a:rPr lang="en-US" sz="600" kern="1200" dirty="0">
                <a:solidFill>
                  <a:schemeClr val="tx1"/>
                </a:solidFill>
                <a:effectLst/>
                <a:latin typeface="+mn-lt"/>
                <a:ea typeface="+mn-ea"/>
                <a:cs typeface="+mn-cs"/>
              </a:rPr>
              <a:t>App – We will design a wellness app that can be easily downloaded from our website. Individuals can access the app by paying the monthly subscription fee and get access to information related to body weight, health requirements, nutritional requirements, incorporating healthy lifestyle. Through this app users can also interact with our trainers and nutritionists to discuss about individual requirements. </a:t>
            </a:r>
            <a:endParaRPr lang="en-PK" sz="600" kern="1200" dirty="0">
              <a:solidFill>
                <a:schemeClr val="tx1"/>
              </a:solidFill>
              <a:effectLst/>
              <a:latin typeface="+mn-lt"/>
              <a:ea typeface="+mn-ea"/>
              <a:cs typeface="+mn-cs"/>
            </a:endParaRPr>
          </a:p>
          <a:p>
            <a:pPr lvl="0"/>
            <a:r>
              <a:rPr lang="en-US" sz="600" kern="1200" dirty="0">
                <a:solidFill>
                  <a:schemeClr val="tx1"/>
                </a:solidFill>
                <a:effectLst/>
                <a:latin typeface="+mn-lt"/>
                <a:ea typeface="+mn-ea"/>
                <a:cs typeface="+mn-cs"/>
              </a:rPr>
              <a:t>Plans for nutrition – We also have nutritionist in our team who is responsible for making meal plans depending on the dietary requirements and health condition of the members. </a:t>
            </a:r>
            <a:endParaRPr lang="en-PK" sz="600" kern="1200" dirty="0">
              <a:solidFill>
                <a:schemeClr val="tx1"/>
              </a:solidFill>
              <a:effectLst/>
              <a:latin typeface="+mn-lt"/>
              <a:ea typeface="+mn-ea"/>
              <a:cs typeface="+mn-cs"/>
            </a:endParaRPr>
          </a:p>
          <a:p>
            <a:pPr lvl="0"/>
            <a:r>
              <a:rPr lang="en-US" sz="600" kern="1200" dirty="0">
                <a:solidFill>
                  <a:schemeClr val="tx1"/>
                </a:solidFill>
                <a:effectLst/>
                <a:latin typeface="+mn-lt"/>
                <a:ea typeface="+mn-ea"/>
                <a:cs typeface="+mn-cs"/>
              </a:rPr>
              <a:t>Impact products – We will also have supplements for our members so that they can easily get it from our wellness center. We also offer power bands and other gym equipment to customers who want to purchase it. </a:t>
            </a:r>
            <a:endParaRPr lang="en-PK" sz="600" kern="1200" dirty="0">
              <a:solidFill>
                <a:schemeClr val="tx1"/>
              </a:solidFill>
              <a:effectLst/>
              <a:latin typeface="+mn-lt"/>
              <a:ea typeface="+mn-ea"/>
              <a:cs typeface="+mn-cs"/>
            </a:endParaRPr>
          </a:p>
          <a:p>
            <a:pPr lvl="0"/>
            <a:r>
              <a:rPr lang="en-US" sz="600" kern="1200" dirty="0">
                <a:solidFill>
                  <a:schemeClr val="tx1"/>
                </a:solidFill>
                <a:effectLst/>
                <a:latin typeface="+mn-lt"/>
                <a:ea typeface="+mn-ea"/>
                <a:cs typeface="+mn-cs"/>
              </a:rPr>
              <a:t>General body exercise – It will be our major service because exercise is the best way to maintain body weight through right techniques. Personal guidance will be provided to each member. </a:t>
            </a:r>
            <a:endParaRPr lang="en-PK" sz="600" kern="1200" dirty="0">
              <a:solidFill>
                <a:schemeClr val="tx1"/>
              </a:solidFill>
              <a:effectLst/>
              <a:latin typeface="+mn-lt"/>
              <a:ea typeface="+mn-ea"/>
              <a:cs typeface="+mn-cs"/>
            </a:endParaRPr>
          </a:p>
          <a:p>
            <a:pPr lvl="0"/>
            <a:r>
              <a:rPr lang="en-US" sz="600" kern="1200" dirty="0">
                <a:solidFill>
                  <a:schemeClr val="tx1"/>
                </a:solidFill>
                <a:effectLst/>
                <a:latin typeface="+mn-lt"/>
                <a:ea typeface="+mn-ea"/>
                <a:cs typeface="+mn-cs"/>
              </a:rPr>
              <a:t> Tea – We also offer various types of herbal teas for boosting the metabolism and immunity of customers. </a:t>
            </a:r>
            <a:endParaRPr lang="en-PK" sz="600" kern="1200" dirty="0">
              <a:solidFill>
                <a:schemeClr val="tx1"/>
              </a:solidFill>
              <a:effectLst/>
              <a:latin typeface="+mn-lt"/>
              <a:ea typeface="+mn-ea"/>
              <a:cs typeface="+mn-cs"/>
            </a:endParaRPr>
          </a:p>
          <a:p>
            <a:endParaRPr lang="en-GB" dirty="0"/>
          </a:p>
        </p:txBody>
      </p:sp>
    </p:spTree>
    <p:extLst>
      <p:ext uri="{BB962C8B-B14F-4D97-AF65-F5344CB8AC3E}">
        <p14:creationId xmlns:p14="http://schemas.microsoft.com/office/powerpoint/2010/main" val="35376705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US" sz="600" b="1" i="1" kern="1200" dirty="0">
                <a:solidFill>
                  <a:schemeClr val="tx1"/>
                </a:solidFill>
                <a:effectLst/>
                <a:latin typeface="+mn-lt"/>
                <a:ea typeface="+mn-ea"/>
                <a:cs typeface="+mn-cs"/>
              </a:rPr>
              <a:t>Pricing Strategy </a:t>
            </a:r>
          </a:p>
          <a:p>
            <a:endParaRPr lang="en-PK" sz="600" b="1" i="1" kern="1200" dirty="0">
              <a:solidFill>
                <a:schemeClr val="tx1"/>
              </a:solidFill>
              <a:effectLst/>
              <a:latin typeface="+mn-lt"/>
              <a:ea typeface="+mn-ea"/>
              <a:cs typeface="+mn-cs"/>
            </a:endParaRPr>
          </a:p>
          <a:p>
            <a:r>
              <a:rPr lang="en-US" sz="600" kern="1200" dirty="0">
                <a:solidFill>
                  <a:schemeClr val="tx1"/>
                </a:solidFill>
                <a:effectLst/>
                <a:latin typeface="+mn-lt"/>
                <a:ea typeface="+mn-ea"/>
                <a:cs typeface="+mn-cs"/>
              </a:rPr>
              <a:t>As we are entering the market so our initial prices will be less than the competitors to attract customers to join our wellness center. However, we won’t charge too low as we are making huge investment and we have lot of expenses to cover. Those who are willing to avail personal services have to pay extra charges. </a:t>
            </a:r>
            <a:endParaRPr lang="en-PK" sz="600" kern="1200" dirty="0">
              <a:solidFill>
                <a:schemeClr val="tx1"/>
              </a:solidFill>
              <a:effectLst/>
              <a:latin typeface="+mn-lt"/>
              <a:ea typeface="+mn-ea"/>
              <a:cs typeface="+mn-cs"/>
            </a:endParaRPr>
          </a:p>
          <a:p>
            <a:r>
              <a:rPr lang="en-US" sz="600" kern="1200" dirty="0">
                <a:solidFill>
                  <a:schemeClr val="tx1"/>
                </a:solidFill>
                <a:effectLst/>
                <a:latin typeface="+mn-lt"/>
                <a:ea typeface="+mn-ea"/>
                <a:cs typeface="+mn-cs"/>
              </a:rPr>
              <a:t>We have referral system where we will offer discount to those who refer us to others and bring in customers. We will also have loyalty programs for our members, they can avail discount and premium offers at affordable prices. We have different options available for customers to make payments including bank transfer, cash or cheque. </a:t>
            </a:r>
            <a:endParaRPr lang="en-PK" sz="600" kern="1200" dirty="0">
              <a:solidFill>
                <a:schemeClr val="tx1"/>
              </a:solidFill>
              <a:effectLst/>
              <a:latin typeface="+mn-lt"/>
              <a:ea typeface="+mn-ea"/>
              <a:cs typeface="+mn-cs"/>
            </a:endParaRPr>
          </a:p>
          <a:p>
            <a:r>
              <a:rPr lang="en-US" sz="600" kern="1200" dirty="0">
                <a:solidFill>
                  <a:schemeClr val="tx1"/>
                </a:solidFill>
                <a:effectLst/>
                <a:latin typeface="+mn-lt"/>
                <a:ea typeface="+mn-ea"/>
                <a:cs typeface="+mn-cs"/>
              </a:rPr>
              <a:t> </a:t>
            </a:r>
            <a:endParaRPr lang="en-PK" sz="600" kern="1200" dirty="0">
              <a:solidFill>
                <a:schemeClr val="tx1"/>
              </a:solidFill>
              <a:effectLst/>
              <a:latin typeface="+mn-lt"/>
              <a:ea typeface="+mn-ea"/>
              <a:cs typeface="+mn-cs"/>
            </a:endParaRPr>
          </a:p>
          <a:p>
            <a:endParaRPr lang="en-GB" dirty="0"/>
          </a:p>
        </p:txBody>
      </p:sp>
    </p:spTree>
    <p:extLst>
      <p:ext uri="{BB962C8B-B14F-4D97-AF65-F5344CB8AC3E}">
        <p14:creationId xmlns:p14="http://schemas.microsoft.com/office/powerpoint/2010/main" val="18667979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US" sz="600" b="1" kern="1200" dirty="0">
                <a:solidFill>
                  <a:schemeClr val="tx1"/>
                </a:solidFill>
                <a:effectLst/>
                <a:latin typeface="+mn-lt"/>
                <a:ea typeface="+mn-ea"/>
                <a:cs typeface="+mn-cs"/>
              </a:rPr>
              <a:t>Management Team</a:t>
            </a:r>
            <a:endParaRPr lang="en-PK" sz="600" b="1" kern="1200" dirty="0">
              <a:solidFill>
                <a:schemeClr val="tx1"/>
              </a:solidFill>
              <a:effectLst/>
              <a:latin typeface="+mn-lt"/>
              <a:ea typeface="+mn-ea"/>
              <a:cs typeface="+mn-cs"/>
            </a:endParaRPr>
          </a:p>
          <a:p>
            <a:r>
              <a:rPr lang="en-US" sz="600" kern="1200" dirty="0">
                <a:solidFill>
                  <a:schemeClr val="tx1"/>
                </a:solidFill>
                <a:effectLst/>
                <a:latin typeface="+mn-lt"/>
                <a:ea typeface="+mn-ea"/>
                <a:cs typeface="+mn-cs"/>
              </a:rPr>
              <a:t>As we are a startup business so we will have small management team. The team will include owners, managers and trainers. In future we will add more members in our team depending on the number of customers and work requirements. We will have administration department, sales and marketing department, fitness department and lifestyle department. The </a:t>
            </a:r>
            <a:r>
              <a:rPr lang="en-US" sz="600" kern="1200" dirty="0" err="1">
                <a:solidFill>
                  <a:schemeClr val="tx1"/>
                </a:solidFill>
                <a:effectLst/>
                <a:latin typeface="+mn-lt"/>
                <a:ea typeface="+mn-ea"/>
                <a:cs typeface="+mn-cs"/>
              </a:rPr>
              <a:t>organisational</a:t>
            </a:r>
            <a:r>
              <a:rPr lang="en-US" sz="600" kern="1200" dirty="0">
                <a:solidFill>
                  <a:schemeClr val="tx1"/>
                </a:solidFill>
                <a:effectLst/>
                <a:latin typeface="+mn-lt"/>
                <a:ea typeface="+mn-ea"/>
                <a:cs typeface="+mn-cs"/>
              </a:rPr>
              <a:t> flow chart is presented above.</a:t>
            </a:r>
            <a:endParaRPr lang="en-PK" sz="600" kern="1200" dirty="0">
              <a:solidFill>
                <a:schemeClr val="tx1"/>
              </a:solidFill>
              <a:effectLst/>
              <a:latin typeface="+mn-lt"/>
              <a:ea typeface="+mn-ea"/>
              <a:cs typeface="+mn-cs"/>
            </a:endParaRPr>
          </a:p>
          <a:p>
            <a:endParaRPr lang="en-GB" dirty="0"/>
          </a:p>
        </p:txBody>
      </p:sp>
    </p:spTree>
    <p:extLst>
      <p:ext uri="{BB962C8B-B14F-4D97-AF65-F5344CB8AC3E}">
        <p14:creationId xmlns:p14="http://schemas.microsoft.com/office/powerpoint/2010/main" val="31253759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US" sz="600" b="1" kern="1200" dirty="0">
                <a:solidFill>
                  <a:schemeClr val="tx1"/>
                </a:solidFill>
                <a:effectLst/>
                <a:latin typeface="+mn-lt"/>
                <a:ea typeface="+mn-ea"/>
                <a:cs typeface="+mn-cs"/>
              </a:rPr>
              <a:t>Financial Planning </a:t>
            </a:r>
            <a:endParaRPr lang="en-PK" sz="600" b="1" kern="1200" dirty="0">
              <a:solidFill>
                <a:schemeClr val="tx1"/>
              </a:solidFill>
              <a:effectLst/>
              <a:latin typeface="+mn-lt"/>
              <a:ea typeface="+mn-ea"/>
              <a:cs typeface="+mn-cs"/>
            </a:endParaRPr>
          </a:p>
          <a:p>
            <a:r>
              <a:rPr lang="en-US" sz="600" kern="1200" dirty="0">
                <a:solidFill>
                  <a:schemeClr val="tx1"/>
                </a:solidFill>
                <a:effectLst/>
                <a:latin typeface="+mn-lt"/>
                <a:ea typeface="+mn-ea"/>
                <a:cs typeface="+mn-cs"/>
              </a:rPr>
              <a:t>The Wellness Corner is a fitness and lifestyle center thus it will earn from the subscription fee from the members. Additionally, it will generate income from the exclusive diet plans provided and personal training sessions. The variable expenses and cost of capital is low in initial period thus the cash flow will be strong. </a:t>
            </a:r>
            <a:endParaRPr lang="en-PK" sz="600" kern="1200" dirty="0">
              <a:solidFill>
                <a:schemeClr val="tx1"/>
              </a:solidFill>
              <a:effectLst/>
              <a:latin typeface="+mn-lt"/>
              <a:ea typeface="+mn-ea"/>
              <a:cs typeface="+mn-cs"/>
            </a:endParaRPr>
          </a:p>
          <a:p>
            <a:endParaRPr lang="en-GB" dirty="0"/>
          </a:p>
        </p:txBody>
      </p:sp>
    </p:spTree>
    <p:extLst>
      <p:ext uri="{BB962C8B-B14F-4D97-AF65-F5344CB8AC3E}">
        <p14:creationId xmlns:p14="http://schemas.microsoft.com/office/powerpoint/2010/main" val="13720387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70000" y="1828800"/>
            <a:ext cx="16256000" cy="9144000"/>
          </a:xfrm>
          <a:prstGeom prst="rect">
            <a:avLst/>
          </a:prstGeom>
          <a:noFill/>
          <a:ln w="12700">
            <a:solidFill>
              <a:prstClr val="black"/>
            </a:solidFill>
          </a:ln>
        </p:spPr>
      </p:sp>
      <p:sp>
        <p:nvSpPr>
          <p:cNvPr id="3" name="Notes Placeholder 2"/>
          <p:cNvSpPr>
            <a:spLocks noGrp="1"/>
          </p:cNvSpPr>
          <p:nvPr>
            <p:ph type="body" idx="1"/>
          </p:nvPr>
        </p:nvSpPr>
        <p:spPr>
          <a:xfrm>
            <a:off x="1371600" y="11582400"/>
            <a:ext cx="10972800" cy="10972800"/>
          </a:xfrm>
          <a:prstGeom prst="rect">
            <a:avLst/>
          </a:prstGeom>
        </p:spPr>
        <p:txBody>
          <a:bodyPr/>
          <a:lstStyle/>
          <a:p>
            <a:r>
              <a:rPr lang="en-US" sz="600" kern="1200" dirty="0">
                <a:solidFill>
                  <a:schemeClr val="tx1"/>
                </a:solidFill>
                <a:effectLst/>
                <a:latin typeface="+mn-lt"/>
                <a:ea typeface="+mn-ea"/>
                <a:cs typeface="+mn-cs"/>
              </a:rPr>
              <a:t>The above cash flow statement represents all the cash received from sales, loan and investment made by the owner. It also shows the cash out flow on the various business activities. We started the business with an investment of £40000, where £20000 was invested by the owners and £20000 was received from bank as a loan. The outgoing cash flow includes the payments made for renting the property, wages paid to the employees, advertising, purchasing and maintenance of equipment, furniture, utilities, insurance etc. In the first two month the cash flow showed a negative amount depicting that inflow is less than the outflow, but with investments on advertising we will be able to generate profits. It is forecasted that at the end of the year we will generate huge profits from sales.</a:t>
            </a:r>
            <a:endParaRPr lang="en-US" dirty="0"/>
          </a:p>
        </p:txBody>
      </p:sp>
    </p:spTree>
    <p:extLst>
      <p:ext uri="{BB962C8B-B14F-4D97-AF65-F5344CB8AC3E}">
        <p14:creationId xmlns:p14="http://schemas.microsoft.com/office/powerpoint/2010/main" val="21070940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70000" y="1828800"/>
            <a:ext cx="16256000" cy="9144000"/>
          </a:xfrm>
          <a:prstGeom prst="rect">
            <a:avLst/>
          </a:prstGeom>
          <a:noFill/>
          <a:ln w="12700">
            <a:solidFill>
              <a:prstClr val="black"/>
            </a:solidFill>
          </a:ln>
        </p:spPr>
      </p:sp>
      <p:sp>
        <p:nvSpPr>
          <p:cNvPr id="3" name="Notes Placeholder 2"/>
          <p:cNvSpPr>
            <a:spLocks noGrp="1"/>
          </p:cNvSpPr>
          <p:nvPr>
            <p:ph type="body" idx="1"/>
          </p:nvPr>
        </p:nvSpPr>
        <p:spPr>
          <a:xfrm>
            <a:off x="1371600" y="11582400"/>
            <a:ext cx="10972800" cy="10972800"/>
          </a:xfrm>
          <a:prstGeom prst="rect">
            <a:avLst/>
          </a:prstGeom>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600" kern="1200">
                <a:solidFill>
                  <a:schemeClr val="tx1"/>
                </a:solidFill>
                <a:effectLst/>
                <a:latin typeface="+mn-lt"/>
                <a:ea typeface="+mn-ea"/>
                <a:cs typeface="+mn-cs"/>
              </a:rPr>
              <a:t>It is estimated that at the end of the year we will generate profit of £424810 which is 59.25% of our sales as rest is reinvested in the business.  </a:t>
            </a:r>
          </a:p>
          <a:p>
            <a:endParaRPr lang="en-US"/>
          </a:p>
        </p:txBody>
      </p:sp>
    </p:spTree>
    <p:extLst>
      <p:ext uri="{BB962C8B-B14F-4D97-AF65-F5344CB8AC3E}">
        <p14:creationId xmlns:p14="http://schemas.microsoft.com/office/powerpoint/2010/main" val="28156714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600" kern="1200" dirty="0">
                <a:solidFill>
                  <a:schemeClr val="tx1"/>
                </a:solidFill>
                <a:effectLst/>
                <a:latin typeface="+mn-lt"/>
                <a:ea typeface="+mn-ea"/>
                <a:cs typeface="+mn-cs"/>
              </a:rPr>
              <a:t>The Wellness Corner is a startup business that is entering a fitness and healthy lifestyle market. This center provides variety of products and services to its customers to adopt healthy lifestyle and maintain their body weight to live healthy life. The business will be started with team of 13 members including the owners who will share equal responsibilities to manage the business. The above plan shows that various marketing techniques will be adopted to increase brand awareness and social media is identified as the most effective technique as it has greater reach and cost effective as compare to other marketing techniques. We also have projected monthly sales for the year and we estimated to generate huge profits. </a:t>
            </a:r>
            <a:endParaRPr lang="en-PK" sz="600" kern="1200">
              <a:solidFill>
                <a:schemeClr val="tx1"/>
              </a:solidFill>
              <a:effectLst/>
              <a:latin typeface="+mn-lt"/>
              <a:ea typeface="+mn-ea"/>
              <a:cs typeface="+mn-cs"/>
            </a:endParaRPr>
          </a:p>
          <a:p>
            <a:endParaRPr lang="en-GB"/>
          </a:p>
        </p:txBody>
      </p:sp>
    </p:spTree>
    <p:extLst>
      <p:ext uri="{BB962C8B-B14F-4D97-AF65-F5344CB8AC3E}">
        <p14:creationId xmlns:p14="http://schemas.microsoft.com/office/powerpoint/2010/main" val="21678234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a:t>Click to edit Master title style</a:t>
            </a:r>
            <a:endParaRPr lang="en-US" dirty="0"/>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a:t>Click to edit Master title style</a:t>
            </a:r>
            <a:endParaRPr lang="en-US" dirty="0"/>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Freeform: Shape 19">
            <a:extLst>
              <a:ext uri="{FF2B5EF4-FFF2-40B4-BE49-F238E27FC236}">
                <a16:creationId xmlns:a16="http://schemas.microsoft.com/office/drawing/2014/main"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Shape 13">
            <a:extLst>
              <a:ext uri="{FF2B5EF4-FFF2-40B4-BE49-F238E27FC236}">
                <a16:creationId xmlns:a16="http://schemas.microsoft.com/office/drawing/2014/main"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a:t>Presentation title</a:t>
            </a:r>
            <a:endParaRPr lang="en-US" dirty="0"/>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t>‹#›</a:t>
            </a:fld>
            <a:endParaRPr lang="en-US" dirty="0"/>
          </a:p>
        </p:txBody>
      </p:sp>
      <p:sp>
        <p:nvSpPr>
          <p:cNvPr id="17" name="Freeform: Shape 16">
            <a:extLst>
              <a:ext uri="{FF2B5EF4-FFF2-40B4-BE49-F238E27FC236}">
                <a16:creationId xmlns:a16="http://schemas.microsoft.com/office/drawing/2014/main"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6" name="Freeform: Shape 45">
            <a:extLst>
              <a:ext uri="{FF2B5EF4-FFF2-40B4-BE49-F238E27FC236}">
                <a16:creationId xmlns:a16="http://schemas.microsoft.com/office/drawing/2014/main"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3" name="Freeform: Shape 42">
            <a:extLst>
              <a:ext uri="{FF2B5EF4-FFF2-40B4-BE49-F238E27FC236}">
                <a16:creationId xmlns:a16="http://schemas.microsoft.com/office/drawing/2014/main"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9" name="Freeform: Shape 48">
            <a:extLst>
              <a:ext uri="{FF2B5EF4-FFF2-40B4-BE49-F238E27FC236}">
                <a16:creationId xmlns:a16="http://schemas.microsoft.com/office/drawing/2014/main"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0" name="Freeform: Shape 39">
            <a:extLst>
              <a:ext uri="{FF2B5EF4-FFF2-40B4-BE49-F238E27FC236}">
                <a16:creationId xmlns:a16="http://schemas.microsoft.com/office/drawing/2014/main"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7" name="Freeform: Shape 36">
            <a:extLst>
              <a:ext uri="{FF2B5EF4-FFF2-40B4-BE49-F238E27FC236}">
                <a16:creationId xmlns:a16="http://schemas.microsoft.com/office/drawing/2014/main"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a:t>Click to edit Master title style</a:t>
            </a:r>
            <a:endParaRPr lang="en-US" dirty="0"/>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dirty="0"/>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a:t>Click to edit Master text styles</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dirty="0"/>
              <a:t>”</a:t>
            </a:r>
          </a:p>
        </p:txBody>
      </p:sp>
      <p:sp>
        <p:nvSpPr>
          <p:cNvPr id="32" name="Image 1" descr="preencoded.png">
            <a:extLst>
              <a:ext uri="{FF2B5EF4-FFF2-40B4-BE49-F238E27FC236}">
                <a16:creationId xmlns:a16="http://schemas.microsoft.com/office/drawing/2014/main"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33" name="Image 4" descr="preencoded.png">
            <a:extLst>
              <a:ext uri="{FF2B5EF4-FFF2-40B4-BE49-F238E27FC236}">
                <a16:creationId xmlns:a16="http://schemas.microsoft.com/office/drawing/2014/main"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dirty="0"/>
              <a:t>Title</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dirty="0"/>
              <a:t>Title</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dirty="0"/>
              <a:t>Title</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dirty="0"/>
              <a:t>Title</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dirty="0"/>
              <a:t>Title</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dirty="0"/>
              <a:t>Title</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6" name="Freeform: Shape 25">
            <a:extLst>
              <a:ext uri="{FF2B5EF4-FFF2-40B4-BE49-F238E27FC236}">
                <a16:creationId xmlns:a16="http://schemas.microsoft.com/office/drawing/2014/main"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dirty="0"/>
          </a:p>
        </p:txBody>
      </p:sp>
      <p:sp>
        <p:nvSpPr>
          <p:cNvPr id="30" name="Image 2" descr="preencoded.png">
            <a:extLst>
              <a:ext uri="{FF2B5EF4-FFF2-40B4-BE49-F238E27FC236}">
                <a16:creationId xmlns:a16="http://schemas.microsoft.com/office/drawing/2014/main"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cxnSp>
        <p:nvCxnSpPr>
          <p:cNvPr id="42" name="Straight Connector 41">
            <a:extLst>
              <a:ext uri="{FF2B5EF4-FFF2-40B4-BE49-F238E27FC236}">
                <a16:creationId xmlns:a16="http://schemas.microsoft.com/office/drawing/2014/main"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dirty="0"/>
          </a:p>
        </p:txBody>
      </p:sp>
      <p:sp>
        <p:nvSpPr>
          <p:cNvPr id="25" name="Image 3" descr="preencoded.png">
            <a:extLst>
              <a:ext uri="{FF2B5EF4-FFF2-40B4-BE49-F238E27FC236}">
                <a16:creationId xmlns:a16="http://schemas.microsoft.com/office/drawing/2014/main"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dirty="0"/>
          </a:p>
        </p:txBody>
      </p:sp>
      <p:sp>
        <p:nvSpPr>
          <p:cNvPr id="26" name="Image 4" descr="preencoded.png">
            <a:extLst>
              <a:ext uri="{FF2B5EF4-FFF2-40B4-BE49-F238E27FC236}">
                <a16:creationId xmlns:a16="http://schemas.microsoft.com/office/drawing/2014/main"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53" name="Image 7" descr="preencoded.png">
            <a:extLst>
              <a:ext uri="{FF2B5EF4-FFF2-40B4-BE49-F238E27FC236}">
                <a16:creationId xmlns:a16="http://schemas.microsoft.com/office/drawing/2014/main"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dirty="0"/>
          </a:p>
        </p:txBody>
      </p:sp>
      <p:pic>
        <p:nvPicPr>
          <p:cNvPr id="21" name="Image 2" descr="preencoded.png">
            <a:extLst>
              <a:ext uri="{FF2B5EF4-FFF2-40B4-BE49-F238E27FC236}">
                <a16:creationId xmlns:a16="http://schemas.microsoft.com/office/drawing/2014/main" id="{A8B7F1F1-806C-8D65-7340-220A0C4653C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p>
            <a:r>
              <a:rPr lang="en-US"/>
              <a:t>Presentation title</a:t>
            </a:r>
            <a:endParaRPr lang="en-US" dirty="0"/>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descr="preencoded.png">
            <a:extLst>
              <a:ext uri="{FF2B5EF4-FFF2-40B4-BE49-F238E27FC236}">
                <a16:creationId xmlns:a16="http://schemas.microsoft.com/office/drawing/2014/main"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descr="preencoded.png">
            <a:extLst>
              <a:ext uri="{FF2B5EF4-FFF2-40B4-BE49-F238E27FC236}">
                <a16:creationId xmlns:a16="http://schemas.microsoft.com/office/drawing/2014/main" id="{5CCFEDF9-5B69-87BA-8A33-35033DA4013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a:t>Click to edit Master title style</a:t>
            </a:r>
            <a:endParaRPr lang="en-US" dirty="0"/>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endParaRPr lang="en-US" dirty="0"/>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3.xml"/><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860D9-9D47-C0BB-B2B4-4B6F2B36CFCC}"/>
              </a:ext>
            </a:extLst>
          </p:cNvPr>
          <p:cNvSpPr>
            <a:spLocks noGrp="1"/>
          </p:cNvSpPr>
          <p:nvPr>
            <p:ph type="ctrTitle"/>
          </p:nvPr>
        </p:nvSpPr>
        <p:spPr/>
        <p:txBody>
          <a:bodyPr/>
          <a:lstStyle/>
          <a:p>
            <a:r>
              <a:rPr lang="en-US" b="0" i="0" u="none" strike="noStrike" cap="all" dirty="0">
                <a:solidFill>
                  <a:srgbClr val="1F2C8F"/>
                </a:solidFill>
                <a:effectLst/>
                <a:latin typeface="Arial Black" panose="020B0A04020102020204" pitchFamily="34" charset="0"/>
              </a:rPr>
              <a:t>THE WELLNESS CORNER</a:t>
            </a:r>
            <a:r>
              <a:rPr lang="en-US" b="0" i="0" dirty="0">
                <a:solidFill>
                  <a:srgbClr val="000000"/>
                </a:solidFill>
                <a:effectLst/>
                <a:latin typeface="Arial Black" panose="020B0A04020102020204" pitchFamily="34" charset="0"/>
              </a:rPr>
              <a:t>​</a:t>
            </a:r>
            <a:endParaRPr lang="en-US" dirty="0"/>
          </a:p>
        </p:txBody>
      </p:sp>
      <p:sp>
        <p:nvSpPr>
          <p:cNvPr id="3" name="Subtitle 2">
            <a:extLst>
              <a:ext uri="{FF2B5EF4-FFF2-40B4-BE49-F238E27FC236}">
                <a16:creationId xmlns:a16="http://schemas.microsoft.com/office/drawing/2014/main" id="{86C1060B-300F-3CE3-E5AA-D8E29791C960}"/>
              </a:ext>
            </a:extLst>
          </p:cNvPr>
          <p:cNvSpPr>
            <a:spLocks noGrp="1"/>
          </p:cNvSpPr>
          <p:nvPr>
            <p:ph type="subTitle" idx="1"/>
          </p:nvPr>
        </p:nvSpPr>
        <p:spPr/>
        <p:txBody>
          <a:bodyPr/>
          <a:lstStyle/>
          <a:p>
            <a:r>
              <a:rPr lang="en-US" sz="3600" dirty="0"/>
              <a:t>Business Plan</a:t>
            </a:r>
          </a:p>
          <a:p>
            <a:endParaRPr lang="en-US" sz="3600" dirty="0"/>
          </a:p>
        </p:txBody>
      </p:sp>
      <p:sp>
        <p:nvSpPr>
          <p:cNvPr id="4" name="TextBox 3">
            <a:extLst>
              <a:ext uri="{FF2B5EF4-FFF2-40B4-BE49-F238E27FC236}">
                <a16:creationId xmlns:a16="http://schemas.microsoft.com/office/drawing/2014/main" id="{BA6A68D1-F2BB-7D47-99D6-201D90CCDBB3}"/>
              </a:ext>
            </a:extLst>
          </p:cNvPr>
          <p:cNvSpPr txBox="1"/>
          <p:nvPr/>
        </p:nvSpPr>
        <p:spPr>
          <a:xfrm>
            <a:off x="2981739" y="106017"/>
            <a:ext cx="3228769" cy="646331"/>
          </a:xfrm>
          <a:prstGeom prst="rect">
            <a:avLst/>
          </a:prstGeom>
          <a:noFill/>
        </p:spPr>
        <p:txBody>
          <a:bodyPr wrap="none" rtlCol="0">
            <a:spAutoFit/>
          </a:bodyPr>
          <a:lstStyle/>
          <a:p>
            <a:pPr algn="ctr"/>
            <a:r>
              <a:rPr lang="en-GB" dirty="0"/>
              <a:t>Lecturer:</a:t>
            </a:r>
          </a:p>
          <a:p>
            <a:r>
              <a:rPr lang="en-GB" dirty="0"/>
              <a:t>Dr </a:t>
            </a:r>
            <a:r>
              <a:rPr lang="en-GB" dirty="0" err="1"/>
              <a:t>Oluwaseun</a:t>
            </a:r>
            <a:r>
              <a:rPr lang="en-GB" dirty="0"/>
              <a:t> (OLU) </a:t>
            </a:r>
            <a:r>
              <a:rPr lang="en-GB" dirty="0" err="1"/>
              <a:t>Agegbite</a:t>
            </a:r>
            <a:endParaRPr lang="en-GB" dirty="0"/>
          </a:p>
        </p:txBody>
      </p:sp>
    </p:spTree>
    <p:extLst>
      <p:ext uri="{BB962C8B-B14F-4D97-AF65-F5344CB8AC3E}">
        <p14:creationId xmlns:p14="http://schemas.microsoft.com/office/powerpoint/2010/main" val="213156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91F8C-F215-FF4D-A160-6C03847F5ADB}"/>
              </a:ext>
            </a:extLst>
          </p:cNvPr>
          <p:cNvSpPr>
            <a:spLocks noGrp="1"/>
          </p:cNvSpPr>
          <p:nvPr>
            <p:ph type="title"/>
          </p:nvPr>
        </p:nvSpPr>
        <p:spPr>
          <a:xfrm>
            <a:off x="1499615" y="1901952"/>
            <a:ext cx="6199897" cy="768096"/>
          </a:xfrm>
        </p:spPr>
        <p:txBody>
          <a:bodyPr/>
          <a:lstStyle/>
          <a:p>
            <a:r>
              <a:rPr lang="en-GB" dirty="0"/>
              <a:t>Group Members	</a:t>
            </a:r>
          </a:p>
        </p:txBody>
      </p:sp>
      <p:sp>
        <p:nvSpPr>
          <p:cNvPr id="3" name="Content Placeholder 2">
            <a:extLst>
              <a:ext uri="{FF2B5EF4-FFF2-40B4-BE49-F238E27FC236}">
                <a16:creationId xmlns:a16="http://schemas.microsoft.com/office/drawing/2014/main" id="{C19923ED-EA93-524A-960A-C858891E5F5C}"/>
              </a:ext>
            </a:extLst>
          </p:cNvPr>
          <p:cNvSpPr>
            <a:spLocks noGrp="1"/>
          </p:cNvSpPr>
          <p:nvPr>
            <p:ph idx="1"/>
          </p:nvPr>
        </p:nvSpPr>
        <p:spPr/>
        <p:txBody>
          <a:bodyPr/>
          <a:lstStyle/>
          <a:p>
            <a:pPr>
              <a:lnSpc>
                <a:spcPct val="100000"/>
              </a:lnSpc>
            </a:pPr>
            <a:r>
              <a:rPr lang="en-GB" dirty="0"/>
              <a:t>Mariana Roman: 2118893</a:t>
            </a:r>
          </a:p>
          <a:p>
            <a:pPr>
              <a:lnSpc>
                <a:spcPct val="100000"/>
              </a:lnSpc>
            </a:pPr>
            <a:r>
              <a:rPr lang="en-GB" dirty="0"/>
              <a:t>Md Mahbub </a:t>
            </a:r>
            <a:r>
              <a:rPr lang="en-GB" dirty="0" err="1"/>
              <a:t>Alom</a:t>
            </a:r>
            <a:r>
              <a:rPr lang="en-GB" dirty="0"/>
              <a:t>: 2121734</a:t>
            </a:r>
          </a:p>
          <a:p>
            <a:pPr>
              <a:lnSpc>
                <a:spcPct val="100000"/>
              </a:lnSpc>
            </a:pPr>
            <a:r>
              <a:rPr lang="en-GB" dirty="0" err="1"/>
              <a:t>Gianina</a:t>
            </a:r>
            <a:r>
              <a:rPr lang="en-GB" dirty="0"/>
              <a:t> </a:t>
            </a:r>
            <a:r>
              <a:rPr lang="en-GB" dirty="0" err="1"/>
              <a:t>Niculina</a:t>
            </a:r>
            <a:r>
              <a:rPr lang="en-GB" dirty="0"/>
              <a:t> </a:t>
            </a:r>
            <a:r>
              <a:rPr lang="en-GB" dirty="0" err="1"/>
              <a:t>Boldea</a:t>
            </a:r>
            <a:r>
              <a:rPr lang="en-GB" dirty="0"/>
              <a:t>: 2123665</a:t>
            </a:r>
          </a:p>
          <a:p>
            <a:pPr>
              <a:lnSpc>
                <a:spcPct val="100000"/>
              </a:lnSpc>
            </a:pPr>
            <a:r>
              <a:rPr lang="en-GB" dirty="0" err="1"/>
              <a:t>Ionut</a:t>
            </a:r>
            <a:r>
              <a:rPr lang="en-GB" dirty="0"/>
              <a:t> Marius </a:t>
            </a:r>
            <a:r>
              <a:rPr lang="en-GB" dirty="0" err="1"/>
              <a:t>Panait</a:t>
            </a:r>
            <a:r>
              <a:rPr lang="en-GB" dirty="0"/>
              <a:t>: 2123949</a:t>
            </a:r>
          </a:p>
          <a:p>
            <a:pPr>
              <a:lnSpc>
                <a:spcPct val="100000"/>
              </a:lnSpc>
            </a:pPr>
            <a:r>
              <a:rPr lang="en-GB" dirty="0"/>
              <a:t>Elizabeth </a:t>
            </a:r>
            <a:r>
              <a:rPr lang="en-GB" dirty="0" err="1"/>
              <a:t>Idehen</a:t>
            </a:r>
            <a:r>
              <a:rPr lang="en-GB" dirty="0"/>
              <a:t> </a:t>
            </a:r>
            <a:r>
              <a:rPr lang="en-GB" dirty="0" err="1"/>
              <a:t>Akpasubi</a:t>
            </a:r>
            <a:r>
              <a:rPr lang="en-GB" dirty="0"/>
              <a:t>: 2119449</a:t>
            </a:r>
          </a:p>
          <a:p>
            <a:pPr>
              <a:lnSpc>
                <a:spcPct val="100000"/>
              </a:lnSpc>
            </a:pPr>
            <a:r>
              <a:rPr lang="en-GB" dirty="0"/>
              <a:t>Milan Melissia Pratt : 2116217</a:t>
            </a:r>
          </a:p>
        </p:txBody>
      </p:sp>
    </p:spTree>
    <p:extLst>
      <p:ext uri="{BB962C8B-B14F-4D97-AF65-F5344CB8AC3E}">
        <p14:creationId xmlns:p14="http://schemas.microsoft.com/office/powerpoint/2010/main" val="22094751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3856682" y="824992"/>
            <a:ext cx="7502251" cy="768096"/>
          </a:xfrm>
        </p:spPr>
        <p:txBody>
          <a:bodyPr/>
          <a:lstStyle/>
          <a:p>
            <a:r>
              <a:rPr lang="en-US" sz="4000" dirty="0"/>
              <a:t>Executive Summary</a:t>
            </a:r>
          </a:p>
        </p:txBody>
      </p:sp>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a:xfrm>
            <a:off x="3856681" y="1686560"/>
            <a:ext cx="7502251" cy="4714240"/>
          </a:xfrm>
        </p:spPr>
        <p:txBody>
          <a:bodyPr/>
          <a:lstStyle/>
          <a:p>
            <a:r>
              <a:rPr lang="en-US" sz="1600" dirty="0"/>
              <a:t>The Wellness Corner is a fitness and lifestyle center that is focused on motivating individuals to adopt healthier options and exercises into their daily routine to spend a healthy life. At this center we help people to attain their health goals related to weight management and nutritional requirements. We help them by creating a nutritional plan depending on individual needs. We also support them by providing them appropriate tools for their journey towards healthy lifestyle. By using our application and visiting our website users can easily get information related to products and services. Our target market consists of people who are concerned about their health and want to live healthy life. We offer wide range of products and services to cater various groups with different health requirements. We also conducted SWOT and PESTEL analysis to identify our strengths, weaknesses, opportunities and threats to use them during strategy formulation to implement effective strategies. We will have team of experts including fitness instructors, lifestyle coaches and nutritionists to guide members and provide them personal attention in order to keep them motivated. We will use social media, digital content creation, referral programs and flyers and banners to promote our brand. Other than that we have also projected future sales for the first year and estimated that we can earn huge profits by reinvesting the money into the business in initial months </a:t>
            </a:r>
          </a:p>
        </p:txBody>
      </p:sp>
      <p:sp>
        <p:nvSpPr>
          <p:cNvPr id="14" name="Footer Placeholder 13">
            <a:extLst>
              <a:ext uri="{FF2B5EF4-FFF2-40B4-BE49-F238E27FC236}">
                <a16:creationId xmlns:a16="http://schemas.microsoft.com/office/drawing/2014/main" id="{03571BF2-FCCE-E7A0-736D-9168D2BBFF63}"/>
              </a:ext>
            </a:extLst>
          </p:cNvPr>
          <p:cNvSpPr>
            <a:spLocks noGrp="1"/>
          </p:cNvSpPr>
          <p:nvPr>
            <p:ph type="ftr" sz="quarter" idx="11"/>
          </p:nvPr>
        </p:nvSpPr>
        <p:spPr/>
        <p:txBody>
          <a:bodyPr/>
          <a:lstStyle/>
          <a:p>
            <a:r>
              <a:rPr lang="en-US" dirty="0"/>
              <a:t>The Wellness Corner</a:t>
            </a:r>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fld id="{48F63A3B-78C7-47BE-AE5E-E10140E04643}" type="slidenum">
              <a:rPr lang="en-US" smtClean="0"/>
              <a:t>3</a:t>
            </a:fld>
            <a:endParaRPr lang="en-US" dirty="0"/>
          </a:p>
        </p:txBody>
      </p:sp>
    </p:spTree>
    <p:extLst>
      <p:ext uri="{BB962C8B-B14F-4D97-AF65-F5344CB8AC3E}">
        <p14:creationId xmlns:p14="http://schemas.microsoft.com/office/powerpoint/2010/main" val="979622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65E9-D88A-55D3-9D42-BD1C24B6DE9F}"/>
              </a:ext>
            </a:extLst>
          </p:cNvPr>
          <p:cNvSpPr>
            <a:spLocks noGrp="1"/>
          </p:cNvSpPr>
          <p:nvPr>
            <p:ph type="title"/>
          </p:nvPr>
        </p:nvSpPr>
        <p:spPr>
          <a:xfrm>
            <a:off x="272716" y="197104"/>
            <a:ext cx="7355626" cy="768096"/>
          </a:xfrm>
        </p:spPr>
        <p:txBody>
          <a:bodyPr/>
          <a:lstStyle/>
          <a:p>
            <a:r>
              <a:rPr lang="en-US" sz="4000" b="1" dirty="0">
                <a:solidFill>
                  <a:schemeClr val="accent6"/>
                </a:solidFill>
                <a:latin typeface="Arial Black" panose="020B0604020202020204" pitchFamily="34" charset="0"/>
                <a:ea typeface="Arial Regular" pitchFamily="34" charset="-122"/>
                <a:cs typeface="Arial Black" panose="020B0604020202020204" pitchFamily="34" charset="0"/>
              </a:rPr>
              <a:t>Company Overview </a:t>
            </a:r>
            <a:endParaRPr lang="en-US" sz="4000" b="1" dirty="0">
              <a:solidFill>
                <a:schemeClr val="accent6"/>
              </a:solidFill>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4D1F66E5-D2D7-172B-46BA-FEBFE092CC7F}"/>
              </a:ext>
            </a:extLst>
          </p:cNvPr>
          <p:cNvSpPr>
            <a:spLocks noGrp="1"/>
          </p:cNvSpPr>
          <p:nvPr>
            <p:ph idx="1"/>
          </p:nvPr>
        </p:nvSpPr>
        <p:spPr>
          <a:xfrm>
            <a:off x="272716" y="996949"/>
            <a:ext cx="6832934" cy="4975225"/>
          </a:xfrm>
        </p:spPr>
        <p:txBody>
          <a:bodyPr/>
          <a:lstStyle/>
          <a:p>
            <a:r>
              <a:rPr lang="en-US" sz="1400" dirty="0"/>
              <a:t>This business plan is devised to develop a plan for a startup business. We will establish a fitness and wellness center in Birmingham City Center in January 2023. We are fitness freak and always wanted to take this as profession. </a:t>
            </a:r>
          </a:p>
          <a:p>
            <a:endParaRPr lang="en-US" sz="1400" dirty="0"/>
          </a:p>
          <a:p>
            <a:r>
              <a:rPr lang="en-US" sz="1600" b="1" dirty="0"/>
              <a:t>Name: The Wellness Corner -</a:t>
            </a:r>
            <a:r>
              <a:rPr lang="en-US" sz="1400" b="1" dirty="0"/>
              <a:t> </a:t>
            </a:r>
            <a:r>
              <a:rPr lang="en-US" sz="1400" dirty="0"/>
              <a:t>The name of the business depicts that this center is not just a fitness center but also it guide and motivate individuals towards healthy lifestyle and incorporation of nutrients in their daily routine.   </a:t>
            </a:r>
          </a:p>
          <a:p>
            <a:endParaRPr lang="en-US" sz="1400" dirty="0"/>
          </a:p>
          <a:p>
            <a:r>
              <a:rPr lang="en-US" sz="1600" b="1" dirty="0"/>
              <a:t>Tag: The Healthy Lifestyle </a:t>
            </a:r>
            <a:r>
              <a:rPr lang="en-US" sz="1400" b="1" dirty="0"/>
              <a:t>-</a:t>
            </a:r>
            <a:r>
              <a:rPr lang="en-US" sz="1600" b="1" dirty="0"/>
              <a:t> </a:t>
            </a:r>
            <a:r>
              <a:rPr lang="en-US" sz="1400" dirty="0"/>
              <a:t>This tag line is selected because it covers all the aspects of health by using the term lifestyle. </a:t>
            </a:r>
          </a:p>
          <a:p>
            <a:endParaRPr lang="en-US" sz="1400" dirty="0"/>
          </a:p>
          <a:p>
            <a:r>
              <a:rPr lang="en-US" sz="1600" b="1" dirty="0"/>
              <a:t>Legal Structure: Limited Liability Company – </a:t>
            </a:r>
            <a:r>
              <a:rPr lang="en-US" sz="1400" dirty="0"/>
              <a:t>There will be three partners, and each will be making equal investment and will take profits equally. </a:t>
            </a:r>
          </a:p>
          <a:p>
            <a:endParaRPr lang="en-US" sz="1400" dirty="0"/>
          </a:p>
          <a:p>
            <a:r>
              <a:rPr lang="en-US" sz="1600" b="1" dirty="0"/>
              <a:t>Mission: </a:t>
            </a:r>
            <a:r>
              <a:rPr lang="en-US" sz="1400" dirty="0"/>
              <a:t>To help individuals with their weight loss/gain and maintaining their body weight by adopting healthy lifestyle. </a:t>
            </a:r>
            <a:endParaRPr lang="en-US" sz="1600" dirty="0"/>
          </a:p>
        </p:txBody>
      </p:sp>
    </p:spTree>
    <p:extLst>
      <p:ext uri="{BB962C8B-B14F-4D97-AF65-F5344CB8AC3E}">
        <p14:creationId xmlns:p14="http://schemas.microsoft.com/office/powerpoint/2010/main" val="3855531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25542-D540-B766-0FA1-10DE2ED0495C}"/>
              </a:ext>
            </a:extLst>
          </p:cNvPr>
          <p:cNvSpPr>
            <a:spLocks noGrp="1"/>
          </p:cNvSpPr>
          <p:nvPr>
            <p:ph type="title"/>
          </p:nvPr>
        </p:nvSpPr>
        <p:spPr/>
        <p:txBody>
          <a:bodyPr/>
          <a:lstStyle/>
          <a:p>
            <a:r>
              <a:rPr lang="en-US" sz="4000" b="1" dirty="0">
                <a:solidFill>
                  <a:schemeClr val="accent6"/>
                </a:solidFill>
                <a:latin typeface="Arial Black" panose="020B0604020202020204" pitchFamily="34" charset="0"/>
                <a:cs typeface="Arial Black" panose="020B0604020202020204" pitchFamily="34" charset="0"/>
              </a:rPr>
              <a:t>Market Audit - </a:t>
            </a:r>
            <a:r>
              <a:rPr lang="en-US" sz="2500" b="1" dirty="0">
                <a:solidFill>
                  <a:schemeClr val="accent6"/>
                </a:solidFill>
                <a:latin typeface="Arial Black" panose="020B0604020202020204" pitchFamily="34" charset="0"/>
                <a:cs typeface="Arial Black" panose="020B0604020202020204" pitchFamily="34" charset="0"/>
              </a:rPr>
              <a:t>Industry Analysis</a:t>
            </a:r>
          </a:p>
        </p:txBody>
      </p:sp>
      <p:sp>
        <p:nvSpPr>
          <p:cNvPr id="6" name="Footer Placeholder 5">
            <a:extLst>
              <a:ext uri="{FF2B5EF4-FFF2-40B4-BE49-F238E27FC236}">
                <a16:creationId xmlns:a16="http://schemas.microsoft.com/office/drawing/2014/main" id="{A6DDBB02-9464-CEB2-1790-240E71187667}"/>
              </a:ext>
            </a:extLst>
          </p:cNvPr>
          <p:cNvSpPr>
            <a:spLocks noGrp="1"/>
          </p:cNvSpPr>
          <p:nvPr>
            <p:ph type="ftr" sz="quarter" idx="11"/>
          </p:nvPr>
        </p:nvSpPr>
        <p:spPr/>
        <p:txBody>
          <a:bodyPr/>
          <a:lstStyle/>
          <a:p>
            <a:r>
              <a:rPr lang="en-US" dirty="0"/>
              <a:t>The Wellness Corner</a:t>
            </a:r>
          </a:p>
        </p:txBody>
      </p:sp>
      <p:sp>
        <p:nvSpPr>
          <p:cNvPr id="7" name="Slide Number Placeholder 6">
            <a:extLst>
              <a:ext uri="{FF2B5EF4-FFF2-40B4-BE49-F238E27FC236}">
                <a16:creationId xmlns:a16="http://schemas.microsoft.com/office/drawing/2014/main" id="{712D1D31-1A67-703B-DF69-CA8142BF6A2D}"/>
              </a:ext>
            </a:extLst>
          </p:cNvPr>
          <p:cNvSpPr>
            <a:spLocks noGrp="1"/>
          </p:cNvSpPr>
          <p:nvPr>
            <p:ph type="sldNum" sz="quarter" idx="12"/>
          </p:nvPr>
        </p:nvSpPr>
        <p:spPr/>
        <p:txBody>
          <a:bodyPr/>
          <a:lstStyle/>
          <a:p>
            <a:fld id="{48F63A3B-78C7-47BE-AE5E-E10140E04643}" type="slidenum">
              <a:rPr lang="en-US" smtClean="0"/>
              <a:t>5</a:t>
            </a:fld>
            <a:endParaRPr lang="en-US" dirty="0"/>
          </a:p>
        </p:txBody>
      </p:sp>
      <p:sp>
        <p:nvSpPr>
          <p:cNvPr id="4" name="Content Placeholder 3">
            <a:extLst>
              <a:ext uri="{FF2B5EF4-FFF2-40B4-BE49-F238E27FC236}">
                <a16:creationId xmlns:a16="http://schemas.microsoft.com/office/drawing/2014/main" id="{F87C9927-18DD-542C-51DE-F2C8C63211E2}"/>
              </a:ext>
            </a:extLst>
          </p:cNvPr>
          <p:cNvSpPr>
            <a:spLocks noGrp="1"/>
          </p:cNvSpPr>
          <p:nvPr>
            <p:ph sz="half" idx="1"/>
          </p:nvPr>
        </p:nvSpPr>
        <p:spPr/>
        <p:txBody>
          <a:bodyPr/>
          <a:lstStyle/>
          <a:p>
            <a:r>
              <a:rPr lang="en-US" dirty="0"/>
              <a:t>With increased awareness customers are now shifting towards adopting healthier lifestyle and maintaining their body weight to live long and healthy life. This has prompted businesses around the world to shift towards wellness and healthy options. The Wellness Corner is entering the growing market as in the past few decades this market has emerged as one of the fastest growing sectors. The size of the UK wellness market in terms of revenue in the </a:t>
            </a:r>
            <a:r>
              <a:rPr lang="en-US" b="1" dirty="0"/>
              <a:t>year 2022 is £582.8m </a:t>
            </a:r>
            <a:r>
              <a:rPr lang="en-US" dirty="0"/>
              <a:t>and it has grown </a:t>
            </a:r>
            <a:r>
              <a:rPr lang="en-US" b="1" dirty="0"/>
              <a:t>0.7% </a:t>
            </a:r>
            <a:r>
              <a:rPr lang="en-US" dirty="0"/>
              <a:t>per year from the year 2017 to 2022 on average.   </a:t>
            </a:r>
          </a:p>
          <a:p>
            <a:r>
              <a:rPr lang="en-US" dirty="0"/>
              <a:t>They direct key competitors of our business are Birmingham Wellness Center, Body Centric Wellness and Rohdea Health and Wellness Club. The market is now quite saturated with many small and large competitors. The indirect competitors of our business are smart gadgets such as apple watches that make it easier for people to track their fitness and workout routine. </a:t>
            </a:r>
            <a:endParaRPr lang="en-GB" dirty="0"/>
          </a:p>
        </p:txBody>
      </p:sp>
    </p:spTree>
    <p:extLst>
      <p:ext uri="{BB962C8B-B14F-4D97-AF65-F5344CB8AC3E}">
        <p14:creationId xmlns:p14="http://schemas.microsoft.com/office/powerpoint/2010/main" val="27995576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 Placeholder 1">
            <a:extLst>
              <a:ext uri="{FF2B5EF4-FFF2-40B4-BE49-F238E27FC236}">
                <a16:creationId xmlns:a16="http://schemas.microsoft.com/office/drawing/2014/main" id="{32FF44D4-7B8C-756B-3AB8-63629611FBE0}"/>
              </a:ext>
            </a:extLst>
          </p:cNvPr>
          <p:cNvSpPr txBox="1">
            <a:spLocks/>
          </p:cNvSpPr>
          <p:nvPr/>
        </p:nvSpPr>
        <p:spPr>
          <a:xfrm>
            <a:off x="9065894" y="1916047"/>
            <a:ext cx="2770632" cy="4332354"/>
          </a:xfrm>
          <a:prstGeom prst="rect">
            <a:avLst/>
          </a:prstGeom>
          <a:noFill/>
          <a:ln w="12700">
            <a:solidFill>
              <a:schemeClr val="bg2">
                <a:lumMod val="75000"/>
              </a:schemeClr>
            </a:solidFill>
          </a:ln>
        </p:spPr>
        <p:txBody>
          <a:bodyPr vert="horz" lIns="91440" tIns="685800" rIns="91440" bIns="45720" rtlCol="0" anchor="t">
            <a:noAutofit/>
          </a:bodyPr>
          <a:lstStyle>
            <a:lvl1pPr marL="0" indent="0" algn="ctr" defTabSz="914400" rtl="0" eaLnBrk="1" latinLnBrk="0" hangingPunct="1">
              <a:lnSpc>
                <a:spcPct val="100000"/>
              </a:lnSpc>
              <a:spcBef>
                <a:spcPts val="0"/>
              </a:spcBef>
              <a:buFont typeface="Arial" panose="020B0604020202020204" pitchFamily="34" charset="0"/>
              <a:buNone/>
              <a:defRPr sz="1800" b="1" kern="1200" cap="all" spc="0" baseline="0">
                <a:solidFill>
                  <a:schemeClr val="accent6"/>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100000"/>
              </a:lnSpc>
              <a:spcBef>
                <a:spcPts val="360"/>
              </a:spcBef>
              <a:buFont typeface="Arial" panose="020B0604020202020204" pitchFamily="34" charset="0"/>
              <a:buNone/>
              <a:defRPr sz="2000" b="1" kern="1200">
                <a:solidFill>
                  <a:schemeClr val="accent6"/>
                </a:solidFill>
                <a:latin typeface="+mn-lt"/>
                <a:ea typeface="+mn-ea"/>
                <a:cs typeface="+mn-cs"/>
              </a:defRPr>
            </a:lvl2pPr>
            <a:lvl3pPr marL="914400" indent="0" algn="l" defTabSz="914400" rtl="0" eaLnBrk="1" latinLnBrk="0" hangingPunct="1">
              <a:lnSpc>
                <a:spcPct val="100000"/>
              </a:lnSpc>
              <a:spcBef>
                <a:spcPts val="360"/>
              </a:spcBef>
              <a:buFont typeface="Arial" panose="020B0604020202020204" pitchFamily="34" charset="0"/>
              <a:buNone/>
              <a:defRPr sz="1800" b="1" kern="1200">
                <a:solidFill>
                  <a:schemeClr val="accent6"/>
                </a:solidFill>
                <a:latin typeface="+mn-lt"/>
                <a:ea typeface="+mn-ea"/>
                <a:cs typeface="+mn-cs"/>
              </a:defRPr>
            </a:lvl3pPr>
            <a:lvl4pPr marL="1371600" indent="0" algn="l" defTabSz="914400" rtl="0" eaLnBrk="1" latinLnBrk="0" hangingPunct="1">
              <a:lnSpc>
                <a:spcPct val="100000"/>
              </a:lnSpc>
              <a:spcBef>
                <a:spcPts val="360"/>
              </a:spcBef>
              <a:buFont typeface="Arial" panose="020B0604020202020204" pitchFamily="34" charset="0"/>
              <a:buNone/>
              <a:defRPr sz="1600" b="1" kern="1200">
                <a:solidFill>
                  <a:schemeClr val="accent6"/>
                </a:solidFill>
                <a:latin typeface="+mn-lt"/>
                <a:ea typeface="+mn-ea"/>
                <a:cs typeface="+mn-cs"/>
              </a:defRPr>
            </a:lvl4pPr>
            <a:lvl5pPr marL="1828800" indent="0" algn="l" defTabSz="914400" rtl="0" eaLnBrk="1" latinLnBrk="0" hangingPunct="1">
              <a:lnSpc>
                <a:spcPct val="100000"/>
              </a:lnSpc>
              <a:spcBef>
                <a:spcPts val="360"/>
              </a:spcBef>
              <a:buFont typeface="Arial" panose="020B0604020202020204" pitchFamily="34" charset="0"/>
              <a:buNone/>
              <a:defRPr sz="1600" b="1" kern="1200">
                <a:solidFill>
                  <a:schemeClr val="accent6"/>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a:spcBef>
                <a:spcPts val="360"/>
              </a:spcBef>
              <a:defRPr/>
            </a:pPr>
            <a:r>
              <a:rPr lang="en-US" sz="1500" cap="none" dirty="0">
                <a:solidFill>
                  <a:srgbClr val="1F2C8F"/>
                </a:solidFill>
                <a:latin typeface="+mj-lt"/>
                <a:cs typeface="+mn-cs"/>
              </a:rPr>
              <a:t>THREATS</a:t>
            </a:r>
          </a:p>
          <a:p>
            <a:pPr>
              <a:spcBef>
                <a:spcPts val="360"/>
              </a:spcBef>
              <a:defRPr/>
            </a:pPr>
            <a:endParaRPr lang="en-US" sz="1500" cap="none" dirty="0">
              <a:solidFill>
                <a:srgbClr val="1F2C8F"/>
              </a:solidFill>
              <a:latin typeface="Sabon Next LT"/>
              <a:cs typeface="+mn-cs"/>
            </a:endParaRPr>
          </a:p>
          <a:p>
            <a:pPr marL="171450" indent="-171450" algn="l">
              <a:lnSpc>
                <a:spcPct val="115000"/>
              </a:lnSpc>
              <a:buFont typeface="Arial" panose="020B0604020202020204" pitchFamily="34" charset="0"/>
              <a:buChar char="•"/>
            </a:pPr>
            <a:r>
              <a:rPr lang="en-US" sz="1400" b="0" cap="none" dirty="0">
                <a:latin typeface="Times New Roman" panose="02020603050405020304" pitchFamily="18" charset="0"/>
                <a:ea typeface="Calibri" panose="020F0502020204030204" pitchFamily="34" charset="0"/>
              </a:rPr>
              <a:t>Mobile applications are replacing physical fitness and wellness center by providing customers with accessibility to workout.</a:t>
            </a:r>
          </a:p>
          <a:p>
            <a:pPr marL="171450" indent="-171450" algn="l">
              <a:lnSpc>
                <a:spcPct val="115000"/>
              </a:lnSpc>
              <a:buFont typeface="Arial" panose="020B0604020202020204" pitchFamily="34" charset="0"/>
              <a:buChar char="•"/>
            </a:pPr>
            <a:r>
              <a:rPr lang="en-US" sz="1400" b="0" cap="none" dirty="0">
                <a:latin typeface="Times New Roman" panose="02020603050405020304" pitchFamily="18" charset="0"/>
                <a:ea typeface="Calibri" panose="020F0502020204030204" pitchFamily="34" charset="0"/>
              </a:rPr>
              <a:t>Virtual trainers provide all the information without paying any fees though their virtual channels. </a:t>
            </a:r>
          </a:p>
          <a:p>
            <a:pPr marL="171450" indent="-171450" algn="l">
              <a:lnSpc>
                <a:spcPct val="115000"/>
              </a:lnSpc>
              <a:buFont typeface="Arial" panose="020B0604020202020204" pitchFamily="34" charset="0"/>
              <a:buChar char="•"/>
            </a:pPr>
            <a:r>
              <a:rPr lang="en-US" sz="1400" b="0" cap="none" dirty="0">
                <a:latin typeface="Times New Roman" panose="02020603050405020304" pitchFamily="18" charset="0"/>
                <a:ea typeface="Calibri" panose="020F0502020204030204" pitchFamily="34" charset="0"/>
              </a:rPr>
              <a:t>Smart devices track fitness of individuals and keep reminding them about their heart rate, steps, physical activity etc. It is more convenient for customers. </a:t>
            </a:r>
          </a:p>
        </p:txBody>
      </p:sp>
      <p:sp>
        <p:nvSpPr>
          <p:cNvPr id="5" name="Title 4">
            <a:extLst>
              <a:ext uri="{FF2B5EF4-FFF2-40B4-BE49-F238E27FC236}">
                <a16:creationId xmlns:a16="http://schemas.microsoft.com/office/drawing/2014/main" id="{C371CEB5-0F43-BA22-C4E7-3A84E631DA11}"/>
              </a:ext>
            </a:extLst>
          </p:cNvPr>
          <p:cNvSpPr>
            <a:spLocks noGrp="1"/>
          </p:cNvSpPr>
          <p:nvPr>
            <p:ph type="title"/>
          </p:nvPr>
        </p:nvSpPr>
        <p:spPr>
          <a:xfrm>
            <a:off x="621792" y="210312"/>
            <a:ext cx="10671048" cy="768096"/>
          </a:xfrm>
        </p:spPr>
        <p:txBody>
          <a:bodyPr/>
          <a:lstStyle/>
          <a:p>
            <a:r>
              <a:rPr lang="en-US" dirty="0"/>
              <a:t>SWOT ANALYSIS </a:t>
            </a:r>
          </a:p>
        </p:txBody>
      </p:sp>
      <p:sp>
        <p:nvSpPr>
          <p:cNvPr id="101" name="Footer Placeholder 100">
            <a:extLst>
              <a:ext uri="{FF2B5EF4-FFF2-40B4-BE49-F238E27FC236}">
                <a16:creationId xmlns:a16="http://schemas.microsoft.com/office/drawing/2014/main" id="{A45E958A-ABCE-B639-C555-90CCC88988C5}"/>
              </a:ext>
            </a:extLst>
          </p:cNvPr>
          <p:cNvSpPr>
            <a:spLocks noGrp="1"/>
          </p:cNvSpPr>
          <p:nvPr>
            <p:ph type="ftr" sz="quarter" idx="11"/>
          </p:nvPr>
        </p:nvSpPr>
        <p:spPr/>
        <p:txBody>
          <a:bodyPr/>
          <a:lstStyle/>
          <a:p>
            <a:r>
              <a:rPr lang="en-US" dirty="0"/>
              <a:t>The Wellness Corner </a:t>
            </a:r>
          </a:p>
        </p:txBody>
      </p:sp>
      <p:sp>
        <p:nvSpPr>
          <p:cNvPr id="102" name="Slide Number Placeholder 101">
            <a:extLst>
              <a:ext uri="{FF2B5EF4-FFF2-40B4-BE49-F238E27FC236}">
                <a16:creationId xmlns:a16="http://schemas.microsoft.com/office/drawing/2014/main" id="{51BDF1B8-4D26-9C08-3102-6224AA6A4D20}"/>
              </a:ext>
            </a:extLst>
          </p:cNvPr>
          <p:cNvSpPr>
            <a:spLocks noGrp="1"/>
          </p:cNvSpPr>
          <p:nvPr>
            <p:ph type="sldNum" sz="quarter" idx="12"/>
          </p:nvPr>
        </p:nvSpPr>
        <p:spPr/>
        <p:txBody>
          <a:bodyPr/>
          <a:lstStyle/>
          <a:p>
            <a:fld id="{48F63A3B-78C7-47BE-AE5E-E10140E04643}" type="slidenum">
              <a:rPr lang="en-US" smtClean="0"/>
              <a:pPr/>
              <a:t>6</a:t>
            </a:fld>
            <a:endParaRPr lang="en-US" dirty="0"/>
          </a:p>
        </p:txBody>
      </p:sp>
      <p:sp>
        <p:nvSpPr>
          <p:cNvPr id="2" name="Text Placeholder 1">
            <a:extLst>
              <a:ext uri="{FF2B5EF4-FFF2-40B4-BE49-F238E27FC236}">
                <a16:creationId xmlns:a16="http://schemas.microsoft.com/office/drawing/2014/main" id="{5FC63C25-FE2A-0C11-2CEA-A80AA78FC365}"/>
              </a:ext>
            </a:extLst>
          </p:cNvPr>
          <p:cNvSpPr>
            <a:spLocks noGrp="1"/>
          </p:cNvSpPr>
          <p:nvPr>
            <p:ph type="body" idx="1"/>
          </p:nvPr>
        </p:nvSpPr>
        <p:spPr>
          <a:xfrm>
            <a:off x="287274" y="1924811"/>
            <a:ext cx="2770632" cy="3723513"/>
          </a:xfrm>
        </p:spPr>
        <p:txBody>
          <a:bodyPr/>
          <a:lstStyle/>
          <a:p>
            <a:pPr marR="0" lvl="0" defTabSz="914400" rtl="0" eaLnBrk="1" fontAlgn="auto" latinLnBrk="0" hangingPunct="1">
              <a:lnSpc>
                <a:spcPct val="100000"/>
              </a:lnSpc>
              <a:spcBef>
                <a:spcPts val="360"/>
              </a:spcBef>
              <a:spcAft>
                <a:spcPts val="0"/>
              </a:spcAft>
              <a:buClrTx/>
              <a:buSzTx/>
              <a:tabLst/>
              <a:defRPr/>
            </a:pPr>
            <a:r>
              <a:rPr kumimoji="0" lang="en-US" sz="1500" i="0" u="none" strike="noStrike" kern="1200" cap="none" spc="0" normalizeH="0" baseline="0" noProof="0" dirty="0">
                <a:ln>
                  <a:noFill/>
                </a:ln>
                <a:solidFill>
                  <a:srgbClr val="1F2C8F"/>
                </a:solidFill>
                <a:effectLst/>
                <a:uLnTx/>
                <a:uFillTx/>
                <a:latin typeface="+mj-lt"/>
                <a:ea typeface="+mn-ea"/>
                <a:cs typeface="+mn-cs"/>
              </a:rPr>
              <a:t>STRENGTHS </a:t>
            </a:r>
          </a:p>
          <a:p>
            <a:pPr marR="0" lvl="0" defTabSz="914400" rtl="0" eaLnBrk="1" fontAlgn="auto" latinLnBrk="0" hangingPunct="1">
              <a:lnSpc>
                <a:spcPct val="100000"/>
              </a:lnSpc>
              <a:spcBef>
                <a:spcPts val="360"/>
              </a:spcBef>
              <a:spcAft>
                <a:spcPts val="0"/>
              </a:spcAft>
              <a:buClrTx/>
              <a:buSzTx/>
              <a:tabLst/>
              <a:defRPr/>
            </a:pPr>
            <a:endParaRPr kumimoji="0" lang="en-US" sz="1500" i="0" u="none" strike="noStrike" kern="1200" cap="none" spc="0" normalizeH="0" baseline="0" noProof="0" dirty="0">
              <a:ln>
                <a:noFill/>
              </a:ln>
              <a:solidFill>
                <a:srgbClr val="1F2C8F"/>
              </a:solidFill>
              <a:effectLst/>
              <a:uLnTx/>
              <a:uFillTx/>
              <a:latin typeface="Sabon Next LT"/>
              <a:ea typeface="+mn-ea"/>
              <a:cs typeface="+mn-cs"/>
            </a:endParaRPr>
          </a:p>
          <a:p>
            <a:pPr marL="171450" marR="0" lvl="0" indent="-171450" algn="l" rtl="0">
              <a:lnSpc>
                <a:spcPct val="115000"/>
              </a:lnSpc>
              <a:spcBef>
                <a:spcPts val="0"/>
              </a:spcBef>
              <a:spcAft>
                <a:spcPts val="0"/>
              </a:spcAft>
              <a:buFont typeface="Arial" panose="020B0604020202020204" pitchFamily="34" charset="0"/>
              <a:buChar char="•"/>
            </a:pPr>
            <a:r>
              <a:rPr lang="en-US" sz="1600" b="0" cap="none" dirty="0">
                <a:effectLst/>
                <a:latin typeface="Times New Roman" panose="02020603050405020304" pitchFamily="18" charset="0"/>
                <a:ea typeface="Calibri" panose="020F0502020204030204" pitchFamily="34" charset="0"/>
              </a:rPr>
              <a:t>There are few wellness centers that offer both fitness training and lifestyle advices. </a:t>
            </a:r>
            <a:endParaRPr lang="en-GB" sz="1600" b="0" cap="none" dirty="0">
              <a:latin typeface="Times New Roman" panose="02020603050405020304" pitchFamily="18" charset="0"/>
              <a:ea typeface="Calibri" panose="020F0502020204030204" pitchFamily="34" charset="0"/>
            </a:endParaRPr>
          </a:p>
          <a:p>
            <a:pPr marL="171450" marR="0" lvl="0" indent="-171450" algn="l" rtl="0">
              <a:lnSpc>
                <a:spcPct val="115000"/>
              </a:lnSpc>
              <a:spcBef>
                <a:spcPts val="0"/>
              </a:spcBef>
              <a:spcAft>
                <a:spcPts val="0"/>
              </a:spcAft>
              <a:buFont typeface="Arial" panose="020B0604020202020204" pitchFamily="34" charset="0"/>
              <a:buChar char="•"/>
            </a:pPr>
            <a:r>
              <a:rPr lang="en-US" sz="1600" b="0" cap="none" dirty="0">
                <a:effectLst/>
                <a:latin typeface="Times New Roman" panose="02020603050405020304" pitchFamily="18" charset="0"/>
                <a:ea typeface="Calibri" panose="020F0502020204030204" pitchFamily="34" charset="0"/>
              </a:rPr>
              <a:t>Staff is highly trained and have expertise in the field</a:t>
            </a:r>
            <a:endParaRPr lang="en-GB" sz="1600" b="0" cap="none" dirty="0">
              <a:latin typeface="Times New Roman" panose="02020603050405020304" pitchFamily="18" charset="0"/>
              <a:ea typeface="Calibri" panose="020F0502020204030204" pitchFamily="34" charset="0"/>
            </a:endParaRPr>
          </a:p>
          <a:p>
            <a:pPr marL="171450" marR="0" lvl="0" indent="-171450" algn="l">
              <a:lnSpc>
                <a:spcPct val="115000"/>
              </a:lnSpc>
              <a:spcBef>
                <a:spcPts val="0"/>
              </a:spcBef>
              <a:spcAft>
                <a:spcPts val="1000"/>
              </a:spcAft>
              <a:buFont typeface="Arial" panose="020B0604020202020204" pitchFamily="34" charset="0"/>
              <a:buChar char="•"/>
            </a:pPr>
            <a:r>
              <a:rPr lang="en-US" sz="1600" b="0" cap="none" dirty="0">
                <a:effectLst/>
                <a:latin typeface="Times New Roman" panose="02020603050405020304" pitchFamily="18" charset="0"/>
                <a:ea typeface="Calibri" panose="020F0502020204030204" pitchFamily="34" charset="0"/>
              </a:rPr>
              <a:t>The current health emergency have made people more health conscious </a:t>
            </a:r>
            <a:endParaRPr lang="en-US" sz="1600" b="0" cap="none" dirty="0"/>
          </a:p>
        </p:txBody>
      </p:sp>
      <p:pic>
        <p:nvPicPr>
          <p:cNvPr id="72" name="Picture Placeholder 71" descr="abacus icon">
            <a:extLst>
              <a:ext uri="{FF2B5EF4-FFF2-40B4-BE49-F238E27FC236}">
                <a16:creationId xmlns:a16="http://schemas.microsoft.com/office/drawing/2014/main" id="{FD5AE93E-9743-FD3B-C935-638BF9D159CC}"/>
              </a:ext>
            </a:extLst>
          </p:cNvPr>
          <p:cNvPicPr>
            <a:picLocks noGrp="1" noChangeAspect="1"/>
          </p:cNvPicPr>
          <p:nvPr>
            <p:ph type="pic" sz="quarter" idx="23"/>
          </p:nvPr>
        </p:nvPicPr>
        <p:blipFill rotWithShape="1">
          <a:blip r:embed="rId3"/>
          <a:srcRect/>
          <a:stretch/>
        </p:blipFill>
        <p:spPr>
          <a:xfrm>
            <a:off x="1120901" y="1065276"/>
            <a:ext cx="932688" cy="932688"/>
          </a:xfrm>
        </p:spPr>
      </p:pic>
      <p:pic>
        <p:nvPicPr>
          <p:cNvPr id="76" name="Picture Placeholder 75" descr="increasing chart icon">
            <a:extLst>
              <a:ext uri="{FF2B5EF4-FFF2-40B4-BE49-F238E27FC236}">
                <a16:creationId xmlns:a16="http://schemas.microsoft.com/office/drawing/2014/main" id="{7541E72A-A0CB-A011-55A9-1126F707D889}"/>
              </a:ext>
            </a:extLst>
          </p:cNvPr>
          <p:cNvPicPr>
            <a:picLocks noGrp="1" noChangeAspect="1"/>
          </p:cNvPicPr>
          <p:nvPr>
            <p:ph type="pic" sz="quarter" idx="25"/>
          </p:nvPr>
        </p:nvPicPr>
        <p:blipFill rotWithShape="1">
          <a:blip r:embed="rId4"/>
          <a:srcRect/>
          <a:stretch/>
        </p:blipFill>
        <p:spPr>
          <a:xfrm>
            <a:off x="7094222" y="1065276"/>
            <a:ext cx="932688" cy="932688"/>
          </a:xfrm>
        </p:spPr>
      </p:pic>
      <p:pic>
        <p:nvPicPr>
          <p:cNvPr id="80" name="Picture Placeholder 79" descr="chain link icon">
            <a:extLst>
              <a:ext uri="{FF2B5EF4-FFF2-40B4-BE49-F238E27FC236}">
                <a16:creationId xmlns:a16="http://schemas.microsoft.com/office/drawing/2014/main" id="{FCC17566-BE36-5CE0-25C6-8AC132D1479D}"/>
              </a:ext>
            </a:extLst>
          </p:cNvPr>
          <p:cNvPicPr>
            <a:picLocks noGrp="1" noChangeAspect="1"/>
          </p:cNvPicPr>
          <p:nvPr>
            <p:ph type="pic" sz="quarter" idx="24"/>
          </p:nvPr>
        </p:nvPicPr>
        <p:blipFill rotWithShape="1">
          <a:blip r:embed="rId5"/>
          <a:srcRect t="85" b="85"/>
          <a:stretch/>
        </p:blipFill>
        <p:spPr>
          <a:xfrm>
            <a:off x="4165091" y="1093089"/>
            <a:ext cx="932688" cy="932688"/>
          </a:xfrm>
        </p:spPr>
      </p:pic>
      <p:pic>
        <p:nvPicPr>
          <p:cNvPr id="16" name="Picture Placeholder 71" descr="abacus icon">
            <a:extLst>
              <a:ext uri="{FF2B5EF4-FFF2-40B4-BE49-F238E27FC236}">
                <a16:creationId xmlns:a16="http://schemas.microsoft.com/office/drawing/2014/main" id="{D996A68C-9329-4BF4-8E75-06CF75D921B0}"/>
              </a:ext>
            </a:extLst>
          </p:cNvPr>
          <p:cNvPicPr>
            <a:picLocks noChangeAspect="1"/>
          </p:cNvPicPr>
          <p:nvPr/>
        </p:nvPicPr>
        <p:blipFill rotWithShape="1">
          <a:blip r:embed="rId3">
            <a:grayscl/>
          </a:blip>
          <a:srcRect/>
          <a:stretch/>
        </p:blipFill>
        <p:spPr>
          <a:xfrm>
            <a:off x="10023352" y="1093089"/>
            <a:ext cx="932688" cy="932688"/>
          </a:xfrm>
          <a:prstGeom prst="ellipse">
            <a:avLst/>
          </a:prstGeom>
          <a:solidFill>
            <a:schemeClr val="accent3"/>
          </a:solidFill>
        </p:spPr>
      </p:pic>
      <p:sp>
        <p:nvSpPr>
          <p:cNvPr id="18" name="Text Placeholder 1">
            <a:extLst>
              <a:ext uri="{FF2B5EF4-FFF2-40B4-BE49-F238E27FC236}">
                <a16:creationId xmlns:a16="http://schemas.microsoft.com/office/drawing/2014/main" id="{49491480-F326-A233-7C5C-C3015345B166}"/>
              </a:ext>
            </a:extLst>
          </p:cNvPr>
          <p:cNvSpPr txBox="1">
            <a:spLocks/>
          </p:cNvSpPr>
          <p:nvPr/>
        </p:nvSpPr>
        <p:spPr>
          <a:xfrm>
            <a:off x="3219830" y="1924811"/>
            <a:ext cx="2770632" cy="3723513"/>
          </a:xfrm>
          <a:prstGeom prst="rect">
            <a:avLst/>
          </a:prstGeom>
          <a:noFill/>
          <a:ln w="12700">
            <a:solidFill>
              <a:srgbClr val="D4D593"/>
            </a:solidFill>
          </a:ln>
        </p:spPr>
        <p:txBody>
          <a:bodyPr vert="horz" lIns="91440" tIns="685800" rIns="91440" bIns="45720" rtlCol="0" anchor="t">
            <a:noAutofit/>
          </a:bodyPr>
          <a:lstStyle>
            <a:lvl1pPr marL="0" indent="0" algn="ctr" defTabSz="914400" rtl="0" eaLnBrk="1" latinLnBrk="0" hangingPunct="1">
              <a:lnSpc>
                <a:spcPct val="100000"/>
              </a:lnSpc>
              <a:spcBef>
                <a:spcPts val="0"/>
              </a:spcBef>
              <a:buFont typeface="Arial" panose="020B0604020202020204" pitchFamily="34" charset="0"/>
              <a:buNone/>
              <a:defRPr sz="1800" b="1" kern="1200" cap="all" spc="0" baseline="0">
                <a:solidFill>
                  <a:schemeClr val="accent6"/>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100000"/>
              </a:lnSpc>
              <a:spcBef>
                <a:spcPts val="360"/>
              </a:spcBef>
              <a:buFont typeface="Arial" panose="020B0604020202020204" pitchFamily="34" charset="0"/>
              <a:buNone/>
              <a:defRPr sz="2000" b="1" kern="1200">
                <a:solidFill>
                  <a:schemeClr val="accent6"/>
                </a:solidFill>
                <a:latin typeface="+mn-lt"/>
                <a:ea typeface="+mn-ea"/>
                <a:cs typeface="+mn-cs"/>
              </a:defRPr>
            </a:lvl2pPr>
            <a:lvl3pPr marL="914400" indent="0" algn="l" defTabSz="914400" rtl="0" eaLnBrk="1" latinLnBrk="0" hangingPunct="1">
              <a:lnSpc>
                <a:spcPct val="100000"/>
              </a:lnSpc>
              <a:spcBef>
                <a:spcPts val="360"/>
              </a:spcBef>
              <a:buFont typeface="Arial" panose="020B0604020202020204" pitchFamily="34" charset="0"/>
              <a:buNone/>
              <a:defRPr sz="1800" b="1" kern="1200">
                <a:solidFill>
                  <a:schemeClr val="accent6"/>
                </a:solidFill>
                <a:latin typeface="+mn-lt"/>
                <a:ea typeface="+mn-ea"/>
                <a:cs typeface="+mn-cs"/>
              </a:defRPr>
            </a:lvl3pPr>
            <a:lvl4pPr marL="1371600" indent="0" algn="l" defTabSz="914400" rtl="0" eaLnBrk="1" latinLnBrk="0" hangingPunct="1">
              <a:lnSpc>
                <a:spcPct val="100000"/>
              </a:lnSpc>
              <a:spcBef>
                <a:spcPts val="360"/>
              </a:spcBef>
              <a:buFont typeface="Arial" panose="020B0604020202020204" pitchFamily="34" charset="0"/>
              <a:buNone/>
              <a:defRPr sz="1600" b="1" kern="1200">
                <a:solidFill>
                  <a:schemeClr val="accent6"/>
                </a:solidFill>
                <a:latin typeface="+mn-lt"/>
                <a:ea typeface="+mn-ea"/>
                <a:cs typeface="+mn-cs"/>
              </a:defRPr>
            </a:lvl4pPr>
            <a:lvl5pPr marL="1828800" indent="0" algn="l" defTabSz="914400" rtl="0" eaLnBrk="1" latinLnBrk="0" hangingPunct="1">
              <a:lnSpc>
                <a:spcPct val="100000"/>
              </a:lnSpc>
              <a:spcBef>
                <a:spcPts val="360"/>
              </a:spcBef>
              <a:buFont typeface="Arial" panose="020B0604020202020204" pitchFamily="34" charset="0"/>
              <a:buNone/>
              <a:defRPr sz="1600" b="1" kern="1200">
                <a:solidFill>
                  <a:schemeClr val="accent6"/>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a:spcBef>
                <a:spcPts val="360"/>
              </a:spcBef>
              <a:defRPr/>
            </a:pPr>
            <a:r>
              <a:rPr lang="en-US" sz="1500" cap="none" dirty="0">
                <a:solidFill>
                  <a:srgbClr val="1F2C8F"/>
                </a:solidFill>
                <a:latin typeface="+mj-lt"/>
                <a:cs typeface="+mn-cs"/>
              </a:rPr>
              <a:t>WEAKNESS</a:t>
            </a:r>
          </a:p>
          <a:p>
            <a:pPr>
              <a:spcBef>
                <a:spcPts val="360"/>
              </a:spcBef>
              <a:defRPr/>
            </a:pPr>
            <a:endParaRPr lang="en-US" sz="1500" cap="none" dirty="0">
              <a:solidFill>
                <a:srgbClr val="1F2C8F"/>
              </a:solidFill>
              <a:latin typeface="Sabon Next LT"/>
              <a:cs typeface="+mn-cs"/>
            </a:endParaRPr>
          </a:p>
          <a:p>
            <a:pPr marL="171450" indent="-171450" algn="l">
              <a:lnSpc>
                <a:spcPct val="115000"/>
              </a:lnSpc>
              <a:buFont typeface="Arial" panose="020B0604020202020204" pitchFamily="34" charset="0"/>
              <a:buChar char="•"/>
            </a:pPr>
            <a:r>
              <a:rPr lang="en-US" sz="1600" b="0" cap="none" dirty="0">
                <a:latin typeface="Times New Roman" panose="02020603050405020304" pitchFamily="18" charset="0"/>
                <a:ea typeface="Calibri" panose="020F0502020204030204" pitchFamily="34" charset="0"/>
              </a:rPr>
              <a:t>Market is overly saturated it is difficult to differentiate and achieve competitive advantage. </a:t>
            </a:r>
          </a:p>
          <a:p>
            <a:pPr marL="171450" indent="-171450" algn="l">
              <a:lnSpc>
                <a:spcPct val="115000"/>
              </a:lnSpc>
              <a:buFont typeface="Arial" panose="020B0604020202020204" pitchFamily="34" charset="0"/>
              <a:buChar char="•"/>
            </a:pPr>
            <a:r>
              <a:rPr lang="en-US" sz="1600" b="0" cap="none" dirty="0">
                <a:latin typeface="Times New Roman" panose="02020603050405020304" pitchFamily="18" charset="0"/>
                <a:ea typeface="Calibri" panose="020F0502020204030204" pitchFamily="34" charset="0"/>
              </a:rPr>
              <a:t>The latest equipment with advanced technology is very expensive. </a:t>
            </a:r>
          </a:p>
        </p:txBody>
      </p:sp>
      <p:sp>
        <p:nvSpPr>
          <p:cNvPr id="23" name="Text Placeholder 1">
            <a:extLst>
              <a:ext uri="{FF2B5EF4-FFF2-40B4-BE49-F238E27FC236}">
                <a16:creationId xmlns:a16="http://schemas.microsoft.com/office/drawing/2014/main" id="{62C96478-B660-AD21-D6A2-553310F73335}"/>
              </a:ext>
            </a:extLst>
          </p:cNvPr>
          <p:cNvSpPr txBox="1">
            <a:spLocks/>
          </p:cNvSpPr>
          <p:nvPr/>
        </p:nvSpPr>
        <p:spPr>
          <a:xfrm>
            <a:off x="6142862" y="1912239"/>
            <a:ext cx="2770632" cy="4336162"/>
          </a:xfrm>
          <a:prstGeom prst="rect">
            <a:avLst/>
          </a:prstGeom>
          <a:noFill/>
          <a:ln w="12700">
            <a:solidFill>
              <a:srgbClr val="F5CDCE"/>
            </a:solidFill>
          </a:ln>
        </p:spPr>
        <p:txBody>
          <a:bodyPr vert="horz" lIns="91440" tIns="685800" rIns="91440" bIns="45720" rtlCol="0" anchor="t">
            <a:noAutofit/>
          </a:bodyPr>
          <a:lstStyle>
            <a:lvl1pPr marL="0" indent="0" algn="ctr" defTabSz="914400" rtl="0" eaLnBrk="1" latinLnBrk="0" hangingPunct="1">
              <a:lnSpc>
                <a:spcPct val="100000"/>
              </a:lnSpc>
              <a:spcBef>
                <a:spcPts val="0"/>
              </a:spcBef>
              <a:buFont typeface="Arial" panose="020B0604020202020204" pitchFamily="34" charset="0"/>
              <a:buNone/>
              <a:defRPr sz="1800" b="1" kern="1200" cap="all" spc="0" baseline="0">
                <a:solidFill>
                  <a:schemeClr val="accent6"/>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100000"/>
              </a:lnSpc>
              <a:spcBef>
                <a:spcPts val="360"/>
              </a:spcBef>
              <a:buFont typeface="Arial" panose="020B0604020202020204" pitchFamily="34" charset="0"/>
              <a:buNone/>
              <a:defRPr sz="2000" b="1" kern="1200">
                <a:solidFill>
                  <a:schemeClr val="accent6"/>
                </a:solidFill>
                <a:latin typeface="+mn-lt"/>
                <a:ea typeface="+mn-ea"/>
                <a:cs typeface="+mn-cs"/>
              </a:defRPr>
            </a:lvl2pPr>
            <a:lvl3pPr marL="914400" indent="0" algn="l" defTabSz="914400" rtl="0" eaLnBrk="1" latinLnBrk="0" hangingPunct="1">
              <a:lnSpc>
                <a:spcPct val="100000"/>
              </a:lnSpc>
              <a:spcBef>
                <a:spcPts val="360"/>
              </a:spcBef>
              <a:buFont typeface="Arial" panose="020B0604020202020204" pitchFamily="34" charset="0"/>
              <a:buNone/>
              <a:defRPr sz="1800" b="1" kern="1200">
                <a:solidFill>
                  <a:schemeClr val="accent6"/>
                </a:solidFill>
                <a:latin typeface="+mn-lt"/>
                <a:ea typeface="+mn-ea"/>
                <a:cs typeface="+mn-cs"/>
              </a:defRPr>
            </a:lvl3pPr>
            <a:lvl4pPr marL="1371600" indent="0" algn="l" defTabSz="914400" rtl="0" eaLnBrk="1" latinLnBrk="0" hangingPunct="1">
              <a:lnSpc>
                <a:spcPct val="100000"/>
              </a:lnSpc>
              <a:spcBef>
                <a:spcPts val="360"/>
              </a:spcBef>
              <a:buFont typeface="Arial" panose="020B0604020202020204" pitchFamily="34" charset="0"/>
              <a:buNone/>
              <a:defRPr sz="1600" b="1" kern="1200">
                <a:solidFill>
                  <a:schemeClr val="accent6"/>
                </a:solidFill>
                <a:latin typeface="+mn-lt"/>
                <a:ea typeface="+mn-ea"/>
                <a:cs typeface="+mn-cs"/>
              </a:defRPr>
            </a:lvl4pPr>
            <a:lvl5pPr marL="1828800" indent="0" algn="l" defTabSz="914400" rtl="0" eaLnBrk="1" latinLnBrk="0" hangingPunct="1">
              <a:lnSpc>
                <a:spcPct val="100000"/>
              </a:lnSpc>
              <a:spcBef>
                <a:spcPts val="360"/>
              </a:spcBef>
              <a:buFont typeface="Arial" panose="020B0604020202020204" pitchFamily="34" charset="0"/>
              <a:buNone/>
              <a:defRPr sz="1600" b="1" kern="1200">
                <a:solidFill>
                  <a:schemeClr val="accent6"/>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a:spcBef>
                <a:spcPts val="360"/>
              </a:spcBef>
              <a:defRPr/>
            </a:pPr>
            <a:r>
              <a:rPr lang="en-US" sz="1500" cap="none" dirty="0">
                <a:solidFill>
                  <a:srgbClr val="1F2C8F"/>
                </a:solidFill>
                <a:latin typeface="+mj-lt"/>
                <a:cs typeface="+mn-cs"/>
              </a:rPr>
              <a:t>OPPORTUNITIES</a:t>
            </a:r>
          </a:p>
          <a:p>
            <a:pPr>
              <a:spcBef>
                <a:spcPts val="360"/>
              </a:spcBef>
              <a:defRPr/>
            </a:pPr>
            <a:endParaRPr lang="en-US" sz="1500" cap="none" dirty="0">
              <a:solidFill>
                <a:srgbClr val="1F2C8F"/>
              </a:solidFill>
              <a:latin typeface="Sabon Next LT"/>
              <a:cs typeface="+mn-cs"/>
            </a:endParaRPr>
          </a:p>
          <a:p>
            <a:pPr marL="171450" indent="-171450" algn="l">
              <a:lnSpc>
                <a:spcPct val="115000"/>
              </a:lnSpc>
              <a:buFont typeface="Arial" panose="020B0604020202020204" pitchFamily="34" charset="0"/>
              <a:buChar char="•"/>
            </a:pPr>
            <a:r>
              <a:rPr lang="en-US" sz="1400" b="0" cap="none" dirty="0">
                <a:latin typeface="Times New Roman" panose="02020603050405020304" pitchFamily="18" charset="0"/>
                <a:ea typeface="Calibri" panose="020F0502020204030204" pitchFamily="34" charset="0"/>
              </a:rPr>
              <a:t>Automating the systems at the gym using cloud technology will help in being more efficient and reducing additional cost. </a:t>
            </a:r>
          </a:p>
          <a:p>
            <a:pPr marL="171450" indent="-171450" algn="l">
              <a:lnSpc>
                <a:spcPct val="115000"/>
              </a:lnSpc>
              <a:buFont typeface="Arial" panose="020B0604020202020204" pitchFamily="34" charset="0"/>
              <a:buChar char="•"/>
            </a:pPr>
            <a:r>
              <a:rPr lang="en-US" sz="1400" b="0" cap="none" dirty="0">
                <a:latin typeface="Times New Roman" panose="02020603050405020304" pitchFamily="18" charset="0"/>
                <a:ea typeface="Calibri" panose="020F0502020204030204" pitchFamily="34" charset="0"/>
              </a:rPr>
              <a:t>Using smart devices to keep track of customer health through digital data. </a:t>
            </a:r>
          </a:p>
          <a:p>
            <a:pPr marL="171450" indent="-171450" algn="l">
              <a:lnSpc>
                <a:spcPct val="115000"/>
              </a:lnSpc>
              <a:buFont typeface="Arial" panose="020B0604020202020204" pitchFamily="34" charset="0"/>
              <a:buChar char="•"/>
            </a:pPr>
            <a:r>
              <a:rPr lang="en-US" sz="1400" b="0" cap="none" dirty="0">
                <a:latin typeface="Times New Roman" panose="02020603050405020304" pitchFamily="18" charset="0"/>
                <a:ea typeface="Calibri" panose="020F0502020204030204" pitchFamily="34" charset="0"/>
              </a:rPr>
              <a:t>Using social media to conduct online sessions to brief customers about health requirements and healthy lifestyle and motivate them to join wellness center.</a:t>
            </a:r>
          </a:p>
        </p:txBody>
      </p:sp>
    </p:spTree>
    <p:extLst>
      <p:ext uri="{BB962C8B-B14F-4D97-AF65-F5344CB8AC3E}">
        <p14:creationId xmlns:p14="http://schemas.microsoft.com/office/powerpoint/2010/main" val="2499044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30A5BFC-C134-C072-C14D-9E51A94C8E7E}"/>
              </a:ext>
            </a:extLst>
          </p:cNvPr>
          <p:cNvSpPr>
            <a:spLocks noGrp="1"/>
          </p:cNvSpPr>
          <p:nvPr>
            <p:ph type="title"/>
          </p:nvPr>
        </p:nvSpPr>
        <p:spPr>
          <a:xfrm>
            <a:off x="685338" y="210312"/>
            <a:ext cx="10671048" cy="768096"/>
          </a:xfrm>
        </p:spPr>
        <p:txBody>
          <a:bodyPr>
            <a:normAutofit/>
          </a:bodyPr>
          <a:lstStyle/>
          <a:p>
            <a:r>
              <a:rPr lang="en-US" sz="4000" dirty="0"/>
              <a:t>PESTLE ANALYSIS</a:t>
            </a:r>
          </a:p>
        </p:txBody>
      </p:sp>
      <p:sp>
        <p:nvSpPr>
          <p:cNvPr id="175" name="Slide Number Placeholder 174">
            <a:extLst>
              <a:ext uri="{FF2B5EF4-FFF2-40B4-BE49-F238E27FC236}">
                <a16:creationId xmlns:a16="http://schemas.microsoft.com/office/drawing/2014/main" id="{1DECFA06-D307-B47D-DA95-31161374AD30}"/>
              </a:ext>
            </a:extLst>
          </p:cNvPr>
          <p:cNvSpPr>
            <a:spLocks noGrp="1"/>
          </p:cNvSpPr>
          <p:nvPr>
            <p:ph type="sldNum" sz="quarter" idx="12"/>
          </p:nvPr>
        </p:nvSpPr>
        <p:spPr/>
        <p:txBody>
          <a:bodyPr/>
          <a:lstStyle/>
          <a:p>
            <a:fld id="{48F63A3B-78C7-47BE-AE5E-E10140E04643}" type="slidenum">
              <a:rPr lang="en-US" smtClean="0"/>
              <a:pPr/>
              <a:t>7</a:t>
            </a:fld>
            <a:endParaRPr lang="en-US" dirty="0"/>
          </a:p>
        </p:txBody>
      </p:sp>
      <p:sp>
        <p:nvSpPr>
          <p:cNvPr id="56" name="Text Placeholder 55">
            <a:extLst>
              <a:ext uri="{FF2B5EF4-FFF2-40B4-BE49-F238E27FC236}">
                <a16:creationId xmlns:a16="http://schemas.microsoft.com/office/drawing/2014/main" id="{42027341-30B3-44DB-373E-60B96EBF2043}"/>
              </a:ext>
            </a:extLst>
          </p:cNvPr>
          <p:cNvSpPr>
            <a:spLocks noGrp="1"/>
          </p:cNvSpPr>
          <p:nvPr>
            <p:ph type="body" idx="1"/>
          </p:nvPr>
        </p:nvSpPr>
        <p:spPr>
          <a:xfrm>
            <a:off x="278728" y="2025396"/>
            <a:ext cx="1772112" cy="557784"/>
          </a:xfrm>
        </p:spPr>
        <p:txBody>
          <a:bodyPr/>
          <a:lstStyle/>
          <a:p>
            <a:pPr lvl="0"/>
            <a:r>
              <a:rPr lang="en-US" dirty="0"/>
              <a:t>Political</a:t>
            </a:r>
          </a:p>
        </p:txBody>
      </p:sp>
      <p:sp>
        <p:nvSpPr>
          <p:cNvPr id="57" name="Text Placeholder 56">
            <a:extLst>
              <a:ext uri="{FF2B5EF4-FFF2-40B4-BE49-F238E27FC236}">
                <a16:creationId xmlns:a16="http://schemas.microsoft.com/office/drawing/2014/main" id="{49B99446-8DB8-EAE8-ADEB-8E02F160B106}"/>
              </a:ext>
            </a:extLst>
          </p:cNvPr>
          <p:cNvSpPr>
            <a:spLocks noGrp="1"/>
          </p:cNvSpPr>
          <p:nvPr>
            <p:ph type="body" sz="quarter" idx="3"/>
          </p:nvPr>
        </p:nvSpPr>
        <p:spPr>
          <a:xfrm>
            <a:off x="2059208" y="2025396"/>
            <a:ext cx="1772112" cy="557784"/>
          </a:xfrm>
        </p:spPr>
        <p:txBody>
          <a:bodyPr/>
          <a:lstStyle/>
          <a:p>
            <a:pPr lvl="0"/>
            <a:r>
              <a:rPr lang="en-US" dirty="0"/>
              <a:t>Economic</a:t>
            </a:r>
          </a:p>
        </p:txBody>
      </p:sp>
      <p:sp>
        <p:nvSpPr>
          <p:cNvPr id="58" name="Text Placeholder 57">
            <a:extLst>
              <a:ext uri="{FF2B5EF4-FFF2-40B4-BE49-F238E27FC236}">
                <a16:creationId xmlns:a16="http://schemas.microsoft.com/office/drawing/2014/main" id="{4F1381C5-2C37-6542-2CC4-2EBF6B0C41D4}"/>
              </a:ext>
            </a:extLst>
          </p:cNvPr>
          <p:cNvSpPr>
            <a:spLocks noGrp="1"/>
          </p:cNvSpPr>
          <p:nvPr>
            <p:ph type="body" sz="quarter" idx="13"/>
          </p:nvPr>
        </p:nvSpPr>
        <p:spPr>
          <a:xfrm>
            <a:off x="3956953" y="2029429"/>
            <a:ext cx="1772112" cy="557784"/>
          </a:xfrm>
        </p:spPr>
        <p:txBody>
          <a:bodyPr/>
          <a:lstStyle/>
          <a:p>
            <a:pPr lvl="0"/>
            <a:r>
              <a:rPr lang="en-US" dirty="0"/>
              <a:t>Social</a:t>
            </a:r>
          </a:p>
        </p:txBody>
      </p:sp>
      <p:sp>
        <p:nvSpPr>
          <p:cNvPr id="59" name="Text Placeholder 58">
            <a:extLst>
              <a:ext uri="{FF2B5EF4-FFF2-40B4-BE49-F238E27FC236}">
                <a16:creationId xmlns:a16="http://schemas.microsoft.com/office/drawing/2014/main" id="{9348E88D-CFB1-4BF1-41EC-723BBD602AF2}"/>
              </a:ext>
            </a:extLst>
          </p:cNvPr>
          <p:cNvSpPr>
            <a:spLocks noGrp="1"/>
          </p:cNvSpPr>
          <p:nvPr>
            <p:ph type="body" sz="quarter" idx="15"/>
          </p:nvPr>
        </p:nvSpPr>
        <p:spPr>
          <a:xfrm>
            <a:off x="5854698" y="2029429"/>
            <a:ext cx="1772112" cy="557784"/>
          </a:xfrm>
        </p:spPr>
        <p:txBody>
          <a:bodyPr/>
          <a:lstStyle/>
          <a:p>
            <a:pPr lvl="0"/>
            <a:r>
              <a:rPr lang="en-US" sz="1400" dirty="0"/>
              <a:t>Technological</a:t>
            </a:r>
          </a:p>
        </p:txBody>
      </p:sp>
      <p:sp>
        <p:nvSpPr>
          <p:cNvPr id="60" name="Text Placeholder 59">
            <a:extLst>
              <a:ext uri="{FF2B5EF4-FFF2-40B4-BE49-F238E27FC236}">
                <a16:creationId xmlns:a16="http://schemas.microsoft.com/office/drawing/2014/main" id="{E1B218F5-E615-C534-C7FC-E55781596535}"/>
              </a:ext>
            </a:extLst>
          </p:cNvPr>
          <p:cNvSpPr>
            <a:spLocks noGrp="1"/>
          </p:cNvSpPr>
          <p:nvPr>
            <p:ph type="body" sz="quarter" idx="17"/>
          </p:nvPr>
        </p:nvSpPr>
        <p:spPr>
          <a:xfrm>
            <a:off x="7752443" y="2029429"/>
            <a:ext cx="1772112" cy="557784"/>
          </a:xfrm>
        </p:spPr>
        <p:txBody>
          <a:bodyPr/>
          <a:lstStyle/>
          <a:p>
            <a:pPr lvl="0"/>
            <a:r>
              <a:rPr lang="en-US" dirty="0"/>
              <a:t>Legal</a:t>
            </a:r>
          </a:p>
        </p:txBody>
      </p:sp>
      <p:sp>
        <p:nvSpPr>
          <p:cNvPr id="24" name="Text Placeholder 23">
            <a:extLst>
              <a:ext uri="{FF2B5EF4-FFF2-40B4-BE49-F238E27FC236}">
                <a16:creationId xmlns:a16="http://schemas.microsoft.com/office/drawing/2014/main" id="{A3BF8E55-B2B9-104D-F277-08902534735D}"/>
              </a:ext>
            </a:extLst>
          </p:cNvPr>
          <p:cNvSpPr>
            <a:spLocks noGrp="1"/>
          </p:cNvSpPr>
          <p:nvPr>
            <p:ph type="body" sz="quarter" idx="18"/>
          </p:nvPr>
        </p:nvSpPr>
        <p:spPr>
          <a:xfrm>
            <a:off x="161463" y="2834639"/>
            <a:ext cx="1772112" cy="2432685"/>
          </a:xfrm>
        </p:spPr>
        <p:txBody>
          <a:bodyPr/>
          <a:lstStyle/>
          <a:p>
            <a:pPr marL="285750" lvl="0" indent="-285750" algn="l">
              <a:buFont typeface="Arial" panose="020B0604020202020204" pitchFamily="34" charset="0"/>
              <a:buChar char="•"/>
            </a:pPr>
            <a:r>
              <a:rPr lang="en-US" sz="1400" dirty="0"/>
              <a:t>The change in government policies regarding licensing and health and quality standards impact the stability. </a:t>
            </a:r>
          </a:p>
          <a:p>
            <a:pPr marL="285750" lvl="0" indent="-285750" algn="l">
              <a:buFont typeface="Arial" panose="020B0604020202020204" pitchFamily="34" charset="0"/>
              <a:buChar char="•"/>
            </a:pPr>
            <a:r>
              <a:rPr lang="en-US" sz="1400" dirty="0"/>
              <a:t>Increase in taxes impact the profitability of the business</a:t>
            </a:r>
          </a:p>
        </p:txBody>
      </p:sp>
      <p:sp>
        <p:nvSpPr>
          <p:cNvPr id="2" name="Text Placeholder 58">
            <a:extLst>
              <a:ext uri="{FF2B5EF4-FFF2-40B4-BE49-F238E27FC236}">
                <a16:creationId xmlns:a16="http://schemas.microsoft.com/office/drawing/2014/main" id="{AC892DCD-6622-7CAE-FB8D-7FEFF73DBCE4}"/>
              </a:ext>
            </a:extLst>
          </p:cNvPr>
          <p:cNvSpPr txBox="1">
            <a:spLocks/>
          </p:cNvSpPr>
          <p:nvPr/>
        </p:nvSpPr>
        <p:spPr>
          <a:xfrm>
            <a:off x="9630270" y="2029429"/>
            <a:ext cx="1772112" cy="557784"/>
          </a:xfrm>
          <a:prstGeom prst="rect">
            <a:avLst/>
          </a:prstGeom>
          <a:solidFill>
            <a:schemeClr val="accent1"/>
          </a:solidFill>
          <a:ln>
            <a:noFill/>
          </a:ln>
        </p:spPr>
        <p:txBody>
          <a:bodyPr vert="horz" lIns="0" tIns="0" rIns="0" bIns="0" rtlCol="0" anchor="ctr">
            <a:noAutofit/>
          </a:bodyPr>
          <a:lstStyle>
            <a:lvl1pPr marL="0" indent="0" algn="ctr" defTabSz="914400" rtl="0" eaLnBrk="1" latinLnBrk="0" hangingPunct="1">
              <a:lnSpc>
                <a:spcPct val="100000"/>
              </a:lnSpc>
              <a:spcBef>
                <a:spcPts val="0"/>
              </a:spcBef>
              <a:buFont typeface="Arial" panose="020B0604020202020204" pitchFamily="34" charset="0"/>
              <a:buNone/>
              <a:defRPr sz="1800" b="1" kern="1200" cap="all" spc="0" baseline="0">
                <a:solidFill>
                  <a:schemeClr val="accent6"/>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100000"/>
              </a:lnSpc>
              <a:spcBef>
                <a:spcPts val="360"/>
              </a:spcBef>
              <a:buFont typeface="Arial" panose="020B0604020202020204" pitchFamily="34" charset="0"/>
              <a:buNone/>
              <a:defRPr sz="2000" b="1" kern="1200">
                <a:solidFill>
                  <a:schemeClr val="accent6"/>
                </a:solidFill>
                <a:latin typeface="+mn-lt"/>
                <a:ea typeface="+mn-ea"/>
                <a:cs typeface="+mn-cs"/>
              </a:defRPr>
            </a:lvl2pPr>
            <a:lvl3pPr marL="914400" indent="0" algn="l" defTabSz="914400" rtl="0" eaLnBrk="1" latinLnBrk="0" hangingPunct="1">
              <a:lnSpc>
                <a:spcPct val="100000"/>
              </a:lnSpc>
              <a:spcBef>
                <a:spcPts val="360"/>
              </a:spcBef>
              <a:buFont typeface="Arial" panose="020B0604020202020204" pitchFamily="34" charset="0"/>
              <a:buNone/>
              <a:defRPr sz="1800" b="1" kern="1200">
                <a:solidFill>
                  <a:schemeClr val="accent6"/>
                </a:solidFill>
                <a:latin typeface="+mn-lt"/>
                <a:ea typeface="+mn-ea"/>
                <a:cs typeface="+mn-cs"/>
              </a:defRPr>
            </a:lvl3pPr>
            <a:lvl4pPr marL="1371600" indent="0" algn="l" defTabSz="914400" rtl="0" eaLnBrk="1" latinLnBrk="0" hangingPunct="1">
              <a:lnSpc>
                <a:spcPct val="100000"/>
              </a:lnSpc>
              <a:spcBef>
                <a:spcPts val="360"/>
              </a:spcBef>
              <a:buFont typeface="Arial" panose="020B0604020202020204" pitchFamily="34" charset="0"/>
              <a:buNone/>
              <a:defRPr sz="1600" b="1" kern="1200">
                <a:solidFill>
                  <a:schemeClr val="accent6"/>
                </a:solidFill>
                <a:latin typeface="+mn-lt"/>
                <a:ea typeface="+mn-ea"/>
                <a:cs typeface="+mn-cs"/>
              </a:defRPr>
            </a:lvl4pPr>
            <a:lvl5pPr marL="1828800" indent="0" algn="l" defTabSz="914400" rtl="0" eaLnBrk="1" latinLnBrk="0" hangingPunct="1">
              <a:lnSpc>
                <a:spcPct val="100000"/>
              </a:lnSpc>
              <a:spcBef>
                <a:spcPts val="360"/>
              </a:spcBef>
              <a:buFont typeface="Arial" panose="020B0604020202020204" pitchFamily="34" charset="0"/>
              <a:buNone/>
              <a:defRPr sz="1600" b="1" kern="1200">
                <a:solidFill>
                  <a:schemeClr val="accent6"/>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US" sz="1400" dirty="0"/>
              <a:t>Environmental</a:t>
            </a:r>
          </a:p>
        </p:txBody>
      </p:sp>
      <p:sp>
        <p:nvSpPr>
          <p:cNvPr id="3" name="Text Placeholder 23">
            <a:extLst>
              <a:ext uri="{FF2B5EF4-FFF2-40B4-BE49-F238E27FC236}">
                <a16:creationId xmlns:a16="http://schemas.microsoft.com/office/drawing/2014/main" id="{7474199E-9BB0-A343-9202-1C4F2C0E53EC}"/>
              </a:ext>
            </a:extLst>
          </p:cNvPr>
          <p:cNvSpPr txBox="1">
            <a:spLocks/>
          </p:cNvSpPr>
          <p:nvPr/>
        </p:nvSpPr>
        <p:spPr>
          <a:xfrm>
            <a:off x="7626810" y="2821300"/>
            <a:ext cx="1772112" cy="2432685"/>
          </a:xfrm>
          <a:prstGeom prst="rect">
            <a:avLst/>
          </a:prstGeom>
          <a:noFill/>
        </p:spPr>
        <p:txBody>
          <a:bodyPr vert="horz" lIns="0" tIns="45720" rIns="0" bIns="45720" rtlCol="0" anchor="t" anchorCtr="0">
            <a:noAutofit/>
          </a:bodyPr>
          <a:lstStyle>
            <a:lvl1pPr marL="0" indent="0" algn="ctr" defTabSz="914400" rtl="0" eaLnBrk="1" latinLnBrk="0" hangingPunct="1">
              <a:lnSpc>
                <a:spcPct val="100000"/>
              </a:lnSpc>
              <a:spcBef>
                <a:spcPts val="0"/>
              </a:spcBef>
              <a:buFont typeface="Arial" panose="020B0604020202020204" pitchFamily="34" charset="0"/>
              <a:buNone/>
              <a:defRPr sz="15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gn="l">
              <a:buFont typeface="Arial" panose="020B0604020202020204" pitchFamily="34" charset="0"/>
              <a:buChar char="•"/>
            </a:pPr>
            <a:r>
              <a:rPr lang="en-US" sz="1400" dirty="0"/>
              <a:t>Concerns regarding health and quality standards. </a:t>
            </a:r>
          </a:p>
          <a:p>
            <a:pPr marL="285750" indent="-285750" algn="l">
              <a:buFont typeface="Arial" panose="020B0604020202020204" pitchFamily="34" charset="0"/>
              <a:buChar char="•"/>
            </a:pPr>
            <a:r>
              <a:rPr lang="en-US" sz="1400" dirty="0"/>
              <a:t>Concerns regarding employment laws and data protection laws are important to consider. </a:t>
            </a:r>
          </a:p>
        </p:txBody>
      </p:sp>
      <p:sp>
        <p:nvSpPr>
          <p:cNvPr id="13" name="Text Placeholder 23">
            <a:extLst>
              <a:ext uri="{FF2B5EF4-FFF2-40B4-BE49-F238E27FC236}">
                <a16:creationId xmlns:a16="http://schemas.microsoft.com/office/drawing/2014/main" id="{BB1B116F-E3CC-4D3A-D928-EB3D47336481}"/>
              </a:ext>
            </a:extLst>
          </p:cNvPr>
          <p:cNvSpPr txBox="1">
            <a:spLocks/>
          </p:cNvSpPr>
          <p:nvPr/>
        </p:nvSpPr>
        <p:spPr>
          <a:xfrm>
            <a:off x="3858087" y="2821302"/>
            <a:ext cx="1772112" cy="2432685"/>
          </a:xfrm>
          <a:prstGeom prst="rect">
            <a:avLst/>
          </a:prstGeom>
          <a:noFill/>
        </p:spPr>
        <p:txBody>
          <a:bodyPr vert="horz" lIns="0" tIns="45720" rIns="0" bIns="45720" rtlCol="0" anchor="t" anchorCtr="0">
            <a:noAutofit/>
          </a:bodyPr>
          <a:lstStyle>
            <a:lvl1pPr marL="0" indent="0" algn="ctr" defTabSz="914400" rtl="0" eaLnBrk="1" latinLnBrk="0" hangingPunct="1">
              <a:lnSpc>
                <a:spcPct val="100000"/>
              </a:lnSpc>
              <a:spcBef>
                <a:spcPts val="0"/>
              </a:spcBef>
              <a:buFont typeface="Arial" panose="020B0604020202020204" pitchFamily="34" charset="0"/>
              <a:buNone/>
              <a:defRPr sz="15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gn="l">
              <a:buFont typeface="Arial" panose="020B0604020202020204" pitchFamily="34" charset="0"/>
              <a:buChar char="•"/>
            </a:pPr>
            <a:r>
              <a:rPr lang="en-US" sz="1400" dirty="0"/>
              <a:t>People are becoming more concerned about their health amid health emergency after spread of different viral and infections. </a:t>
            </a:r>
          </a:p>
          <a:p>
            <a:pPr marL="285750" indent="-285750" algn="l">
              <a:buFont typeface="Arial" panose="020B0604020202020204" pitchFamily="34" charset="0"/>
              <a:buChar char="•"/>
            </a:pPr>
            <a:r>
              <a:rPr lang="en-US" sz="1400" dirty="0"/>
              <a:t>Awareness regarding obesity and body weight has motivated people to adopt healthy lifestyle. </a:t>
            </a:r>
          </a:p>
        </p:txBody>
      </p:sp>
      <p:sp>
        <p:nvSpPr>
          <p:cNvPr id="14" name="Text Placeholder 23">
            <a:extLst>
              <a:ext uri="{FF2B5EF4-FFF2-40B4-BE49-F238E27FC236}">
                <a16:creationId xmlns:a16="http://schemas.microsoft.com/office/drawing/2014/main" id="{1BED6292-273B-FB9B-39F9-E77A63726DA7}"/>
              </a:ext>
            </a:extLst>
          </p:cNvPr>
          <p:cNvSpPr txBox="1">
            <a:spLocks/>
          </p:cNvSpPr>
          <p:nvPr/>
        </p:nvSpPr>
        <p:spPr>
          <a:xfrm>
            <a:off x="5729065" y="2821301"/>
            <a:ext cx="1772112" cy="2432685"/>
          </a:xfrm>
          <a:prstGeom prst="rect">
            <a:avLst/>
          </a:prstGeom>
          <a:noFill/>
        </p:spPr>
        <p:txBody>
          <a:bodyPr vert="horz" lIns="0" tIns="45720" rIns="0" bIns="45720" rtlCol="0" anchor="t" anchorCtr="0">
            <a:noAutofit/>
          </a:bodyPr>
          <a:lstStyle>
            <a:lvl1pPr marL="0" indent="0" algn="ctr" defTabSz="914400" rtl="0" eaLnBrk="1" latinLnBrk="0" hangingPunct="1">
              <a:lnSpc>
                <a:spcPct val="100000"/>
              </a:lnSpc>
              <a:spcBef>
                <a:spcPts val="0"/>
              </a:spcBef>
              <a:buFont typeface="Arial" panose="020B0604020202020204" pitchFamily="34" charset="0"/>
              <a:buNone/>
              <a:defRPr sz="15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gn="l">
              <a:buFont typeface="Arial" panose="020B0604020202020204" pitchFamily="34" charset="0"/>
              <a:buChar char="•"/>
            </a:pPr>
            <a:r>
              <a:rPr lang="en-US" sz="1400" dirty="0"/>
              <a:t>Use of online platforms has changed the mentality of people towards fitness. They take inspiration from their favorite celebrities. </a:t>
            </a:r>
          </a:p>
          <a:p>
            <a:pPr marL="285750" indent="-285750" algn="l">
              <a:buFont typeface="Arial" panose="020B0604020202020204" pitchFamily="34" charset="0"/>
              <a:buChar char="•"/>
            </a:pPr>
            <a:r>
              <a:rPr lang="en-US" sz="1400" dirty="0"/>
              <a:t>Smart devices have allowed people to become more concerned about their health. </a:t>
            </a:r>
          </a:p>
          <a:p>
            <a:pPr algn="l"/>
            <a:r>
              <a:rPr lang="en-US" sz="1400" dirty="0"/>
              <a:t>. </a:t>
            </a:r>
          </a:p>
        </p:txBody>
      </p:sp>
      <p:sp>
        <p:nvSpPr>
          <p:cNvPr id="15" name="Text Placeholder 23">
            <a:extLst>
              <a:ext uri="{FF2B5EF4-FFF2-40B4-BE49-F238E27FC236}">
                <a16:creationId xmlns:a16="http://schemas.microsoft.com/office/drawing/2014/main" id="{BCA43B2A-0CF6-6DBA-3BB6-E1EDC2AB507C}"/>
              </a:ext>
            </a:extLst>
          </p:cNvPr>
          <p:cNvSpPr txBox="1">
            <a:spLocks/>
          </p:cNvSpPr>
          <p:nvPr/>
        </p:nvSpPr>
        <p:spPr>
          <a:xfrm>
            <a:off x="2085975" y="2840353"/>
            <a:ext cx="1772112" cy="2432685"/>
          </a:xfrm>
          <a:prstGeom prst="rect">
            <a:avLst/>
          </a:prstGeom>
          <a:noFill/>
        </p:spPr>
        <p:txBody>
          <a:bodyPr vert="horz" lIns="0" tIns="45720" rIns="0" bIns="45720" rtlCol="0" anchor="t" anchorCtr="0">
            <a:noAutofit/>
          </a:bodyPr>
          <a:lstStyle>
            <a:lvl1pPr marL="0" indent="0" algn="ctr" defTabSz="914400" rtl="0" eaLnBrk="1" latinLnBrk="0" hangingPunct="1">
              <a:lnSpc>
                <a:spcPct val="100000"/>
              </a:lnSpc>
              <a:spcBef>
                <a:spcPts val="0"/>
              </a:spcBef>
              <a:buFont typeface="Arial" panose="020B0604020202020204" pitchFamily="34" charset="0"/>
              <a:buNone/>
              <a:defRPr sz="15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gn="l">
              <a:buFont typeface="Arial" panose="020B0604020202020204" pitchFamily="34" charset="0"/>
              <a:buChar char="•"/>
            </a:pPr>
            <a:r>
              <a:rPr lang="en-US" sz="1400" dirty="0"/>
              <a:t>Labor market conditions have impact on wages and hiring of skilled employees.</a:t>
            </a:r>
          </a:p>
          <a:p>
            <a:pPr marL="285750" indent="-285750" algn="l">
              <a:buFont typeface="Arial" panose="020B0604020202020204" pitchFamily="34" charset="0"/>
              <a:buChar char="•"/>
            </a:pPr>
            <a:r>
              <a:rPr lang="en-US" sz="1400" dirty="0"/>
              <a:t>Economic stability attracts more investors to invest in businesses</a:t>
            </a:r>
          </a:p>
          <a:p>
            <a:pPr marL="285750" indent="-285750" algn="l">
              <a:buFont typeface="Arial" panose="020B0604020202020204" pitchFamily="34" charset="0"/>
              <a:buChar char="•"/>
            </a:pPr>
            <a:r>
              <a:rPr lang="en-US" sz="1400" dirty="0"/>
              <a:t>Decrease in disposable income restricts customers from spending on luxury items. </a:t>
            </a:r>
          </a:p>
        </p:txBody>
      </p:sp>
      <p:sp>
        <p:nvSpPr>
          <p:cNvPr id="16" name="Text Placeholder 23">
            <a:extLst>
              <a:ext uri="{FF2B5EF4-FFF2-40B4-BE49-F238E27FC236}">
                <a16:creationId xmlns:a16="http://schemas.microsoft.com/office/drawing/2014/main" id="{86953276-87EC-754D-78C8-7F5E6B876B46}"/>
              </a:ext>
            </a:extLst>
          </p:cNvPr>
          <p:cNvSpPr txBox="1">
            <a:spLocks/>
          </p:cNvSpPr>
          <p:nvPr/>
        </p:nvSpPr>
        <p:spPr>
          <a:xfrm>
            <a:off x="9524555" y="2840353"/>
            <a:ext cx="1772112" cy="2432685"/>
          </a:xfrm>
          <a:prstGeom prst="rect">
            <a:avLst/>
          </a:prstGeom>
          <a:noFill/>
        </p:spPr>
        <p:txBody>
          <a:bodyPr vert="horz" lIns="0" tIns="45720" rIns="0" bIns="45720" rtlCol="0" anchor="t" anchorCtr="0">
            <a:noAutofit/>
          </a:bodyPr>
          <a:lstStyle>
            <a:lvl1pPr marL="0" indent="0" algn="ctr" defTabSz="914400" rtl="0" eaLnBrk="1" latinLnBrk="0" hangingPunct="1">
              <a:lnSpc>
                <a:spcPct val="100000"/>
              </a:lnSpc>
              <a:spcBef>
                <a:spcPts val="0"/>
              </a:spcBef>
              <a:buFont typeface="Arial" panose="020B0604020202020204" pitchFamily="34" charset="0"/>
              <a:buNone/>
              <a:defRPr sz="15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gn="l">
              <a:buFont typeface="Arial" panose="020B0604020202020204" pitchFamily="34" charset="0"/>
              <a:buChar char="•"/>
            </a:pPr>
            <a:r>
              <a:rPr lang="en-US" sz="1400" dirty="0"/>
              <a:t>Shifting ecofriendly options have motivated individuals to join wellness center to incorporate healthy lifestyle in their routine. </a:t>
            </a:r>
          </a:p>
          <a:p>
            <a:pPr marL="285750" indent="-285750" algn="l">
              <a:buFont typeface="Arial" panose="020B0604020202020204" pitchFamily="34" charset="0"/>
              <a:buChar char="•"/>
            </a:pPr>
            <a:r>
              <a:rPr lang="en-US" sz="1400" dirty="0"/>
              <a:t>Wellness centers uses equipment that require lot of electricity, so it is a major concern for authorities</a:t>
            </a:r>
          </a:p>
        </p:txBody>
      </p:sp>
    </p:spTree>
    <p:extLst>
      <p:ext uri="{BB962C8B-B14F-4D97-AF65-F5344CB8AC3E}">
        <p14:creationId xmlns:p14="http://schemas.microsoft.com/office/powerpoint/2010/main" val="25028879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7C09F16-6D23-666F-6800-8FC697831948}"/>
              </a:ext>
            </a:extLst>
          </p:cNvPr>
          <p:cNvSpPr>
            <a:spLocks noGrp="1"/>
          </p:cNvSpPr>
          <p:nvPr>
            <p:ph type="title"/>
          </p:nvPr>
        </p:nvSpPr>
        <p:spPr>
          <a:xfrm>
            <a:off x="647214" y="210312"/>
            <a:ext cx="10671048" cy="768096"/>
          </a:xfrm>
        </p:spPr>
        <p:txBody>
          <a:bodyPr/>
          <a:lstStyle/>
          <a:p>
            <a:r>
              <a:rPr lang="en-US" sz="4000" dirty="0"/>
              <a:t>Target market</a:t>
            </a:r>
          </a:p>
        </p:txBody>
      </p:sp>
      <p:sp>
        <p:nvSpPr>
          <p:cNvPr id="73" name="Footer Placeholder 72">
            <a:extLst>
              <a:ext uri="{FF2B5EF4-FFF2-40B4-BE49-F238E27FC236}">
                <a16:creationId xmlns:a16="http://schemas.microsoft.com/office/drawing/2014/main" id="{253AA363-0A91-5CE9-7764-DD7813D6BF70}"/>
              </a:ext>
            </a:extLst>
          </p:cNvPr>
          <p:cNvSpPr>
            <a:spLocks noGrp="1"/>
          </p:cNvSpPr>
          <p:nvPr>
            <p:ph type="ftr" sz="quarter" idx="11"/>
          </p:nvPr>
        </p:nvSpPr>
        <p:spPr/>
        <p:txBody>
          <a:bodyPr/>
          <a:lstStyle/>
          <a:p>
            <a:r>
              <a:rPr lang="en-US" dirty="0"/>
              <a:t>The Wellness Corner</a:t>
            </a:r>
          </a:p>
        </p:txBody>
      </p:sp>
      <p:sp>
        <p:nvSpPr>
          <p:cNvPr id="74" name="Slide Number Placeholder 73">
            <a:extLst>
              <a:ext uri="{FF2B5EF4-FFF2-40B4-BE49-F238E27FC236}">
                <a16:creationId xmlns:a16="http://schemas.microsoft.com/office/drawing/2014/main" id="{B964C6B0-844C-A964-2B74-46CF893E1381}"/>
              </a:ext>
            </a:extLst>
          </p:cNvPr>
          <p:cNvSpPr>
            <a:spLocks noGrp="1"/>
          </p:cNvSpPr>
          <p:nvPr>
            <p:ph type="sldNum" sz="quarter" idx="12"/>
          </p:nvPr>
        </p:nvSpPr>
        <p:spPr/>
        <p:txBody>
          <a:bodyPr/>
          <a:lstStyle/>
          <a:p>
            <a:fld id="{48F63A3B-78C7-47BE-AE5E-E10140E04643}" type="slidenum">
              <a:rPr lang="en-US" smtClean="0"/>
              <a:pPr/>
              <a:t>8</a:t>
            </a:fld>
            <a:endParaRPr lang="en-US" dirty="0"/>
          </a:p>
        </p:txBody>
      </p:sp>
      <p:sp>
        <p:nvSpPr>
          <p:cNvPr id="2" name="Text Placeholder 1">
            <a:extLst>
              <a:ext uri="{FF2B5EF4-FFF2-40B4-BE49-F238E27FC236}">
                <a16:creationId xmlns:a16="http://schemas.microsoft.com/office/drawing/2014/main" id="{B2AF69D5-AD7B-521D-22B1-50D8A24356AC}"/>
              </a:ext>
            </a:extLst>
          </p:cNvPr>
          <p:cNvSpPr>
            <a:spLocks noGrp="1"/>
          </p:cNvSpPr>
          <p:nvPr>
            <p:ph type="body" sz="quarter" idx="14"/>
          </p:nvPr>
        </p:nvSpPr>
        <p:spPr>
          <a:xfrm>
            <a:off x="1307594" y="5817656"/>
            <a:ext cx="1809748" cy="847140"/>
          </a:xfrm>
        </p:spPr>
        <p:txBody>
          <a:bodyPr/>
          <a:lstStyle/>
          <a:p>
            <a:r>
              <a:rPr lang="en-US" dirty="0"/>
              <a:t>AGE</a:t>
            </a:r>
          </a:p>
        </p:txBody>
      </p:sp>
      <p:sp>
        <p:nvSpPr>
          <p:cNvPr id="26" name="TextBox 25">
            <a:extLst>
              <a:ext uri="{FF2B5EF4-FFF2-40B4-BE49-F238E27FC236}">
                <a16:creationId xmlns:a16="http://schemas.microsoft.com/office/drawing/2014/main" id="{1B72D035-4BCC-27FA-67DE-C19C453138D1}"/>
              </a:ext>
            </a:extLst>
          </p:cNvPr>
          <p:cNvSpPr txBox="1"/>
          <p:nvPr/>
        </p:nvSpPr>
        <p:spPr>
          <a:xfrm>
            <a:off x="647214" y="1088746"/>
            <a:ext cx="10671047" cy="1077218"/>
          </a:xfrm>
          <a:prstGeom prst="rect">
            <a:avLst/>
          </a:prstGeom>
          <a:noFill/>
        </p:spPr>
        <p:txBody>
          <a:bodyPr wrap="square">
            <a:spAutoFit/>
          </a:bodyPr>
          <a:lstStyle/>
          <a:p>
            <a:pPr marL="0" marR="0">
              <a:spcBef>
                <a:spcPts val="0"/>
              </a:spcBef>
              <a:spcAft>
                <a:spcPts val="1000"/>
              </a:spcAft>
            </a:pPr>
            <a:r>
              <a:rPr lang="en-US" sz="1600" dirty="0">
                <a:solidFill>
                  <a:srgbClr val="202C8F"/>
                </a:solidFill>
                <a:effectLst/>
                <a:latin typeface="Times New Roman" panose="02020603050405020304" pitchFamily="18" charset="0"/>
                <a:ea typeface="Calibri" panose="020F0502020204030204" pitchFamily="34" charset="0"/>
              </a:rPr>
              <a:t>Identifying and understanding the target market is important for being able to successfully enter and capture the market by formulating targeted strategies and being profitable. It is about specifying a group of people that we want to offer our product. The target market has need of the product and thus the product will fulfill their need. The target market of The Wellness Corner is identified based on various factors such as; age, income and behavioral pattern. </a:t>
            </a:r>
            <a:endParaRPr lang="en-GB" sz="1600" dirty="0">
              <a:solidFill>
                <a:srgbClr val="202C8F"/>
              </a:solidFill>
              <a:effectLst/>
              <a:latin typeface="Times New Roman" panose="02020603050405020304" pitchFamily="18" charset="0"/>
              <a:ea typeface="Calibri" panose="020F0502020204030204" pitchFamily="34" charset="0"/>
            </a:endParaRPr>
          </a:p>
        </p:txBody>
      </p:sp>
      <p:sp>
        <p:nvSpPr>
          <p:cNvPr id="29" name="TextBox 28">
            <a:extLst>
              <a:ext uri="{FF2B5EF4-FFF2-40B4-BE49-F238E27FC236}">
                <a16:creationId xmlns:a16="http://schemas.microsoft.com/office/drawing/2014/main" id="{A5A47FD4-ACCB-4CA6-D7D2-6560E6B8BAF7}"/>
              </a:ext>
            </a:extLst>
          </p:cNvPr>
          <p:cNvSpPr txBox="1"/>
          <p:nvPr/>
        </p:nvSpPr>
        <p:spPr>
          <a:xfrm>
            <a:off x="538242" y="3676374"/>
            <a:ext cx="2993358" cy="2031325"/>
          </a:xfrm>
          <a:prstGeom prst="rect">
            <a:avLst/>
          </a:prstGeom>
          <a:noFill/>
        </p:spPr>
        <p:txBody>
          <a:bodyPr wrap="square">
            <a:spAutoFit/>
          </a:bodyPr>
          <a:lstStyle/>
          <a:p>
            <a:pPr marL="0" marR="0" algn="just">
              <a:spcBef>
                <a:spcPts val="0"/>
              </a:spcBef>
              <a:spcAft>
                <a:spcPts val="1000"/>
              </a:spcAft>
            </a:pPr>
            <a:r>
              <a:rPr lang="en-US" sz="1400" dirty="0">
                <a:solidFill>
                  <a:srgbClr val="202C8F"/>
                </a:solidFill>
                <a:effectLst/>
                <a:latin typeface="Times New Roman" panose="02020603050405020304" pitchFamily="18" charset="0"/>
                <a:ea typeface="Calibri" panose="020F0502020204030204" pitchFamily="34" charset="0"/>
              </a:rPr>
              <a:t>We will target individuals aged between 20 to 45 years who are interested in maintaining their body weight and concerned about their physical fitness. We also have special program for elderly customers aged above 45 years to conduct sessions for guiding the about adopting healthy lifestyle and its impact on their health. </a:t>
            </a:r>
            <a:endParaRPr lang="en-GB" sz="1400" dirty="0">
              <a:solidFill>
                <a:srgbClr val="202C8F"/>
              </a:solidFill>
              <a:effectLst/>
              <a:latin typeface="Times New Roman" panose="02020603050405020304" pitchFamily="18" charset="0"/>
              <a:ea typeface="Calibri" panose="020F0502020204030204" pitchFamily="34" charset="0"/>
            </a:endParaRPr>
          </a:p>
        </p:txBody>
      </p:sp>
      <p:sp>
        <p:nvSpPr>
          <p:cNvPr id="30" name="TextBox 29">
            <a:extLst>
              <a:ext uri="{FF2B5EF4-FFF2-40B4-BE49-F238E27FC236}">
                <a16:creationId xmlns:a16="http://schemas.microsoft.com/office/drawing/2014/main" id="{0AC15EDE-4775-873D-5AE0-7EF46A3D08E8}"/>
              </a:ext>
            </a:extLst>
          </p:cNvPr>
          <p:cNvSpPr txBox="1"/>
          <p:nvPr/>
        </p:nvSpPr>
        <p:spPr>
          <a:xfrm>
            <a:off x="4193056" y="3614437"/>
            <a:ext cx="2993358" cy="2031325"/>
          </a:xfrm>
          <a:prstGeom prst="rect">
            <a:avLst/>
          </a:prstGeom>
          <a:noFill/>
        </p:spPr>
        <p:txBody>
          <a:bodyPr wrap="square">
            <a:spAutoFit/>
          </a:bodyPr>
          <a:lstStyle/>
          <a:p>
            <a:pPr marL="0" marR="0" algn="just">
              <a:spcBef>
                <a:spcPts val="0"/>
              </a:spcBef>
              <a:spcAft>
                <a:spcPts val="1000"/>
              </a:spcAft>
            </a:pPr>
            <a:r>
              <a:rPr lang="en-US" sz="1400" dirty="0">
                <a:solidFill>
                  <a:srgbClr val="202C8F"/>
                </a:solidFill>
                <a:effectLst/>
                <a:latin typeface="Times New Roman" panose="02020603050405020304" pitchFamily="18" charset="0"/>
                <a:ea typeface="Calibri" panose="020F0502020204030204" pitchFamily="34" charset="0"/>
              </a:rPr>
              <a:t>We will target individuals in middle to high income groups as they have disposable income to spend on lifestyle preferences. These income groups are more concerned about their health and can afford healthier lifestyle as compared to low-income groups who are more concerned about fulfilling their basic needs. </a:t>
            </a:r>
            <a:endParaRPr lang="en-GB" sz="1400" dirty="0">
              <a:solidFill>
                <a:srgbClr val="202C8F"/>
              </a:solidFill>
              <a:effectLst/>
              <a:latin typeface="Times New Roman" panose="02020603050405020304" pitchFamily="18" charset="0"/>
              <a:ea typeface="Calibri" panose="020F0502020204030204" pitchFamily="34" charset="0"/>
            </a:endParaRPr>
          </a:p>
        </p:txBody>
      </p:sp>
      <p:sp>
        <p:nvSpPr>
          <p:cNvPr id="31" name="TextBox 30">
            <a:extLst>
              <a:ext uri="{FF2B5EF4-FFF2-40B4-BE49-F238E27FC236}">
                <a16:creationId xmlns:a16="http://schemas.microsoft.com/office/drawing/2014/main" id="{5E1C9AF0-ED38-99CD-7D7E-F0117C0A5DCB}"/>
              </a:ext>
            </a:extLst>
          </p:cNvPr>
          <p:cNvSpPr txBox="1"/>
          <p:nvPr/>
        </p:nvSpPr>
        <p:spPr>
          <a:xfrm>
            <a:off x="7847871" y="3676374"/>
            <a:ext cx="2993358" cy="1600438"/>
          </a:xfrm>
          <a:prstGeom prst="rect">
            <a:avLst/>
          </a:prstGeom>
          <a:noFill/>
        </p:spPr>
        <p:txBody>
          <a:bodyPr wrap="square">
            <a:spAutoFit/>
          </a:bodyPr>
          <a:lstStyle/>
          <a:p>
            <a:pPr marL="0" marR="0" algn="just">
              <a:spcBef>
                <a:spcPts val="0"/>
              </a:spcBef>
              <a:spcAft>
                <a:spcPts val="1000"/>
              </a:spcAft>
            </a:pPr>
            <a:r>
              <a:rPr lang="en-US" sz="1400" dirty="0">
                <a:solidFill>
                  <a:srgbClr val="202C8F"/>
                </a:solidFill>
                <a:effectLst/>
                <a:latin typeface="Times New Roman" panose="02020603050405020304" pitchFamily="18" charset="0"/>
                <a:ea typeface="Calibri" panose="020F0502020204030204" pitchFamily="34" charset="0"/>
              </a:rPr>
              <a:t>We will target individuals who are concerned about their physical fitness and want to either gain or lose weight. Also, we will target individuals who are willing to adopt healthier lifestyle by incorporating health options and exercise into their daily routine. </a:t>
            </a:r>
            <a:endParaRPr lang="en-GB" sz="1400" dirty="0">
              <a:solidFill>
                <a:srgbClr val="202C8F"/>
              </a:solidFill>
              <a:effectLst/>
              <a:latin typeface="Times New Roman" panose="02020603050405020304" pitchFamily="18" charset="0"/>
              <a:ea typeface="Calibri" panose="020F0502020204030204" pitchFamily="34" charset="0"/>
            </a:endParaRPr>
          </a:p>
        </p:txBody>
      </p:sp>
      <p:sp>
        <p:nvSpPr>
          <p:cNvPr id="44" name="Text Placeholder 1">
            <a:extLst>
              <a:ext uri="{FF2B5EF4-FFF2-40B4-BE49-F238E27FC236}">
                <a16:creationId xmlns:a16="http://schemas.microsoft.com/office/drawing/2014/main" id="{DED572C9-FBA3-8C57-FA9C-08C7EE7E21E5}"/>
              </a:ext>
            </a:extLst>
          </p:cNvPr>
          <p:cNvSpPr txBox="1">
            <a:spLocks/>
          </p:cNvSpPr>
          <p:nvPr/>
        </p:nvSpPr>
        <p:spPr>
          <a:xfrm>
            <a:off x="4635247" y="5786962"/>
            <a:ext cx="1809747" cy="847140"/>
          </a:xfrm>
          <a:prstGeom prst="rect">
            <a:avLst/>
          </a:prstGeom>
          <a:solidFill>
            <a:schemeClr val="bg1"/>
          </a:solidFill>
        </p:spPr>
        <p:txBody>
          <a:bodyPr vert="horz" lIns="0" tIns="274320" rIns="0" bIns="45720" rtlCol="0" anchor="t">
            <a:noAutofit/>
          </a:bodyPr>
          <a:lstStyle>
            <a:lvl1pPr marL="0" indent="0" algn="ctr" defTabSz="914400" rtl="0" eaLnBrk="1" latinLnBrk="0" hangingPunct="1">
              <a:lnSpc>
                <a:spcPct val="100000"/>
              </a:lnSpc>
              <a:spcBef>
                <a:spcPts val="0"/>
              </a:spcBef>
              <a:buFont typeface="Arial" panose="020B0604020202020204" pitchFamily="34" charset="0"/>
              <a:buNone/>
              <a:defRPr sz="1800" b="1" kern="1200" cap="all" baseline="0">
                <a:solidFill>
                  <a:schemeClr val="accent6"/>
                </a:solidFill>
                <a:latin typeface="Arial" panose="020B0604020202020204" pitchFamily="34" charset="0"/>
                <a:ea typeface="+mn-ea"/>
                <a:cs typeface="Arial" panose="020B0604020202020204" pitchFamily="34" charset="0"/>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Income</a:t>
            </a:r>
          </a:p>
        </p:txBody>
      </p:sp>
      <p:sp>
        <p:nvSpPr>
          <p:cNvPr id="45" name="Text Placeholder 1">
            <a:extLst>
              <a:ext uri="{FF2B5EF4-FFF2-40B4-BE49-F238E27FC236}">
                <a16:creationId xmlns:a16="http://schemas.microsoft.com/office/drawing/2014/main" id="{5E1BD47E-0490-6582-C904-FFCB01947CA2}"/>
              </a:ext>
            </a:extLst>
          </p:cNvPr>
          <p:cNvSpPr txBox="1">
            <a:spLocks/>
          </p:cNvSpPr>
          <p:nvPr/>
        </p:nvSpPr>
        <p:spPr>
          <a:xfrm>
            <a:off x="7962899" y="5786962"/>
            <a:ext cx="3099054" cy="847140"/>
          </a:xfrm>
          <a:prstGeom prst="rect">
            <a:avLst/>
          </a:prstGeom>
          <a:solidFill>
            <a:schemeClr val="bg1"/>
          </a:solidFill>
        </p:spPr>
        <p:txBody>
          <a:bodyPr vert="horz" lIns="0" tIns="274320" rIns="0" bIns="45720" rtlCol="0" anchor="t">
            <a:noAutofit/>
          </a:bodyPr>
          <a:lstStyle>
            <a:lvl1pPr marL="0" indent="0" algn="ctr" defTabSz="914400" rtl="0" eaLnBrk="1" latinLnBrk="0" hangingPunct="1">
              <a:lnSpc>
                <a:spcPct val="100000"/>
              </a:lnSpc>
              <a:spcBef>
                <a:spcPts val="0"/>
              </a:spcBef>
              <a:buFont typeface="Arial" panose="020B0604020202020204" pitchFamily="34" charset="0"/>
              <a:buNone/>
              <a:defRPr sz="1800" b="1" kern="1200" cap="all" baseline="0">
                <a:solidFill>
                  <a:schemeClr val="accent6"/>
                </a:solidFill>
                <a:latin typeface="Arial" panose="020B0604020202020204" pitchFamily="34" charset="0"/>
                <a:ea typeface="+mn-ea"/>
                <a:cs typeface="Arial" panose="020B0604020202020204" pitchFamily="34" charset="0"/>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Behavioral Pattern</a:t>
            </a:r>
          </a:p>
        </p:txBody>
      </p:sp>
    </p:spTree>
    <p:extLst>
      <p:ext uri="{BB962C8B-B14F-4D97-AF65-F5344CB8AC3E}">
        <p14:creationId xmlns:p14="http://schemas.microsoft.com/office/powerpoint/2010/main" val="20119301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309B0-6209-D3D0-9D5E-308B9F6E7303}"/>
              </a:ext>
            </a:extLst>
          </p:cNvPr>
          <p:cNvSpPr>
            <a:spLocks noGrp="1"/>
          </p:cNvSpPr>
          <p:nvPr>
            <p:ph type="title"/>
          </p:nvPr>
        </p:nvSpPr>
        <p:spPr>
          <a:xfrm>
            <a:off x="3656457" y="104775"/>
            <a:ext cx="8165592" cy="768096"/>
          </a:xfrm>
        </p:spPr>
        <p:txBody>
          <a:bodyPr/>
          <a:lstStyle/>
          <a:p>
            <a:r>
              <a:rPr lang="en-US" sz="3600" dirty="0"/>
              <a:t>Marketing &amp; sales plan</a:t>
            </a:r>
          </a:p>
        </p:txBody>
      </p:sp>
      <p:sp>
        <p:nvSpPr>
          <p:cNvPr id="25" name="Slide Number Placeholder 24">
            <a:extLst>
              <a:ext uri="{FF2B5EF4-FFF2-40B4-BE49-F238E27FC236}">
                <a16:creationId xmlns:a16="http://schemas.microsoft.com/office/drawing/2014/main" id="{5058AE03-D409-0714-CCED-4548A9C92023}"/>
              </a:ext>
            </a:extLst>
          </p:cNvPr>
          <p:cNvSpPr>
            <a:spLocks noGrp="1"/>
          </p:cNvSpPr>
          <p:nvPr>
            <p:ph type="sldNum" sz="quarter" idx="12"/>
          </p:nvPr>
        </p:nvSpPr>
        <p:spPr/>
        <p:txBody>
          <a:bodyPr/>
          <a:lstStyle/>
          <a:p>
            <a:fld id="{48F63A3B-78C7-47BE-AE5E-E10140E04643}" type="slidenum">
              <a:rPr lang="en-US" smtClean="0"/>
              <a:t>9</a:t>
            </a:fld>
            <a:endParaRPr lang="en-US" dirty="0"/>
          </a:p>
        </p:txBody>
      </p:sp>
      <p:sp>
        <p:nvSpPr>
          <p:cNvPr id="11" name="Text Placeholder 10">
            <a:extLst>
              <a:ext uri="{FF2B5EF4-FFF2-40B4-BE49-F238E27FC236}">
                <a16:creationId xmlns:a16="http://schemas.microsoft.com/office/drawing/2014/main" id="{A2C39DD0-CD86-2929-7808-58D17FC2C0A6}"/>
              </a:ext>
            </a:extLst>
          </p:cNvPr>
          <p:cNvSpPr>
            <a:spLocks noGrp="1"/>
          </p:cNvSpPr>
          <p:nvPr>
            <p:ph type="body" idx="1"/>
          </p:nvPr>
        </p:nvSpPr>
        <p:spPr>
          <a:xfrm>
            <a:off x="3532632" y="822643"/>
            <a:ext cx="3822192" cy="411480"/>
          </a:xfrm>
        </p:spPr>
        <p:txBody>
          <a:bodyPr/>
          <a:lstStyle/>
          <a:p>
            <a:r>
              <a:rPr lang="en-US" sz="1600" dirty="0"/>
              <a:t>Using Social Media Platforms</a:t>
            </a:r>
          </a:p>
        </p:txBody>
      </p:sp>
      <p:sp>
        <p:nvSpPr>
          <p:cNvPr id="12" name="Content Placeholder 11">
            <a:extLst>
              <a:ext uri="{FF2B5EF4-FFF2-40B4-BE49-F238E27FC236}">
                <a16:creationId xmlns:a16="http://schemas.microsoft.com/office/drawing/2014/main" id="{CE3C1BFF-2275-1E7D-0604-E6F5CFEC01F6}"/>
              </a:ext>
            </a:extLst>
          </p:cNvPr>
          <p:cNvSpPr>
            <a:spLocks noGrp="1"/>
          </p:cNvSpPr>
          <p:nvPr>
            <p:ph sz="half" idx="2"/>
          </p:nvPr>
        </p:nvSpPr>
        <p:spPr>
          <a:xfrm>
            <a:off x="3532632" y="1168655"/>
            <a:ext cx="3741928" cy="1374520"/>
          </a:xfrm>
        </p:spPr>
        <p:txBody>
          <a:bodyPr/>
          <a:lstStyle/>
          <a:p>
            <a:pPr marL="0" indent="0">
              <a:buNone/>
            </a:pPr>
            <a:r>
              <a:rPr lang="en-US" sz="1400" dirty="0">
                <a:effectLst/>
                <a:latin typeface="Times New Roman" panose="02020603050405020304" pitchFamily="18" charset="0"/>
                <a:ea typeface="Calibri" panose="020F0502020204030204" pitchFamily="34" charset="0"/>
              </a:rPr>
              <a:t>We will have official page on Facebook where we will post workout videos and motivational content related to health on regular basis. We will also use other platforms like Instagram and TikTok as users navigate through these platforms and are highly influenced by it.</a:t>
            </a:r>
            <a:endParaRPr lang="en-US" sz="1200" dirty="0"/>
          </a:p>
        </p:txBody>
      </p:sp>
      <p:sp>
        <p:nvSpPr>
          <p:cNvPr id="7" name="Text Placeholder 10">
            <a:extLst>
              <a:ext uri="{FF2B5EF4-FFF2-40B4-BE49-F238E27FC236}">
                <a16:creationId xmlns:a16="http://schemas.microsoft.com/office/drawing/2014/main" id="{2B83AC4B-2E06-797B-B58D-78AE7AE9E8CB}"/>
              </a:ext>
            </a:extLst>
          </p:cNvPr>
          <p:cNvSpPr txBox="1">
            <a:spLocks/>
          </p:cNvSpPr>
          <p:nvPr/>
        </p:nvSpPr>
        <p:spPr>
          <a:xfrm>
            <a:off x="3532632" y="2676622"/>
            <a:ext cx="3822192" cy="411480"/>
          </a:xfrm>
          <a:prstGeom prst="rect">
            <a:avLst/>
          </a:prstGeom>
        </p:spPr>
        <p:txBody>
          <a:bodyPr vert="horz" lIns="91440" tIns="45720" rIns="91440" bIns="45720" rtlCol="0" anchor="t">
            <a:noAutofit/>
          </a:bodyPr>
          <a:lstStyle>
            <a:lvl1pPr marL="0" indent="0" algn="l" defTabSz="914400" rtl="0" eaLnBrk="1" latinLnBrk="0" hangingPunct="1">
              <a:lnSpc>
                <a:spcPct val="100000"/>
              </a:lnSpc>
              <a:spcBef>
                <a:spcPts val="0"/>
              </a:spcBef>
              <a:buFont typeface="Arial" panose="020B0604020202020204" pitchFamily="34" charset="0"/>
              <a:buNone/>
              <a:defRPr sz="1800" b="1" kern="1200" cap="all" baseline="0">
                <a:solidFill>
                  <a:schemeClr val="accent6"/>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100000"/>
              </a:lnSpc>
              <a:spcBef>
                <a:spcPts val="360"/>
              </a:spcBef>
              <a:buFont typeface="Arial" panose="020B0604020202020204" pitchFamily="34" charset="0"/>
              <a:buNone/>
              <a:defRPr sz="2000" b="1" kern="1200">
                <a:solidFill>
                  <a:schemeClr val="accent6"/>
                </a:solidFill>
                <a:latin typeface="+mn-lt"/>
                <a:ea typeface="+mn-ea"/>
                <a:cs typeface="+mn-cs"/>
              </a:defRPr>
            </a:lvl2pPr>
            <a:lvl3pPr marL="914400" indent="0" algn="l" defTabSz="914400" rtl="0" eaLnBrk="1" latinLnBrk="0" hangingPunct="1">
              <a:lnSpc>
                <a:spcPct val="100000"/>
              </a:lnSpc>
              <a:spcBef>
                <a:spcPts val="360"/>
              </a:spcBef>
              <a:buFont typeface="Arial" panose="020B0604020202020204" pitchFamily="34" charset="0"/>
              <a:buNone/>
              <a:defRPr sz="1800" b="1" kern="1200">
                <a:solidFill>
                  <a:schemeClr val="accent6"/>
                </a:solidFill>
                <a:latin typeface="+mn-lt"/>
                <a:ea typeface="+mn-ea"/>
                <a:cs typeface="+mn-cs"/>
              </a:defRPr>
            </a:lvl3pPr>
            <a:lvl4pPr marL="1371600" indent="0" algn="l" defTabSz="914400" rtl="0" eaLnBrk="1" latinLnBrk="0" hangingPunct="1">
              <a:lnSpc>
                <a:spcPct val="100000"/>
              </a:lnSpc>
              <a:spcBef>
                <a:spcPts val="360"/>
              </a:spcBef>
              <a:buFont typeface="Arial" panose="020B0604020202020204" pitchFamily="34" charset="0"/>
              <a:buNone/>
              <a:defRPr sz="1600" b="1" kern="1200">
                <a:solidFill>
                  <a:schemeClr val="accent6"/>
                </a:solidFill>
                <a:latin typeface="+mn-lt"/>
                <a:ea typeface="+mn-ea"/>
                <a:cs typeface="+mn-cs"/>
              </a:defRPr>
            </a:lvl4pPr>
            <a:lvl5pPr marL="1828800" indent="0" algn="l" defTabSz="914400" rtl="0" eaLnBrk="1" latinLnBrk="0" hangingPunct="1">
              <a:lnSpc>
                <a:spcPct val="100000"/>
              </a:lnSpc>
              <a:spcBef>
                <a:spcPts val="360"/>
              </a:spcBef>
              <a:buFont typeface="Arial" panose="020B0604020202020204" pitchFamily="34" charset="0"/>
              <a:buNone/>
              <a:defRPr sz="1600" b="1" kern="1200">
                <a:solidFill>
                  <a:schemeClr val="accent6"/>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US" sz="1600" dirty="0"/>
              <a:t>Seamless User Experience</a:t>
            </a:r>
          </a:p>
        </p:txBody>
      </p:sp>
      <p:sp>
        <p:nvSpPr>
          <p:cNvPr id="8" name="Content Placeholder 11">
            <a:extLst>
              <a:ext uri="{FF2B5EF4-FFF2-40B4-BE49-F238E27FC236}">
                <a16:creationId xmlns:a16="http://schemas.microsoft.com/office/drawing/2014/main" id="{9FBF4696-5A3D-D01E-2E1D-D30DA29C8001}"/>
              </a:ext>
            </a:extLst>
          </p:cNvPr>
          <p:cNvSpPr txBox="1">
            <a:spLocks/>
          </p:cNvSpPr>
          <p:nvPr/>
        </p:nvSpPr>
        <p:spPr>
          <a:xfrm>
            <a:off x="3532632" y="3030254"/>
            <a:ext cx="3741928" cy="1399665"/>
          </a:xfrm>
          <a:prstGeom prst="rect">
            <a:avLst/>
          </a:prstGeom>
        </p:spPr>
        <p:txBody>
          <a:bodyPr vert="horz" lIns="45720" tIns="45720" rIns="45720" bIns="45720" rtlCol="0">
            <a:noAutofit/>
          </a:bodyPr>
          <a:lstStyle>
            <a:lvl1pPr marL="347472" indent="-347472" algn="l" defTabSz="914400" rtl="0" eaLnBrk="1" latinLnBrk="0" hangingPunct="1">
              <a:lnSpc>
                <a:spcPct val="100000"/>
              </a:lnSpc>
              <a:spcBef>
                <a:spcPts val="360"/>
              </a:spcBef>
              <a:buFont typeface="Arial" panose="020B0604020202020204" pitchFamily="34" charset="0"/>
              <a:buChar char="•"/>
              <a:defRPr sz="15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13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12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2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2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400" dirty="0">
                <a:latin typeface="Times New Roman" panose="02020603050405020304" pitchFamily="18" charset="0"/>
                <a:ea typeface="Calibri" panose="020F0502020204030204" pitchFamily="34" charset="0"/>
              </a:rPr>
              <a:t>This application will have small workout videos for beginners for free. Those who want more guidance related to work out and healthy lifestyle will have to pay subscription fee and they will get advice from experts and work out tips from our trainers. </a:t>
            </a:r>
            <a:endParaRPr lang="en-US" sz="1200" dirty="0"/>
          </a:p>
        </p:txBody>
      </p:sp>
      <p:sp>
        <p:nvSpPr>
          <p:cNvPr id="9" name="Text Placeholder 10">
            <a:extLst>
              <a:ext uri="{FF2B5EF4-FFF2-40B4-BE49-F238E27FC236}">
                <a16:creationId xmlns:a16="http://schemas.microsoft.com/office/drawing/2014/main" id="{A6D049F8-EED3-9191-E79F-26636D061086}"/>
              </a:ext>
            </a:extLst>
          </p:cNvPr>
          <p:cNvSpPr txBox="1">
            <a:spLocks/>
          </p:cNvSpPr>
          <p:nvPr/>
        </p:nvSpPr>
        <p:spPr>
          <a:xfrm>
            <a:off x="3492500" y="4657424"/>
            <a:ext cx="3822192" cy="411480"/>
          </a:xfrm>
          <a:prstGeom prst="rect">
            <a:avLst/>
          </a:prstGeom>
        </p:spPr>
        <p:txBody>
          <a:bodyPr vert="horz" lIns="91440" tIns="45720" rIns="91440" bIns="45720" rtlCol="0" anchor="t">
            <a:noAutofit/>
          </a:bodyPr>
          <a:lstStyle>
            <a:lvl1pPr marL="0" indent="0" algn="l" defTabSz="914400" rtl="0" eaLnBrk="1" latinLnBrk="0" hangingPunct="1">
              <a:lnSpc>
                <a:spcPct val="100000"/>
              </a:lnSpc>
              <a:spcBef>
                <a:spcPts val="0"/>
              </a:spcBef>
              <a:buFont typeface="Arial" panose="020B0604020202020204" pitchFamily="34" charset="0"/>
              <a:buNone/>
              <a:defRPr sz="1800" b="1" kern="1200" cap="all" baseline="0">
                <a:solidFill>
                  <a:schemeClr val="accent6"/>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100000"/>
              </a:lnSpc>
              <a:spcBef>
                <a:spcPts val="360"/>
              </a:spcBef>
              <a:buFont typeface="Arial" panose="020B0604020202020204" pitchFamily="34" charset="0"/>
              <a:buNone/>
              <a:defRPr sz="2000" b="1" kern="1200">
                <a:solidFill>
                  <a:schemeClr val="accent6"/>
                </a:solidFill>
                <a:latin typeface="+mn-lt"/>
                <a:ea typeface="+mn-ea"/>
                <a:cs typeface="+mn-cs"/>
              </a:defRPr>
            </a:lvl2pPr>
            <a:lvl3pPr marL="914400" indent="0" algn="l" defTabSz="914400" rtl="0" eaLnBrk="1" latinLnBrk="0" hangingPunct="1">
              <a:lnSpc>
                <a:spcPct val="100000"/>
              </a:lnSpc>
              <a:spcBef>
                <a:spcPts val="360"/>
              </a:spcBef>
              <a:buFont typeface="Arial" panose="020B0604020202020204" pitchFamily="34" charset="0"/>
              <a:buNone/>
              <a:defRPr sz="1800" b="1" kern="1200">
                <a:solidFill>
                  <a:schemeClr val="accent6"/>
                </a:solidFill>
                <a:latin typeface="+mn-lt"/>
                <a:ea typeface="+mn-ea"/>
                <a:cs typeface="+mn-cs"/>
              </a:defRPr>
            </a:lvl3pPr>
            <a:lvl4pPr marL="1371600" indent="0" algn="l" defTabSz="914400" rtl="0" eaLnBrk="1" latinLnBrk="0" hangingPunct="1">
              <a:lnSpc>
                <a:spcPct val="100000"/>
              </a:lnSpc>
              <a:spcBef>
                <a:spcPts val="360"/>
              </a:spcBef>
              <a:buFont typeface="Arial" panose="020B0604020202020204" pitchFamily="34" charset="0"/>
              <a:buNone/>
              <a:defRPr sz="1600" b="1" kern="1200">
                <a:solidFill>
                  <a:schemeClr val="accent6"/>
                </a:solidFill>
                <a:latin typeface="+mn-lt"/>
                <a:ea typeface="+mn-ea"/>
                <a:cs typeface="+mn-cs"/>
              </a:defRPr>
            </a:lvl4pPr>
            <a:lvl5pPr marL="1828800" indent="0" algn="l" defTabSz="914400" rtl="0" eaLnBrk="1" latinLnBrk="0" hangingPunct="1">
              <a:lnSpc>
                <a:spcPct val="100000"/>
              </a:lnSpc>
              <a:spcBef>
                <a:spcPts val="360"/>
              </a:spcBef>
              <a:buFont typeface="Arial" panose="020B0604020202020204" pitchFamily="34" charset="0"/>
              <a:buNone/>
              <a:defRPr sz="1600" b="1" kern="1200">
                <a:solidFill>
                  <a:schemeClr val="accent6"/>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US" sz="1600" dirty="0"/>
              <a:t>Referral Program </a:t>
            </a:r>
          </a:p>
        </p:txBody>
      </p:sp>
      <p:sp>
        <p:nvSpPr>
          <p:cNvPr id="10" name="Content Placeholder 11">
            <a:extLst>
              <a:ext uri="{FF2B5EF4-FFF2-40B4-BE49-F238E27FC236}">
                <a16:creationId xmlns:a16="http://schemas.microsoft.com/office/drawing/2014/main" id="{9B004C94-425E-CD2B-28BB-8F2061DCDAF6}"/>
              </a:ext>
            </a:extLst>
          </p:cNvPr>
          <p:cNvSpPr txBox="1">
            <a:spLocks/>
          </p:cNvSpPr>
          <p:nvPr/>
        </p:nvSpPr>
        <p:spPr>
          <a:xfrm>
            <a:off x="3532632" y="4989512"/>
            <a:ext cx="3741928" cy="1399665"/>
          </a:xfrm>
          <a:prstGeom prst="rect">
            <a:avLst/>
          </a:prstGeom>
        </p:spPr>
        <p:txBody>
          <a:bodyPr vert="horz" lIns="45720" tIns="45720" rIns="45720" bIns="45720" rtlCol="0">
            <a:noAutofit/>
          </a:bodyPr>
          <a:lstStyle>
            <a:lvl1pPr marL="347472" indent="-347472" algn="l" defTabSz="914400" rtl="0" eaLnBrk="1" latinLnBrk="0" hangingPunct="1">
              <a:lnSpc>
                <a:spcPct val="100000"/>
              </a:lnSpc>
              <a:spcBef>
                <a:spcPts val="360"/>
              </a:spcBef>
              <a:buFont typeface="Arial" panose="020B0604020202020204" pitchFamily="34" charset="0"/>
              <a:buChar char="•"/>
              <a:defRPr sz="15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13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12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2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2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400" dirty="0">
                <a:latin typeface="Times New Roman" panose="02020603050405020304" pitchFamily="18" charset="0"/>
                <a:ea typeface="Calibri" panose="020F0502020204030204" pitchFamily="34" charset="0"/>
              </a:rPr>
              <a:t>This program allows current customers to act as ambassador for the brand and motivate potential customers to use the product or service. In turn, the organization benefits the referrer. In our referral program we will provide fee concession to referrer and personal training session for each referral. </a:t>
            </a:r>
            <a:endParaRPr lang="en-US" sz="1200" dirty="0"/>
          </a:p>
        </p:txBody>
      </p:sp>
      <p:sp>
        <p:nvSpPr>
          <p:cNvPr id="15" name="Text Placeholder 10">
            <a:extLst>
              <a:ext uri="{FF2B5EF4-FFF2-40B4-BE49-F238E27FC236}">
                <a16:creationId xmlns:a16="http://schemas.microsoft.com/office/drawing/2014/main" id="{82A1FEAC-782B-E45D-086E-F361BE15B813}"/>
              </a:ext>
            </a:extLst>
          </p:cNvPr>
          <p:cNvSpPr txBox="1">
            <a:spLocks/>
          </p:cNvSpPr>
          <p:nvPr/>
        </p:nvSpPr>
        <p:spPr>
          <a:xfrm>
            <a:off x="7314692" y="823061"/>
            <a:ext cx="3822192" cy="411480"/>
          </a:xfrm>
          <a:prstGeom prst="rect">
            <a:avLst/>
          </a:prstGeom>
        </p:spPr>
        <p:txBody>
          <a:bodyPr vert="horz" lIns="91440" tIns="45720" rIns="91440" bIns="45720" rtlCol="0" anchor="t">
            <a:noAutofit/>
          </a:bodyPr>
          <a:lstStyle>
            <a:lvl1pPr marL="0" indent="0" algn="l" defTabSz="914400" rtl="0" eaLnBrk="1" latinLnBrk="0" hangingPunct="1">
              <a:lnSpc>
                <a:spcPct val="100000"/>
              </a:lnSpc>
              <a:spcBef>
                <a:spcPts val="0"/>
              </a:spcBef>
              <a:buFont typeface="Arial" panose="020B0604020202020204" pitchFamily="34" charset="0"/>
              <a:buNone/>
              <a:defRPr sz="1800" b="1" kern="1200" cap="all" baseline="0">
                <a:solidFill>
                  <a:schemeClr val="accent6"/>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100000"/>
              </a:lnSpc>
              <a:spcBef>
                <a:spcPts val="360"/>
              </a:spcBef>
              <a:buFont typeface="Arial" panose="020B0604020202020204" pitchFamily="34" charset="0"/>
              <a:buNone/>
              <a:defRPr sz="2000" b="1" kern="1200">
                <a:solidFill>
                  <a:schemeClr val="accent6"/>
                </a:solidFill>
                <a:latin typeface="+mn-lt"/>
                <a:ea typeface="+mn-ea"/>
                <a:cs typeface="+mn-cs"/>
              </a:defRPr>
            </a:lvl2pPr>
            <a:lvl3pPr marL="914400" indent="0" algn="l" defTabSz="914400" rtl="0" eaLnBrk="1" latinLnBrk="0" hangingPunct="1">
              <a:lnSpc>
                <a:spcPct val="100000"/>
              </a:lnSpc>
              <a:spcBef>
                <a:spcPts val="360"/>
              </a:spcBef>
              <a:buFont typeface="Arial" panose="020B0604020202020204" pitchFamily="34" charset="0"/>
              <a:buNone/>
              <a:defRPr sz="1800" b="1" kern="1200">
                <a:solidFill>
                  <a:schemeClr val="accent6"/>
                </a:solidFill>
                <a:latin typeface="+mn-lt"/>
                <a:ea typeface="+mn-ea"/>
                <a:cs typeface="+mn-cs"/>
              </a:defRPr>
            </a:lvl3pPr>
            <a:lvl4pPr marL="1371600" indent="0" algn="l" defTabSz="914400" rtl="0" eaLnBrk="1" latinLnBrk="0" hangingPunct="1">
              <a:lnSpc>
                <a:spcPct val="100000"/>
              </a:lnSpc>
              <a:spcBef>
                <a:spcPts val="360"/>
              </a:spcBef>
              <a:buFont typeface="Arial" panose="020B0604020202020204" pitchFamily="34" charset="0"/>
              <a:buNone/>
              <a:defRPr sz="1600" b="1" kern="1200">
                <a:solidFill>
                  <a:schemeClr val="accent6"/>
                </a:solidFill>
                <a:latin typeface="+mn-lt"/>
                <a:ea typeface="+mn-ea"/>
                <a:cs typeface="+mn-cs"/>
              </a:defRPr>
            </a:lvl4pPr>
            <a:lvl5pPr marL="1828800" indent="0" algn="l" defTabSz="914400" rtl="0" eaLnBrk="1" latinLnBrk="0" hangingPunct="1">
              <a:lnSpc>
                <a:spcPct val="100000"/>
              </a:lnSpc>
              <a:spcBef>
                <a:spcPts val="360"/>
              </a:spcBef>
              <a:buFont typeface="Arial" panose="020B0604020202020204" pitchFamily="34" charset="0"/>
              <a:buNone/>
              <a:defRPr sz="1600" b="1" kern="1200">
                <a:solidFill>
                  <a:schemeClr val="accent6"/>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US" sz="1600" dirty="0"/>
              <a:t>Banners and Flyers</a:t>
            </a:r>
          </a:p>
        </p:txBody>
      </p:sp>
      <p:sp>
        <p:nvSpPr>
          <p:cNvPr id="16" name="Content Placeholder 11">
            <a:extLst>
              <a:ext uri="{FF2B5EF4-FFF2-40B4-BE49-F238E27FC236}">
                <a16:creationId xmlns:a16="http://schemas.microsoft.com/office/drawing/2014/main" id="{494ABD63-E0C0-0637-7430-54C6F85A8D0C}"/>
              </a:ext>
            </a:extLst>
          </p:cNvPr>
          <p:cNvSpPr txBox="1">
            <a:spLocks/>
          </p:cNvSpPr>
          <p:nvPr/>
        </p:nvSpPr>
        <p:spPr>
          <a:xfrm>
            <a:off x="7354824" y="1155149"/>
            <a:ext cx="3741928" cy="1399665"/>
          </a:xfrm>
          <a:prstGeom prst="rect">
            <a:avLst/>
          </a:prstGeom>
        </p:spPr>
        <p:txBody>
          <a:bodyPr vert="horz" lIns="45720" tIns="45720" rIns="45720" bIns="45720" rtlCol="0">
            <a:noAutofit/>
          </a:bodyPr>
          <a:lstStyle>
            <a:lvl1pPr marL="347472" indent="-347472" algn="l" defTabSz="914400" rtl="0" eaLnBrk="1" latinLnBrk="0" hangingPunct="1">
              <a:lnSpc>
                <a:spcPct val="100000"/>
              </a:lnSpc>
              <a:spcBef>
                <a:spcPts val="360"/>
              </a:spcBef>
              <a:buFont typeface="Arial" panose="020B0604020202020204" pitchFamily="34" charset="0"/>
              <a:buChar char="•"/>
              <a:defRPr sz="15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13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12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2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2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400" dirty="0">
                <a:latin typeface="Times New Roman" panose="02020603050405020304" pitchFamily="18" charset="0"/>
                <a:ea typeface="Calibri" panose="020F0502020204030204" pitchFamily="34" charset="0"/>
              </a:rPr>
              <a:t>To create awareness in neighborhood we will place banners and posters in areas in close proximity of the wellness center because they are the ones who are most likely to join the center. We will also distribute flyers at offices and restaurants. </a:t>
            </a:r>
            <a:endParaRPr lang="en-US" sz="1200" dirty="0"/>
          </a:p>
        </p:txBody>
      </p:sp>
      <p:sp>
        <p:nvSpPr>
          <p:cNvPr id="19" name="Text Placeholder 10">
            <a:extLst>
              <a:ext uri="{FF2B5EF4-FFF2-40B4-BE49-F238E27FC236}">
                <a16:creationId xmlns:a16="http://schemas.microsoft.com/office/drawing/2014/main" id="{2160CB91-C2D0-D5E8-0F53-ABB592109506}"/>
              </a:ext>
            </a:extLst>
          </p:cNvPr>
          <p:cNvSpPr txBox="1">
            <a:spLocks/>
          </p:cNvSpPr>
          <p:nvPr/>
        </p:nvSpPr>
        <p:spPr>
          <a:xfrm>
            <a:off x="7354824" y="2676622"/>
            <a:ext cx="3822192" cy="411480"/>
          </a:xfrm>
          <a:prstGeom prst="rect">
            <a:avLst/>
          </a:prstGeom>
        </p:spPr>
        <p:txBody>
          <a:bodyPr vert="horz" lIns="91440" tIns="45720" rIns="91440" bIns="45720" rtlCol="0" anchor="t">
            <a:noAutofit/>
          </a:bodyPr>
          <a:lstStyle>
            <a:lvl1pPr marL="0" indent="0" algn="l" defTabSz="914400" rtl="0" eaLnBrk="1" latinLnBrk="0" hangingPunct="1">
              <a:lnSpc>
                <a:spcPct val="100000"/>
              </a:lnSpc>
              <a:spcBef>
                <a:spcPts val="0"/>
              </a:spcBef>
              <a:buFont typeface="Arial" panose="020B0604020202020204" pitchFamily="34" charset="0"/>
              <a:buNone/>
              <a:defRPr sz="1800" b="1" kern="1200" cap="all" baseline="0">
                <a:solidFill>
                  <a:schemeClr val="accent6"/>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100000"/>
              </a:lnSpc>
              <a:spcBef>
                <a:spcPts val="360"/>
              </a:spcBef>
              <a:buFont typeface="Arial" panose="020B0604020202020204" pitchFamily="34" charset="0"/>
              <a:buNone/>
              <a:defRPr sz="2000" b="1" kern="1200">
                <a:solidFill>
                  <a:schemeClr val="accent6"/>
                </a:solidFill>
                <a:latin typeface="+mn-lt"/>
                <a:ea typeface="+mn-ea"/>
                <a:cs typeface="+mn-cs"/>
              </a:defRPr>
            </a:lvl2pPr>
            <a:lvl3pPr marL="914400" indent="0" algn="l" defTabSz="914400" rtl="0" eaLnBrk="1" latinLnBrk="0" hangingPunct="1">
              <a:lnSpc>
                <a:spcPct val="100000"/>
              </a:lnSpc>
              <a:spcBef>
                <a:spcPts val="360"/>
              </a:spcBef>
              <a:buFont typeface="Arial" panose="020B0604020202020204" pitchFamily="34" charset="0"/>
              <a:buNone/>
              <a:defRPr sz="1800" b="1" kern="1200">
                <a:solidFill>
                  <a:schemeClr val="accent6"/>
                </a:solidFill>
                <a:latin typeface="+mn-lt"/>
                <a:ea typeface="+mn-ea"/>
                <a:cs typeface="+mn-cs"/>
              </a:defRPr>
            </a:lvl3pPr>
            <a:lvl4pPr marL="1371600" indent="0" algn="l" defTabSz="914400" rtl="0" eaLnBrk="1" latinLnBrk="0" hangingPunct="1">
              <a:lnSpc>
                <a:spcPct val="100000"/>
              </a:lnSpc>
              <a:spcBef>
                <a:spcPts val="360"/>
              </a:spcBef>
              <a:buFont typeface="Arial" panose="020B0604020202020204" pitchFamily="34" charset="0"/>
              <a:buNone/>
              <a:defRPr sz="1600" b="1" kern="1200">
                <a:solidFill>
                  <a:schemeClr val="accent6"/>
                </a:solidFill>
                <a:latin typeface="+mn-lt"/>
                <a:ea typeface="+mn-ea"/>
                <a:cs typeface="+mn-cs"/>
              </a:defRPr>
            </a:lvl4pPr>
            <a:lvl5pPr marL="1828800" indent="0" algn="l" defTabSz="914400" rtl="0" eaLnBrk="1" latinLnBrk="0" hangingPunct="1">
              <a:lnSpc>
                <a:spcPct val="100000"/>
              </a:lnSpc>
              <a:spcBef>
                <a:spcPts val="360"/>
              </a:spcBef>
              <a:buFont typeface="Arial" panose="020B0604020202020204" pitchFamily="34" charset="0"/>
              <a:buNone/>
              <a:defRPr sz="1600" b="1" kern="1200">
                <a:solidFill>
                  <a:schemeClr val="accent6"/>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US" sz="1600" dirty="0"/>
              <a:t>Digital Content Creation</a:t>
            </a:r>
          </a:p>
        </p:txBody>
      </p:sp>
      <p:sp>
        <p:nvSpPr>
          <p:cNvPr id="20" name="Content Placeholder 11">
            <a:extLst>
              <a:ext uri="{FF2B5EF4-FFF2-40B4-BE49-F238E27FC236}">
                <a16:creationId xmlns:a16="http://schemas.microsoft.com/office/drawing/2014/main" id="{D19A913E-4911-E8D3-2434-AD3CD6157EE9}"/>
              </a:ext>
            </a:extLst>
          </p:cNvPr>
          <p:cNvSpPr txBox="1">
            <a:spLocks/>
          </p:cNvSpPr>
          <p:nvPr/>
        </p:nvSpPr>
        <p:spPr>
          <a:xfrm>
            <a:off x="7354824" y="3022634"/>
            <a:ext cx="3741928" cy="1374520"/>
          </a:xfrm>
          <a:prstGeom prst="rect">
            <a:avLst/>
          </a:prstGeom>
        </p:spPr>
        <p:txBody>
          <a:bodyPr vert="horz" lIns="45720" tIns="45720" rIns="45720" bIns="45720" rtlCol="0">
            <a:noAutofit/>
          </a:bodyPr>
          <a:lstStyle>
            <a:lvl1pPr marL="347472" indent="-347472" algn="l" defTabSz="914400" rtl="0" eaLnBrk="1" latinLnBrk="0" hangingPunct="1">
              <a:lnSpc>
                <a:spcPct val="100000"/>
              </a:lnSpc>
              <a:spcBef>
                <a:spcPts val="360"/>
              </a:spcBef>
              <a:buFont typeface="Arial" panose="020B0604020202020204" pitchFamily="34" charset="0"/>
              <a:buChar char="•"/>
              <a:defRPr sz="15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13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12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2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2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400" dirty="0">
                <a:latin typeface="Times New Roman" panose="02020603050405020304" pitchFamily="18" charset="0"/>
                <a:ea typeface="Calibri" panose="020F0502020204030204" pitchFamily="34" charset="0"/>
              </a:rPr>
              <a:t>We will use influencer marketing for promoting our brand as influencers has fan following who trust them and get inspiration from them. So, we will approach influencers with huge following to visit our center and post content related to it against agreed incentives that will attract huge number of customers. </a:t>
            </a:r>
            <a:endParaRPr lang="en-US" sz="1200" dirty="0"/>
          </a:p>
        </p:txBody>
      </p:sp>
    </p:spTree>
    <p:extLst>
      <p:ext uri="{BB962C8B-B14F-4D97-AF65-F5344CB8AC3E}">
        <p14:creationId xmlns:p14="http://schemas.microsoft.com/office/powerpoint/2010/main" val="31702803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193548" y="203454"/>
            <a:ext cx="4753590" cy="667512"/>
          </a:xfrm>
        </p:spPr>
        <p:txBody>
          <a:bodyPr/>
          <a:lstStyle/>
          <a:p>
            <a:r>
              <a:rPr lang="en-US" sz="4000" dirty="0"/>
              <a:t>Our Product</a:t>
            </a:r>
          </a:p>
        </p:txBody>
      </p:sp>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a:xfrm>
            <a:off x="193548" y="1046606"/>
            <a:ext cx="6245352" cy="5316093"/>
          </a:xfrm>
        </p:spPr>
        <p:txBody>
          <a:bodyPr/>
          <a:lstStyle/>
          <a:p>
            <a:r>
              <a:rPr lang="en-US" sz="1400" dirty="0"/>
              <a:t>•	</a:t>
            </a:r>
            <a:r>
              <a:rPr lang="en-US" sz="1400" b="1" dirty="0"/>
              <a:t>Website – </a:t>
            </a:r>
            <a:r>
              <a:rPr lang="en-US" sz="1400" dirty="0"/>
              <a:t>We will design a website that contains all the relevant information related to our services. There will be videos of our sessions that motivate individuals and will increase the footfall. </a:t>
            </a:r>
          </a:p>
          <a:p>
            <a:r>
              <a:rPr lang="en-US" sz="1400" dirty="0"/>
              <a:t>•	</a:t>
            </a:r>
            <a:r>
              <a:rPr lang="en-US" sz="1400" b="1" dirty="0"/>
              <a:t>App – </a:t>
            </a:r>
            <a:r>
              <a:rPr lang="en-US" sz="1400" dirty="0"/>
              <a:t>We will design a wellness app that can be easily downloaded from our website. Individuals can access the app by paying the monthly subscription fee and get access to information related to body weight, health requirements, nutritional requirements, incorporating healthy lifestyle. Through this app users can also interact with our trainers and nutritionists to discuss about individual requirements. </a:t>
            </a:r>
          </a:p>
          <a:p>
            <a:r>
              <a:rPr lang="en-US" sz="1400" dirty="0"/>
              <a:t>•	</a:t>
            </a:r>
            <a:r>
              <a:rPr lang="en-US" sz="1400" b="1" dirty="0"/>
              <a:t>Plans for nutrition – </a:t>
            </a:r>
            <a:r>
              <a:rPr lang="en-US" sz="1400" dirty="0"/>
              <a:t>We also have nutritionist in our team who is responsible for making meal plans depending on the dietary requirements and health condition of the members. </a:t>
            </a:r>
          </a:p>
          <a:p>
            <a:r>
              <a:rPr lang="en-US" sz="1400" dirty="0"/>
              <a:t>•	</a:t>
            </a:r>
            <a:r>
              <a:rPr lang="en-US" sz="1400" b="1" dirty="0"/>
              <a:t>Impact products – </a:t>
            </a:r>
            <a:r>
              <a:rPr lang="en-US" sz="1400" dirty="0"/>
              <a:t>We will also have supplements for our members so that they can easily get it from our wellness center. We also offer power bands and other gym equipment to customers who want to purchase it. </a:t>
            </a:r>
          </a:p>
          <a:p>
            <a:r>
              <a:rPr lang="en-US" sz="1400" dirty="0"/>
              <a:t>•	</a:t>
            </a:r>
            <a:r>
              <a:rPr lang="en-US" sz="1400" b="1" dirty="0"/>
              <a:t>General body exercise – </a:t>
            </a:r>
            <a:r>
              <a:rPr lang="en-US" sz="1400" dirty="0"/>
              <a:t>It will be our major service because exercise is the best way to maintain body weight through right techniques. Personal guidance will be provided to each member. </a:t>
            </a:r>
          </a:p>
          <a:p>
            <a:r>
              <a:rPr lang="en-US" sz="1400" dirty="0"/>
              <a:t>•	</a:t>
            </a:r>
            <a:r>
              <a:rPr lang="en-US" sz="1400" b="1" dirty="0"/>
              <a:t> Tea – </a:t>
            </a:r>
            <a:r>
              <a:rPr lang="en-US" sz="1400" dirty="0"/>
              <a:t>We also offer various types of herbal teas for boosting the metabolism and immunity of customers. </a:t>
            </a:r>
          </a:p>
          <a:p>
            <a:r>
              <a:rPr lang="en-US" sz="1400" dirty="0"/>
              <a:t>www.contoso.com</a:t>
            </a:r>
          </a:p>
        </p:txBody>
      </p:sp>
    </p:spTree>
    <p:extLst>
      <p:ext uri="{BB962C8B-B14F-4D97-AF65-F5344CB8AC3E}">
        <p14:creationId xmlns:p14="http://schemas.microsoft.com/office/powerpoint/2010/main" val="10039624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07140" y="462827"/>
            <a:ext cx="6808060" cy="667512"/>
          </a:xfrm>
        </p:spPr>
        <p:txBody>
          <a:bodyPr/>
          <a:lstStyle/>
          <a:p>
            <a:r>
              <a:rPr lang="en-US" dirty="0"/>
              <a:t>Pricing strategy</a:t>
            </a:r>
          </a:p>
        </p:txBody>
      </p:sp>
      <p:sp>
        <p:nvSpPr>
          <p:cNvPr id="3" name="Subtitle 2"/>
          <p:cNvSpPr>
            <a:spLocks noGrp="1"/>
          </p:cNvSpPr>
          <p:nvPr>
            <p:ph type="subTitle" idx="1"/>
          </p:nvPr>
        </p:nvSpPr>
        <p:spPr>
          <a:xfrm>
            <a:off x="507140" y="1758696"/>
            <a:ext cx="6913568" cy="3551858"/>
          </a:xfrm>
        </p:spPr>
        <p:txBody>
          <a:bodyPr/>
          <a:lstStyle/>
          <a:p>
            <a:r>
              <a:rPr lang="en-US" sz="2000" dirty="0"/>
              <a:t>As we are entering the market so our initial prices will be less than the competitors to attract customers to join our wellness center. However, we won’t charge too low as we are making huge investment and we have lot of expenses to cover. Those who are willing to avail personal services have to pay extra charges. </a:t>
            </a:r>
          </a:p>
          <a:p>
            <a:endParaRPr lang="en-US" sz="2000" dirty="0"/>
          </a:p>
          <a:p>
            <a:r>
              <a:rPr lang="en-US" sz="2000" dirty="0"/>
              <a:t>We have referral system where we will offer discount to those who refer us to others and bring in customers. We will also have loyalty programs for our members, they can avail discount and premium offers at affordable prices. We have different options available for customers to make payments including bank transfer, cash or </a:t>
            </a:r>
            <a:r>
              <a:rPr lang="en-US" sz="2000" dirty="0" err="1"/>
              <a:t>cheque</a:t>
            </a:r>
            <a:r>
              <a:rPr lang="en-US" sz="2000" dirty="0"/>
              <a:t>. </a:t>
            </a:r>
          </a:p>
          <a:p>
            <a:endParaRPr lang="en-US" dirty="0"/>
          </a:p>
        </p:txBody>
      </p:sp>
    </p:spTree>
    <p:extLst>
      <p:ext uri="{BB962C8B-B14F-4D97-AF65-F5344CB8AC3E}">
        <p14:creationId xmlns:p14="http://schemas.microsoft.com/office/powerpoint/2010/main" val="10439204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2"/>
          </p:nvPr>
        </p:nvSpPr>
        <p:spPr/>
        <p:txBody>
          <a:bodyPr/>
          <a:lstStyle/>
          <a:p>
            <a:fld id="{48F63A3B-78C7-47BE-AE5E-E10140E04643}" type="slidenum">
              <a:rPr lang="en-US" smtClean="0"/>
              <a:t>12</a:t>
            </a:fld>
            <a:endParaRPr lang="en-US" dirty="0"/>
          </a:p>
        </p:txBody>
      </p:sp>
      <p:sp>
        <p:nvSpPr>
          <p:cNvPr id="16" name="Title 1">
            <a:extLst>
              <a:ext uri="{FF2B5EF4-FFF2-40B4-BE49-F238E27FC236}">
                <a16:creationId xmlns:a16="http://schemas.microsoft.com/office/drawing/2014/main" id="{3998C026-0041-ECCB-5632-D200FB77FCFF}"/>
              </a:ext>
            </a:extLst>
          </p:cNvPr>
          <p:cNvSpPr>
            <a:spLocks noGrp="1"/>
          </p:cNvSpPr>
          <p:nvPr>
            <p:ph type="title"/>
          </p:nvPr>
        </p:nvSpPr>
        <p:spPr>
          <a:xfrm>
            <a:off x="441768" y="210312"/>
            <a:ext cx="4620768" cy="768096"/>
          </a:xfrm>
        </p:spPr>
        <p:txBody>
          <a:bodyPr/>
          <a:lstStyle/>
          <a:p>
            <a:r>
              <a:rPr lang="en-US" sz="4000" dirty="0">
                <a:latin typeface="+mj-lt"/>
              </a:rPr>
              <a:t>Management</a:t>
            </a:r>
          </a:p>
        </p:txBody>
      </p:sp>
      <p:graphicFrame>
        <p:nvGraphicFramePr>
          <p:cNvPr id="17" name="Diagram 16">
            <a:extLst>
              <a:ext uri="{FF2B5EF4-FFF2-40B4-BE49-F238E27FC236}">
                <a16:creationId xmlns:a16="http://schemas.microsoft.com/office/drawing/2014/main" id="{D9E68CD3-371F-7A2D-451C-23A3BBF516E9}"/>
              </a:ext>
            </a:extLst>
          </p:cNvPr>
          <p:cNvGraphicFramePr/>
          <p:nvPr>
            <p:extLst>
              <p:ext uri="{D42A27DB-BD31-4B8C-83A1-F6EECF244321}">
                <p14:modId xmlns:p14="http://schemas.microsoft.com/office/powerpoint/2010/main" val="1861883005"/>
              </p:ext>
            </p:extLst>
          </p:nvPr>
        </p:nvGraphicFramePr>
        <p:xfrm>
          <a:off x="5199507" y="0"/>
          <a:ext cx="5247892" cy="19393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9" name="Table 18">
            <a:extLst>
              <a:ext uri="{FF2B5EF4-FFF2-40B4-BE49-F238E27FC236}">
                <a16:creationId xmlns:a16="http://schemas.microsoft.com/office/drawing/2014/main" id="{43F31F5B-9914-0B5B-433C-9CD3AEB1F892}"/>
              </a:ext>
            </a:extLst>
          </p:cNvPr>
          <p:cNvGraphicFramePr>
            <a:graphicFrameLocks noGrp="1"/>
          </p:cNvGraphicFramePr>
          <p:nvPr>
            <p:extLst>
              <p:ext uri="{D42A27DB-BD31-4B8C-83A1-F6EECF244321}">
                <p14:modId xmlns:p14="http://schemas.microsoft.com/office/powerpoint/2010/main" val="2010168485"/>
              </p:ext>
            </p:extLst>
          </p:nvPr>
        </p:nvGraphicFramePr>
        <p:xfrm>
          <a:off x="4288550" y="1939358"/>
          <a:ext cx="6847318" cy="4532821"/>
        </p:xfrm>
        <a:graphic>
          <a:graphicData uri="http://schemas.openxmlformats.org/drawingml/2006/table">
            <a:tbl>
              <a:tblPr firstRow="1" firstCol="1" bandRow="1">
                <a:tableStyleId>{68D230F3-CF80-4859-8CE7-A43EE81993B5}</a:tableStyleId>
              </a:tblPr>
              <a:tblGrid>
                <a:gridCol w="760843">
                  <a:extLst>
                    <a:ext uri="{9D8B030D-6E8A-4147-A177-3AD203B41FA5}">
                      <a16:colId xmlns:a16="http://schemas.microsoft.com/office/drawing/2014/main" val="576892930"/>
                    </a:ext>
                  </a:extLst>
                </a:gridCol>
                <a:gridCol w="895350">
                  <a:extLst>
                    <a:ext uri="{9D8B030D-6E8A-4147-A177-3AD203B41FA5}">
                      <a16:colId xmlns:a16="http://schemas.microsoft.com/office/drawing/2014/main" val="1654444570"/>
                    </a:ext>
                  </a:extLst>
                </a:gridCol>
                <a:gridCol w="285750">
                  <a:extLst>
                    <a:ext uri="{9D8B030D-6E8A-4147-A177-3AD203B41FA5}">
                      <a16:colId xmlns:a16="http://schemas.microsoft.com/office/drawing/2014/main" val="2107755087"/>
                    </a:ext>
                  </a:extLst>
                </a:gridCol>
                <a:gridCol w="4905375">
                  <a:extLst>
                    <a:ext uri="{9D8B030D-6E8A-4147-A177-3AD203B41FA5}">
                      <a16:colId xmlns:a16="http://schemas.microsoft.com/office/drawing/2014/main" val="933590643"/>
                    </a:ext>
                  </a:extLst>
                </a:gridCol>
              </a:tblGrid>
              <a:tr h="143547">
                <a:tc>
                  <a:txBody>
                    <a:bodyPr/>
                    <a:lstStyle/>
                    <a:p>
                      <a:pPr marL="0" marR="0">
                        <a:lnSpc>
                          <a:spcPct val="115000"/>
                        </a:lnSpc>
                        <a:spcBef>
                          <a:spcPts val="0"/>
                        </a:spcBef>
                        <a:spcAft>
                          <a:spcPts val="0"/>
                        </a:spcAft>
                      </a:pPr>
                      <a:r>
                        <a:rPr lang="en-US" sz="600">
                          <a:effectLst/>
                        </a:rPr>
                        <a:t>Department</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0" marR="0">
                        <a:lnSpc>
                          <a:spcPct val="115000"/>
                        </a:lnSpc>
                        <a:spcBef>
                          <a:spcPts val="0"/>
                        </a:spcBef>
                        <a:spcAft>
                          <a:spcPts val="0"/>
                        </a:spcAft>
                      </a:pPr>
                      <a:r>
                        <a:rPr lang="en-US" sz="600">
                          <a:effectLst/>
                        </a:rPr>
                        <a:t>Role</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0" marR="0">
                        <a:lnSpc>
                          <a:spcPct val="115000"/>
                        </a:lnSpc>
                        <a:spcBef>
                          <a:spcPts val="0"/>
                        </a:spcBef>
                        <a:spcAft>
                          <a:spcPts val="0"/>
                        </a:spcAft>
                      </a:pPr>
                      <a:r>
                        <a:rPr lang="en-US" sz="600">
                          <a:effectLst/>
                        </a:rPr>
                        <a:t>No. of Employees</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0" marR="0">
                        <a:lnSpc>
                          <a:spcPct val="115000"/>
                        </a:lnSpc>
                        <a:spcBef>
                          <a:spcPts val="0"/>
                        </a:spcBef>
                        <a:spcAft>
                          <a:spcPts val="0"/>
                        </a:spcAft>
                      </a:pPr>
                      <a:r>
                        <a:rPr lang="en-US" sz="600" dirty="0">
                          <a:effectLst/>
                        </a:rPr>
                        <a:t>Responsibilities and Skill Requirement</a:t>
                      </a:r>
                      <a:endParaRPr lang="en-GB" sz="7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extLst>
                  <a:ext uri="{0D108BD9-81ED-4DB2-BD59-A6C34878D82A}">
                    <a16:rowId xmlns:a16="http://schemas.microsoft.com/office/drawing/2014/main" val="3740677992"/>
                  </a:ext>
                </a:extLst>
              </a:tr>
              <a:tr h="367845">
                <a:tc>
                  <a:txBody>
                    <a:bodyPr/>
                    <a:lstStyle/>
                    <a:p>
                      <a:pPr marL="0" marR="0">
                        <a:lnSpc>
                          <a:spcPct val="115000"/>
                        </a:lnSpc>
                        <a:spcBef>
                          <a:spcPts val="0"/>
                        </a:spcBef>
                        <a:spcAft>
                          <a:spcPts val="0"/>
                        </a:spcAft>
                      </a:pPr>
                      <a:r>
                        <a:rPr lang="en-US" sz="600">
                          <a:effectLst/>
                        </a:rPr>
                        <a:t>Top Management Team</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0" marR="0">
                        <a:lnSpc>
                          <a:spcPct val="115000"/>
                        </a:lnSpc>
                        <a:spcBef>
                          <a:spcPts val="0"/>
                        </a:spcBef>
                        <a:spcAft>
                          <a:spcPts val="0"/>
                        </a:spcAft>
                      </a:pPr>
                      <a:r>
                        <a:rPr lang="en-US" sz="600">
                          <a:effectLst/>
                        </a:rPr>
                        <a:t>Owner/CEO</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0" marR="0">
                        <a:lnSpc>
                          <a:spcPct val="115000"/>
                        </a:lnSpc>
                        <a:spcBef>
                          <a:spcPts val="0"/>
                        </a:spcBef>
                        <a:spcAft>
                          <a:spcPts val="0"/>
                        </a:spcAft>
                      </a:pPr>
                      <a:r>
                        <a:rPr lang="en-US" sz="600">
                          <a:effectLst/>
                        </a:rPr>
                        <a:t>3</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342900" marR="0" lvl="0" indent="-342900" rtl="0">
                        <a:lnSpc>
                          <a:spcPct val="115000"/>
                        </a:lnSpc>
                        <a:spcBef>
                          <a:spcPts val="0"/>
                        </a:spcBef>
                        <a:spcAft>
                          <a:spcPts val="0"/>
                        </a:spcAft>
                        <a:buFont typeface="Symbol" panose="05050102010706020507" pitchFamily="18" charset="2"/>
                        <a:buChar char=""/>
                      </a:pPr>
                      <a:r>
                        <a:rPr lang="en-US" sz="600">
                          <a:effectLst/>
                        </a:rPr>
                        <a:t>Must have effective communication skills, management and leadership skills and analytical skills</a:t>
                      </a:r>
                      <a:endParaRPr lang="en-GB" sz="700">
                        <a:effectLst/>
                      </a:endParaRPr>
                    </a:p>
                    <a:p>
                      <a:pPr marL="342900" marR="0" lvl="0" indent="-342900">
                        <a:lnSpc>
                          <a:spcPct val="115000"/>
                        </a:lnSpc>
                        <a:spcBef>
                          <a:spcPts val="0"/>
                        </a:spcBef>
                        <a:spcAft>
                          <a:spcPts val="0"/>
                        </a:spcAft>
                        <a:buFont typeface="Symbol" panose="05050102010706020507" pitchFamily="18" charset="2"/>
                        <a:buChar char=""/>
                      </a:pPr>
                      <a:r>
                        <a:rPr lang="en-US" sz="600">
                          <a:effectLst/>
                        </a:rPr>
                        <a:t>Responsible for planning and strategy formulation , managing staff, training and supervising them, for ordering and maintaining equipment and for handling complaints</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extLst>
                  <a:ext uri="{0D108BD9-81ED-4DB2-BD59-A6C34878D82A}">
                    <a16:rowId xmlns:a16="http://schemas.microsoft.com/office/drawing/2014/main" val="3946290603"/>
                  </a:ext>
                </a:extLst>
              </a:tr>
              <a:tr h="293079">
                <a:tc rowSpan="2">
                  <a:txBody>
                    <a:bodyPr/>
                    <a:lstStyle/>
                    <a:p>
                      <a:pPr marL="0" marR="0">
                        <a:lnSpc>
                          <a:spcPct val="115000"/>
                        </a:lnSpc>
                        <a:spcBef>
                          <a:spcPts val="0"/>
                        </a:spcBef>
                        <a:spcAft>
                          <a:spcPts val="0"/>
                        </a:spcAft>
                      </a:pPr>
                      <a:r>
                        <a:rPr lang="en-US" sz="600">
                          <a:effectLst/>
                        </a:rPr>
                        <a:t>Administration</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0" marR="0">
                        <a:lnSpc>
                          <a:spcPct val="115000"/>
                        </a:lnSpc>
                        <a:spcBef>
                          <a:spcPts val="0"/>
                        </a:spcBef>
                        <a:spcAft>
                          <a:spcPts val="0"/>
                        </a:spcAft>
                      </a:pPr>
                      <a:r>
                        <a:rPr lang="en-US" sz="600">
                          <a:effectLst/>
                        </a:rPr>
                        <a:t>Receptionist</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0" marR="0">
                        <a:lnSpc>
                          <a:spcPct val="115000"/>
                        </a:lnSpc>
                        <a:spcBef>
                          <a:spcPts val="0"/>
                        </a:spcBef>
                        <a:spcAft>
                          <a:spcPts val="0"/>
                        </a:spcAft>
                      </a:pPr>
                      <a:r>
                        <a:rPr lang="en-US" sz="600">
                          <a:effectLst/>
                        </a:rPr>
                        <a:t>1</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342900" marR="0" lvl="0" indent="-342900" rtl="0">
                        <a:lnSpc>
                          <a:spcPct val="115000"/>
                        </a:lnSpc>
                        <a:spcBef>
                          <a:spcPts val="0"/>
                        </a:spcBef>
                        <a:spcAft>
                          <a:spcPts val="0"/>
                        </a:spcAft>
                        <a:buFont typeface="Symbol" panose="05050102010706020507" pitchFamily="18" charset="2"/>
                        <a:buChar char=""/>
                      </a:pPr>
                      <a:r>
                        <a:rPr lang="en-US" sz="600">
                          <a:effectLst/>
                        </a:rPr>
                        <a:t>Must have effective communication and management skills</a:t>
                      </a:r>
                      <a:endParaRPr lang="en-GB" sz="700">
                        <a:effectLst/>
                      </a:endParaRPr>
                    </a:p>
                    <a:p>
                      <a:pPr marL="342900" marR="0" lvl="0" indent="-342900">
                        <a:lnSpc>
                          <a:spcPct val="115000"/>
                        </a:lnSpc>
                        <a:spcBef>
                          <a:spcPts val="0"/>
                        </a:spcBef>
                        <a:spcAft>
                          <a:spcPts val="0"/>
                        </a:spcAft>
                        <a:buFont typeface="Symbol" panose="05050102010706020507" pitchFamily="18" charset="2"/>
                        <a:buChar char=""/>
                      </a:pPr>
                      <a:r>
                        <a:rPr lang="en-US" sz="600">
                          <a:effectLst/>
                        </a:rPr>
                        <a:t>Responsible for greeting, guiding and handling customers visiting the center, verifying the membership and for handling calls and forwarding customer complaints</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extLst>
                  <a:ext uri="{0D108BD9-81ED-4DB2-BD59-A6C34878D82A}">
                    <a16:rowId xmlns:a16="http://schemas.microsoft.com/office/drawing/2014/main" val="638106437"/>
                  </a:ext>
                </a:extLst>
              </a:tr>
              <a:tr h="442610">
                <a:tc vMerge="1">
                  <a:txBody>
                    <a:bodyPr/>
                    <a:lstStyle/>
                    <a:p>
                      <a:endParaRPr lang="en-GB"/>
                    </a:p>
                  </a:txBody>
                  <a:tcPr/>
                </a:tc>
                <a:tc>
                  <a:txBody>
                    <a:bodyPr/>
                    <a:lstStyle/>
                    <a:p>
                      <a:pPr marL="0" marR="0">
                        <a:lnSpc>
                          <a:spcPct val="115000"/>
                        </a:lnSpc>
                        <a:spcBef>
                          <a:spcPts val="0"/>
                        </a:spcBef>
                        <a:spcAft>
                          <a:spcPts val="0"/>
                        </a:spcAft>
                      </a:pPr>
                      <a:r>
                        <a:rPr lang="en-US" sz="600">
                          <a:effectLst/>
                        </a:rPr>
                        <a:t>Accountant</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0" marR="0">
                        <a:lnSpc>
                          <a:spcPct val="115000"/>
                        </a:lnSpc>
                        <a:spcBef>
                          <a:spcPts val="0"/>
                        </a:spcBef>
                        <a:spcAft>
                          <a:spcPts val="0"/>
                        </a:spcAft>
                      </a:pPr>
                      <a:r>
                        <a:rPr lang="en-US" sz="600">
                          <a:effectLst/>
                        </a:rPr>
                        <a:t>1</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342900" marR="0" lvl="0" indent="-342900" rtl="0">
                        <a:lnSpc>
                          <a:spcPct val="115000"/>
                        </a:lnSpc>
                        <a:spcBef>
                          <a:spcPts val="0"/>
                        </a:spcBef>
                        <a:spcAft>
                          <a:spcPts val="0"/>
                        </a:spcAft>
                        <a:buFont typeface="Symbol" panose="05050102010706020507" pitchFamily="18" charset="2"/>
                        <a:buChar char=""/>
                      </a:pPr>
                      <a:r>
                        <a:rPr lang="en-US" sz="600">
                          <a:effectLst/>
                        </a:rPr>
                        <a:t>Must have excellent management, mathematical, analytical and critical thinking skills</a:t>
                      </a:r>
                      <a:endParaRPr lang="en-GB" sz="700">
                        <a:effectLst/>
                      </a:endParaRPr>
                    </a:p>
                    <a:p>
                      <a:pPr marL="342900" marR="0" lvl="0" indent="-342900">
                        <a:lnSpc>
                          <a:spcPct val="115000"/>
                        </a:lnSpc>
                        <a:spcBef>
                          <a:spcPts val="0"/>
                        </a:spcBef>
                        <a:spcAft>
                          <a:spcPts val="0"/>
                        </a:spcAft>
                        <a:buFont typeface="Symbol" panose="05050102010706020507" pitchFamily="18" charset="2"/>
                        <a:buChar char=""/>
                      </a:pPr>
                      <a:r>
                        <a:rPr lang="en-US" sz="600">
                          <a:effectLst/>
                        </a:rPr>
                        <a:t>Responsible for managing transactions and financial statements, handling payables and receivables in timely manner, handling calculating and paying taxes and for managing profit and loss statements</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extLst>
                  <a:ext uri="{0D108BD9-81ED-4DB2-BD59-A6C34878D82A}">
                    <a16:rowId xmlns:a16="http://schemas.microsoft.com/office/drawing/2014/main" val="1752606408"/>
                  </a:ext>
                </a:extLst>
              </a:tr>
              <a:tr h="517376">
                <a:tc rowSpan="3">
                  <a:txBody>
                    <a:bodyPr/>
                    <a:lstStyle/>
                    <a:p>
                      <a:pPr marL="0" marR="0">
                        <a:lnSpc>
                          <a:spcPct val="115000"/>
                        </a:lnSpc>
                        <a:spcBef>
                          <a:spcPts val="0"/>
                        </a:spcBef>
                        <a:spcAft>
                          <a:spcPts val="0"/>
                        </a:spcAft>
                      </a:pPr>
                      <a:r>
                        <a:rPr lang="en-US" sz="600">
                          <a:effectLst/>
                        </a:rPr>
                        <a:t>Sales and Marketing</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0" marR="0">
                        <a:lnSpc>
                          <a:spcPct val="115000"/>
                        </a:lnSpc>
                        <a:spcBef>
                          <a:spcPts val="0"/>
                        </a:spcBef>
                        <a:spcAft>
                          <a:spcPts val="0"/>
                        </a:spcAft>
                      </a:pPr>
                      <a:r>
                        <a:rPr lang="en-US" sz="600">
                          <a:effectLst/>
                        </a:rPr>
                        <a:t>Brand Manager</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0" marR="0">
                        <a:lnSpc>
                          <a:spcPct val="115000"/>
                        </a:lnSpc>
                        <a:spcBef>
                          <a:spcPts val="0"/>
                        </a:spcBef>
                        <a:spcAft>
                          <a:spcPts val="0"/>
                        </a:spcAft>
                      </a:pPr>
                      <a:r>
                        <a:rPr lang="en-US" sz="600">
                          <a:effectLst/>
                        </a:rPr>
                        <a:t>1</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342900" marR="0" lvl="0" indent="-342900" rtl="0">
                        <a:lnSpc>
                          <a:spcPct val="115000"/>
                        </a:lnSpc>
                        <a:spcBef>
                          <a:spcPts val="0"/>
                        </a:spcBef>
                        <a:spcAft>
                          <a:spcPts val="0"/>
                        </a:spcAft>
                        <a:buFont typeface="Symbol" panose="05050102010706020507" pitchFamily="18" charset="2"/>
                        <a:buChar char=""/>
                      </a:pPr>
                      <a:r>
                        <a:rPr lang="en-US" sz="600">
                          <a:effectLst/>
                        </a:rPr>
                        <a:t>Must have good oral and written communication skills, creative thinking, management and relationship building skills</a:t>
                      </a:r>
                      <a:endParaRPr lang="en-GB" sz="700">
                        <a:effectLst/>
                      </a:endParaRPr>
                    </a:p>
                    <a:p>
                      <a:pPr marL="342900" marR="0" lvl="0" indent="-342900">
                        <a:lnSpc>
                          <a:spcPct val="115000"/>
                        </a:lnSpc>
                        <a:spcBef>
                          <a:spcPts val="0"/>
                        </a:spcBef>
                        <a:spcAft>
                          <a:spcPts val="0"/>
                        </a:spcAft>
                        <a:buFont typeface="Symbol" panose="05050102010706020507" pitchFamily="18" charset="2"/>
                        <a:buChar char=""/>
                      </a:pPr>
                      <a:r>
                        <a:rPr lang="en-US" sz="600">
                          <a:effectLst/>
                        </a:rPr>
                        <a:t>Responsible for designing brand elements for establishing a reputable brand, effectively positioning the brand and continuously evaluating it, formulating strategies to fulfill those needs and for analysing the competitor moves and current trends</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extLst>
                  <a:ext uri="{0D108BD9-81ED-4DB2-BD59-A6C34878D82A}">
                    <a16:rowId xmlns:a16="http://schemas.microsoft.com/office/drawing/2014/main" val="2269016678"/>
                  </a:ext>
                </a:extLst>
              </a:tr>
              <a:tr h="517376">
                <a:tc vMerge="1">
                  <a:txBody>
                    <a:bodyPr/>
                    <a:lstStyle/>
                    <a:p>
                      <a:endParaRPr lang="en-GB"/>
                    </a:p>
                  </a:txBody>
                  <a:tcPr/>
                </a:tc>
                <a:tc>
                  <a:txBody>
                    <a:bodyPr/>
                    <a:lstStyle/>
                    <a:p>
                      <a:pPr marL="0" marR="0">
                        <a:lnSpc>
                          <a:spcPct val="115000"/>
                        </a:lnSpc>
                        <a:spcBef>
                          <a:spcPts val="0"/>
                        </a:spcBef>
                        <a:spcAft>
                          <a:spcPts val="0"/>
                        </a:spcAft>
                      </a:pPr>
                      <a:r>
                        <a:rPr lang="en-US" sz="600">
                          <a:effectLst/>
                        </a:rPr>
                        <a:t>Social Media Manager</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0" marR="0">
                        <a:lnSpc>
                          <a:spcPct val="115000"/>
                        </a:lnSpc>
                        <a:spcBef>
                          <a:spcPts val="0"/>
                        </a:spcBef>
                        <a:spcAft>
                          <a:spcPts val="0"/>
                        </a:spcAft>
                      </a:pPr>
                      <a:r>
                        <a:rPr lang="en-US" sz="600">
                          <a:effectLst/>
                        </a:rPr>
                        <a:t>1</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342900" marR="0" lvl="0" indent="-342900" rtl="0">
                        <a:lnSpc>
                          <a:spcPct val="115000"/>
                        </a:lnSpc>
                        <a:spcBef>
                          <a:spcPts val="0"/>
                        </a:spcBef>
                        <a:spcAft>
                          <a:spcPts val="0"/>
                        </a:spcAft>
                        <a:buFont typeface="Symbol" panose="05050102010706020507" pitchFamily="18" charset="2"/>
                        <a:buChar char=""/>
                      </a:pPr>
                      <a:r>
                        <a:rPr lang="en-US" sz="600">
                          <a:effectLst/>
                        </a:rPr>
                        <a:t>Must have creative content creation skills, marketing, customer management, effective communication and designing skills</a:t>
                      </a:r>
                      <a:endParaRPr lang="en-GB" sz="700">
                        <a:effectLst/>
                      </a:endParaRPr>
                    </a:p>
                    <a:p>
                      <a:pPr marL="342900" marR="0" lvl="0" indent="-342900">
                        <a:lnSpc>
                          <a:spcPct val="115000"/>
                        </a:lnSpc>
                        <a:spcBef>
                          <a:spcPts val="0"/>
                        </a:spcBef>
                        <a:spcAft>
                          <a:spcPts val="0"/>
                        </a:spcAft>
                        <a:buFont typeface="Symbol" panose="05050102010706020507" pitchFamily="18" charset="2"/>
                        <a:buChar char=""/>
                      </a:pPr>
                      <a:r>
                        <a:rPr lang="en-US" sz="600">
                          <a:effectLst/>
                        </a:rPr>
                        <a:t>Responsible for designing promotional campaigns to attract customers, increasing customer engagement through engaging posts and for staying active on multiple social media platforms to stay updated</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extLst>
                  <a:ext uri="{0D108BD9-81ED-4DB2-BD59-A6C34878D82A}">
                    <a16:rowId xmlns:a16="http://schemas.microsoft.com/office/drawing/2014/main" val="1016623236"/>
                  </a:ext>
                </a:extLst>
              </a:tr>
              <a:tr h="442610">
                <a:tc vMerge="1">
                  <a:txBody>
                    <a:bodyPr/>
                    <a:lstStyle/>
                    <a:p>
                      <a:endParaRPr lang="en-GB"/>
                    </a:p>
                  </a:txBody>
                  <a:tcPr/>
                </a:tc>
                <a:tc>
                  <a:txBody>
                    <a:bodyPr/>
                    <a:lstStyle/>
                    <a:p>
                      <a:pPr marL="0" marR="0">
                        <a:lnSpc>
                          <a:spcPct val="115000"/>
                        </a:lnSpc>
                        <a:spcBef>
                          <a:spcPts val="0"/>
                        </a:spcBef>
                        <a:spcAft>
                          <a:spcPts val="0"/>
                        </a:spcAft>
                      </a:pPr>
                      <a:r>
                        <a:rPr lang="en-US" sz="600">
                          <a:effectLst/>
                        </a:rPr>
                        <a:t>Advertising and PR Manager</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0" marR="0">
                        <a:lnSpc>
                          <a:spcPct val="115000"/>
                        </a:lnSpc>
                        <a:spcBef>
                          <a:spcPts val="0"/>
                        </a:spcBef>
                        <a:spcAft>
                          <a:spcPts val="0"/>
                        </a:spcAft>
                      </a:pPr>
                      <a:r>
                        <a:rPr lang="en-US" sz="600">
                          <a:effectLst/>
                        </a:rPr>
                        <a:t>1</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342900" marR="0" lvl="0" indent="-342900" rtl="0">
                        <a:lnSpc>
                          <a:spcPct val="115000"/>
                        </a:lnSpc>
                        <a:spcBef>
                          <a:spcPts val="0"/>
                        </a:spcBef>
                        <a:spcAft>
                          <a:spcPts val="0"/>
                        </a:spcAft>
                        <a:buFont typeface="Symbol" panose="05050102010706020507" pitchFamily="18" charset="2"/>
                        <a:buChar char=""/>
                      </a:pPr>
                      <a:r>
                        <a:rPr lang="en-US" sz="600">
                          <a:effectLst/>
                        </a:rPr>
                        <a:t>Must have effective communication, decision making, relationship building, interpersonal and creative thinking skills</a:t>
                      </a:r>
                      <a:endParaRPr lang="en-GB" sz="700">
                        <a:effectLst/>
                      </a:endParaRPr>
                    </a:p>
                    <a:p>
                      <a:pPr marL="342900" marR="0" lvl="0" indent="-342900">
                        <a:lnSpc>
                          <a:spcPct val="115000"/>
                        </a:lnSpc>
                        <a:spcBef>
                          <a:spcPts val="0"/>
                        </a:spcBef>
                        <a:spcAft>
                          <a:spcPts val="0"/>
                        </a:spcAft>
                        <a:buFont typeface="Symbol" panose="05050102010706020507" pitchFamily="18" charset="2"/>
                        <a:buChar char=""/>
                      </a:pPr>
                      <a:r>
                        <a:rPr lang="en-US" sz="600">
                          <a:effectLst/>
                        </a:rPr>
                        <a:t>Responsible for planning and managing marketing activities including both online and offline marketing methods, connecting with media companies and influencers for promotion and for organising and conducting events</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extLst>
                  <a:ext uri="{0D108BD9-81ED-4DB2-BD59-A6C34878D82A}">
                    <a16:rowId xmlns:a16="http://schemas.microsoft.com/office/drawing/2014/main" val="2698141117"/>
                  </a:ext>
                </a:extLst>
              </a:tr>
              <a:tr h="816439">
                <a:tc>
                  <a:txBody>
                    <a:bodyPr/>
                    <a:lstStyle/>
                    <a:p>
                      <a:pPr marL="0" marR="0">
                        <a:lnSpc>
                          <a:spcPct val="115000"/>
                        </a:lnSpc>
                        <a:spcBef>
                          <a:spcPts val="0"/>
                        </a:spcBef>
                        <a:spcAft>
                          <a:spcPts val="0"/>
                        </a:spcAft>
                      </a:pPr>
                      <a:r>
                        <a:rPr lang="en-US" sz="600">
                          <a:effectLst/>
                        </a:rPr>
                        <a:t>Fitness Department</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0" marR="0">
                        <a:lnSpc>
                          <a:spcPct val="115000"/>
                        </a:lnSpc>
                        <a:spcBef>
                          <a:spcPts val="0"/>
                        </a:spcBef>
                        <a:spcAft>
                          <a:spcPts val="0"/>
                        </a:spcAft>
                      </a:pPr>
                      <a:r>
                        <a:rPr lang="en-US" sz="600">
                          <a:effectLst/>
                        </a:rPr>
                        <a:t>Trainers/ Instructors</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0" marR="0">
                        <a:lnSpc>
                          <a:spcPct val="115000"/>
                        </a:lnSpc>
                        <a:spcBef>
                          <a:spcPts val="0"/>
                        </a:spcBef>
                        <a:spcAft>
                          <a:spcPts val="0"/>
                        </a:spcAft>
                      </a:pPr>
                      <a:r>
                        <a:rPr lang="en-US" sz="600">
                          <a:effectLst/>
                        </a:rPr>
                        <a:t>2</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342900" marR="0" lvl="0" indent="-342900" rtl="0">
                        <a:lnSpc>
                          <a:spcPct val="115000"/>
                        </a:lnSpc>
                        <a:spcBef>
                          <a:spcPts val="0"/>
                        </a:spcBef>
                        <a:spcAft>
                          <a:spcPts val="0"/>
                        </a:spcAft>
                        <a:buFont typeface="Symbol" panose="05050102010706020507" pitchFamily="18" charset="2"/>
                        <a:buChar char=""/>
                      </a:pPr>
                      <a:r>
                        <a:rPr lang="en-US" sz="600">
                          <a:effectLst/>
                        </a:rPr>
                        <a:t>Must have interpersonal, communication and time management skills</a:t>
                      </a:r>
                      <a:endParaRPr lang="en-GB" sz="700">
                        <a:effectLst/>
                      </a:endParaRPr>
                    </a:p>
                    <a:p>
                      <a:pPr marL="342900" marR="0" lvl="0" indent="-342900">
                        <a:lnSpc>
                          <a:spcPct val="115000"/>
                        </a:lnSpc>
                        <a:spcBef>
                          <a:spcPts val="0"/>
                        </a:spcBef>
                        <a:spcAft>
                          <a:spcPts val="0"/>
                        </a:spcAft>
                        <a:buFont typeface="Symbol" panose="05050102010706020507" pitchFamily="18" charset="2"/>
                        <a:buChar char=""/>
                      </a:pPr>
                      <a:r>
                        <a:rPr lang="en-US" sz="600">
                          <a:effectLst/>
                        </a:rPr>
                        <a:t>Must possess knowledge related to the role and industry and current trends and must be patient to listen to members and guide them </a:t>
                      </a:r>
                      <a:endParaRPr lang="en-GB" sz="700">
                        <a:effectLst/>
                      </a:endParaRPr>
                    </a:p>
                    <a:p>
                      <a:pPr marL="342900" marR="0" lvl="0" indent="-342900">
                        <a:lnSpc>
                          <a:spcPct val="115000"/>
                        </a:lnSpc>
                        <a:spcBef>
                          <a:spcPts val="0"/>
                        </a:spcBef>
                        <a:spcAft>
                          <a:spcPts val="0"/>
                        </a:spcAft>
                        <a:buFont typeface="Symbol" panose="05050102010706020507" pitchFamily="18" charset="2"/>
                        <a:buChar char=""/>
                      </a:pPr>
                      <a:r>
                        <a:rPr lang="en-US" sz="600">
                          <a:effectLst/>
                        </a:rPr>
                        <a:t>Responsible for analysing fitness of customers, their health condition and body requirements, tracking progress of customers and ensuring that the equipment are working properly to avoid any accidents or complaints and following hygiene </a:t>
                      </a:r>
                      <a:endParaRPr lang="en-GB" sz="700">
                        <a:effectLst/>
                      </a:endParaRPr>
                    </a:p>
                    <a:p>
                      <a:pPr marL="457200" marR="0">
                        <a:lnSpc>
                          <a:spcPct val="115000"/>
                        </a:lnSpc>
                        <a:spcBef>
                          <a:spcPts val="0"/>
                        </a:spcBef>
                        <a:spcAft>
                          <a:spcPts val="0"/>
                        </a:spcAft>
                      </a:pPr>
                      <a:r>
                        <a:rPr lang="en-US" sz="600">
                          <a:effectLst/>
                        </a:rPr>
                        <a:t> </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extLst>
                  <a:ext uri="{0D108BD9-81ED-4DB2-BD59-A6C34878D82A}">
                    <a16:rowId xmlns:a16="http://schemas.microsoft.com/office/drawing/2014/main" val="436420069"/>
                  </a:ext>
                </a:extLst>
              </a:tr>
              <a:tr h="367845">
                <a:tc rowSpan="2">
                  <a:txBody>
                    <a:bodyPr/>
                    <a:lstStyle/>
                    <a:p>
                      <a:pPr marL="0" marR="0">
                        <a:lnSpc>
                          <a:spcPct val="115000"/>
                        </a:lnSpc>
                        <a:spcBef>
                          <a:spcPts val="0"/>
                        </a:spcBef>
                        <a:spcAft>
                          <a:spcPts val="0"/>
                        </a:spcAft>
                      </a:pPr>
                      <a:r>
                        <a:rPr lang="en-US" sz="600">
                          <a:effectLst/>
                        </a:rPr>
                        <a:t>Lifestyle Department</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0" marR="0">
                        <a:lnSpc>
                          <a:spcPct val="115000"/>
                        </a:lnSpc>
                        <a:spcBef>
                          <a:spcPts val="0"/>
                        </a:spcBef>
                        <a:spcAft>
                          <a:spcPts val="0"/>
                        </a:spcAft>
                      </a:pPr>
                      <a:r>
                        <a:rPr lang="en-US" sz="600">
                          <a:effectLst/>
                        </a:rPr>
                        <a:t>Nutritionist </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0" marR="0">
                        <a:lnSpc>
                          <a:spcPct val="115000"/>
                        </a:lnSpc>
                        <a:spcBef>
                          <a:spcPts val="0"/>
                        </a:spcBef>
                        <a:spcAft>
                          <a:spcPts val="0"/>
                        </a:spcAft>
                      </a:pPr>
                      <a:r>
                        <a:rPr lang="en-US" sz="600">
                          <a:effectLst/>
                        </a:rPr>
                        <a:t>1</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342900" marR="0" lvl="0" indent="-342900" rtl="0">
                        <a:lnSpc>
                          <a:spcPct val="115000"/>
                        </a:lnSpc>
                        <a:spcBef>
                          <a:spcPts val="0"/>
                        </a:spcBef>
                        <a:spcAft>
                          <a:spcPts val="0"/>
                        </a:spcAft>
                        <a:buFont typeface="Symbol" panose="05050102010706020507" pitchFamily="18" charset="2"/>
                        <a:buChar char=""/>
                      </a:pPr>
                      <a:r>
                        <a:rPr lang="en-US" sz="600">
                          <a:effectLst/>
                        </a:rPr>
                        <a:t>Must have effective communication, decision making, interpersonal, management and instructional skills</a:t>
                      </a:r>
                      <a:endParaRPr lang="en-GB" sz="700">
                        <a:effectLst/>
                      </a:endParaRPr>
                    </a:p>
                    <a:p>
                      <a:pPr marL="342900" marR="0" lvl="0" indent="-342900">
                        <a:lnSpc>
                          <a:spcPct val="115000"/>
                        </a:lnSpc>
                        <a:spcBef>
                          <a:spcPts val="0"/>
                        </a:spcBef>
                        <a:spcAft>
                          <a:spcPts val="0"/>
                        </a:spcAft>
                        <a:buFont typeface="Symbol" panose="05050102010706020507" pitchFamily="18" charset="2"/>
                        <a:buChar char=""/>
                      </a:pPr>
                      <a:r>
                        <a:rPr lang="en-US" sz="600">
                          <a:effectLst/>
                        </a:rPr>
                        <a:t>Responsible for developing diet plans to individual nutritional needs, guiding customers related to healthy lifestyle and quality of life and for checking and ordering supplements </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extLst>
                  <a:ext uri="{0D108BD9-81ED-4DB2-BD59-A6C34878D82A}">
                    <a16:rowId xmlns:a16="http://schemas.microsoft.com/office/drawing/2014/main" val="2637590527"/>
                  </a:ext>
                </a:extLst>
              </a:tr>
              <a:tr h="442610">
                <a:tc vMerge="1">
                  <a:txBody>
                    <a:bodyPr/>
                    <a:lstStyle/>
                    <a:p>
                      <a:endParaRPr lang="en-GB"/>
                    </a:p>
                  </a:txBody>
                  <a:tcPr/>
                </a:tc>
                <a:tc>
                  <a:txBody>
                    <a:bodyPr/>
                    <a:lstStyle/>
                    <a:p>
                      <a:pPr marL="0" marR="0">
                        <a:lnSpc>
                          <a:spcPct val="115000"/>
                        </a:lnSpc>
                        <a:spcBef>
                          <a:spcPts val="0"/>
                        </a:spcBef>
                        <a:spcAft>
                          <a:spcPts val="0"/>
                        </a:spcAft>
                      </a:pPr>
                      <a:r>
                        <a:rPr lang="en-US" sz="600">
                          <a:effectLst/>
                        </a:rPr>
                        <a:t>Coach</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0" marR="0">
                        <a:lnSpc>
                          <a:spcPct val="115000"/>
                        </a:lnSpc>
                        <a:spcBef>
                          <a:spcPts val="0"/>
                        </a:spcBef>
                        <a:spcAft>
                          <a:spcPts val="0"/>
                        </a:spcAft>
                      </a:pPr>
                      <a:r>
                        <a:rPr lang="en-US" sz="600">
                          <a:effectLst/>
                        </a:rPr>
                        <a:t>2</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342900" marR="0" lvl="0" indent="-342900" rtl="0">
                        <a:lnSpc>
                          <a:spcPct val="115000"/>
                        </a:lnSpc>
                        <a:spcBef>
                          <a:spcPts val="0"/>
                        </a:spcBef>
                        <a:spcAft>
                          <a:spcPts val="0"/>
                        </a:spcAft>
                        <a:buFont typeface="Symbol" panose="05050102010706020507" pitchFamily="18" charset="2"/>
                        <a:buChar char=""/>
                      </a:pPr>
                      <a:r>
                        <a:rPr lang="en-US" sz="600" dirty="0">
                          <a:effectLst/>
                        </a:rPr>
                        <a:t>Must have effective communication, listening, decision making and management skills</a:t>
                      </a:r>
                      <a:endParaRPr lang="en-GB" sz="700" dirty="0">
                        <a:effectLst/>
                      </a:endParaRPr>
                    </a:p>
                    <a:p>
                      <a:pPr marL="342900" marR="0" lvl="0" indent="-342900">
                        <a:lnSpc>
                          <a:spcPct val="115000"/>
                        </a:lnSpc>
                        <a:spcBef>
                          <a:spcPts val="0"/>
                        </a:spcBef>
                        <a:spcAft>
                          <a:spcPts val="0"/>
                        </a:spcAft>
                        <a:buFont typeface="Symbol" panose="05050102010706020507" pitchFamily="18" charset="2"/>
                        <a:buChar char=""/>
                      </a:pPr>
                      <a:r>
                        <a:rPr lang="en-US" sz="600" dirty="0">
                          <a:effectLst/>
                        </a:rPr>
                        <a:t>Responsible for motivating customers to adopt healthy lifestyle, training and instructing customers adopt healthier options in daily routine and for collaborating with customers to develop health objectives and monitoring the progress </a:t>
                      </a:r>
                      <a:endParaRPr lang="en-GB" sz="7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extLst>
                  <a:ext uri="{0D108BD9-81ED-4DB2-BD59-A6C34878D82A}">
                    <a16:rowId xmlns:a16="http://schemas.microsoft.com/office/drawing/2014/main" val="3003216174"/>
                  </a:ext>
                </a:extLst>
              </a:tr>
            </a:tbl>
          </a:graphicData>
        </a:graphic>
      </p:graphicFrame>
    </p:spTree>
    <p:extLst>
      <p:ext uri="{BB962C8B-B14F-4D97-AF65-F5344CB8AC3E}">
        <p14:creationId xmlns:p14="http://schemas.microsoft.com/office/powerpoint/2010/main" val="6856810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B311B-3177-0658-3585-6639F26A9BF6}"/>
              </a:ext>
            </a:extLst>
          </p:cNvPr>
          <p:cNvSpPr>
            <a:spLocks noGrp="1"/>
          </p:cNvSpPr>
          <p:nvPr>
            <p:ph type="title"/>
          </p:nvPr>
        </p:nvSpPr>
        <p:spPr>
          <a:xfrm>
            <a:off x="527177" y="211074"/>
            <a:ext cx="10671048" cy="768096"/>
          </a:xfrm>
        </p:spPr>
        <p:txBody>
          <a:bodyPr/>
          <a:lstStyle/>
          <a:p>
            <a:r>
              <a:rPr lang="en-US" altLang="zh-CN" sz="4000" b="1" dirty="0">
                <a:solidFill>
                  <a:schemeClr val="accent6"/>
                </a:solidFill>
                <a:latin typeface="Arial Black" panose="020B0604020202020204" pitchFamily="34" charset="0"/>
                <a:cs typeface="Arial Black" panose="020B0604020202020204" pitchFamily="34" charset="0"/>
              </a:rPr>
              <a:t>Financial planning</a:t>
            </a:r>
            <a:endParaRPr lang="en-US" sz="4000" b="1" dirty="0">
              <a:solidFill>
                <a:schemeClr val="accent6"/>
              </a:solidFill>
              <a:latin typeface="Arial Black" panose="020B0604020202020204" pitchFamily="34" charset="0"/>
              <a:cs typeface="Arial Black" panose="020B0604020202020204" pitchFamily="34" charset="0"/>
            </a:endParaRPr>
          </a:p>
        </p:txBody>
      </p:sp>
      <p:sp>
        <p:nvSpPr>
          <p:cNvPr id="7" name="Footer Placeholder 6">
            <a:extLst>
              <a:ext uri="{FF2B5EF4-FFF2-40B4-BE49-F238E27FC236}">
                <a16:creationId xmlns:a16="http://schemas.microsoft.com/office/drawing/2014/main" id="{3A122237-B06F-5E42-B051-D7859FC21D7D}"/>
              </a:ext>
            </a:extLst>
          </p:cNvPr>
          <p:cNvSpPr>
            <a:spLocks noGrp="1"/>
          </p:cNvSpPr>
          <p:nvPr>
            <p:ph type="ftr" sz="quarter" idx="11"/>
          </p:nvPr>
        </p:nvSpPr>
        <p:spPr/>
        <p:txBody>
          <a:bodyPr/>
          <a:lstStyle/>
          <a:p>
            <a:r>
              <a:rPr lang="en-US" dirty="0"/>
              <a:t>The Wellness Corner</a:t>
            </a:r>
          </a:p>
        </p:txBody>
      </p:sp>
      <p:sp>
        <p:nvSpPr>
          <p:cNvPr id="8" name="Slide Number Placeholder 7">
            <a:extLst>
              <a:ext uri="{FF2B5EF4-FFF2-40B4-BE49-F238E27FC236}">
                <a16:creationId xmlns:a16="http://schemas.microsoft.com/office/drawing/2014/main" id="{AECF22D2-2B16-C40D-AA90-609B5CD08B3D}"/>
              </a:ext>
            </a:extLst>
          </p:cNvPr>
          <p:cNvSpPr>
            <a:spLocks noGrp="1"/>
          </p:cNvSpPr>
          <p:nvPr>
            <p:ph type="sldNum" sz="quarter" idx="12"/>
          </p:nvPr>
        </p:nvSpPr>
        <p:spPr/>
        <p:txBody>
          <a:bodyPr/>
          <a:lstStyle/>
          <a:p>
            <a:fld id="{48F63A3B-78C7-47BE-AE5E-E10140E04643}" type="slidenum">
              <a:rPr lang="en-US" smtClean="0"/>
              <a:t>13</a:t>
            </a:fld>
            <a:endParaRPr lang="en-US" dirty="0"/>
          </a:p>
        </p:txBody>
      </p:sp>
      <p:sp>
        <p:nvSpPr>
          <p:cNvPr id="4" name="TextBox 3">
            <a:extLst>
              <a:ext uri="{FF2B5EF4-FFF2-40B4-BE49-F238E27FC236}">
                <a16:creationId xmlns:a16="http://schemas.microsoft.com/office/drawing/2014/main" id="{0C0F2278-CE96-36ED-8F30-7531B63790A1}"/>
              </a:ext>
            </a:extLst>
          </p:cNvPr>
          <p:cNvSpPr txBox="1"/>
          <p:nvPr/>
        </p:nvSpPr>
        <p:spPr>
          <a:xfrm>
            <a:off x="621791" y="960264"/>
            <a:ext cx="9789033" cy="738664"/>
          </a:xfrm>
          <a:prstGeom prst="rect">
            <a:avLst/>
          </a:prstGeom>
          <a:noFill/>
        </p:spPr>
        <p:txBody>
          <a:bodyPr wrap="square">
            <a:spAutoFit/>
          </a:bodyPr>
          <a:lstStyle/>
          <a:p>
            <a:pPr marL="0" marR="0">
              <a:spcBef>
                <a:spcPts val="0"/>
              </a:spcBef>
              <a:spcAft>
                <a:spcPts val="1000"/>
              </a:spcAft>
            </a:pPr>
            <a:r>
              <a:rPr lang="en-US" sz="1400" dirty="0">
                <a:solidFill>
                  <a:srgbClr val="202C8F"/>
                </a:solidFill>
                <a:effectLst/>
                <a:latin typeface="Times New Roman" panose="02020603050405020304" pitchFamily="18" charset="0"/>
                <a:ea typeface="Calibri" panose="020F0502020204030204" pitchFamily="34" charset="0"/>
              </a:rPr>
              <a:t>The Wellness Corner is a fitness and lifestyle center thus it will earn from the subscription fee from the members. Additionally, it will generate income from the exclusive diet plans provided and personal training sessions. The variable expenses and cost of capital is low in initial period thus the cash flow will be strong. </a:t>
            </a:r>
            <a:endParaRPr lang="en-GB" sz="1400" dirty="0">
              <a:solidFill>
                <a:srgbClr val="202C8F"/>
              </a:solidFill>
              <a:effectLst/>
              <a:latin typeface="Times New Roman" panose="02020603050405020304" pitchFamily="18" charset="0"/>
              <a:ea typeface="Calibri" panose="020F0502020204030204" pitchFamily="34" charset="0"/>
            </a:endParaRPr>
          </a:p>
        </p:txBody>
      </p:sp>
      <p:sp>
        <p:nvSpPr>
          <p:cNvPr id="9" name="TextBox 8">
            <a:extLst>
              <a:ext uri="{FF2B5EF4-FFF2-40B4-BE49-F238E27FC236}">
                <a16:creationId xmlns:a16="http://schemas.microsoft.com/office/drawing/2014/main" id="{83A7D4ED-EED9-E5E6-3472-E81F66F3382B}"/>
              </a:ext>
            </a:extLst>
          </p:cNvPr>
          <p:cNvSpPr txBox="1"/>
          <p:nvPr/>
        </p:nvSpPr>
        <p:spPr>
          <a:xfrm>
            <a:off x="577469" y="2056088"/>
            <a:ext cx="6096000" cy="392030"/>
          </a:xfrm>
          <a:prstGeom prst="rect">
            <a:avLst/>
          </a:prstGeom>
          <a:noFill/>
        </p:spPr>
        <p:txBody>
          <a:bodyPr wrap="square">
            <a:spAutoFit/>
          </a:bodyPr>
          <a:lstStyle/>
          <a:p>
            <a:pPr marL="0" marR="0">
              <a:lnSpc>
                <a:spcPct val="115000"/>
              </a:lnSpc>
              <a:spcBef>
                <a:spcPts val="0"/>
              </a:spcBef>
              <a:spcAft>
                <a:spcPts val="1000"/>
              </a:spcAft>
            </a:pPr>
            <a:r>
              <a:rPr lang="en-US" sz="1800" b="1" dirty="0">
                <a:solidFill>
                  <a:srgbClr val="202C8F"/>
                </a:solidFill>
                <a:effectLst/>
                <a:latin typeface="+mj-lt"/>
              </a:rPr>
              <a:t>Capital Investment </a:t>
            </a:r>
            <a:endParaRPr lang="en-GB" sz="1800" b="1" dirty="0">
              <a:solidFill>
                <a:srgbClr val="202C8F"/>
              </a:solidFill>
              <a:effectLst/>
              <a:latin typeface="+mj-lt"/>
            </a:endParaRPr>
          </a:p>
        </p:txBody>
      </p:sp>
      <p:graphicFrame>
        <p:nvGraphicFramePr>
          <p:cNvPr id="10" name="Table 9">
            <a:extLst>
              <a:ext uri="{FF2B5EF4-FFF2-40B4-BE49-F238E27FC236}">
                <a16:creationId xmlns:a16="http://schemas.microsoft.com/office/drawing/2014/main" id="{D0B0AB47-8CE4-3996-9EA1-6C51FA58C00D}"/>
              </a:ext>
            </a:extLst>
          </p:cNvPr>
          <p:cNvGraphicFramePr>
            <a:graphicFrameLocks noGrp="1"/>
          </p:cNvGraphicFramePr>
          <p:nvPr>
            <p:extLst>
              <p:ext uri="{D42A27DB-BD31-4B8C-83A1-F6EECF244321}">
                <p14:modId xmlns:p14="http://schemas.microsoft.com/office/powerpoint/2010/main" val="3332679561"/>
              </p:ext>
            </p:extLst>
          </p:nvPr>
        </p:nvGraphicFramePr>
        <p:xfrm>
          <a:off x="621792" y="2805278"/>
          <a:ext cx="4616958" cy="2940716"/>
        </p:xfrm>
        <a:graphic>
          <a:graphicData uri="http://schemas.openxmlformats.org/drawingml/2006/table">
            <a:tbl>
              <a:tblPr firstRow="1" firstCol="1" bandRow="1">
                <a:tableStyleId>{5C22544A-7EE6-4342-B048-85BDC9FD1C3A}</a:tableStyleId>
              </a:tblPr>
              <a:tblGrid>
                <a:gridCol w="2216658">
                  <a:extLst>
                    <a:ext uri="{9D8B030D-6E8A-4147-A177-3AD203B41FA5}">
                      <a16:colId xmlns:a16="http://schemas.microsoft.com/office/drawing/2014/main" val="4092915324"/>
                    </a:ext>
                  </a:extLst>
                </a:gridCol>
                <a:gridCol w="2400300">
                  <a:extLst>
                    <a:ext uri="{9D8B030D-6E8A-4147-A177-3AD203B41FA5}">
                      <a16:colId xmlns:a16="http://schemas.microsoft.com/office/drawing/2014/main" val="3308789337"/>
                    </a:ext>
                  </a:extLst>
                </a:gridCol>
              </a:tblGrid>
              <a:tr h="414172">
                <a:tc gridSpan="2">
                  <a:txBody>
                    <a:bodyPr/>
                    <a:lstStyle/>
                    <a:p>
                      <a:pPr marL="0" marR="0" algn="ctr">
                        <a:lnSpc>
                          <a:spcPct val="115000"/>
                        </a:lnSpc>
                        <a:spcBef>
                          <a:spcPts val="0"/>
                        </a:spcBef>
                        <a:spcAft>
                          <a:spcPts val="0"/>
                        </a:spcAft>
                      </a:pPr>
                      <a:r>
                        <a:rPr lang="en-US" sz="1600" b="1" dirty="0">
                          <a:solidFill>
                            <a:srgbClr val="202C8F"/>
                          </a:solidFill>
                          <a:effectLst/>
                          <a:latin typeface="Abadi Extra Light" panose="020B0204020104020204" pitchFamily="34" charset="0"/>
                        </a:rPr>
                        <a:t>Startup Expenses </a:t>
                      </a:r>
                      <a:endParaRPr lang="en-GB" sz="1600" b="1"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hMerge="1">
                  <a:txBody>
                    <a:bodyPr/>
                    <a:lstStyle/>
                    <a:p>
                      <a:endParaRPr lang="en-GB"/>
                    </a:p>
                  </a:txBody>
                  <a:tcPr/>
                </a:tc>
                <a:extLst>
                  <a:ext uri="{0D108BD9-81ED-4DB2-BD59-A6C34878D82A}">
                    <a16:rowId xmlns:a16="http://schemas.microsoft.com/office/drawing/2014/main" val="2715677913"/>
                  </a:ext>
                </a:extLst>
              </a:tr>
              <a:tr h="315818">
                <a:tc>
                  <a:txBody>
                    <a:bodyPr/>
                    <a:lstStyle/>
                    <a:p>
                      <a:pPr marL="0" marR="0">
                        <a:lnSpc>
                          <a:spcPct val="115000"/>
                        </a:lnSpc>
                        <a:spcBef>
                          <a:spcPts val="0"/>
                        </a:spcBef>
                        <a:spcAft>
                          <a:spcPts val="0"/>
                        </a:spcAft>
                      </a:pPr>
                      <a:r>
                        <a:rPr lang="en-US" sz="1400" dirty="0">
                          <a:solidFill>
                            <a:srgbClr val="202C8F"/>
                          </a:solidFill>
                          <a:effectLst/>
                          <a:latin typeface="Abadi Extra Light" panose="020B0204020104020204" pitchFamily="34" charset="0"/>
                        </a:rPr>
                        <a:t>Rent </a:t>
                      </a:r>
                      <a:endParaRPr lang="en-GB" sz="14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Bef>
                          <a:spcPts val="0"/>
                        </a:spcBef>
                        <a:spcAft>
                          <a:spcPts val="0"/>
                        </a:spcAft>
                      </a:pPr>
                      <a:r>
                        <a:rPr lang="en-US" sz="1400" dirty="0">
                          <a:solidFill>
                            <a:srgbClr val="202C8F"/>
                          </a:solidFill>
                          <a:effectLst/>
                          <a:latin typeface="Abadi Extra Light" panose="020B0204020104020204" pitchFamily="34" charset="0"/>
                        </a:rPr>
                        <a:t>£2500</a:t>
                      </a:r>
                      <a:endParaRPr lang="en-GB" sz="14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300861592"/>
                  </a:ext>
                </a:extLst>
              </a:tr>
              <a:tr h="315818">
                <a:tc>
                  <a:txBody>
                    <a:bodyPr/>
                    <a:lstStyle/>
                    <a:p>
                      <a:pPr marL="0" marR="0">
                        <a:lnSpc>
                          <a:spcPct val="115000"/>
                        </a:lnSpc>
                        <a:spcBef>
                          <a:spcPts val="0"/>
                        </a:spcBef>
                        <a:spcAft>
                          <a:spcPts val="0"/>
                        </a:spcAft>
                      </a:pPr>
                      <a:r>
                        <a:rPr lang="en-US" sz="1400" dirty="0">
                          <a:solidFill>
                            <a:srgbClr val="202C8F"/>
                          </a:solidFill>
                          <a:effectLst/>
                          <a:latin typeface="Abadi Extra Light" panose="020B0204020104020204" pitchFamily="34" charset="0"/>
                        </a:rPr>
                        <a:t>License </a:t>
                      </a:r>
                      <a:endParaRPr lang="en-GB" sz="14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Bef>
                          <a:spcPts val="0"/>
                        </a:spcBef>
                        <a:spcAft>
                          <a:spcPts val="0"/>
                        </a:spcAft>
                      </a:pPr>
                      <a:r>
                        <a:rPr lang="en-US" sz="1400">
                          <a:solidFill>
                            <a:srgbClr val="202C8F"/>
                          </a:solidFill>
                          <a:effectLst/>
                          <a:latin typeface="Abadi Extra Light" panose="020B0204020104020204" pitchFamily="34" charset="0"/>
                        </a:rPr>
                        <a:t>£1250</a:t>
                      </a:r>
                      <a:endParaRPr lang="en-GB" sz="14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372000322"/>
                  </a:ext>
                </a:extLst>
              </a:tr>
              <a:tr h="315818">
                <a:tc>
                  <a:txBody>
                    <a:bodyPr/>
                    <a:lstStyle/>
                    <a:p>
                      <a:pPr marL="0" marR="0">
                        <a:lnSpc>
                          <a:spcPct val="115000"/>
                        </a:lnSpc>
                        <a:spcBef>
                          <a:spcPts val="0"/>
                        </a:spcBef>
                        <a:spcAft>
                          <a:spcPts val="0"/>
                        </a:spcAft>
                      </a:pPr>
                      <a:r>
                        <a:rPr lang="en-US" sz="1400" dirty="0">
                          <a:solidFill>
                            <a:srgbClr val="202C8F"/>
                          </a:solidFill>
                          <a:effectLst/>
                          <a:latin typeface="Abadi Extra Light" panose="020B0204020104020204" pitchFamily="34" charset="0"/>
                        </a:rPr>
                        <a:t>Equipment</a:t>
                      </a:r>
                      <a:endParaRPr lang="en-GB" sz="14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Bef>
                          <a:spcPts val="0"/>
                        </a:spcBef>
                        <a:spcAft>
                          <a:spcPts val="0"/>
                        </a:spcAft>
                      </a:pPr>
                      <a:r>
                        <a:rPr lang="en-US" sz="1400" dirty="0">
                          <a:solidFill>
                            <a:srgbClr val="202C8F"/>
                          </a:solidFill>
                          <a:effectLst/>
                          <a:latin typeface="Abadi Extra Light" panose="020B0204020104020204" pitchFamily="34" charset="0"/>
                        </a:rPr>
                        <a:t>£7500</a:t>
                      </a:r>
                      <a:endParaRPr lang="en-GB" sz="14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920334141"/>
                  </a:ext>
                </a:extLst>
              </a:tr>
              <a:tr h="315818">
                <a:tc>
                  <a:txBody>
                    <a:bodyPr/>
                    <a:lstStyle/>
                    <a:p>
                      <a:pPr marL="0" marR="0">
                        <a:lnSpc>
                          <a:spcPct val="115000"/>
                        </a:lnSpc>
                        <a:spcBef>
                          <a:spcPts val="0"/>
                        </a:spcBef>
                        <a:spcAft>
                          <a:spcPts val="0"/>
                        </a:spcAft>
                      </a:pPr>
                      <a:r>
                        <a:rPr lang="en-US" sz="1400" dirty="0">
                          <a:solidFill>
                            <a:srgbClr val="202C8F"/>
                          </a:solidFill>
                          <a:effectLst/>
                          <a:latin typeface="Abadi Extra Light" panose="020B0204020104020204" pitchFamily="34" charset="0"/>
                        </a:rPr>
                        <a:t>Utilities</a:t>
                      </a:r>
                      <a:endParaRPr lang="en-GB" sz="14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Bef>
                          <a:spcPts val="0"/>
                        </a:spcBef>
                        <a:spcAft>
                          <a:spcPts val="0"/>
                        </a:spcAft>
                      </a:pPr>
                      <a:r>
                        <a:rPr lang="en-US" sz="1400" dirty="0">
                          <a:solidFill>
                            <a:srgbClr val="202C8F"/>
                          </a:solidFill>
                          <a:effectLst/>
                          <a:latin typeface="Abadi Extra Light" panose="020B0204020104020204" pitchFamily="34" charset="0"/>
                        </a:rPr>
                        <a:t>£4000</a:t>
                      </a:r>
                      <a:endParaRPr lang="en-GB" sz="14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308782056"/>
                  </a:ext>
                </a:extLst>
              </a:tr>
              <a:tr h="315818">
                <a:tc>
                  <a:txBody>
                    <a:bodyPr/>
                    <a:lstStyle/>
                    <a:p>
                      <a:pPr marL="0" marR="0">
                        <a:lnSpc>
                          <a:spcPct val="115000"/>
                        </a:lnSpc>
                        <a:spcBef>
                          <a:spcPts val="0"/>
                        </a:spcBef>
                        <a:spcAft>
                          <a:spcPts val="0"/>
                        </a:spcAft>
                      </a:pPr>
                      <a:r>
                        <a:rPr lang="en-US" sz="1400" dirty="0">
                          <a:solidFill>
                            <a:srgbClr val="202C8F"/>
                          </a:solidFill>
                          <a:effectLst/>
                          <a:latin typeface="Abadi Extra Light" panose="020B0204020104020204" pitchFamily="34" charset="0"/>
                        </a:rPr>
                        <a:t>Furniture </a:t>
                      </a:r>
                      <a:endParaRPr lang="en-GB" sz="14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Bef>
                          <a:spcPts val="0"/>
                        </a:spcBef>
                        <a:spcAft>
                          <a:spcPts val="0"/>
                        </a:spcAft>
                      </a:pPr>
                      <a:r>
                        <a:rPr lang="en-US" sz="1400">
                          <a:solidFill>
                            <a:srgbClr val="202C8F"/>
                          </a:solidFill>
                          <a:effectLst/>
                          <a:latin typeface="Abadi Extra Light" panose="020B0204020104020204" pitchFamily="34" charset="0"/>
                        </a:rPr>
                        <a:t>£2500</a:t>
                      </a:r>
                      <a:endParaRPr lang="en-GB" sz="14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912323286"/>
                  </a:ext>
                </a:extLst>
              </a:tr>
              <a:tr h="315818">
                <a:tc>
                  <a:txBody>
                    <a:bodyPr/>
                    <a:lstStyle/>
                    <a:p>
                      <a:pPr marL="0" marR="0">
                        <a:lnSpc>
                          <a:spcPct val="115000"/>
                        </a:lnSpc>
                        <a:spcBef>
                          <a:spcPts val="0"/>
                        </a:spcBef>
                        <a:spcAft>
                          <a:spcPts val="0"/>
                        </a:spcAft>
                      </a:pPr>
                      <a:r>
                        <a:rPr lang="en-US" sz="1400" dirty="0">
                          <a:solidFill>
                            <a:srgbClr val="202C8F"/>
                          </a:solidFill>
                          <a:effectLst/>
                          <a:latin typeface="Abadi Extra Light" panose="020B0204020104020204" pitchFamily="34" charset="0"/>
                        </a:rPr>
                        <a:t>Decoration</a:t>
                      </a:r>
                      <a:endParaRPr lang="en-GB" sz="14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Bef>
                          <a:spcPts val="0"/>
                        </a:spcBef>
                        <a:spcAft>
                          <a:spcPts val="0"/>
                        </a:spcAft>
                      </a:pPr>
                      <a:r>
                        <a:rPr lang="en-US" sz="1400" dirty="0">
                          <a:solidFill>
                            <a:srgbClr val="202C8F"/>
                          </a:solidFill>
                          <a:effectLst/>
                          <a:latin typeface="Abadi Extra Light" panose="020B0204020104020204" pitchFamily="34" charset="0"/>
                        </a:rPr>
                        <a:t>£2000</a:t>
                      </a:r>
                      <a:endParaRPr lang="en-GB" sz="14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532880151"/>
                  </a:ext>
                </a:extLst>
              </a:tr>
              <a:tr h="315818">
                <a:tc>
                  <a:txBody>
                    <a:bodyPr/>
                    <a:lstStyle/>
                    <a:p>
                      <a:pPr marL="0" marR="0">
                        <a:lnSpc>
                          <a:spcPct val="115000"/>
                        </a:lnSpc>
                        <a:spcBef>
                          <a:spcPts val="0"/>
                        </a:spcBef>
                        <a:spcAft>
                          <a:spcPts val="0"/>
                        </a:spcAft>
                      </a:pPr>
                      <a:r>
                        <a:rPr lang="en-US" sz="1400" dirty="0">
                          <a:solidFill>
                            <a:srgbClr val="202C8F"/>
                          </a:solidFill>
                          <a:effectLst/>
                          <a:latin typeface="Abadi Extra Light" panose="020B0204020104020204" pitchFamily="34" charset="0"/>
                        </a:rPr>
                        <a:t>Other</a:t>
                      </a:r>
                      <a:endParaRPr lang="en-GB" sz="14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Bef>
                          <a:spcPts val="0"/>
                        </a:spcBef>
                        <a:spcAft>
                          <a:spcPts val="0"/>
                        </a:spcAft>
                      </a:pPr>
                      <a:r>
                        <a:rPr lang="en-US" sz="1400" dirty="0">
                          <a:solidFill>
                            <a:srgbClr val="202C8F"/>
                          </a:solidFill>
                          <a:effectLst/>
                          <a:latin typeface="Abadi Extra Light" panose="020B0204020104020204" pitchFamily="34" charset="0"/>
                        </a:rPr>
                        <a:t>£250</a:t>
                      </a:r>
                      <a:endParaRPr lang="en-GB" sz="14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748159320"/>
                  </a:ext>
                </a:extLst>
              </a:tr>
              <a:tr h="315818">
                <a:tc>
                  <a:txBody>
                    <a:bodyPr/>
                    <a:lstStyle/>
                    <a:p>
                      <a:pPr marL="0" marR="0">
                        <a:lnSpc>
                          <a:spcPct val="115000"/>
                        </a:lnSpc>
                        <a:spcBef>
                          <a:spcPts val="0"/>
                        </a:spcBef>
                        <a:spcAft>
                          <a:spcPts val="0"/>
                        </a:spcAft>
                      </a:pPr>
                      <a:r>
                        <a:rPr lang="en-US" sz="1400" dirty="0">
                          <a:solidFill>
                            <a:srgbClr val="202C8F"/>
                          </a:solidFill>
                          <a:effectLst/>
                          <a:latin typeface="Abadi Extra Light" panose="020B0204020104020204" pitchFamily="34" charset="0"/>
                        </a:rPr>
                        <a:t>Total</a:t>
                      </a:r>
                      <a:endParaRPr lang="en-GB" sz="14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Bef>
                          <a:spcPts val="0"/>
                        </a:spcBef>
                        <a:spcAft>
                          <a:spcPts val="0"/>
                        </a:spcAft>
                      </a:pPr>
                      <a:r>
                        <a:rPr lang="en-US" sz="1400" dirty="0">
                          <a:solidFill>
                            <a:srgbClr val="202C8F"/>
                          </a:solidFill>
                          <a:effectLst/>
                          <a:latin typeface="Abadi Extra Light" panose="020B0204020104020204" pitchFamily="34" charset="0"/>
                        </a:rPr>
                        <a:t>£20000</a:t>
                      </a:r>
                      <a:endParaRPr lang="en-GB" sz="14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939247693"/>
                  </a:ext>
                </a:extLst>
              </a:tr>
            </a:tbl>
          </a:graphicData>
        </a:graphic>
      </p:graphicFrame>
      <p:graphicFrame>
        <p:nvGraphicFramePr>
          <p:cNvPr id="13" name="Chart 12">
            <a:extLst>
              <a:ext uri="{FF2B5EF4-FFF2-40B4-BE49-F238E27FC236}">
                <a16:creationId xmlns:a16="http://schemas.microsoft.com/office/drawing/2014/main" id="{AA209BB8-3578-0E7A-1167-760804AA9151}"/>
              </a:ext>
            </a:extLst>
          </p:cNvPr>
          <p:cNvGraphicFramePr/>
          <p:nvPr>
            <p:extLst>
              <p:ext uri="{D42A27DB-BD31-4B8C-83A1-F6EECF244321}">
                <p14:modId xmlns:p14="http://schemas.microsoft.com/office/powerpoint/2010/main" val="2873626783"/>
              </p:ext>
            </p:extLst>
          </p:nvPr>
        </p:nvGraphicFramePr>
        <p:xfrm>
          <a:off x="5238750" y="2491249"/>
          <a:ext cx="5486400" cy="3200400"/>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8864747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7C09F16-6D23-666F-6800-8FC697831948}"/>
              </a:ext>
            </a:extLst>
          </p:cNvPr>
          <p:cNvSpPr>
            <a:spLocks noGrp="1"/>
          </p:cNvSpPr>
          <p:nvPr>
            <p:ph type="title"/>
          </p:nvPr>
        </p:nvSpPr>
        <p:spPr/>
        <p:txBody>
          <a:bodyPr/>
          <a:lstStyle/>
          <a:p>
            <a:r>
              <a:rPr lang="en-US" sz="4000" b="0" dirty="0"/>
              <a:t>Projected cash Flow</a:t>
            </a:r>
          </a:p>
        </p:txBody>
      </p:sp>
      <p:sp>
        <p:nvSpPr>
          <p:cNvPr id="218" name="Slide Number Placeholder 217">
            <a:extLst>
              <a:ext uri="{FF2B5EF4-FFF2-40B4-BE49-F238E27FC236}">
                <a16:creationId xmlns:a16="http://schemas.microsoft.com/office/drawing/2014/main" id="{C29F391A-4647-2731-26B5-3B262D8730A1}"/>
              </a:ext>
            </a:extLst>
          </p:cNvPr>
          <p:cNvSpPr>
            <a:spLocks noGrp="1"/>
          </p:cNvSpPr>
          <p:nvPr>
            <p:ph type="sldNum" sz="quarter" idx="12"/>
          </p:nvPr>
        </p:nvSpPr>
        <p:spPr/>
        <p:txBody>
          <a:bodyPr/>
          <a:lstStyle/>
          <a:p>
            <a:fld id="{48F63A3B-78C7-47BE-AE5E-E10140E04643}" type="slidenum">
              <a:rPr lang="en-US" smtClean="0"/>
              <a:pPr/>
              <a:t>14</a:t>
            </a:fld>
            <a:endParaRPr lang="en-US" dirty="0"/>
          </a:p>
        </p:txBody>
      </p:sp>
      <p:graphicFrame>
        <p:nvGraphicFramePr>
          <p:cNvPr id="108" name="Table 107">
            <a:extLst>
              <a:ext uri="{FF2B5EF4-FFF2-40B4-BE49-F238E27FC236}">
                <a16:creationId xmlns:a16="http://schemas.microsoft.com/office/drawing/2014/main" id="{1408747C-397D-6A01-6362-2108533E3FF1}"/>
              </a:ext>
            </a:extLst>
          </p:cNvPr>
          <p:cNvGraphicFramePr>
            <a:graphicFrameLocks noGrp="1"/>
          </p:cNvGraphicFramePr>
          <p:nvPr>
            <p:extLst>
              <p:ext uri="{D42A27DB-BD31-4B8C-83A1-F6EECF244321}">
                <p14:modId xmlns:p14="http://schemas.microsoft.com/office/powerpoint/2010/main" val="3615615452"/>
              </p:ext>
            </p:extLst>
          </p:nvPr>
        </p:nvGraphicFramePr>
        <p:xfrm>
          <a:off x="1662207" y="1307592"/>
          <a:ext cx="8864538" cy="5346347"/>
        </p:xfrm>
        <a:graphic>
          <a:graphicData uri="http://schemas.openxmlformats.org/drawingml/2006/table">
            <a:tbl>
              <a:tblPr firstRow="1" firstCol="1" bandRow="1">
                <a:tableStyleId>{5C22544A-7EE6-4342-B048-85BDC9FD1C3A}</a:tableStyleId>
              </a:tblPr>
              <a:tblGrid>
                <a:gridCol w="1347822">
                  <a:extLst>
                    <a:ext uri="{9D8B030D-6E8A-4147-A177-3AD203B41FA5}">
                      <a16:colId xmlns:a16="http://schemas.microsoft.com/office/drawing/2014/main" val="2449957752"/>
                    </a:ext>
                  </a:extLst>
                </a:gridCol>
                <a:gridCol w="661879">
                  <a:extLst>
                    <a:ext uri="{9D8B030D-6E8A-4147-A177-3AD203B41FA5}">
                      <a16:colId xmlns:a16="http://schemas.microsoft.com/office/drawing/2014/main" val="363274173"/>
                    </a:ext>
                  </a:extLst>
                </a:gridCol>
                <a:gridCol w="638734">
                  <a:extLst>
                    <a:ext uri="{9D8B030D-6E8A-4147-A177-3AD203B41FA5}">
                      <a16:colId xmlns:a16="http://schemas.microsoft.com/office/drawing/2014/main" val="2329400060"/>
                    </a:ext>
                  </a:extLst>
                </a:gridCol>
                <a:gridCol w="658175">
                  <a:extLst>
                    <a:ext uri="{9D8B030D-6E8A-4147-A177-3AD203B41FA5}">
                      <a16:colId xmlns:a16="http://schemas.microsoft.com/office/drawing/2014/main" val="29958358"/>
                    </a:ext>
                  </a:extLst>
                </a:gridCol>
                <a:gridCol w="647068">
                  <a:extLst>
                    <a:ext uri="{9D8B030D-6E8A-4147-A177-3AD203B41FA5}">
                      <a16:colId xmlns:a16="http://schemas.microsoft.com/office/drawing/2014/main" val="956177461"/>
                    </a:ext>
                  </a:extLst>
                </a:gridCol>
                <a:gridCol w="635032">
                  <a:extLst>
                    <a:ext uri="{9D8B030D-6E8A-4147-A177-3AD203B41FA5}">
                      <a16:colId xmlns:a16="http://schemas.microsoft.com/office/drawing/2014/main" val="4012182067"/>
                    </a:ext>
                  </a:extLst>
                </a:gridCol>
                <a:gridCol w="611891">
                  <a:extLst>
                    <a:ext uri="{9D8B030D-6E8A-4147-A177-3AD203B41FA5}">
                      <a16:colId xmlns:a16="http://schemas.microsoft.com/office/drawing/2014/main" val="186008036"/>
                    </a:ext>
                  </a:extLst>
                </a:gridCol>
                <a:gridCol w="592450">
                  <a:extLst>
                    <a:ext uri="{9D8B030D-6E8A-4147-A177-3AD203B41FA5}">
                      <a16:colId xmlns:a16="http://schemas.microsoft.com/office/drawing/2014/main" val="3060442395"/>
                    </a:ext>
                  </a:extLst>
                </a:gridCol>
                <a:gridCol w="623924">
                  <a:extLst>
                    <a:ext uri="{9D8B030D-6E8A-4147-A177-3AD203B41FA5}">
                      <a16:colId xmlns:a16="http://schemas.microsoft.com/office/drawing/2014/main" val="2200851176"/>
                    </a:ext>
                  </a:extLst>
                </a:gridCol>
                <a:gridCol w="608188">
                  <a:extLst>
                    <a:ext uri="{9D8B030D-6E8A-4147-A177-3AD203B41FA5}">
                      <a16:colId xmlns:a16="http://schemas.microsoft.com/office/drawing/2014/main" val="85303622"/>
                    </a:ext>
                  </a:extLst>
                </a:gridCol>
                <a:gridCol w="608188">
                  <a:extLst>
                    <a:ext uri="{9D8B030D-6E8A-4147-A177-3AD203B41FA5}">
                      <a16:colId xmlns:a16="http://schemas.microsoft.com/office/drawing/2014/main" val="3092781731"/>
                    </a:ext>
                  </a:extLst>
                </a:gridCol>
                <a:gridCol w="619296">
                  <a:extLst>
                    <a:ext uri="{9D8B030D-6E8A-4147-A177-3AD203B41FA5}">
                      <a16:colId xmlns:a16="http://schemas.microsoft.com/office/drawing/2014/main" val="236921568"/>
                    </a:ext>
                  </a:extLst>
                </a:gridCol>
                <a:gridCol w="611891">
                  <a:extLst>
                    <a:ext uri="{9D8B030D-6E8A-4147-A177-3AD203B41FA5}">
                      <a16:colId xmlns:a16="http://schemas.microsoft.com/office/drawing/2014/main" val="3757382822"/>
                    </a:ext>
                  </a:extLst>
                </a:gridCol>
              </a:tblGrid>
              <a:tr h="229362">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Jan</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Feb</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Mar</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Apr</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May</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spc="300">
                          <a:solidFill>
                            <a:srgbClr val="202C8F"/>
                          </a:solidFill>
                          <a:effectLst/>
                          <a:latin typeface="Abadi Extra Light" panose="020B0204020104020204" pitchFamily="34" charset="0"/>
                        </a:rPr>
                        <a:t>Jun</a:t>
                      </a:r>
                      <a:endParaRPr lang="en-GB" sz="9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Jul</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Aug</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Sep</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Oct</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Nov</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Dec</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439853604"/>
                  </a:ext>
                </a:extLst>
              </a:tr>
              <a:tr h="336710">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Cash Received</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£8150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(£1700)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(£4050)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£10150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£19450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£30600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£58250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£90900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£128550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£163940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814160980"/>
                  </a:ext>
                </a:extLst>
              </a:tr>
              <a:tr h="221387">
                <a:tc>
                  <a:txBody>
                    <a:bodyPr/>
                    <a:lstStyle/>
                    <a:p>
                      <a:pPr marL="0" marR="0">
                        <a:lnSpc>
                          <a:spcPct val="115000"/>
                        </a:lnSpc>
                        <a:spcBef>
                          <a:spcPts val="0"/>
                        </a:spcBef>
                        <a:spcAft>
                          <a:spcPts val="0"/>
                        </a:spcAft>
                      </a:pPr>
                      <a:r>
                        <a:rPr lang="en-US" sz="900" spc="300">
                          <a:solidFill>
                            <a:srgbClr val="202C8F"/>
                          </a:solidFill>
                          <a:effectLst/>
                          <a:latin typeface="Abadi Extra Light" panose="020B0204020104020204" pitchFamily="34" charset="0"/>
                        </a:rPr>
                        <a:t>Cash Sales</a:t>
                      </a:r>
                      <a:endParaRPr lang="en-GB" sz="9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£8000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£14500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£21000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£28450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£33650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£44000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£52000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£56000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£65000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£69240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£75930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2345383606"/>
                  </a:ext>
                </a:extLst>
              </a:tr>
              <a:tr h="221387">
                <a:tc>
                  <a:txBody>
                    <a:bodyPr/>
                    <a:lstStyle/>
                    <a:p>
                      <a:pPr marL="0" marR="0">
                        <a:lnSpc>
                          <a:spcPct val="115000"/>
                        </a:lnSpc>
                        <a:spcBef>
                          <a:spcPts val="0"/>
                        </a:spcBef>
                        <a:spcAft>
                          <a:spcPts val="0"/>
                        </a:spcAft>
                      </a:pPr>
                      <a:r>
                        <a:rPr lang="en-US" sz="900" spc="300">
                          <a:solidFill>
                            <a:srgbClr val="202C8F"/>
                          </a:solidFill>
                          <a:effectLst/>
                          <a:latin typeface="Abadi Extra Light" panose="020B0204020104020204" pitchFamily="34" charset="0"/>
                        </a:rPr>
                        <a:t>Bank Loan</a:t>
                      </a:r>
                      <a:endParaRPr lang="en-GB" sz="9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£20000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3385813827"/>
                  </a:ext>
                </a:extLst>
              </a:tr>
              <a:tr h="221387">
                <a:tc>
                  <a:txBody>
                    <a:bodyPr/>
                    <a:lstStyle/>
                    <a:p>
                      <a:pPr marL="0" marR="0">
                        <a:lnSpc>
                          <a:spcPct val="115000"/>
                        </a:lnSpc>
                        <a:spcBef>
                          <a:spcPts val="0"/>
                        </a:spcBef>
                        <a:spcAft>
                          <a:spcPts val="0"/>
                        </a:spcAft>
                      </a:pPr>
                      <a:r>
                        <a:rPr lang="en-US" sz="900" spc="300">
                          <a:solidFill>
                            <a:srgbClr val="202C8F"/>
                          </a:solidFill>
                          <a:effectLst/>
                          <a:latin typeface="Abadi Extra Light" panose="020B0204020104020204" pitchFamily="34" charset="0"/>
                        </a:rPr>
                        <a:t>Investment</a:t>
                      </a:r>
                      <a:endParaRPr lang="en-GB" sz="9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£20000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1476343704"/>
                  </a:ext>
                </a:extLst>
              </a:tr>
              <a:tr h="112931">
                <a:tc>
                  <a:txBody>
                    <a:bodyPr/>
                    <a:lstStyle/>
                    <a:p>
                      <a:pPr marL="0" marR="0">
                        <a:lnSpc>
                          <a:spcPct val="115000"/>
                        </a:lnSpc>
                        <a:spcBef>
                          <a:spcPts val="0"/>
                        </a:spcBef>
                        <a:spcAft>
                          <a:spcPts val="0"/>
                        </a:spcAft>
                      </a:pPr>
                      <a:r>
                        <a:rPr lang="en-US" sz="900" spc="300">
                          <a:solidFill>
                            <a:srgbClr val="202C8F"/>
                          </a:solidFill>
                          <a:effectLst/>
                          <a:latin typeface="Abadi Extra Light" panose="020B0204020104020204" pitchFamily="34" charset="0"/>
                        </a:rPr>
                        <a:t> </a:t>
                      </a:r>
                      <a:endParaRPr lang="en-GB" sz="9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1677617929"/>
                  </a:ext>
                </a:extLst>
              </a:tr>
              <a:tr h="336710">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Total Incoming</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£40000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£16150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£12800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£16950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£28550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£43800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£63450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£82600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£114250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£155900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£197790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£239870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1934705349"/>
                  </a:ext>
                </a:extLst>
              </a:tr>
              <a:tr h="112931">
                <a:tc>
                  <a:txBody>
                    <a:bodyPr/>
                    <a:lstStyle/>
                    <a:p>
                      <a:pPr marL="0" marR="0">
                        <a:lnSpc>
                          <a:spcPct val="115000"/>
                        </a:lnSpc>
                        <a:spcBef>
                          <a:spcPts val="0"/>
                        </a:spcBef>
                        <a:spcAft>
                          <a:spcPts val="0"/>
                        </a:spcAft>
                      </a:pPr>
                      <a:r>
                        <a:rPr lang="en-US" sz="900" spc="300">
                          <a:solidFill>
                            <a:srgbClr val="202C8F"/>
                          </a:solidFill>
                          <a:effectLst/>
                          <a:latin typeface="Abadi Extra Light" panose="020B0204020104020204" pitchFamily="34" charset="0"/>
                        </a:rPr>
                        <a:t> </a:t>
                      </a:r>
                      <a:endParaRPr lang="en-GB" sz="9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86702679"/>
                  </a:ext>
                </a:extLst>
              </a:tr>
              <a:tr h="221387">
                <a:tc>
                  <a:txBody>
                    <a:bodyPr/>
                    <a:lstStyle/>
                    <a:p>
                      <a:pPr marL="0" marR="0">
                        <a:lnSpc>
                          <a:spcPct val="115000"/>
                        </a:lnSpc>
                        <a:spcBef>
                          <a:spcPts val="0"/>
                        </a:spcBef>
                        <a:spcAft>
                          <a:spcPts val="0"/>
                        </a:spcAft>
                      </a:pPr>
                      <a:r>
                        <a:rPr lang="en-US" sz="900" spc="300">
                          <a:solidFill>
                            <a:srgbClr val="202C8F"/>
                          </a:solidFill>
                          <a:effectLst/>
                          <a:latin typeface="Abadi Extra Light" panose="020B0204020104020204" pitchFamily="34" charset="0"/>
                        </a:rPr>
                        <a:t>Rent</a:t>
                      </a:r>
                      <a:endParaRPr lang="en-GB" sz="9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2218012682"/>
                  </a:ext>
                </a:extLst>
              </a:tr>
              <a:tr h="221387">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Equipment</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£7500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£5000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£3000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4260470999"/>
                  </a:ext>
                </a:extLst>
              </a:tr>
              <a:tr h="221387">
                <a:tc>
                  <a:txBody>
                    <a:bodyPr/>
                    <a:lstStyle/>
                    <a:p>
                      <a:pPr marL="0" marR="0">
                        <a:lnSpc>
                          <a:spcPct val="115000"/>
                        </a:lnSpc>
                        <a:spcBef>
                          <a:spcPts val="0"/>
                        </a:spcBef>
                        <a:spcAft>
                          <a:spcPts val="0"/>
                        </a:spcAft>
                      </a:pPr>
                      <a:r>
                        <a:rPr lang="en-US" sz="900" spc="300">
                          <a:solidFill>
                            <a:srgbClr val="202C8F"/>
                          </a:solidFill>
                          <a:effectLst/>
                          <a:latin typeface="Abadi Extra Light" panose="020B0204020104020204" pitchFamily="34" charset="0"/>
                        </a:rPr>
                        <a:t>Utilities</a:t>
                      </a:r>
                      <a:endParaRPr lang="en-GB" sz="9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£4000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£4000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£4000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£4000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£4000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£4000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£4000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£4000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£4000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£4000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£4000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£4000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1841877191"/>
                  </a:ext>
                </a:extLst>
              </a:tr>
              <a:tr h="336710">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Wages</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£15000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£15000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£15000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£150000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£150000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£17000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£17000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2544032784"/>
                  </a:ext>
                </a:extLst>
              </a:tr>
              <a:tr h="221387">
                <a:tc>
                  <a:txBody>
                    <a:bodyPr/>
                    <a:lstStyle/>
                    <a:p>
                      <a:pPr marL="0" marR="0">
                        <a:lnSpc>
                          <a:spcPct val="115000"/>
                        </a:lnSpc>
                        <a:spcBef>
                          <a:spcPts val="0"/>
                        </a:spcBef>
                        <a:spcAft>
                          <a:spcPts val="0"/>
                        </a:spcAft>
                      </a:pPr>
                      <a:r>
                        <a:rPr lang="en-US" sz="900" spc="300">
                          <a:solidFill>
                            <a:srgbClr val="202C8F"/>
                          </a:solidFill>
                          <a:effectLst/>
                          <a:latin typeface="Abadi Extra Light" panose="020B0204020104020204" pitchFamily="34" charset="0"/>
                        </a:rPr>
                        <a:t>Maintenance</a:t>
                      </a:r>
                      <a:endParaRPr lang="en-GB" sz="9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3315825150"/>
                  </a:ext>
                </a:extLst>
              </a:tr>
              <a:tr h="221387">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Furniture</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3921023675"/>
                  </a:ext>
                </a:extLst>
              </a:tr>
              <a:tr h="221387">
                <a:tc>
                  <a:txBody>
                    <a:bodyPr/>
                    <a:lstStyle/>
                    <a:p>
                      <a:pPr marL="0" marR="0">
                        <a:lnSpc>
                          <a:spcPct val="115000"/>
                        </a:lnSpc>
                        <a:spcBef>
                          <a:spcPts val="0"/>
                        </a:spcBef>
                        <a:spcAft>
                          <a:spcPts val="0"/>
                        </a:spcAft>
                      </a:pPr>
                      <a:r>
                        <a:rPr lang="en-US" sz="900" spc="300">
                          <a:solidFill>
                            <a:srgbClr val="202C8F"/>
                          </a:solidFill>
                          <a:effectLst/>
                          <a:latin typeface="Abadi Extra Light" panose="020B0204020104020204" pitchFamily="34" charset="0"/>
                        </a:rPr>
                        <a:t>Advertising</a:t>
                      </a:r>
                      <a:endParaRPr lang="en-GB" sz="9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£3000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£550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£4500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764302793"/>
                  </a:ext>
                </a:extLst>
              </a:tr>
              <a:tr h="221387">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Decoration</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£3500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1963685280"/>
                  </a:ext>
                </a:extLst>
              </a:tr>
              <a:tr h="221387">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Renovation</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£5000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£3500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110716356"/>
                  </a:ext>
                </a:extLst>
              </a:tr>
              <a:tr h="221387">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Insurances</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3552886383"/>
                  </a:ext>
                </a:extLst>
              </a:tr>
              <a:tr h="221387">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Phone &amp; Internet</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79364286"/>
                  </a:ext>
                </a:extLst>
              </a:tr>
              <a:tr h="112931">
                <a:tc>
                  <a:txBody>
                    <a:bodyPr/>
                    <a:lstStyle/>
                    <a:p>
                      <a:pPr marL="0" marR="0">
                        <a:lnSpc>
                          <a:spcPct val="115000"/>
                        </a:lnSpc>
                        <a:spcBef>
                          <a:spcPts val="0"/>
                        </a:spcBef>
                        <a:spcAft>
                          <a:spcPts val="0"/>
                        </a:spcAft>
                      </a:pPr>
                      <a:r>
                        <a:rPr lang="en-US" sz="900" spc="300">
                          <a:solidFill>
                            <a:srgbClr val="202C8F"/>
                          </a:solidFill>
                          <a:effectLst/>
                          <a:latin typeface="Abadi Extra Light" panose="020B0204020104020204" pitchFamily="34" charset="0"/>
                        </a:rPr>
                        <a:t> </a:t>
                      </a:r>
                      <a:endParaRPr lang="en-GB" sz="9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3999612331"/>
                  </a:ext>
                </a:extLst>
              </a:tr>
              <a:tr h="221387">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Total Outgoing</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£31850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£17850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£16850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£16850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£18400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£24350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£32850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£24350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£23350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£27350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£33850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£27350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2807491863"/>
                  </a:ext>
                </a:extLst>
              </a:tr>
              <a:tr h="112931">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 </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1412380247"/>
                  </a:ext>
                </a:extLst>
              </a:tr>
              <a:tr h="336710">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Incoming less outgoing</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£8150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(£1700)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(£4050)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£10150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£19450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£30600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£58250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£90900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£128550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£163940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dirty="0">
                          <a:solidFill>
                            <a:srgbClr val="202C8F"/>
                          </a:solidFill>
                          <a:effectLst/>
                          <a:latin typeface="Abadi Extra Light" panose="020B0204020104020204" pitchFamily="34" charset="0"/>
                        </a:rPr>
                        <a:t>£212520</a:t>
                      </a:r>
                      <a:endParaRPr lang="en-GB" sz="9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1786178715"/>
                  </a:ext>
                </a:extLst>
              </a:tr>
            </a:tbl>
          </a:graphicData>
        </a:graphic>
      </p:graphicFrame>
    </p:spTree>
    <p:extLst>
      <p:ext uri="{BB962C8B-B14F-4D97-AF65-F5344CB8AC3E}">
        <p14:creationId xmlns:p14="http://schemas.microsoft.com/office/powerpoint/2010/main" val="24522697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D5BA2433-990B-A170-369A-3DF4A9B33BFA}"/>
              </a:ext>
            </a:extLst>
          </p:cNvPr>
          <p:cNvSpPr>
            <a:spLocks noGrp="1"/>
          </p:cNvSpPr>
          <p:nvPr>
            <p:ph type="ftr" sz="quarter" idx="13"/>
          </p:nvPr>
        </p:nvSpPr>
        <p:spPr/>
        <p:txBody>
          <a:bodyPr/>
          <a:lstStyle/>
          <a:p>
            <a:r>
              <a:rPr lang="en-US" dirty="0"/>
              <a:t>The Wellness Corner</a:t>
            </a:r>
          </a:p>
        </p:txBody>
      </p:sp>
      <p:sp>
        <p:nvSpPr>
          <p:cNvPr id="5" name="Slide Number Placeholder 4">
            <a:extLst>
              <a:ext uri="{FF2B5EF4-FFF2-40B4-BE49-F238E27FC236}">
                <a16:creationId xmlns:a16="http://schemas.microsoft.com/office/drawing/2014/main" id="{BF7F20BE-640F-EFAB-3A43-2AA146DB42BF}"/>
              </a:ext>
            </a:extLst>
          </p:cNvPr>
          <p:cNvSpPr>
            <a:spLocks noGrp="1"/>
          </p:cNvSpPr>
          <p:nvPr>
            <p:ph type="sldNum" sz="quarter" idx="12"/>
          </p:nvPr>
        </p:nvSpPr>
        <p:spPr/>
        <p:txBody>
          <a:bodyPr/>
          <a:lstStyle/>
          <a:p>
            <a:fld id="{48F63A3B-78C7-47BE-AE5E-E10140E04643}" type="slidenum">
              <a:rPr lang="en-US" smtClean="0"/>
              <a:pPr/>
              <a:t>15</a:t>
            </a:fld>
            <a:endParaRPr lang="en-US" dirty="0"/>
          </a:p>
        </p:txBody>
      </p:sp>
      <p:graphicFrame>
        <p:nvGraphicFramePr>
          <p:cNvPr id="6" name="Chart 5">
            <a:extLst>
              <a:ext uri="{FF2B5EF4-FFF2-40B4-BE49-F238E27FC236}">
                <a16:creationId xmlns:a16="http://schemas.microsoft.com/office/drawing/2014/main" id="{49B45473-5F0A-9851-3656-9CB386076FE7}"/>
              </a:ext>
            </a:extLst>
          </p:cNvPr>
          <p:cNvGraphicFramePr/>
          <p:nvPr>
            <p:extLst>
              <p:ext uri="{D42A27DB-BD31-4B8C-83A1-F6EECF244321}">
                <p14:modId xmlns:p14="http://schemas.microsoft.com/office/powerpoint/2010/main" val="2576408421"/>
              </p:ext>
            </p:extLst>
          </p:nvPr>
        </p:nvGraphicFramePr>
        <p:xfrm>
          <a:off x="3076575" y="457200"/>
          <a:ext cx="5486400" cy="320040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9" name="Table 8">
            <a:extLst>
              <a:ext uri="{FF2B5EF4-FFF2-40B4-BE49-F238E27FC236}">
                <a16:creationId xmlns:a16="http://schemas.microsoft.com/office/drawing/2014/main" id="{D7A22FDF-B144-606C-7AE1-AEE36EFA2E7A}"/>
              </a:ext>
            </a:extLst>
          </p:cNvPr>
          <p:cNvGraphicFramePr>
            <a:graphicFrameLocks noGrp="1"/>
          </p:cNvGraphicFramePr>
          <p:nvPr>
            <p:extLst>
              <p:ext uri="{D42A27DB-BD31-4B8C-83A1-F6EECF244321}">
                <p14:modId xmlns:p14="http://schemas.microsoft.com/office/powerpoint/2010/main" val="403710914"/>
              </p:ext>
            </p:extLst>
          </p:nvPr>
        </p:nvGraphicFramePr>
        <p:xfrm>
          <a:off x="3295333" y="3820528"/>
          <a:ext cx="4257992" cy="2852078"/>
        </p:xfrm>
        <a:graphic>
          <a:graphicData uri="http://schemas.openxmlformats.org/drawingml/2006/table">
            <a:tbl>
              <a:tblPr firstRow="1" firstCol="1" bandRow="1">
                <a:tableStyleId>{00A15C55-8517-42AA-B614-E9B94910E393}</a:tableStyleId>
              </a:tblPr>
              <a:tblGrid>
                <a:gridCol w="2372042">
                  <a:extLst>
                    <a:ext uri="{9D8B030D-6E8A-4147-A177-3AD203B41FA5}">
                      <a16:colId xmlns:a16="http://schemas.microsoft.com/office/drawing/2014/main" val="2713454798"/>
                    </a:ext>
                  </a:extLst>
                </a:gridCol>
                <a:gridCol w="1885950">
                  <a:extLst>
                    <a:ext uri="{9D8B030D-6E8A-4147-A177-3AD203B41FA5}">
                      <a16:colId xmlns:a16="http://schemas.microsoft.com/office/drawing/2014/main" val="2124630051"/>
                    </a:ext>
                  </a:extLst>
                </a:gridCol>
              </a:tblGrid>
              <a:tr h="290990">
                <a:tc>
                  <a:txBody>
                    <a:bodyPr/>
                    <a:lstStyle/>
                    <a:p>
                      <a:pPr marL="0" marR="0">
                        <a:lnSpc>
                          <a:spcPct val="115000"/>
                        </a:lnSpc>
                        <a:spcBef>
                          <a:spcPts val="0"/>
                        </a:spcBef>
                        <a:spcAft>
                          <a:spcPts val="0"/>
                        </a:spcAft>
                      </a:pPr>
                      <a:r>
                        <a:rPr lang="en-US" sz="1200" spc="300" dirty="0">
                          <a:solidFill>
                            <a:srgbClr val="202C8F"/>
                          </a:solidFill>
                          <a:effectLst/>
                          <a:latin typeface="Abadi Extra Light" panose="020B0204020104020204" pitchFamily="34" charset="0"/>
                        </a:rPr>
                        <a:t>Sales </a:t>
                      </a:r>
                      <a:endParaRPr lang="en-GB" sz="12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Bef>
                          <a:spcPts val="0"/>
                        </a:spcBef>
                        <a:spcAft>
                          <a:spcPts val="0"/>
                        </a:spcAft>
                      </a:pPr>
                      <a:r>
                        <a:rPr lang="en-US" sz="1200" spc="300" dirty="0">
                          <a:solidFill>
                            <a:srgbClr val="202C8F"/>
                          </a:solidFill>
                          <a:effectLst/>
                          <a:latin typeface="Abadi Extra Light" panose="020B0204020104020204" pitchFamily="34" charset="0"/>
                        </a:rPr>
                        <a:t>£716860</a:t>
                      </a:r>
                      <a:endParaRPr lang="en-GB" sz="12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43788654"/>
                  </a:ext>
                </a:extLst>
              </a:tr>
              <a:tr h="177827">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Direct Cost of Sales</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£40000</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408970297"/>
                  </a:ext>
                </a:extLst>
              </a:tr>
              <a:tr h="177827">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Gross Margin</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£676860</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686260991"/>
                  </a:ext>
                </a:extLst>
              </a:tr>
              <a:tr h="177827">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Gross Margin %</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94.42%</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783866715"/>
                  </a:ext>
                </a:extLst>
              </a:tr>
              <a:tr h="177827">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Expenses</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 </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94408038"/>
                  </a:ext>
                </a:extLst>
              </a:tr>
              <a:tr h="177827">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Wages</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£159000</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269940834"/>
                  </a:ext>
                </a:extLst>
              </a:tr>
              <a:tr h="177827">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Advertising</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£12050</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557893098"/>
                  </a:ext>
                </a:extLst>
              </a:tr>
              <a:tr h="177827">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Rent</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£30000</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890797702"/>
                  </a:ext>
                </a:extLst>
              </a:tr>
              <a:tr h="177827">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Utilities</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£48000</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841719725"/>
                  </a:ext>
                </a:extLst>
              </a:tr>
              <a:tr h="177827">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Insurance</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£3000</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61626455"/>
                  </a:ext>
                </a:extLst>
              </a:tr>
              <a:tr h="177827">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Total Operating Expenses</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£252050</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857774434"/>
                  </a:ext>
                </a:extLst>
              </a:tr>
              <a:tr h="177827">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Profit</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Bef>
                          <a:spcPts val="0"/>
                        </a:spcBef>
                        <a:spcAft>
                          <a:spcPts val="0"/>
                        </a:spcAft>
                        <a:tabLst>
                          <a:tab pos="1451610" algn="ctr"/>
                        </a:tabLst>
                      </a:pPr>
                      <a:r>
                        <a:rPr lang="en-US" sz="1200" spc="300">
                          <a:solidFill>
                            <a:srgbClr val="202C8F"/>
                          </a:solidFill>
                          <a:effectLst/>
                          <a:latin typeface="Abadi Extra Light" panose="020B0204020104020204" pitchFamily="34" charset="0"/>
                        </a:rPr>
                        <a:t>£424810	</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868065993"/>
                  </a:ext>
                </a:extLst>
              </a:tr>
              <a:tr h="177827">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Profit/Sales</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Bef>
                          <a:spcPts val="0"/>
                        </a:spcBef>
                        <a:spcAft>
                          <a:spcPts val="0"/>
                        </a:spcAft>
                        <a:tabLst>
                          <a:tab pos="1451610" algn="ctr"/>
                        </a:tabLst>
                      </a:pPr>
                      <a:r>
                        <a:rPr lang="en-US" sz="1200" spc="300" dirty="0">
                          <a:solidFill>
                            <a:srgbClr val="202C8F"/>
                          </a:solidFill>
                          <a:effectLst/>
                          <a:latin typeface="Abadi Extra Light" panose="020B0204020104020204" pitchFamily="34" charset="0"/>
                        </a:rPr>
                        <a:t>59.25%</a:t>
                      </a:r>
                      <a:endParaRPr lang="en-GB" sz="12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617356319"/>
                  </a:ext>
                </a:extLst>
              </a:tr>
            </a:tbl>
          </a:graphicData>
        </a:graphic>
      </p:graphicFrame>
      <p:sp>
        <p:nvSpPr>
          <p:cNvPr id="11" name="TextBox 10">
            <a:extLst>
              <a:ext uri="{FF2B5EF4-FFF2-40B4-BE49-F238E27FC236}">
                <a16:creationId xmlns:a16="http://schemas.microsoft.com/office/drawing/2014/main" id="{6910D653-7381-BB84-C090-166E9AAE1DBC}"/>
              </a:ext>
            </a:extLst>
          </p:cNvPr>
          <p:cNvSpPr txBox="1"/>
          <p:nvPr/>
        </p:nvSpPr>
        <p:spPr>
          <a:xfrm>
            <a:off x="452438" y="3820528"/>
            <a:ext cx="6105524" cy="358753"/>
          </a:xfrm>
          <a:prstGeom prst="rect">
            <a:avLst/>
          </a:prstGeom>
          <a:noFill/>
        </p:spPr>
        <p:txBody>
          <a:bodyPr wrap="square">
            <a:spAutoFit/>
          </a:bodyPr>
          <a:lstStyle/>
          <a:p>
            <a:pPr marL="0" marR="0">
              <a:lnSpc>
                <a:spcPct val="115000"/>
              </a:lnSpc>
              <a:spcBef>
                <a:spcPts val="0"/>
              </a:spcBef>
              <a:spcAft>
                <a:spcPts val="1000"/>
              </a:spcAft>
            </a:pPr>
            <a:r>
              <a:rPr lang="en-US" sz="1600" dirty="0">
                <a:solidFill>
                  <a:srgbClr val="202C8F"/>
                </a:solidFill>
                <a:effectLst/>
                <a:latin typeface="+mj-lt"/>
              </a:rPr>
              <a:t>Profit and Loss</a:t>
            </a:r>
            <a:endParaRPr lang="en-GB" sz="1600" dirty="0">
              <a:solidFill>
                <a:srgbClr val="202C8F"/>
              </a:solidFill>
              <a:effectLst/>
              <a:latin typeface="+mj-lt"/>
            </a:endParaRPr>
          </a:p>
        </p:txBody>
      </p:sp>
      <p:sp>
        <p:nvSpPr>
          <p:cNvPr id="12" name="TextBox 11">
            <a:extLst>
              <a:ext uri="{FF2B5EF4-FFF2-40B4-BE49-F238E27FC236}">
                <a16:creationId xmlns:a16="http://schemas.microsoft.com/office/drawing/2014/main" id="{0B6252C3-F4DE-4B7D-1907-C281F28A2427}"/>
              </a:ext>
            </a:extLst>
          </p:cNvPr>
          <p:cNvSpPr txBox="1"/>
          <p:nvPr/>
        </p:nvSpPr>
        <p:spPr>
          <a:xfrm>
            <a:off x="452438" y="1715503"/>
            <a:ext cx="6105524" cy="358753"/>
          </a:xfrm>
          <a:prstGeom prst="rect">
            <a:avLst/>
          </a:prstGeom>
          <a:noFill/>
        </p:spPr>
        <p:txBody>
          <a:bodyPr wrap="square">
            <a:spAutoFit/>
          </a:bodyPr>
          <a:lstStyle/>
          <a:p>
            <a:pPr marL="0" marR="0">
              <a:lnSpc>
                <a:spcPct val="115000"/>
              </a:lnSpc>
              <a:spcBef>
                <a:spcPts val="0"/>
              </a:spcBef>
              <a:spcAft>
                <a:spcPts val="1000"/>
              </a:spcAft>
            </a:pPr>
            <a:r>
              <a:rPr lang="en-US" sz="1600" dirty="0">
                <a:solidFill>
                  <a:srgbClr val="202C8F"/>
                </a:solidFill>
                <a:effectLst/>
                <a:latin typeface="+mj-lt"/>
              </a:rPr>
              <a:t>Cash Flow Chart</a:t>
            </a:r>
            <a:endParaRPr lang="en-GB" sz="1600" dirty="0">
              <a:solidFill>
                <a:srgbClr val="202C8F"/>
              </a:solidFill>
              <a:effectLst/>
              <a:latin typeface="+mj-lt"/>
            </a:endParaRPr>
          </a:p>
        </p:txBody>
      </p:sp>
    </p:spTree>
    <p:extLst>
      <p:ext uri="{BB962C8B-B14F-4D97-AF65-F5344CB8AC3E}">
        <p14:creationId xmlns:p14="http://schemas.microsoft.com/office/powerpoint/2010/main" val="948181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B219B-7E3A-7E84-6386-37313F0CFB09}"/>
              </a:ext>
            </a:extLst>
          </p:cNvPr>
          <p:cNvSpPr>
            <a:spLocks noGrp="1"/>
          </p:cNvSpPr>
          <p:nvPr>
            <p:ph type="title"/>
          </p:nvPr>
        </p:nvSpPr>
        <p:spPr>
          <a:xfrm>
            <a:off x="3009900" y="2226945"/>
            <a:ext cx="6400800" cy="768096"/>
          </a:xfrm>
        </p:spPr>
        <p:txBody>
          <a:bodyPr/>
          <a:lstStyle/>
          <a:p>
            <a:pPr algn="l"/>
            <a:r>
              <a:rPr lang="en-US" sz="4000" b="1" dirty="0">
                <a:solidFill>
                  <a:schemeClr val="accent6"/>
                </a:solidFill>
                <a:latin typeface="Arial Black" panose="020B0604020202020204" pitchFamily="34" charset="0"/>
                <a:cs typeface="Arial Black" panose="020B0604020202020204" pitchFamily="34" charset="0"/>
              </a:rPr>
              <a:t>Conclusion</a:t>
            </a:r>
          </a:p>
        </p:txBody>
      </p:sp>
      <p:sp>
        <p:nvSpPr>
          <p:cNvPr id="3" name="Text Placeholder 2">
            <a:extLst>
              <a:ext uri="{FF2B5EF4-FFF2-40B4-BE49-F238E27FC236}">
                <a16:creationId xmlns:a16="http://schemas.microsoft.com/office/drawing/2014/main" id="{A2E339BF-E6D7-DD0E-AF02-6813852EE723}"/>
              </a:ext>
            </a:extLst>
          </p:cNvPr>
          <p:cNvSpPr>
            <a:spLocks noGrp="1"/>
          </p:cNvSpPr>
          <p:nvPr>
            <p:ph type="body" idx="1"/>
          </p:nvPr>
        </p:nvSpPr>
        <p:spPr>
          <a:xfrm>
            <a:off x="4448175" y="2995041"/>
            <a:ext cx="4895850" cy="512064"/>
          </a:xfrm>
        </p:spPr>
        <p:txBody>
          <a:bodyPr/>
          <a:lstStyle/>
          <a:p>
            <a:pPr marL="0" marR="0" algn="l">
              <a:lnSpc>
                <a:spcPct val="200000"/>
              </a:lnSpc>
              <a:spcBef>
                <a:spcPts val="0"/>
              </a:spcBef>
              <a:spcAft>
                <a:spcPts val="1000"/>
              </a:spcAft>
            </a:pPr>
            <a:r>
              <a:rPr lang="en-US" sz="1200" dirty="0">
                <a:effectLst/>
                <a:latin typeface="Times New Roman" panose="02020603050405020304" pitchFamily="18" charset="0"/>
                <a:ea typeface="Calibri" panose="020F0502020204030204" pitchFamily="34" charset="0"/>
              </a:rPr>
              <a:t>The Wellness Corner is a startup business that is entering a fitness and healthy lifestyle market. This center provides variety of products and services to its customers to adopt healthy lifestyle and maintain their body weight to live healthy life. The business will be started with team of 13 members including the owners who will share equal responsibilities to manage the business. The above plan shows that various marketing techniques will be adopted to increase brand awareness and social media is identified as the most effective technique as it has greater reach and cost effective as compare to other marketing techniques. We also have projected monthly sales for the year and we estimated to generate huge profits. </a:t>
            </a:r>
            <a:endParaRPr lang="en-GB" sz="1200" dirty="0">
              <a:effectLst/>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2952923800"/>
      </p:ext>
    </p:extLst>
  </p:cSld>
  <p:clrMapOvr>
    <a:masterClrMapping/>
  </p:clrMapOvr>
</p:sld>
</file>

<file path=ppt/theme/theme1.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Color-Block_Win32_jx_v9.potx" id="{B1D493D9-AF74-4AD6-8F0C-5B1308D7041B}" vid="{1AA99070-5A1F-42D2-9F5B-E7354C9646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{CEE11DC3-2A4A-4B42-B2F0-77B3E31EDF65}tf78438558_win32</Template>
  <TotalTime>188</TotalTime>
  <Words>5609</Words>
  <Application>Microsoft Macintosh PowerPoint</Application>
  <PresentationFormat>Widescreen</PresentationFormat>
  <Paragraphs>639</Paragraphs>
  <Slides>16</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Abadi Extra Light</vt:lpstr>
      <vt:lpstr>Arial</vt:lpstr>
      <vt:lpstr>Arial Black</vt:lpstr>
      <vt:lpstr>Calibri</vt:lpstr>
      <vt:lpstr>Sabon Next LT</vt:lpstr>
      <vt:lpstr>Symbol</vt:lpstr>
      <vt:lpstr>Times New Roman</vt:lpstr>
      <vt:lpstr>Office Theme</vt:lpstr>
      <vt:lpstr>THE WELLNESS CORNER​</vt:lpstr>
      <vt:lpstr>Group Members </vt:lpstr>
      <vt:lpstr>Executive Summary</vt:lpstr>
      <vt:lpstr>Company Overview </vt:lpstr>
      <vt:lpstr>Market Audit - Industry Analysis</vt:lpstr>
      <vt:lpstr>SWOT ANALYSIS </vt:lpstr>
      <vt:lpstr>PESTLE ANALYSIS</vt:lpstr>
      <vt:lpstr>Target market</vt:lpstr>
      <vt:lpstr>Marketing &amp; sales plan</vt:lpstr>
      <vt:lpstr>Our Product</vt:lpstr>
      <vt:lpstr>Pricing strategy</vt:lpstr>
      <vt:lpstr>Management</vt:lpstr>
      <vt:lpstr>Financial planning</vt:lpstr>
      <vt:lpstr>Projected cash Flow</vt:lpstr>
      <vt:lpstr>PowerPoint Presentation</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WELLNESS CORNER​</dc:title>
  <dc:subject/>
  <dc:creator>MSI GF75</dc:creator>
  <cp:lastModifiedBy>Microsoft Office User</cp:lastModifiedBy>
  <cp:revision>8</cp:revision>
  <cp:lastPrinted>2022-10-22T13:24:11Z</cp:lastPrinted>
  <dcterms:created xsi:type="dcterms:W3CDTF">2022-10-20T07:47:01Z</dcterms:created>
  <dcterms:modified xsi:type="dcterms:W3CDTF">2022-10-22T13:24:14Z</dcterms:modified>
</cp:coreProperties>
</file>