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3" autoAdjust="0"/>
    <p:restoredTop sz="94645" autoAdjust="0"/>
  </p:normalViewPr>
  <p:slideViewPr>
    <p:cSldViewPr snapToGrid="0">
      <p:cViewPr varScale="1">
        <p:scale>
          <a:sx n="92" d="100"/>
          <a:sy n="92" d="100"/>
        </p:scale>
        <p:origin x="312" y="2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4A5E1-3876-480B-8054-D53C95A741AF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9FDA87-5202-411B-974C-4118A1490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157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C0C6B-5638-BCF2-AFDF-CC51A1CBE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52A731-D060-044A-21F3-02D595309E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14979-39BE-DC49-442C-7C12111E6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6614D-66D3-5A6B-A91F-622913AEA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F24C3-1A3C-F15C-461B-E0DAA076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683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965F5-0E41-AB2A-335C-478616FBB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9DDF2-7159-16CC-E141-584F8BA88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5D953-7A9C-DBC0-ED7C-70D8AA107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0F48D-84B7-B0FC-2AB7-3052B7485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CE8E5-369D-509B-806D-FC05E001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76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1043C-6016-F294-818B-0849F7657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D77633-E9F9-6025-1EA8-BDA5F8FD4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32DDE-DCE6-04BD-43F6-43B641F18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3DDED-AFEF-88C1-F469-DF34ADC44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E513F-C85B-4F7B-6555-11CB81A95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6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39EB0-8D5F-4815-9DF7-B50F686C4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EB7E-F6F0-6695-7086-C427DB01D6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1EA588-3248-8895-FEE4-DF41C8BD17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7B7E4-B5C2-1CCF-86CC-6BB68C68D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9563C-8229-8404-3A15-DD9E7DF6A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B5576-575F-713B-37A2-5506CAF98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04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4C92F-B9B6-B1EE-19AC-8C4EEB2DD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90077-07DA-2549-2A85-0EBB77243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B1A977-9845-ABAA-2B30-57A6A75808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9BCB12-5745-BF49-719F-E3A4FF67DF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889E47-DC39-90A6-414D-0E07212D73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4A1DF4-E662-BDCE-54BA-77A29DB1C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74ABF4-70EA-8E6A-8BDF-96ADD8B23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22A2D7-C325-69D6-6FDA-3EAF20EF6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67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34872-CA5E-0C8B-789B-4FF9C73A8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17B77A-BE9B-9690-2C95-9F374DA95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EA3275-83EE-02D1-2567-85E73B858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E7AFD8-1315-06C3-94D4-45A2BCE62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81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744051-CB0C-5BD1-3572-20779D04F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58C435-3161-EC96-E0EC-70B333216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B7FDB-844E-2184-D974-5B4B8E6DA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74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B9DD4-E0A7-774E-3D66-31B1D5B38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9A633-CB05-D02D-6837-F43BFF0E4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07726-3C43-8E6C-2DFE-D9E95ED6F8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B5CDEF-253F-A5C1-5E8C-4FBEC6AD6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21FAA-9DE5-9933-C268-7F9B8DAE1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AB521D-1108-3D30-A340-A3B0E3A27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89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11992-3B54-16BA-3B9E-6C76D2C4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C5F58F-A5D0-EC24-EFA7-19B751E7A8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5EBC8-F77F-C26B-FFE2-FB99993650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B8ABC-C203-E2C8-4F16-4A523E1E7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9DA6E-0E40-7443-95C4-2AE2DEEC8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2B3AA9-DB59-6240-0367-D3A6B4397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465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5E6C7-6A30-4ADD-E8D9-7CCAECD66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326F84-AE3D-2CA4-F25B-3633E17E06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3EAB4-CA74-F336-C7A8-EE8613C57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4A608-0CD0-0723-BFA7-5E31A9FB4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2CF0D-D0AE-F139-EEFD-1C599C5F6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50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BFD8EC-87D2-55B4-9420-791CA446EA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0956D2-CA4E-C933-9424-1E89D17D00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C7599-882E-E268-41B4-724299F42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07186-A1A1-9452-CBB1-D528B3D2F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B8148-CDE8-6DA2-A9F8-F04D6C9B5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4603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276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63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1830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795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715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5834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8552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30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390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39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D4F140-B0D2-997C-14AF-6F4CCE475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2F3D91-97CD-1E7A-9AB3-A975B87AB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C9CB7-299E-F19F-C4BE-9265829D7E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82202B-7B30-4CD1-9463-0B5217D91C3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5D45E-4251-E38B-DD95-216B8228C0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F03E1-F42C-B829-DC76-474EF4B50F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575EEB-DAE0-450E-BC69-7DD95714C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63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.jp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4.sv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Relationship Id="rId1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2.pn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5.jp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48227" y="963242"/>
            <a:ext cx="5548911" cy="2705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583"/>
              </a:lnSpc>
            </a:pPr>
            <a:r>
              <a:rPr lang="en-US" sz="2400" b="1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Beyond Permissions: Multi-Layered </a:t>
            </a:r>
            <a:r>
              <a:rPr lang="en-GB" sz="2400" b="1" dirty="0"/>
              <a:t>Moni</a:t>
            </a:r>
            <a:r>
              <a:rPr lang="en-GB" sz="2400" dirty="0"/>
              <a:t>t</a:t>
            </a:r>
            <a:r>
              <a:rPr lang="en-GB" sz="2400" b="1" dirty="0"/>
              <a:t>oring and</a:t>
            </a:r>
            <a:r>
              <a:rPr lang="en-US" sz="2400" b="1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 Forensic Behavior Graphs for Detecting Hidden and Collusive Browser Extension Threats</a:t>
            </a:r>
            <a:endParaRPr lang="en-US" sz="2400" b="1" dirty="0"/>
          </a:p>
        </p:txBody>
      </p:sp>
      <p:sp>
        <p:nvSpPr>
          <p:cNvPr id="4" name="Text 1"/>
          <p:cNvSpPr/>
          <p:nvPr/>
        </p:nvSpPr>
        <p:spPr>
          <a:xfrm>
            <a:off x="698104" y="4117777"/>
            <a:ext cx="6223794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By Ali Azman, MSc Cybersecurity</a:t>
            </a:r>
            <a:endParaRPr lang="en-US" sz="1542" dirty="0"/>
          </a:p>
        </p:txBody>
      </p:sp>
      <p:sp>
        <p:nvSpPr>
          <p:cNvPr id="5" name="Text 2"/>
          <p:cNvSpPr/>
          <p:nvPr/>
        </p:nvSpPr>
        <p:spPr>
          <a:xfrm>
            <a:off x="698104" y="4661297"/>
            <a:ext cx="6223794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University of Wales Trinity Saint David, [February 6, 2026]</a:t>
            </a:r>
            <a:endParaRPr lang="en-US" sz="1542" dirty="0"/>
          </a:p>
        </p:txBody>
      </p:sp>
      <p:sp>
        <p:nvSpPr>
          <p:cNvPr id="6" name="Text 3"/>
          <p:cNvSpPr/>
          <p:nvPr/>
        </p:nvSpPr>
        <p:spPr>
          <a:xfrm>
            <a:off x="997248" y="5429151"/>
            <a:ext cx="5924649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Runtime evidence beats permission trust.</a:t>
            </a:r>
            <a:endParaRPr lang="en-US" sz="1542" dirty="0"/>
          </a:p>
        </p:txBody>
      </p:sp>
      <p:sp>
        <p:nvSpPr>
          <p:cNvPr id="7" name="Shape 4"/>
          <p:cNvSpPr/>
          <p:nvPr/>
        </p:nvSpPr>
        <p:spPr>
          <a:xfrm>
            <a:off x="698103" y="5204818"/>
            <a:ext cx="25400" cy="76785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014928-122A-5D49-1379-8B2D4DE112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685" y="0"/>
            <a:ext cx="4332316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052517" y="1141611"/>
            <a:ext cx="6658968" cy="8076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167"/>
              </a:lnSpc>
            </a:pPr>
            <a:r>
              <a:rPr lang="en-US" sz="2542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The Problem: Limitations of Permission-Centric Security</a:t>
            </a:r>
            <a:endParaRPr lang="en-US" sz="2542" dirty="0"/>
          </a:p>
        </p:txBody>
      </p:sp>
      <p:sp>
        <p:nvSpPr>
          <p:cNvPr id="4" name="Text 1"/>
          <p:cNvSpPr/>
          <p:nvPr/>
        </p:nvSpPr>
        <p:spPr>
          <a:xfrm>
            <a:off x="5052517" y="2090936"/>
            <a:ext cx="6658968" cy="370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0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Browser extension security traditionally relies on a static permission model. However, this approach has significant limitations in addressing sophisticated threats.</a:t>
            </a:r>
            <a:endParaRPr lang="en-US" sz="1042" dirty="0"/>
          </a:p>
        </p:txBody>
      </p:sp>
      <p:sp>
        <p:nvSpPr>
          <p:cNvPr id="5" name="Shape 2"/>
          <p:cNvSpPr/>
          <p:nvPr/>
        </p:nvSpPr>
        <p:spPr>
          <a:xfrm>
            <a:off x="5052517" y="2568079"/>
            <a:ext cx="6658968" cy="941983"/>
          </a:xfrm>
          <a:prstGeom prst="roundRect">
            <a:avLst>
              <a:gd name="adj" fmla="val 9707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6" name="Shape 3"/>
          <p:cNvSpPr/>
          <p:nvPr/>
        </p:nvSpPr>
        <p:spPr>
          <a:xfrm>
            <a:off x="5033467" y="2568079"/>
            <a:ext cx="76200" cy="941983"/>
          </a:xfrm>
          <a:prstGeom prst="roundRect">
            <a:avLst>
              <a:gd name="adj" fmla="val 75684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7" name="Text 4"/>
          <p:cNvSpPr/>
          <p:nvPr/>
        </p:nvSpPr>
        <p:spPr>
          <a:xfrm>
            <a:off x="5265936" y="2724348"/>
            <a:ext cx="2819896" cy="201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25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Permissions: Capability, Not Behavior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5265936" y="2982913"/>
            <a:ext cx="6289278" cy="370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0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Granting permissions provides an extension with potential capabilities, but offers no insight into its actual runtime actions .</a:t>
            </a:r>
            <a:endParaRPr lang="en-US" sz="1042" dirty="0"/>
          </a:p>
        </p:txBody>
      </p:sp>
      <p:sp>
        <p:nvSpPr>
          <p:cNvPr id="9" name="Shape 6"/>
          <p:cNvSpPr/>
          <p:nvPr/>
        </p:nvSpPr>
        <p:spPr>
          <a:xfrm>
            <a:off x="5052517" y="3604519"/>
            <a:ext cx="6658968" cy="756543"/>
          </a:xfrm>
          <a:prstGeom prst="roundRect">
            <a:avLst>
              <a:gd name="adj" fmla="val 12087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0" name="Shape 7"/>
          <p:cNvSpPr/>
          <p:nvPr/>
        </p:nvSpPr>
        <p:spPr>
          <a:xfrm>
            <a:off x="5033467" y="3604519"/>
            <a:ext cx="76200" cy="756543"/>
          </a:xfrm>
          <a:prstGeom prst="roundRect">
            <a:avLst>
              <a:gd name="adj" fmla="val 75684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1" name="Text 8"/>
          <p:cNvSpPr/>
          <p:nvPr/>
        </p:nvSpPr>
        <p:spPr>
          <a:xfrm>
            <a:off x="5265936" y="3760788"/>
            <a:ext cx="1615381" cy="201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25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Delayed Activation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5265936" y="4019352"/>
            <a:ext cx="6289278" cy="185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0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Malicious activities often activate days or weeks after installation, bypassing initial security checks .</a:t>
            </a:r>
            <a:endParaRPr lang="en-US" sz="1042" dirty="0"/>
          </a:p>
        </p:txBody>
      </p:sp>
      <p:sp>
        <p:nvSpPr>
          <p:cNvPr id="13" name="Shape 10"/>
          <p:cNvSpPr/>
          <p:nvPr/>
        </p:nvSpPr>
        <p:spPr>
          <a:xfrm>
            <a:off x="5052517" y="4455518"/>
            <a:ext cx="6658968" cy="756543"/>
          </a:xfrm>
          <a:prstGeom prst="roundRect">
            <a:avLst>
              <a:gd name="adj" fmla="val 12087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4" name="Shape 11"/>
          <p:cNvSpPr/>
          <p:nvPr/>
        </p:nvSpPr>
        <p:spPr>
          <a:xfrm>
            <a:off x="5033467" y="4455518"/>
            <a:ext cx="76200" cy="756543"/>
          </a:xfrm>
          <a:prstGeom prst="roundRect">
            <a:avLst>
              <a:gd name="adj" fmla="val 75684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5" name="Text 12"/>
          <p:cNvSpPr/>
          <p:nvPr/>
        </p:nvSpPr>
        <p:spPr>
          <a:xfrm>
            <a:off x="5265936" y="4611787"/>
            <a:ext cx="1729978" cy="201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25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Low-Permission Abuse</a:t>
            </a:r>
            <a:endParaRPr lang="en-US" sz="1250" dirty="0"/>
          </a:p>
        </p:txBody>
      </p:sp>
      <p:sp>
        <p:nvSpPr>
          <p:cNvPr id="16" name="Text 13"/>
          <p:cNvSpPr/>
          <p:nvPr/>
        </p:nvSpPr>
        <p:spPr>
          <a:xfrm>
            <a:off x="5265936" y="4870351"/>
            <a:ext cx="6289278" cy="185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0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Even extensions with seemingly innocuous permissions can be abused for malicious purposes .</a:t>
            </a:r>
            <a:endParaRPr lang="en-US" sz="1042" dirty="0"/>
          </a:p>
        </p:txBody>
      </p:sp>
      <p:sp>
        <p:nvSpPr>
          <p:cNvPr id="17" name="Text 14"/>
          <p:cNvSpPr/>
          <p:nvPr/>
        </p:nvSpPr>
        <p:spPr>
          <a:xfrm>
            <a:off x="5258395" y="5424587"/>
            <a:ext cx="6453088" cy="185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042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Static prompts miss runtime chains.</a:t>
            </a:r>
            <a:endParaRPr lang="en-US" sz="1042" dirty="0"/>
          </a:p>
        </p:txBody>
      </p:sp>
      <p:sp>
        <p:nvSpPr>
          <p:cNvPr id="18" name="Shape 15"/>
          <p:cNvSpPr/>
          <p:nvPr/>
        </p:nvSpPr>
        <p:spPr>
          <a:xfrm>
            <a:off x="5052517" y="5318323"/>
            <a:ext cx="19050" cy="397967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2A16659-1F3F-E280-70F5-F6CA3BE032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081786" y="1549599"/>
            <a:ext cx="5276453" cy="428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333"/>
              </a:lnSpc>
            </a:pPr>
            <a:r>
              <a:rPr lang="en-US" sz="2667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Understanding the Threat Model</a:t>
            </a:r>
            <a:endParaRPr lang="en-US" sz="2667" dirty="0"/>
          </a:p>
        </p:txBody>
      </p:sp>
      <p:sp>
        <p:nvSpPr>
          <p:cNvPr id="4" name="Text 1"/>
          <p:cNvSpPr/>
          <p:nvPr/>
        </p:nvSpPr>
        <p:spPr>
          <a:xfrm>
            <a:off x="5081786" y="2137469"/>
            <a:ext cx="6600428" cy="4030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Browser extension threats are evolving, moving beyond simple, overt malicious code to more subtle and coordinated attacks. We categorize these into two primary types:</a:t>
            </a:r>
            <a:endParaRPr lang="en-US" sz="1125" dirty="0"/>
          </a:p>
        </p:txBody>
      </p:sp>
      <p:sp>
        <p:nvSpPr>
          <p:cNvPr id="5" name="Text 2"/>
          <p:cNvSpPr/>
          <p:nvPr/>
        </p:nvSpPr>
        <p:spPr>
          <a:xfrm>
            <a:off x="5081786" y="2766517"/>
            <a:ext cx="2056408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Hidden Behavior</a:t>
            </a:r>
            <a:endParaRPr lang="en-US" sz="1583" dirty="0"/>
          </a:p>
        </p:txBody>
      </p:sp>
      <p:sp>
        <p:nvSpPr>
          <p:cNvPr id="6" name="Text 3"/>
          <p:cNvSpPr/>
          <p:nvPr/>
        </p:nvSpPr>
        <p:spPr>
          <a:xfrm>
            <a:off x="5081786" y="3129955"/>
            <a:ext cx="3122513" cy="806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Malicious actions concealed within an otherwise benign extension. These often involve obfuscated code or delayed execution, making detection challenging [4].</a:t>
            </a:r>
            <a:endParaRPr lang="en-US" sz="1125" dirty="0"/>
          </a:p>
        </p:txBody>
      </p:sp>
      <p:sp>
        <p:nvSpPr>
          <p:cNvPr id="7" name="Text 4"/>
          <p:cNvSpPr/>
          <p:nvPr/>
        </p:nvSpPr>
        <p:spPr>
          <a:xfrm>
            <a:off x="5081786" y="4031655"/>
            <a:ext cx="3122513" cy="604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Obfuscated code</a:t>
            </a:r>
            <a:endParaRPr lang="en-US" sz="1125" dirty="0"/>
          </a:p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Delayed execution</a:t>
            </a:r>
            <a:endParaRPr lang="en-US" sz="1125" dirty="0"/>
          </a:p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Subtle data exfiltration</a:t>
            </a:r>
            <a:endParaRPr lang="en-US" sz="1125" dirty="0"/>
          </a:p>
        </p:txBody>
      </p:sp>
      <p:sp>
        <p:nvSpPr>
          <p:cNvPr id="8" name="Text 5"/>
          <p:cNvSpPr/>
          <p:nvPr/>
        </p:nvSpPr>
        <p:spPr>
          <a:xfrm>
            <a:off x="8566051" y="2766517"/>
            <a:ext cx="2056408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Collusion</a:t>
            </a:r>
            <a:endParaRPr lang="en-US" sz="1583" dirty="0"/>
          </a:p>
        </p:txBody>
      </p:sp>
      <p:sp>
        <p:nvSpPr>
          <p:cNvPr id="9" name="Text 6"/>
          <p:cNvSpPr/>
          <p:nvPr/>
        </p:nvSpPr>
        <p:spPr>
          <a:xfrm>
            <a:off x="8566051" y="3129955"/>
            <a:ext cx="3122513" cy="806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Two or more extensions secretly cooperating to perform an attack that neither could achieve alone. This distributed nature makes traditional detection mechanisms ineffective [10].</a:t>
            </a:r>
            <a:endParaRPr lang="en-US" sz="1125" dirty="0"/>
          </a:p>
        </p:txBody>
      </p:sp>
      <p:sp>
        <p:nvSpPr>
          <p:cNvPr id="10" name="Text 7"/>
          <p:cNvSpPr/>
          <p:nvPr/>
        </p:nvSpPr>
        <p:spPr>
          <a:xfrm>
            <a:off x="8566051" y="4031655"/>
            <a:ext cx="3122513" cy="604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Coordinated data sharing</a:t>
            </a:r>
            <a:endParaRPr lang="en-US" sz="1125" dirty="0"/>
          </a:p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Distributed attack vectors</a:t>
            </a:r>
            <a:endParaRPr lang="en-US" sz="1125" dirty="0"/>
          </a:p>
          <a:p>
            <a:pPr marL="285739" indent="-285739">
              <a:lnSpc>
                <a:spcPts val="1583"/>
              </a:lnSpc>
              <a:buSzPct val="100000"/>
              <a:buChar char="•"/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Evasion of single-extension analysis</a:t>
            </a:r>
            <a:endParaRPr lang="en-US" sz="1125" dirty="0"/>
          </a:p>
        </p:txBody>
      </p:sp>
      <p:sp>
        <p:nvSpPr>
          <p:cNvPr id="11" name="Text 8"/>
          <p:cNvSpPr/>
          <p:nvPr/>
        </p:nvSpPr>
        <p:spPr>
          <a:xfrm>
            <a:off x="5300266" y="4839005"/>
            <a:ext cx="6381948" cy="201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Threats emerge over time and interaction.</a:t>
            </a:r>
            <a:endParaRPr lang="en-US" sz="1125" dirty="0"/>
          </a:p>
        </p:txBody>
      </p:sp>
      <p:sp>
        <p:nvSpPr>
          <p:cNvPr id="12" name="Shape 9"/>
          <p:cNvSpPr/>
          <p:nvPr/>
        </p:nvSpPr>
        <p:spPr>
          <a:xfrm>
            <a:off x="5081786" y="4719348"/>
            <a:ext cx="19050" cy="440829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7F55211-FB80-5B55-AF21-0D2EB2DB22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168" y="636131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200818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79376" y="2669580"/>
            <a:ext cx="6130628" cy="4724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708"/>
              </a:lnSpc>
            </a:pPr>
            <a:r>
              <a:rPr lang="en-US" sz="2958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Addressing Critical Research Gaps</a:t>
            </a:r>
            <a:endParaRPr lang="en-US" sz="2958" dirty="0"/>
          </a:p>
        </p:txBody>
      </p:sp>
      <p:sp>
        <p:nvSpPr>
          <p:cNvPr id="4" name="Text 1"/>
          <p:cNvSpPr/>
          <p:nvPr/>
        </p:nvSpPr>
        <p:spPr>
          <a:xfrm>
            <a:off x="879376" y="3336132"/>
            <a:ext cx="10433248" cy="2319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Current research and security tools fall short in several key areas when confronting advanced browser extension threats.</a:t>
            </a:r>
            <a:endParaRPr lang="en-US" sz="12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9602" y="3718669"/>
            <a:ext cx="240903" cy="240903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401465" y="3713658"/>
            <a:ext cx="2732981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45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Permission-Centric Limitations</a:t>
            </a:r>
            <a:endParaRPr lang="en-US" sz="1458" dirty="0"/>
          </a:p>
        </p:txBody>
      </p:sp>
      <p:sp>
        <p:nvSpPr>
          <p:cNvPr id="7" name="Text 3"/>
          <p:cNvSpPr/>
          <p:nvPr/>
        </p:nvSpPr>
        <p:spPr>
          <a:xfrm>
            <a:off x="1401465" y="4027487"/>
            <a:ext cx="4613672" cy="4639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Over-reliance on declared permissions limits visibility into actual runtime </a:t>
            </a:r>
            <a:r>
              <a:rPr lang="en-US" sz="1250" dirty="0" err="1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behaviour</a:t>
            </a: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.</a:t>
            </a:r>
            <a:endParaRPr lang="en-US" sz="12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37089" y="3718669"/>
            <a:ext cx="240903" cy="240903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6698953" y="3713658"/>
            <a:ext cx="2164060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45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Single-Layer Blind Spots</a:t>
            </a:r>
            <a:endParaRPr lang="en-US" sz="1458" dirty="0"/>
          </a:p>
        </p:txBody>
      </p:sp>
      <p:sp>
        <p:nvSpPr>
          <p:cNvPr id="10" name="Text 5"/>
          <p:cNvSpPr/>
          <p:nvPr/>
        </p:nvSpPr>
        <p:spPr>
          <a:xfrm>
            <a:off x="6698952" y="4027487"/>
            <a:ext cx="4613672" cy="4639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Focusing on isolated events or layers misses complex attack chains .</a:t>
            </a:r>
            <a:endParaRPr lang="en-US" sz="12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9602" y="4755208"/>
            <a:ext cx="240903" cy="240903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401465" y="4750197"/>
            <a:ext cx="1890018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45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Collusion Invisibility</a:t>
            </a:r>
            <a:endParaRPr lang="en-US" sz="1458" dirty="0"/>
          </a:p>
        </p:txBody>
      </p:sp>
      <p:sp>
        <p:nvSpPr>
          <p:cNvPr id="13" name="Text 7"/>
          <p:cNvSpPr/>
          <p:nvPr/>
        </p:nvSpPr>
        <p:spPr>
          <a:xfrm>
            <a:off x="1401465" y="5064026"/>
            <a:ext cx="4613672" cy="4639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Inter-extension communication and coordinated actions remain largely undetected .</a:t>
            </a:r>
            <a:endParaRPr lang="en-US" sz="125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37089" y="4755208"/>
            <a:ext cx="240903" cy="240903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6698953" y="4750197"/>
            <a:ext cx="1890018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45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Explainability Need</a:t>
            </a:r>
            <a:endParaRPr lang="en-US" sz="1458" dirty="0"/>
          </a:p>
        </p:txBody>
      </p:sp>
      <p:sp>
        <p:nvSpPr>
          <p:cNvPr id="16" name="Text 9"/>
          <p:cNvSpPr/>
          <p:nvPr/>
        </p:nvSpPr>
        <p:spPr>
          <a:xfrm>
            <a:off x="6698952" y="5064026"/>
            <a:ext cx="4613672" cy="4639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Lack of clear, traceable evidence hinders incident response and threat intelligence .</a:t>
            </a:r>
            <a:endParaRPr lang="en-US" sz="1250" dirty="0"/>
          </a:p>
        </p:txBody>
      </p:sp>
      <p:sp>
        <p:nvSpPr>
          <p:cNvPr id="17" name="Text 10"/>
          <p:cNvSpPr/>
          <p:nvPr/>
        </p:nvSpPr>
        <p:spPr>
          <a:xfrm>
            <a:off x="1120279" y="5819081"/>
            <a:ext cx="10192345" cy="2319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92"/>
              </a:lnSpc>
            </a:pPr>
            <a:r>
              <a:rPr lang="en-US" sz="1250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We need correlated, explainable detection.</a:t>
            </a:r>
            <a:endParaRPr lang="en-US" sz="1250" dirty="0"/>
          </a:p>
        </p:txBody>
      </p:sp>
      <p:sp>
        <p:nvSpPr>
          <p:cNvPr id="18" name="Shape 11"/>
          <p:cNvSpPr/>
          <p:nvPr/>
        </p:nvSpPr>
        <p:spPr>
          <a:xfrm>
            <a:off x="879376" y="5673527"/>
            <a:ext cx="19050" cy="523082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F467115-CB21-307B-1439-4DB06DC107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55601" y="647006"/>
            <a:ext cx="9018687" cy="447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500"/>
              </a:lnSpc>
            </a:pPr>
            <a:r>
              <a:rPr lang="en-US" sz="2792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Our Multi-Layered Forensic Behavior Graph Approach</a:t>
            </a:r>
            <a:endParaRPr lang="en-US" sz="2792" dirty="0"/>
          </a:p>
        </p:txBody>
      </p:sp>
      <p:sp>
        <p:nvSpPr>
          <p:cNvPr id="3" name="Text 1"/>
          <p:cNvSpPr/>
          <p:nvPr/>
        </p:nvSpPr>
        <p:spPr>
          <a:xfrm>
            <a:off x="1155601" y="1326555"/>
            <a:ext cx="9880699" cy="2144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667"/>
              </a:lnSpc>
            </a:pPr>
            <a:r>
              <a:rPr lang="en-US" sz="1167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Our novel approach integrates multiple data sources and employs graph theory to detect and explain complex extension threats.</a:t>
            </a:r>
            <a:endParaRPr lang="en-US" sz="1167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3854" y="1684375"/>
            <a:ext cx="9564192" cy="3588842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81702" y="2585582"/>
            <a:ext cx="494018" cy="494018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041563" y="4397238"/>
            <a:ext cx="1442533" cy="261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Build MFBG</a:t>
            </a:r>
            <a:endParaRPr lang="en-US" sz="1042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73134" y="2586508"/>
            <a:ext cx="494018" cy="494018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223576" y="4397238"/>
            <a:ext cx="1442533" cy="261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Detect</a:t>
            </a:r>
            <a:endParaRPr lang="en-US" sz="1042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865027" y="2586508"/>
            <a:ext cx="494018" cy="494018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415470" y="4266633"/>
            <a:ext cx="1442533" cy="5227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Window Correlation</a:t>
            </a:r>
            <a:endParaRPr lang="en-US" sz="1042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056921" y="2586508"/>
            <a:ext cx="494018" cy="494018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3607364" y="4397238"/>
            <a:ext cx="1442533" cy="261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Normalise</a:t>
            </a:r>
            <a:endParaRPr lang="en-US" sz="1042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238934" y="2586508"/>
            <a:ext cx="494018" cy="494018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1759737" y="4397238"/>
            <a:ext cx="1442533" cy="261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Ingestion</a:t>
            </a:r>
            <a:endParaRPr lang="en-US" sz="1042" dirty="0"/>
          </a:p>
        </p:txBody>
      </p:sp>
      <p:sp>
        <p:nvSpPr>
          <p:cNvPr id="15" name="Text 7"/>
          <p:cNvSpPr/>
          <p:nvPr/>
        </p:nvSpPr>
        <p:spPr>
          <a:xfrm>
            <a:off x="1155601" y="5390753"/>
            <a:ext cx="9880699" cy="2144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667"/>
              </a:lnSpc>
            </a:pPr>
            <a:r>
              <a:rPr lang="en-US" sz="1167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This pipeline transforms raw browser events into an actionable forensic graph, enabling robust threat detection.</a:t>
            </a:r>
            <a:endParaRPr lang="en-US" sz="1167" dirty="0"/>
          </a:p>
        </p:txBody>
      </p:sp>
      <p:sp>
        <p:nvSpPr>
          <p:cNvPr id="16" name="Text 8"/>
          <p:cNvSpPr/>
          <p:nvPr/>
        </p:nvSpPr>
        <p:spPr>
          <a:xfrm>
            <a:off x="1383805" y="5866110"/>
            <a:ext cx="9652496" cy="2144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667"/>
              </a:lnSpc>
            </a:pPr>
            <a:r>
              <a:rPr lang="en-US" sz="1167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Correlation + graphs = evidence-backed alerts.</a:t>
            </a:r>
            <a:endParaRPr lang="en-US" sz="1167" dirty="0"/>
          </a:p>
        </p:txBody>
      </p:sp>
      <p:sp>
        <p:nvSpPr>
          <p:cNvPr id="17" name="Shape 9"/>
          <p:cNvSpPr/>
          <p:nvPr/>
        </p:nvSpPr>
        <p:spPr>
          <a:xfrm>
            <a:off x="1155601" y="5735637"/>
            <a:ext cx="19050" cy="475357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B0527E5-5D1D-D9AD-DDE1-E15A6FA67C7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0.0581 L -0.00013 0.30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0.05625 L 6.25E-7 0.3062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0.03912 L -2.08333E-6 0.289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0.05625 L -4.79167E-6 0.3062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78 0.05996 L -0.00378 0.309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99766" y="435173"/>
            <a:ext cx="3475434" cy="4343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417"/>
              </a:lnSpc>
            </a:pPr>
            <a:r>
              <a:rPr lang="en-US" sz="2708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System Architecture</a:t>
            </a:r>
            <a:endParaRPr lang="en-US" sz="2708" dirty="0"/>
          </a:p>
        </p:txBody>
      </p:sp>
      <p:sp>
        <p:nvSpPr>
          <p:cNvPr id="3" name="Text 1"/>
          <p:cNvSpPr/>
          <p:nvPr/>
        </p:nvSpPr>
        <p:spPr>
          <a:xfrm>
            <a:off x="1299766" y="869553"/>
            <a:ext cx="4681242" cy="6342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The system is designed for comprehensive event capture, intelligent detection, </a:t>
            </a:r>
          </a:p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and clear forensic representation.</a:t>
            </a:r>
            <a:endParaRPr lang="en-US" sz="1125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1052" y="1591479"/>
            <a:ext cx="5024137" cy="3602744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979353" y="4559530"/>
            <a:ext cx="2031172" cy="443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Graph Builder</a:t>
            </a:r>
            <a:endParaRPr lang="en-US" sz="1042" dirty="0"/>
          </a:p>
        </p:txBody>
      </p:sp>
      <p:sp>
        <p:nvSpPr>
          <p:cNvPr id="6" name="Text 3"/>
          <p:cNvSpPr/>
          <p:nvPr/>
        </p:nvSpPr>
        <p:spPr>
          <a:xfrm>
            <a:off x="1979353" y="3706277"/>
            <a:ext cx="2031172" cy="347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Detectors</a:t>
            </a:r>
            <a:endParaRPr lang="en-US" sz="1042" dirty="0"/>
          </a:p>
        </p:txBody>
      </p:sp>
      <p:sp>
        <p:nvSpPr>
          <p:cNvPr id="7" name="Text 4"/>
          <p:cNvSpPr/>
          <p:nvPr/>
        </p:nvSpPr>
        <p:spPr>
          <a:xfrm>
            <a:off x="1979353" y="2887524"/>
            <a:ext cx="2031172" cy="2258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Forensic Store</a:t>
            </a:r>
            <a:endParaRPr lang="en-US" sz="1042" dirty="0"/>
          </a:p>
        </p:txBody>
      </p:sp>
      <p:sp>
        <p:nvSpPr>
          <p:cNvPr id="8" name="Text 5"/>
          <p:cNvSpPr/>
          <p:nvPr/>
        </p:nvSpPr>
        <p:spPr>
          <a:xfrm>
            <a:off x="1979353" y="2040878"/>
            <a:ext cx="2031172" cy="253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Monitor</a:t>
            </a:r>
            <a:endParaRPr lang="en-US" sz="1042" dirty="0"/>
          </a:p>
        </p:txBody>
      </p:sp>
      <p:sp>
        <p:nvSpPr>
          <p:cNvPr id="9" name="Text 6"/>
          <p:cNvSpPr/>
          <p:nvPr/>
        </p:nvSpPr>
        <p:spPr>
          <a:xfrm>
            <a:off x="1299767" y="5642372"/>
            <a:ext cx="4440638" cy="4681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Each component plays a crucial role in gathering, processing, </a:t>
            </a:r>
          </a:p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and interpreting extension behaviour.</a:t>
            </a:r>
            <a:endParaRPr lang="en-US" sz="1125" dirty="0"/>
          </a:p>
        </p:txBody>
      </p:sp>
      <p:sp>
        <p:nvSpPr>
          <p:cNvPr id="10" name="Text 7"/>
          <p:cNvSpPr/>
          <p:nvPr/>
        </p:nvSpPr>
        <p:spPr>
          <a:xfrm>
            <a:off x="1521321" y="6231859"/>
            <a:ext cx="4440637" cy="4681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125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Capture, store, correlate, explain.</a:t>
            </a:r>
            <a:endParaRPr lang="en-US" sz="1125" dirty="0"/>
          </a:p>
        </p:txBody>
      </p:sp>
      <p:sp>
        <p:nvSpPr>
          <p:cNvPr id="11" name="Shape 8"/>
          <p:cNvSpPr/>
          <p:nvPr/>
        </p:nvSpPr>
        <p:spPr>
          <a:xfrm>
            <a:off x="1273097" y="6198283"/>
            <a:ext cx="135910" cy="323052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A062CC3-0F03-8E6F-9550-BEF5D182F1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17366AE-C70E-F17E-0508-8F508C6755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385" y="0"/>
            <a:ext cx="488130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6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8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04" decel="50000">
                                          <p:stCondLst>
                                            <p:cond delay="104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104" y="758925"/>
            <a:ext cx="8607921" cy="5866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583"/>
              </a:lnSpc>
            </a:pPr>
            <a:r>
              <a:rPr lang="en-US" sz="3667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Prototype UI Demo: Illustrative Insights</a:t>
            </a:r>
            <a:endParaRPr lang="en-US" sz="3667" dirty="0"/>
          </a:p>
        </p:txBody>
      </p:sp>
      <p:sp>
        <p:nvSpPr>
          <p:cNvPr id="3" name="Text 1"/>
          <p:cNvSpPr/>
          <p:nvPr/>
        </p:nvSpPr>
        <p:spPr>
          <a:xfrm>
            <a:off x="698104" y="1744564"/>
            <a:ext cx="10795793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The dashboard provides a real-time overview of extension activity and security alerts, showcasing the system's capabilities during a demo run.</a:t>
            </a:r>
            <a:endParaRPr lang="en-US" sz="1542" dirty="0"/>
          </a:p>
        </p:txBody>
      </p:sp>
      <p:sp>
        <p:nvSpPr>
          <p:cNvPr id="4" name="Text 2"/>
          <p:cNvSpPr/>
          <p:nvPr/>
        </p:nvSpPr>
        <p:spPr>
          <a:xfrm>
            <a:off x="698104" y="2607270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highlight>
                  <a:srgbClr val="FAF1E6"/>
                </a:highlight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A: KPI tiles (coverage snapshot)</a:t>
            </a:r>
            <a:endParaRPr lang="en-US" sz="1542" dirty="0"/>
          </a:p>
        </p:txBody>
      </p:sp>
      <p:sp>
        <p:nvSpPr>
          <p:cNvPr id="5" name="Text 3"/>
          <p:cNvSpPr/>
          <p:nvPr/>
        </p:nvSpPr>
        <p:spPr>
          <a:xfrm>
            <a:off x="698104" y="3150791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highlight>
                  <a:srgbClr val="FAF1E6"/>
                </a:highlight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B: Build Graph / Analyse Threats controls</a:t>
            </a:r>
            <a:endParaRPr lang="en-US" sz="1542" dirty="0"/>
          </a:p>
        </p:txBody>
      </p:sp>
      <p:sp>
        <p:nvSpPr>
          <p:cNvPr id="6" name="Text 4"/>
          <p:cNvSpPr/>
          <p:nvPr/>
        </p:nvSpPr>
        <p:spPr>
          <a:xfrm>
            <a:off x="698104" y="3694311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highlight>
                  <a:srgbClr val="FAF1E6"/>
                </a:highlight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C: Security Alerts feed</a:t>
            </a:r>
            <a:endParaRPr lang="en-US" sz="1542" dirty="0"/>
          </a:p>
        </p:txBody>
      </p:sp>
      <p:sp>
        <p:nvSpPr>
          <p:cNvPr id="7" name="Text 5"/>
          <p:cNvSpPr/>
          <p:nvPr/>
        </p:nvSpPr>
        <p:spPr>
          <a:xfrm>
            <a:off x="698104" y="4237832"/>
            <a:ext cx="10795793" cy="3255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D: EXTENSION_COMMUNICATION alert (A</a:t>
            </a:r>
            <a:r>
              <a:rPr lang="en-US" sz="1542" dirty="0">
                <a:solidFill>
                  <a:srgbClr val="000000"/>
                </a:solidFill>
                <a:highlight>
                  <a:srgbClr val="FAF1E6"/>
                </a:highlight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↔</a:t>
            </a: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B)</a:t>
            </a:r>
            <a:endParaRPr lang="en-US" sz="1542" dirty="0"/>
          </a:p>
        </p:txBody>
      </p:sp>
      <p:sp>
        <p:nvSpPr>
          <p:cNvPr id="8" name="Text 6"/>
          <p:cNvSpPr/>
          <p:nvPr/>
        </p:nvSpPr>
        <p:spPr>
          <a:xfrm>
            <a:off x="698104" y="4787702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highlight>
                  <a:srgbClr val="FAF1E6"/>
                </a:highlight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E: HIDDEN_BEHAVIOR external POST alert</a:t>
            </a:r>
            <a:endParaRPr lang="en-US" sz="1542" dirty="0"/>
          </a:p>
        </p:txBody>
      </p:sp>
      <p:sp>
        <p:nvSpPr>
          <p:cNvPr id="9" name="Text 7"/>
          <p:cNvSpPr/>
          <p:nvPr/>
        </p:nvSpPr>
        <p:spPr>
          <a:xfrm>
            <a:off x="997248" y="5555556"/>
            <a:ext cx="10496649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One dashboard surfaces hidden + collusive threats.</a:t>
            </a:r>
            <a:endParaRPr lang="en-US" sz="1542" dirty="0"/>
          </a:p>
        </p:txBody>
      </p:sp>
      <p:sp>
        <p:nvSpPr>
          <p:cNvPr id="10" name="Shape 8"/>
          <p:cNvSpPr/>
          <p:nvPr/>
        </p:nvSpPr>
        <p:spPr>
          <a:xfrm>
            <a:off x="698103" y="5331222"/>
            <a:ext cx="25400" cy="76785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1ADCFC1-0AA5-3DBF-8C91-A604FDA86F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637314-7518-726D-57D6-D90731CA6A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7746" y="2781895"/>
            <a:ext cx="6608232" cy="4041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104" y="1111945"/>
            <a:ext cx="9087346" cy="5866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583"/>
              </a:lnSpc>
            </a:pPr>
            <a:r>
              <a:rPr lang="en-US" sz="3667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Detection Logic: Signal Strength Analysis</a:t>
            </a:r>
            <a:endParaRPr lang="en-US" sz="3667" dirty="0"/>
          </a:p>
        </p:txBody>
      </p:sp>
      <p:sp>
        <p:nvSpPr>
          <p:cNvPr id="3" name="Text 1"/>
          <p:cNvSpPr/>
          <p:nvPr/>
        </p:nvSpPr>
        <p:spPr>
          <a:xfrm>
            <a:off x="698104" y="2097584"/>
            <a:ext cx="10795793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Our detection logic leverages a combination of weak and strong signals to accurately identify both hidden and collusive threats.</a:t>
            </a:r>
            <a:endParaRPr lang="en-US" sz="1542" dirty="0"/>
          </a:p>
        </p:txBody>
      </p:sp>
      <p:sp>
        <p:nvSpPr>
          <p:cNvPr id="4" name="Shape 2"/>
          <p:cNvSpPr/>
          <p:nvPr/>
        </p:nvSpPr>
        <p:spPr>
          <a:xfrm>
            <a:off x="698104" y="2960291"/>
            <a:ext cx="10795793" cy="1793478"/>
          </a:xfrm>
          <a:prstGeom prst="roundRect">
            <a:avLst>
              <a:gd name="adj" fmla="val 4672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5" name="Shape 3"/>
          <p:cNvSpPr/>
          <p:nvPr/>
        </p:nvSpPr>
        <p:spPr>
          <a:xfrm>
            <a:off x="704454" y="2966641"/>
            <a:ext cx="10783094" cy="890389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6" name="Text 4"/>
          <p:cNvSpPr/>
          <p:nvPr/>
        </p:nvSpPr>
        <p:spPr>
          <a:xfrm>
            <a:off x="903883" y="3092649"/>
            <a:ext cx="1754584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P1-P5 (Hidden Behaviors)</a:t>
            </a:r>
            <a:endParaRPr lang="en-US" sz="1542" dirty="0"/>
          </a:p>
        </p:txBody>
      </p:sp>
      <p:sp>
        <p:nvSpPr>
          <p:cNvPr id="7" name="Text 5"/>
          <p:cNvSpPr/>
          <p:nvPr/>
        </p:nvSpPr>
        <p:spPr>
          <a:xfrm>
            <a:off x="3063677" y="3092649"/>
            <a:ext cx="3908028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DOM-only modifications without corroboration.</a:t>
            </a:r>
            <a:endParaRPr lang="en-US" sz="1542" dirty="0"/>
          </a:p>
        </p:txBody>
      </p:sp>
      <p:sp>
        <p:nvSpPr>
          <p:cNvPr id="8" name="Text 6"/>
          <p:cNvSpPr/>
          <p:nvPr/>
        </p:nvSpPr>
        <p:spPr>
          <a:xfrm>
            <a:off x="7376914" y="3092649"/>
            <a:ext cx="3911203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Sequential chains: DOM + Network, Storage + external POST.</a:t>
            </a:r>
            <a:endParaRPr lang="en-US" sz="1542" dirty="0"/>
          </a:p>
        </p:txBody>
      </p:sp>
      <p:sp>
        <p:nvSpPr>
          <p:cNvPr id="9" name="Shape 7"/>
          <p:cNvSpPr/>
          <p:nvPr/>
        </p:nvSpPr>
        <p:spPr>
          <a:xfrm>
            <a:off x="704454" y="3857031"/>
            <a:ext cx="10783094" cy="890389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0" name="Text 8"/>
          <p:cNvSpPr/>
          <p:nvPr/>
        </p:nvSpPr>
        <p:spPr>
          <a:xfrm>
            <a:off x="903883" y="3983038"/>
            <a:ext cx="1754584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C1-C5 (Collusive Actions)</a:t>
            </a:r>
            <a:endParaRPr lang="en-US" sz="1542" dirty="0"/>
          </a:p>
        </p:txBody>
      </p:sp>
      <p:sp>
        <p:nvSpPr>
          <p:cNvPr id="11" name="Text 9"/>
          <p:cNvSpPr/>
          <p:nvPr/>
        </p:nvSpPr>
        <p:spPr>
          <a:xfrm>
            <a:off x="3063677" y="3983038"/>
            <a:ext cx="3908028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Isolated messaging events between extensions.</a:t>
            </a:r>
            <a:endParaRPr lang="en-US" sz="1542" dirty="0"/>
          </a:p>
        </p:txBody>
      </p:sp>
      <p:sp>
        <p:nvSpPr>
          <p:cNvPr id="12" name="Text 10"/>
          <p:cNvSpPr/>
          <p:nvPr/>
        </p:nvSpPr>
        <p:spPr>
          <a:xfrm>
            <a:off x="7376914" y="3983038"/>
            <a:ext cx="3911203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Messaging + shared artefacts (e.g., cookies) + sequential actions.</a:t>
            </a:r>
            <a:endParaRPr lang="en-US" sz="1542" dirty="0"/>
          </a:p>
        </p:txBody>
      </p:sp>
      <p:sp>
        <p:nvSpPr>
          <p:cNvPr id="13" name="Text 11"/>
          <p:cNvSpPr/>
          <p:nvPr/>
        </p:nvSpPr>
        <p:spPr>
          <a:xfrm>
            <a:off x="997248" y="5202436"/>
            <a:ext cx="10496649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Multi-signal corroboration reduces false positives.</a:t>
            </a:r>
            <a:endParaRPr lang="en-US" sz="1542" dirty="0"/>
          </a:p>
        </p:txBody>
      </p:sp>
      <p:sp>
        <p:nvSpPr>
          <p:cNvPr id="14" name="Shape 12"/>
          <p:cNvSpPr/>
          <p:nvPr/>
        </p:nvSpPr>
        <p:spPr>
          <a:xfrm>
            <a:off x="698103" y="4978103"/>
            <a:ext cx="25400" cy="76785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04EFCE-8B4E-CE40-DDB9-FB7A44888C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999" y="539254"/>
            <a:ext cx="8534003" cy="5765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500"/>
              </a:lnSpc>
            </a:pPr>
            <a:r>
              <a:rPr lang="en-US" sz="3625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Experimental Setup and Data Overview</a:t>
            </a:r>
            <a:endParaRPr lang="en-US" sz="3625" dirty="0"/>
          </a:p>
        </p:txBody>
      </p:sp>
      <p:sp>
        <p:nvSpPr>
          <p:cNvPr id="3" name="Text 1"/>
          <p:cNvSpPr/>
          <p:nvPr/>
        </p:nvSpPr>
        <p:spPr>
          <a:xfrm>
            <a:off x="685999" y="1500981"/>
            <a:ext cx="10820003" cy="3109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417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Our evaluation involved a controlled environment to generate realistic browser extension activity and noise.</a:t>
            </a:r>
            <a:endParaRPr lang="en-US" sz="1542" dirty="0"/>
          </a:p>
        </p:txBody>
      </p:sp>
      <p:sp>
        <p:nvSpPr>
          <p:cNvPr id="4" name="Text 2"/>
          <p:cNvSpPr/>
          <p:nvPr/>
        </p:nvSpPr>
        <p:spPr>
          <a:xfrm>
            <a:off x="685999" y="2201962"/>
            <a:ext cx="5170884" cy="1554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417"/>
              </a:lnSpc>
              <a:buSzPct val="100000"/>
              <a:buChar char="•"/>
            </a:pPr>
            <a:r>
              <a:rPr lang="en-US" sz="1542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Extensions Tested:</a:t>
            </a: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15 extensions (8 benign, 5 malicious, 1 collusive pair).</a:t>
            </a:r>
            <a:endParaRPr lang="en-US" sz="1542" dirty="0"/>
          </a:p>
          <a:p>
            <a:pPr marL="285739" indent="-285739">
              <a:lnSpc>
                <a:spcPts val="2417"/>
              </a:lnSpc>
              <a:buSzPct val="100000"/>
              <a:buChar char="•"/>
            </a:pPr>
            <a:r>
              <a:rPr lang="en-US" sz="1542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Observation Period:</a:t>
            </a: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72 hours of simulated user interaction.</a:t>
            </a:r>
            <a:endParaRPr lang="en-US" sz="1542" dirty="0"/>
          </a:p>
          <a:p>
            <a:pPr marL="285739" indent="-285739">
              <a:lnSpc>
                <a:spcPts val="2417"/>
              </a:lnSpc>
              <a:buSzPct val="100000"/>
              <a:buChar char="•"/>
            </a:pPr>
            <a:r>
              <a:rPr lang="en-US" sz="1542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Total Events Captured:</a:t>
            </a: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12,847 distinct events.</a:t>
            </a:r>
            <a:endParaRPr lang="en-US" sz="1542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1468" y="2048030"/>
            <a:ext cx="5170884" cy="2278746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341467" y="4486915"/>
            <a:ext cx="195957" cy="195957"/>
          </a:xfrm>
          <a:prstGeom prst="roundRect">
            <a:avLst>
              <a:gd name="adj" fmla="val 7777"/>
            </a:avLst>
          </a:prstGeom>
          <a:solidFill>
            <a:srgbClr val="12283A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7" name="Text 4"/>
          <p:cNvSpPr/>
          <p:nvPr/>
        </p:nvSpPr>
        <p:spPr>
          <a:xfrm>
            <a:off x="6588224" y="4486915"/>
            <a:ext cx="444500" cy="196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DOM</a:t>
            </a:r>
            <a:endParaRPr lang="en-US" sz="1542" dirty="0"/>
          </a:p>
        </p:txBody>
      </p:sp>
      <p:sp>
        <p:nvSpPr>
          <p:cNvPr id="8" name="Shape 5"/>
          <p:cNvSpPr/>
          <p:nvPr/>
        </p:nvSpPr>
        <p:spPr>
          <a:xfrm>
            <a:off x="8107362" y="4486915"/>
            <a:ext cx="195957" cy="195957"/>
          </a:xfrm>
          <a:prstGeom prst="roundRect">
            <a:avLst>
              <a:gd name="adj" fmla="val 7777"/>
            </a:avLst>
          </a:prstGeom>
          <a:solidFill>
            <a:srgbClr val="27557D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9" name="Text 6"/>
          <p:cNvSpPr/>
          <p:nvPr/>
        </p:nvSpPr>
        <p:spPr>
          <a:xfrm>
            <a:off x="8354119" y="4486915"/>
            <a:ext cx="750590" cy="196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Network</a:t>
            </a:r>
            <a:endParaRPr lang="en-US" sz="1542" dirty="0"/>
          </a:p>
        </p:txBody>
      </p:sp>
      <p:sp>
        <p:nvSpPr>
          <p:cNvPr id="10" name="Shape 7"/>
          <p:cNvSpPr/>
          <p:nvPr/>
        </p:nvSpPr>
        <p:spPr>
          <a:xfrm>
            <a:off x="9873357" y="4486915"/>
            <a:ext cx="195957" cy="195957"/>
          </a:xfrm>
          <a:prstGeom prst="roundRect">
            <a:avLst>
              <a:gd name="adj" fmla="val 7777"/>
            </a:avLst>
          </a:prstGeom>
          <a:solidFill>
            <a:srgbClr val="3B83BF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1" name="Text 8"/>
          <p:cNvSpPr/>
          <p:nvPr/>
        </p:nvSpPr>
        <p:spPr>
          <a:xfrm>
            <a:off x="10120115" y="4486915"/>
            <a:ext cx="689769" cy="196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Storage</a:t>
            </a:r>
            <a:endParaRPr lang="en-US" sz="1542" dirty="0"/>
          </a:p>
        </p:txBody>
      </p:sp>
      <p:sp>
        <p:nvSpPr>
          <p:cNvPr id="12" name="Shape 9"/>
          <p:cNvSpPr/>
          <p:nvPr/>
        </p:nvSpPr>
        <p:spPr>
          <a:xfrm>
            <a:off x="6341467" y="4809971"/>
            <a:ext cx="195957" cy="195957"/>
          </a:xfrm>
          <a:prstGeom prst="roundRect">
            <a:avLst>
              <a:gd name="adj" fmla="val 7777"/>
            </a:avLst>
          </a:prstGeom>
          <a:solidFill>
            <a:srgbClr val="7BACD6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3" name="Text 10"/>
          <p:cNvSpPr/>
          <p:nvPr/>
        </p:nvSpPr>
        <p:spPr>
          <a:xfrm>
            <a:off x="6588225" y="4809971"/>
            <a:ext cx="951111" cy="1960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Messaging</a:t>
            </a:r>
            <a:endParaRPr lang="en-US" sz="1542" dirty="0"/>
          </a:p>
        </p:txBody>
      </p:sp>
      <p:sp>
        <p:nvSpPr>
          <p:cNvPr id="14" name="Text 11"/>
          <p:cNvSpPr/>
          <p:nvPr/>
        </p:nvSpPr>
        <p:spPr>
          <a:xfrm>
            <a:off x="979984" y="5656108"/>
            <a:ext cx="10526018" cy="3109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417"/>
              </a:lnSpc>
            </a:pPr>
            <a:r>
              <a:rPr lang="en-US" sz="1542" dirty="0">
                <a:solidFill>
                  <a:srgbClr val="3371A5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Controlled evaluation with realistic browsing noise.</a:t>
            </a:r>
            <a:endParaRPr lang="en-US" sz="1542" dirty="0"/>
          </a:p>
        </p:txBody>
      </p:sp>
      <p:sp>
        <p:nvSpPr>
          <p:cNvPr id="15" name="Shape 12"/>
          <p:cNvSpPr/>
          <p:nvPr/>
        </p:nvSpPr>
        <p:spPr>
          <a:xfrm>
            <a:off x="685998" y="5439416"/>
            <a:ext cx="25400" cy="744339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D89C367-5490-CEB3-FAC2-0556597546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02668" y="810320"/>
            <a:ext cx="715764" cy="2038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endParaRPr lang="en-US" sz="1042" dirty="0"/>
          </a:p>
        </p:txBody>
      </p:sp>
      <p:sp>
        <p:nvSpPr>
          <p:cNvPr id="4" name="Text 2"/>
          <p:cNvSpPr/>
          <p:nvPr/>
        </p:nvSpPr>
        <p:spPr>
          <a:xfrm>
            <a:off x="599877" y="1124446"/>
            <a:ext cx="3226197" cy="403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167"/>
              </a:lnSpc>
            </a:pPr>
            <a:r>
              <a:rPr lang="en-US" sz="2500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Dataset &amp; Scenarios</a:t>
            </a:r>
            <a:endParaRPr lang="en-US" sz="2500" dirty="0"/>
          </a:p>
        </p:txBody>
      </p:sp>
      <p:sp>
        <p:nvSpPr>
          <p:cNvPr id="5" name="Shape 3"/>
          <p:cNvSpPr/>
          <p:nvPr/>
        </p:nvSpPr>
        <p:spPr>
          <a:xfrm>
            <a:off x="599877" y="2005707"/>
            <a:ext cx="5422503" cy="1468735"/>
          </a:xfrm>
          <a:prstGeom prst="roundRect">
            <a:avLst>
              <a:gd name="adj" fmla="val 6226"/>
            </a:avLst>
          </a:prstGeom>
          <a:solidFill>
            <a:srgbClr val="FAF5EB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6" name="Shape 4"/>
          <p:cNvSpPr/>
          <p:nvPr/>
        </p:nvSpPr>
        <p:spPr>
          <a:xfrm>
            <a:off x="567185" y="1986657"/>
            <a:ext cx="5422503" cy="76200"/>
          </a:xfrm>
          <a:prstGeom prst="roundRect">
            <a:avLst>
              <a:gd name="adj" fmla="val 94469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7" name="Shape 5"/>
          <p:cNvSpPr/>
          <p:nvPr/>
        </p:nvSpPr>
        <p:spPr>
          <a:xfrm>
            <a:off x="2991706" y="1767681"/>
            <a:ext cx="514152" cy="514152"/>
          </a:xfrm>
          <a:prstGeom prst="roundRect">
            <a:avLst>
              <a:gd name="adj" fmla="val 14820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 dirty="0"/>
          </a:p>
        </p:txBody>
      </p:sp>
      <p:sp>
        <p:nvSpPr>
          <p:cNvPr id="8" name="Text 6"/>
          <p:cNvSpPr/>
          <p:nvPr/>
        </p:nvSpPr>
        <p:spPr>
          <a:xfrm>
            <a:off x="3208337" y="1877120"/>
            <a:ext cx="205582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583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1</a:t>
            </a:r>
            <a:endParaRPr lang="en-US" sz="1583" dirty="0"/>
          </a:p>
        </p:txBody>
      </p:sp>
      <p:sp>
        <p:nvSpPr>
          <p:cNvPr id="9" name="Text 7"/>
          <p:cNvSpPr/>
          <p:nvPr/>
        </p:nvSpPr>
        <p:spPr>
          <a:xfrm>
            <a:off x="790278" y="2434134"/>
            <a:ext cx="2022574" cy="252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8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Extension Landscape</a:t>
            </a:r>
            <a:endParaRPr lang="en-US" sz="1583" dirty="0"/>
          </a:p>
        </p:txBody>
      </p:sp>
      <p:sp>
        <p:nvSpPr>
          <p:cNvPr id="10" name="Text 8"/>
          <p:cNvSpPr/>
          <p:nvPr/>
        </p:nvSpPr>
        <p:spPr>
          <a:xfrm>
            <a:off x="790277" y="2774454"/>
            <a:ext cx="5041702" cy="509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15 diverse extensions analyzed, ensuring comprehensive coverage of typical browser add-ons.</a:t>
            </a:r>
            <a:endParaRPr lang="en-US" sz="1333" dirty="0"/>
          </a:p>
        </p:txBody>
      </p:sp>
      <p:sp>
        <p:nvSpPr>
          <p:cNvPr id="11" name="Shape 9"/>
          <p:cNvSpPr/>
          <p:nvPr/>
        </p:nvSpPr>
        <p:spPr>
          <a:xfrm>
            <a:off x="6169620" y="2005707"/>
            <a:ext cx="5422503" cy="1468735"/>
          </a:xfrm>
          <a:prstGeom prst="roundRect">
            <a:avLst>
              <a:gd name="adj" fmla="val 6226"/>
            </a:avLst>
          </a:prstGeom>
          <a:solidFill>
            <a:srgbClr val="FAF5EB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2" name="Shape 10"/>
          <p:cNvSpPr/>
          <p:nvPr/>
        </p:nvSpPr>
        <p:spPr>
          <a:xfrm>
            <a:off x="6169620" y="1986657"/>
            <a:ext cx="5422503" cy="76200"/>
          </a:xfrm>
          <a:prstGeom prst="roundRect">
            <a:avLst>
              <a:gd name="adj" fmla="val 94469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3" name="Shape 11"/>
          <p:cNvSpPr/>
          <p:nvPr/>
        </p:nvSpPr>
        <p:spPr>
          <a:xfrm>
            <a:off x="8573920" y="1767681"/>
            <a:ext cx="514152" cy="514152"/>
          </a:xfrm>
          <a:prstGeom prst="roundRect">
            <a:avLst>
              <a:gd name="adj" fmla="val 14820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 dirty="0"/>
          </a:p>
        </p:txBody>
      </p:sp>
      <p:sp>
        <p:nvSpPr>
          <p:cNvPr id="14" name="Text 12"/>
          <p:cNvSpPr/>
          <p:nvPr/>
        </p:nvSpPr>
        <p:spPr>
          <a:xfrm>
            <a:off x="8778082" y="1877120"/>
            <a:ext cx="205582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583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2</a:t>
            </a:r>
            <a:endParaRPr lang="en-US" sz="1583" dirty="0"/>
          </a:p>
        </p:txBody>
      </p:sp>
      <p:sp>
        <p:nvSpPr>
          <p:cNvPr id="15" name="Text 13"/>
          <p:cNvSpPr/>
          <p:nvPr/>
        </p:nvSpPr>
        <p:spPr>
          <a:xfrm>
            <a:off x="6360021" y="2434134"/>
            <a:ext cx="2403971" cy="252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8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Extensive Data Collection</a:t>
            </a:r>
            <a:endParaRPr lang="en-US" sz="1583" dirty="0"/>
          </a:p>
        </p:txBody>
      </p:sp>
      <p:sp>
        <p:nvSpPr>
          <p:cNvPr id="16" name="Text 14"/>
          <p:cNvSpPr/>
          <p:nvPr/>
        </p:nvSpPr>
        <p:spPr>
          <a:xfrm>
            <a:off x="6360021" y="2774454"/>
            <a:ext cx="5041702" cy="509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72 hours of continuous monitoring generated 12,847 distinct events, capturing a rich behavioural dataset.</a:t>
            </a:r>
            <a:endParaRPr lang="en-US" sz="1333" dirty="0"/>
          </a:p>
        </p:txBody>
      </p:sp>
      <p:sp>
        <p:nvSpPr>
          <p:cNvPr id="17" name="Shape 15"/>
          <p:cNvSpPr/>
          <p:nvPr/>
        </p:nvSpPr>
        <p:spPr>
          <a:xfrm>
            <a:off x="599877" y="3878758"/>
            <a:ext cx="5422503" cy="1468735"/>
          </a:xfrm>
          <a:prstGeom prst="roundRect">
            <a:avLst>
              <a:gd name="adj" fmla="val 6226"/>
            </a:avLst>
          </a:prstGeom>
          <a:solidFill>
            <a:srgbClr val="FAF5EB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8" name="Shape 16"/>
          <p:cNvSpPr/>
          <p:nvPr/>
        </p:nvSpPr>
        <p:spPr>
          <a:xfrm>
            <a:off x="599877" y="3859708"/>
            <a:ext cx="5422503" cy="76200"/>
          </a:xfrm>
          <a:prstGeom prst="roundRect">
            <a:avLst>
              <a:gd name="adj" fmla="val 94469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9" name="Shape 17"/>
          <p:cNvSpPr/>
          <p:nvPr/>
        </p:nvSpPr>
        <p:spPr>
          <a:xfrm>
            <a:off x="2991706" y="3640732"/>
            <a:ext cx="514152" cy="514152"/>
          </a:xfrm>
          <a:prstGeom prst="roundRect">
            <a:avLst>
              <a:gd name="adj" fmla="val 14820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0" name="Text 18"/>
          <p:cNvSpPr/>
          <p:nvPr/>
        </p:nvSpPr>
        <p:spPr>
          <a:xfrm>
            <a:off x="3208337" y="3750171"/>
            <a:ext cx="205582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583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3</a:t>
            </a:r>
            <a:endParaRPr lang="en-US" sz="1583" dirty="0"/>
          </a:p>
        </p:txBody>
      </p:sp>
      <p:sp>
        <p:nvSpPr>
          <p:cNvPr id="21" name="Text 19"/>
          <p:cNvSpPr/>
          <p:nvPr/>
        </p:nvSpPr>
        <p:spPr>
          <a:xfrm>
            <a:off x="790277" y="4307185"/>
            <a:ext cx="2374007" cy="252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8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Diverse Threat Modelling</a:t>
            </a:r>
            <a:endParaRPr lang="en-US" sz="1583" dirty="0"/>
          </a:p>
        </p:txBody>
      </p:sp>
      <p:sp>
        <p:nvSpPr>
          <p:cNvPr id="22" name="Text 20"/>
          <p:cNvSpPr/>
          <p:nvPr/>
        </p:nvSpPr>
        <p:spPr>
          <a:xfrm>
            <a:off x="790277" y="4647506"/>
            <a:ext cx="5041702" cy="509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Scenarios included benign, malicious, and collusive extensions to validate detection capabilities against varied threats.</a:t>
            </a:r>
            <a:endParaRPr lang="en-US" sz="1333" dirty="0"/>
          </a:p>
        </p:txBody>
      </p:sp>
      <p:sp>
        <p:nvSpPr>
          <p:cNvPr id="23" name="Shape 21"/>
          <p:cNvSpPr/>
          <p:nvPr/>
        </p:nvSpPr>
        <p:spPr>
          <a:xfrm>
            <a:off x="6169620" y="3878758"/>
            <a:ext cx="5422503" cy="1468735"/>
          </a:xfrm>
          <a:prstGeom prst="roundRect">
            <a:avLst>
              <a:gd name="adj" fmla="val 6226"/>
            </a:avLst>
          </a:prstGeom>
          <a:solidFill>
            <a:srgbClr val="FAF5EB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4" name="Shape 22"/>
          <p:cNvSpPr/>
          <p:nvPr/>
        </p:nvSpPr>
        <p:spPr>
          <a:xfrm>
            <a:off x="6169620" y="3859708"/>
            <a:ext cx="5422503" cy="76200"/>
          </a:xfrm>
          <a:prstGeom prst="roundRect">
            <a:avLst>
              <a:gd name="adj" fmla="val 94469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5" name="Shape 23"/>
          <p:cNvSpPr/>
          <p:nvPr/>
        </p:nvSpPr>
        <p:spPr>
          <a:xfrm>
            <a:off x="8573920" y="3640732"/>
            <a:ext cx="514152" cy="514152"/>
          </a:xfrm>
          <a:prstGeom prst="roundRect">
            <a:avLst>
              <a:gd name="adj" fmla="val 14820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 dirty="0"/>
          </a:p>
        </p:txBody>
      </p:sp>
      <p:sp>
        <p:nvSpPr>
          <p:cNvPr id="26" name="Text 24"/>
          <p:cNvSpPr/>
          <p:nvPr/>
        </p:nvSpPr>
        <p:spPr>
          <a:xfrm>
            <a:off x="8778082" y="3750171"/>
            <a:ext cx="205582" cy="257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583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4</a:t>
            </a:r>
            <a:endParaRPr lang="en-US" sz="1583" dirty="0"/>
          </a:p>
        </p:txBody>
      </p:sp>
      <p:sp>
        <p:nvSpPr>
          <p:cNvPr id="27" name="Text 25"/>
          <p:cNvSpPr/>
          <p:nvPr/>
        </p:nvSpPr>
        <p:spPr>
          <a:xfrm>
            <a:off x="6360021" y="4307185"/>
            <a:ext cx="2016323" cy="252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8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Realistic Simulation</a:t>
            </a:r>
            <a:endParaRPr lang="en-US" sz="1583" dirty="0"/>
          </a:p>
        </p:txBody>
      </p:sp>
      <p:sp>
        <p:nvSpPr>
          <p:cNvPr id="28" name="Text 26"/>
          <p:cNvSpPr/>
          <p:nvPr/>
        </p:nvSpPr>
        <p:spPr>
          <a:xfrm>
            <a:off x="6360021" y="4647506"/>
            <a:ext cx="5041702" cy="509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Incorporated realistic noise and adversarial behaviors to test the system's robustness under real-world conditions.</a:t>
            </a:r>
            <a:endParaRPr lang="en-US" sz="1333" dirty="0"/>
          </a:p>
        </p:txBody>
      </p:sp>
      <p:sp>
        <p:nvSpPr>
          <p:cNvPr id="29" name="Text 27"/>
          <p:cNvSpPr/>
          <p:nvPr/>
        </p:nvSpPr>
        <p:spPr>
          <a:xfrm>
            <a:off x="856953" y="5678686"/>
            <a:ext cx="10735171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Realistic noise + adversarial behaviors.</a:t>
            </a:r>
            <a:endParaRPr lang="en-US" sz="1333" dirty="0"/>
          </a:p>
        </p:txBody>
      </p:sp>
      <p:sp>
        <p:nvSpPr>
          <p:cNvPr id="30" name="Shape 28"/>
          <p:cNvSpPr/>
          <p:nvPr/>
        </p:nvSpPr>
        <p:spPr>
          <a:xfrm>
            <a:off x="599877" y="5513090"/>
            <a:ext cx="19050" cy="585986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BC7C4D9-E410-2184-DAAE-97CED4AE01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905967" y="842963"/>
            <a:ext cx="680045" cy="18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458"/>
              </a:lnSpc>
            </a:pP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808336" y="1134070"/>
            <a:ext cx="3065264" cy="383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000"/>
              </a:lnSpc>
            </a:pPr>
            <a:r>
              <a:rPr lang="en-US" sz="2375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Overall Performance</a:t>
            </a:r>
            <a:endParaRPr lang="en-US" sz="2375" dirty="0"/>
          </a:p>
        </p:txBody>
      </p:sp>
      <p:sp>
        <p:nvSpPr>
          <p:cNvPr id="5" name="Text 3"/>
          <p:cNvSpPr/>
          <p:nvPr/>
        </p:nvSpPr>
        <p:spPr>
          <a:xfrm>
            <a:off x="808336" y="1797845"/>
            <a:ext cx="2519164" cy="537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4208"/>
              </a:lnSpc>
            </a:pPr>
            <a:r>
              <a:rPr lang="en-US" sz="420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5</a:t>
            </a:r>
            <a:endParaRPr lang="en-US" sz="4208" dirty="0"/>
          </a:p>
        </p:txBody>
      </p:sp>
      <p:sp>
        <p:nvSpPr>
          <p:cNvPr id="6" name="Text 4"/>
          <p:cNvSpPr/>
          <p:nvPr/>
        </p:nvSpPr>
        <p:spPr>
          <a:xfrm>
            <a:off x="1110060" y="2516188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True Positives (TP)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08336" y="2835275"/>
            <a:ext cx="2519164" cy="473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Correctly identified malicious extensions.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3493592" y="1797845"/>
            <a:ext cx="2519263" cy="537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4208"/>
              </a:lnSpc>
            </a:pPr>
            <a:r>
              <a:rPr lang="en-US" sz="420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1</a:t>
            </a:r>
            <a:endParaRPr lang="en-US" sz="4208" dirty="0"/>
          </a:p>
        </p:txBody>
      </p:sp>
      <p:sp>
        <p:nvSpPr>
          <p:cNvPr id="9" name="Text 7"/>
          <p:cNvSpPr/>
          <p:nvPr/>
        </p:nvSpPr>
        <p:spPr>
          <a:xfrm>
            <a:off x="3795316" y="2516188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False Positives (FP)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3493592" y="2835275"/>
            <a:ext cx="2519263" cy="473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Benign extensions incorrectly flagged as malicious.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6178947" y="1797845"/>
            <a:ext cx="2519263" cy="537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4208"/>
              </a:lnSpc>
            </a:pPr>
            <a:r>
              <a:rPr lang="en-US" sz="420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8</a:t>
            </a:r>
            <a:endParaRPr lang="en-US" sz="4208" dirty="0"/>
          </a:p>
        </p:txBody>
      </p:sp>
      <p:sp>
        <p:nvSpPr>
          <p:cNvPr id="12" name="Text 10"/>
          <p:cNvSpPr/>
          <p:nvPr/>
        </p:nvSpPr>
        <p:spPr>
          <a:xfrm>
            <a:off x="6480671" y="2516188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True Negatives (TN)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178947" y="2835275"/>
            <a:ext cx="2519263" cy="473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Correctly identified benign extensions.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8864303" y="1797845"/>
            <a:ext cx="2519263" cy="537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4208"/>
              </a:lnSpc>
            </a:pPr>
            <a:r>
              <a:rPr lang="en-US" sz="4208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1</a:t>
            </a:r>
            <a:endParaRPr lang="en-US" sz="4208" dirty="0"/>
          </a:p>
        </p:txBody>
      </p:sp>
      <p:sp>
        <p:nvSpPr>
          <p:cNvPr id="15" name="Text 13"/>
          <p:cNvSpPr/>
          <p:nvPr/>
        </p:nvSpPr>
        <p:spPr>
          <a:xfrm>
            <a:off x="9166027" y="2516188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False Negatives (FN)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864303" y="2835275"/>
            <a:ext cx="2519263" cy="473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Malicious extensions missed by the system.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808335" y="3457873"/>
            <a:ext cx="5221188" cy="893961"/>
          </a:xfrm>
          <a:prstGeom prst="roundRect">
            <a:avLst>
              <a:gd name="adj" fmla="val 7651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8" name="Text 16"/>
          <p:cNvSpPr/>
          <p:nvPr/>
        </p:nvSpPr>
        <p:spPr>
          <a:xfrm>
            <a:off x="977504" y="3627041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Accuracy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977504" y="3946129"/>
            <a:ext cx="4882853" cy="236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87.0%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6162378" y="3457873"/>
            <a:ext cx="5221188" cy="893961"/>
          </a:xfrm>
          <a:prstGeom prst="roundRect">
            <a:avLst>
              <a:gd name="adj" fmla="val 7651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1" name="Text 19"/>
          <p:cNvSpPr/>
          <p:nvPr/>
        </p:nvSpPr>
        <p:spPr>
          <a:xfrm>
            <a:off x="6331545" y="3627041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Precision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6331545" y="3946129"/>
            <a:ext cx="4882853" cy="236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83.3%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808335" y="4484688"/>
            <a:ext cx="5221188" cy="893961"/>
          </a:xfrm>
          <a:prstGeom prst="roundRect">
            <a:avLst>
              <a:gd name="adj" fmla="val 7651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4" name="Text 22"/>
          <p:cNvSpPr/>
          <p:nvPr/>
        </p:nvSpPr>
        <p:spPr>
          <a:xfrm>
            <a:off x="977504" y="4653856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Recall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977504" y="4972944"/>
            <a:ext cx="4882853" cy="236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86.7%</a:t>
            </a:r>
            <a:endParaRPr lang="en-US" sz="1250" dirty="0"/>
          </a:p>
        </p:txBody>
      </p:sp>
      <p:sp>
        <p:nvSpPr>
          <p:cNvPr id="26" name="Shape 24"/>
          <p:cNvSpPr/>
          <p:nvPr/>
        </p:nvSpPr>
        <p:spPr>
          <a:xfrm>
            <a:off x="6162378" y="4484688"/>
            <a:ext cx="5221188" cy="893961"/>
          </a:xfrm>
          <a:prstGeom prst="roundRect">
            <a:avLst>
              <a:gd name="adj" fmla="val 7651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7" name="Text 25"/>
          <p:cNvSpPr/>
          <p:nvPr/>
        </p:nvSpPr>
        <p:spPr>
          <a:xfrm>
            <a:off x="6331545" y="4653856"/>
            <a:ext cx="1915716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75"/>
              </a:lnSpc>
            </a:pPr>
            <a:r>
              <a:rPr lang="en-US" sz="1500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F1-Score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6331545" y="4972944"/>
            <a:ext cx="4882853" cy="236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85.0%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1052513" y="5677694"/>
            <a:ext cx="10331053" cy="236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833"/>
              </a:lnSpc>
            </a:pPr>
            <a:r>
              <a:rPr lang="en-US" sz="1250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Strong performance with low false positives.</a:t>
            </a:r>
            <a:endParaRPr lang="en-US" sz="1250" dirty="0"/>
          </a:p>
        </p:txBody>
      </p:sp>
      <p:sp>
        <p:nvSpPr>
          <p:cNvPr id="30" name="Shape 28"/>
          <p:cNvSpPr/>
          <p:nvPr/>
        </p:nvSpPr>
        <p:spPr>
          <a:xfrm>
            <a:off x="808335" y="5528171"/>
            <a:ext cx="19050" cy="535583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953A322B-36E0-7AFD-E616-C81A987950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17761" y="713482"/>
            <a:ext cx="833438" cy="2551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98104" y="1108274"/>
            <a:ext cx="3754933" cy="469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667"/>
              </a:lnSpc>
            </a:pPr>
            <a:r>
              <a:rPr lang="en-US" sz="2917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Baseline Comparison</a:t>
            </a:r>
            <a:endParaRPr lang="en-US" sz="2917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754" y="2101156"/>
            <a:ext cx="5154613" cy="2288083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98103" y="4389239"/>
            <a:ext cx="199430" cy="199430"/>
          </a:xfrm>
          <a:prstGeom prst="roundRect">
            <a:avLst>
              <a:gd name="adj" fmla="val 7642"/>
            </a:avLst>
          </a:prstGeom>
          <a:solidFill>
            <a:srgbClr val="12283A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7" name="Text 4"/>
          <p:cNvSpPr/>
          <p:nvPr/>
        </p:nvSpPr>
        <p:spPr>
          <a:xfrm>
            <a:off x="948333" y="4389240"/>
            <a:ext cx="825401" cy="199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Accuracy</a:t>
            </a:r>
            <a:endParaRPr lang="en-US" sz="1542" dirty="0"/>
          </a:p>
        </p:txBody>
      </p:sp>
      <p:sp>
        <p:nvSpPr>
          <p:cNvPr id="8" name="Shape 5"/>
          <p:cNvSpPr/>
          <p:nvPr/>
        </p:nvSpPr>
        <p:spPr>
          <a:xfrm>
            <a:off x="2018507" y="4389239"/>
            <a:ext cx="199430" cy="199430"/>
          </a:xfrm>
          <a:prstGeom prst="roundRect">
            <a:avLst>
              <a:gd name="adj" fmla="val 7642"/>
            </a:avLst>
          </a:prstGeom>
          <a:solidFill>
            <a:srgbClr val="1E415F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9" name="Text 6"/>
          <p:cNvSpPr/>
          <p:nvPr/>
        </p:nvSpPr>
        <p:spPr>
          <a:xfrm>
            <a:off x="2268736" y="4389240"/>
            <a:ext cx="826691" cy="199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Precision</a:t>
            </a:r>
            <a:endParaRPr lang="en-US" sz="1542" dirty="0"/>
          </a:p>
        </p:txBody>
      </p:sp>
      <p:sp>
        <p:nvSpPr>
          <p:cNvPr id="10" name="Shape 7"/>
          <p:cNvSpPr/>
          <p:nvPr/>
        </p:nvSpPr>
        <p:spPr>
          <a:xfrm>
            <a:off x="3338909" y="4389239"/>
            <a:ext cx="199430" cy="199430"/>
          </a:xfrm>
          <a:prstGeom prst="roundRect">
            <a:avLst>
              <a:gd name="adj" fmla="val 7642"/>
            </a:avLst>
          </a:prstGeom>
          <a:solidFill>
            <a:srgbClr val="295B84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1" name="Text 8"/>
          <p:cNvSpPr/>
          <p:nvPr/>
        </p:nvSpPr>
        <p:spPr>
          <a:xfrm>
            <a:off x="3589139" y="4389240"/>
            <a:ext cx="545803" cy="199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Recall</a:t>
            </a:r>
            <a:endParaRPr lang="en-US" sz="1542" dirty="0"/>
          </a:p>
        </p:txBody>
      </p:sp>
      <p:sp>
        <p:nvSpPr>
          <p:cNvPr id="12" name="Shape 9"/>
          <p:cNvSpPr/>
          <p:nvPr/>
        </p:nvSpPr>
        <p:spPr>
          <a:xfrm>
            <a:off x="4659313" y="4389239"/>
            <a:ext cx="199430" cy="199430"/>
          </a:xfrm>
          <a:prstGeom prst="roundRect">
            <a:avLst>
              <a:gd name="adj" fmla="val 7642"/>
            </a:avLst>
          </a:prstGeom>
          <a:solidFill>
            <a:srgbClr val="3474A9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3" name="Text 10"/>
          <p:cNvSpPr/>
          <p:nvPr/>
        </p:nvSpPr>
        <p:spPr>
          <a:xfrm>
            <a:off x="4909543" y="4389240"/>
            <a:ext cx="794743" cy="199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F1-Score</a:t>
            </a:r>
            <a:endParaRPr lang="en-US" sz="1542" dirty="0"/>
          </a:p>
        </p:txBody>
      </p:sp>
      <p:sp>
        <p:nvSpPr>
          <p:cNvPr id="14" name="Text 11"/>
          <p:cNvSpPr/>
          <p:nvPr/>
        </p:nvSpPr>
        <p:spPr>
          <a:xfrm>
            <a:off x="6345634" y="2056308"/>
            <a:ext cx="5154613" cy="12767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The proposed Multi-Layered Forensic Behavior Graph (MFBG) significantly outperforms traditional permission-based and single-layer network-only detection methods across all key metrics.</a:t>
            </a:r>
            <a:endParaRPr lang="en-US" sz="1542" dirty="0"/>
          </a:p>
        </p:txBody>
      </p:sp>
      <p:sp>
        <p:nvSpPr>
          <p:cNvPr id="15" name="Text 12"/>
          <p:cNvSpPr/>
          <p:nvPr/>
        </p:nvSpPr>
        <p:spPr>
          <a:xfrm>
            <a:off x="6345634" y="3512543"/>
            <a:ext cx="5154613" cy="957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This improvement is particularly evident in detecting collusion and hidden attack chains [2], [8], demonstrating the power of multi-layer correlation.</a:t>
            </a:r>
            <a:endParaRPr lang="en-US" sz="1542" dirty="0"/>
          </a:p>
        </p:txBody>
      </p:sp>
      <p:sp>
        <p:nvSpPr>
          <p:cNvPr id="16" name="Text 13"/>
          <p:cNvSpPr/>
          <p:nvPr/>
        </p:nvSpPr>
        <p:spPr>
          <a:xfrm>
            <a:off x="997248" y="5660727"/>
            <a:ext cx="10496649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Multi-layer correlation wins.</a:t>
            </a:r>
            <a:endParaRPr lang="en-US" sz="1542" dirty="0"/>
          </a:p>
        </p:txBody>
      </p:sp>
      <p:sp>
        <p:nvSpPr>
          <p:cNvPr id="17" name="Shape 14"/>
          <p:cNvSpPr/>
          <p:nvPr/>
        </p:nvSpPr>
        <p:spPr>
          <a:xfrm>
            <a:off x="698103" y="5436394"/>
            <a:ext cx="25400" cy="76785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93492A3-5526-3655-AFC6-1144117BAF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224224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35310" y="2874665"/>
            <a:ext cx="748903" cy="2179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08"/>
              </a:lnSpc>
            </a:pPr>
            <a:endParaRPr lang="en-US" sz="1125" dirty="0"/>
          </a:p>
        </p:txBody>
      </p:sp>
      <p:sp>
        <p:nvSpPr>
          <p:cNvPr id="5" name="Text 2"/>
          <p:cNvSpPr/>
          <p:nvPr/>
        </p:nvSpPr>
        <p:spPr>
          <a:xfrm>
            <a:off x="627757" y="3210918"/>
            <a:ext cx="4749800" cy="421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292"/>
              </a:lnSpc>
            </a:pPr>
            <a:r>
              <a:rPr lang="en-US" sz="2625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Hidden-Behavior Motif Insight</a:t>
            </a:r>
            <a:endParaRPr lang="en-US" sz="2625" dirty="0"/>
          </a:p>
        </p:txBody>
      </p:sp>
      <p:sp>
        <p:nvSpPr>
          <p:cNvPr id="6" name="Shape 3"/>
          <p:cNvSpPr/>
          <p:nvPr/>
        </p:nvSpPr>
        <p:spPr>
          <a:xfrm>
            <a:off x="627757" y="3874790"/>
            <a:ext cx="5387578" cy="1587500"/>
          </a:xfrm>
          <a:prstGeom prst="roundRect">
            <a:avLst>
              <a:gd name="adj" fmla="val 7680"/>
            </a:avLst>
          </a:prstGeom>
          <a:solidFill>
            <a:srgbClr val="FAF5EB"/>
          </a:solidFill>
          <a:ln w="3048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7" name="Shape 4"/>
          <p:cNvSpPr/>
          <p:nvPr/>
        </p:nvSpPr>
        <p:spPr>
          <a:xfrm>
            <a:off x="602357" y="3874790"/>
            <a:ext cx="101600" cy="1587500"/>
          </a:xfrm>
          <a:prstGeom prst="roundRect">
            <a:avLst>
              <a:gd name="adj" fmla="val 74156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8" name="Text 5"/>
          <p:cNvSpPr/>
          <p:nvPr/>
        </p:nvSpPr>
        <p:spPr>
          <a:xfrm>
            <a:off x="908645" y="4079479"/>
            <a:ext cx="2110383" cy="263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625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Motif P4 (Weaker)</a:t>
            </a:r>
            <a:endParaRPr lang="en-US" sz="1625" dirty="0"/>
          </a:p>
        </p:txBody>
      </p:sp>
      <p:sp>
        <p:nvSpPr>
          <p:cNvPr id="9" name="Text 6"/>
          <p:cNvSpPr/>
          <p:nvPr/>
        </p:nvSpPr>
        <p:spPr>
          <a:xfrm>
            <a:off x="908645" y="4439940"/>
            <a:ext cx="4902002" cy="5451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25"/>
              </a:lnSpc>
            </a:pP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Interpretation: Limited cross-layer interaction, often seen in less sophisticated or isolated malicious activities.</a:t>
            </a:r>
            <a:endParaRPr lang="en-US" sz="1375" dirty="0"/>
          </a:p>
        </p:txBody>
      </p:sp>
      <p:sp>
        <p:nvSpPr>
          <p:cNvPr id="10" name="Shape 7"/>
          <p:cNvSpPr/>
          <p:nvPr/>
        </p:nvSpPr>
        <p:spPr>
          <a:xfrm>
            <a:off x="6176566" y="3874790"/>
            <a:ext cx="5387678" cy="1587500"/>
          </a:xfrm>
          <a:prstGeom prst="roundRect">
            <a:avLst>
              <a:gd name="adj" fmla="val 7680"/>
            </a:avLst>
          </a:prstGeom>
          <a:solidFill>
            <a:srgbClr val="FAF5EB"/>
          </a:solidFill>
          <a:ln w="3048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1" name="Shape 8"/>
          <p:cNvSpPr/>
          <p:nvPr/>
        </p:nvSpPr>
        <p:spPr>
          <a:xfrm>
            <a:off x="6151166" y="3874790"/>
            <a:ext cx="101600" cy="1587500"/>
          </a:xfrm>
          <a:prstGeom prst="roundRect">
            <a:avLst>
              <a:gd name="adj" fmla="val 74156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2" name="Text 9"/>
          <p:cNvSpPr/>
          <p:nvPr/>
        </p:nvSpPr>
        <p:spPr>
          <a:xfrm>
            <a:off x="6457454" y="4079479"/>
            <a:ext cx="2110383" cy="263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625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Motif P5 (Strongest)</a:t>
            </a:r>
            <a:endParaRPr lang="en-US" sz="1625" dirty="0"/>
          </a:p>
        </p:txBody>
      </p:sp>
      <p:sp>
        <p:nvSpPr>
          <p:cNvPr id="13" name="Text 10"/>
          <p:cNvSpPr/>
          <p:nvPr/>
        </p:nvSpPr>
        <p:spPr>
          <a:xfrm>
            <a:off x="6457455" y="4439940"/>
            <a:ext cx="4902101" cy="8176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25"/>
              </a:lnSpc>
            </a:pP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Interpretation: High-density cross-layer chains, indicative of advanced persistent threats and coordinated malicious behaviors.</a:t>
            </a:r>
            <a:endParaRPr lang="en-US" sz="1375" dirty="0"/>
          </a:p>
        </p:txBody>
      </p:sp>
      <p:sp>
        <p:nvSpPr>
          <p:cNvPr id="14" name="Text 11"/>
          <p:cNvSpPr/>
          <p:nvPr/>
        </p:nvSpPr>
        <p:spPr>
          <a:xfrm>
            <a:off x="896740" y="5825232"/>
            <a:ext cx="10667504" cy="2725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25"/>
              </a:lnSpc>
            </a:pP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Cross-layer chains are most discriminative.</a:t>
            </a:r>
            <a:endParaRPr lang="en-US" sz="1375" dirty="0"/>
          </a:p>
        </p:txBody>
      </p:sp>
      <p:sp>
        <p:nvSpPr>
          <p:cNvPr id="15" name="Shape 12"/>
          <p:cNvSpPr/>
          <p:nvPr/>
        </p:nvSpPr>
        <p:spPr>
          <a:xfrm>
            <a:off x="627757" y="5643761"/>
            <a:ext cx="25400" cy="635496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AAB31B-0714-F97F-BD5D-51A9B3CCA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28167" y="878880"/>
            <a:ext cx="741660" cy="2148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667"/>
              </a:lnSpc>
            </a:pPr>
            <a:endParaRPr lang="en-US" sz="1083" dirty="0"/>
          </a:p>
        </p:txBody>
      </p:sp>
      <p:sp>
        <p:nvSpPr>
          <p:cNvPr id="5" name="Text 2"/>
          <p:cNvSpPr/>
          <p:nvPr/>
        </p:nvSpPr>
        <p:spPr>
          <a:xfrm>
            <a:off x="621606" y="1210171"/>
            <a:ext cx="4225727" cy="4179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250"/>
              </a:lnSpc>
            </a:pPr>
            <a:r>
              <a:rPr lang="en-US" sz="2625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Collusion Detection Insight</a:t>
            </a:r>
            <a:endParaRPr lang="en-US" sz="2625" dirty="0"/>
          </a:p>
        </p:txBody>
      </p:sp>
      <p:sp>
        <p:nvSpPr>
          <p:cNvPr id="6" name="Shape 3"/>
          <p:cNvSpPr/>
          <p:nvPr/>
        </p:nvSpPr>
        <p:spPr>
          <a:xfrm>
            <a:off x="621606" y="1962895"/>
            <a:ext cx="88801" cy="88801"/>
          </a:xfrm>
          <a:prstGeom prst="roundRect">
            <a:avLst>
              <a:gd name="adj" fmla="val 429050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7" name="Text 4"/>
          <p:cNvSpPr/>
          <p:nvPr/>
        </p:nvSpPr>
        <p:spPr>
          <a:xfrm>
            <a:off x="868462" y="1865213"/>
            <a:ext cx="6129933" cy="536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83"/>
              </a:lnSpc>
            </a:pPr>
            <a:r>
              <a:rPr lang="en-US" sz="1375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Messaging Dynamics:</a:t>
            </a: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Analysis revealed that messaging and shared artifacts were dominant indicators of collusive activities.</a:t>
            </a:r>
            <a:endParaRPr lang="en-US" sz="1375" dirty="0"/>
          </a:p>
        </p:txBody>
      </p:sp>
      <p:sp>
        <p:nvSpPr>
          <p:cNvPr id="8" name="Shape 5"/>
          <p:cNvSpPr/>
          <p:nvPr/>
        </p:nvSpPr>
        <p:spPr>
          <a:xfrm>
            <a:off x="621606" y="2816076"/>
            <a:ext cx="88801" cy="88801"/>
          </a:xfrm>
          <a:prstGeom prst="roundRect">
            <a:avLst>
              <a:gd name="adj" fmla="val 429050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9" name="Text 6"/>
          <p:cNvSpPr/>
          <p:nvPr/>
        </p:nvSpPr>
        <p:spPr>
          <a:xfrm>
            <a:off x="868462" y="2718395"/>
            <a:ext cx="6129933" cy="8054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83"/>
              </a:lnSpc>
            </a:pPr>
            <a:r>
              <a:rPr lang="en-US" sz="1375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Sequential Dependency:</a:t>
            </a: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The strong sequential dependency between actions across different extensions was a key factor in identifying coordinated attacks.</a:t>
            </a:r>
            <a:endParaRPr lang="en-US" sz="1375" dirty="0"/>
          </a:p>
        </p:txBody>
      </p:sp>
      <p:sp>
        <p:nvSpPr>
          <p:cNvPr id="10" name="Shape 7"/>
          <p:cNvSpPr/>
          <p:nvPr/>
        </p:nvSpPr>
        <p:spPr>
          <a:xfrm>
            <a:off x="621606" y="3937745"/>
            <a:ext cx="88801" cy="88801"/>
          </a:xfrm>
          <a:prstGeom prst="roundRect">
            <a:avLst>
              <a:gd name="adj" fmla="val 429050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1" name="Text 8"/>
          <p:cNvSpPr/>
          <p:nvPr/>
        </p:nvSpPr>
        <p:spPr>
          <a:xfrm>
            <a:off x="868462" y="3840063"/>
            <a:ext cx="6129933" cy="536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83"/>
              </a:lnSpc>
            </a:pPr>
            <a:r>
              <a:rPr lang="en-US" sz="1375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Collusive Pair Identified:</a:t>
            </a: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One collusive pair was detected, characterized by 47 inter-extension messages within a ~3-second interval.</a:t>
            </a:r>
            <a:endParaRPr lang="en-US" sz="1375" dirty="0"/>
          </a:p>
        </p:txBody>
      </p:sp>
      <p:sp>
        <p:nvSpPr>
          <p:cNvPr id="12" name="Shape 9"/>
          <p:cNvSpPr/>
          <p:nvPr/>
        </p:nvSpPr>
        <p:spPr>
          <a:xfrm>
            <a:off x="621606" y="4790926"/>
            <a:ext cx="88801" cy="88801"/>
          </a:xfrm>
          <a:prstGeom prst="roundRect">
            <a:avLst>
              <a:gd name="adj" fmla="val 429050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3" name="Text 10"/>
          <p:cNvSpPr/>
          <p:nvPr/>
        </p:nvSpPr>
        <p:spPr>
          <a:xfrm>
            <a:off x="868462" y="4693245"/>
            <a:ext cx="6129933" cy="536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83"/>
              </a:lnSpc>
            </a:pPr>
            <a:r>
              <a:rPr lang="en-US" sz="1375" b="1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Severity Assessment:</a:t>
            </a: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This activity was flagged with a HIGH severity, indicating significant risk.</a:t>
            </a:r>
            <a:endParaRPr lang="en-US" sz="1375" dirty="0"/>
          </a:p>
        </p:txBody>
      </p:sp>
      <p:sp>
        <p:nvSpPr>
          <p:cNvPr id="14" name="Text 11"/>
          <p:cNvSpPr/>
          <p:nvPr/>
        </p:nvSpPr>
        <p:spPr>
          <a:xfrm>
            <a:off x="888007" y="5586016"/>
            <a:ext cx="6110387" cy="268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83"/>
              </a:lnSpc>
            </a:pPr>
            <a:r>
              <a:rPr lang="en-US" sz="1375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Interaction structure reveals distributed attacks.</a:t>
            </a:r>
            <a:endParaRPr lang="en-US" sz="1375" dirty="0"/>
          </a:p>
        </p:txBody>
      </p:sp>
      <p:sp>
        <p:nvSpPr>
          <p:cNvPr id="15" name="Shape 12"/>
          <p:cNvSpPr/>
          <p:nvPr/>
        </p:nvSpPr>
        <p:spPr>
          <a:xfrm>
            <a:off x="621606" y="5408117"/>
            <a:ext cx="19050" cy="62428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170384" y="1017687"/>
            <a:ext cx="645815" cy="175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375"/>
              </a:lnSpc>
            </a:pPr>
            <a:endParaRPr lang="en-US" sz="958" dirty="0"/>
          </a:p>
        </p:txBody>
      </p:sp>
      <p:sp>
        <p:nvSpPr>
          <p:cNvPr id="4" name="Text 2"/>
          <p:cNvSpPr/>
          <p:nvPr/>
        </p:nvSpPr>
        <p:spPr>
          <a:xfrm>
            <a:off x="1077715" y="1287363"/>
            <a:ext cx="4507111" cy="3636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33"/>
              </a:lnSpc>
            </a:pPr>
            <a:r>
              <a:rPr lang="en-US" sz="2250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Prototype UI Evidence Drill-down</a:t>
            </a:r>
            <a:endParaRPr lang="en-US" sz="2250" dirty="0"/>
          </a:p>
        </p:txBody>
      </p:sp>
      <p:sp>
        <p:nvSpPr>
          <p:cNvPr id="5" name="Shape 3"/>
          <p:cNvSpPr/>
          <p:nvPr/>
        </p:nvSpPr>
        <p:spPr>
          <a:xfrm>
            <a:off x="1077714" y="1830586"/>
            <a:ext cx="10036572" cy="562669"/>
          </a:xfrm>
          <a:prstGeom prst="roundRect">
            <a:avLst>
              <a:gd name="adj" fmla="val 11536"/>
            </a:avLst>
          </a:prstGeom>
          <a:solidFill>
            <a:srgbClr val="C5DBED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2198" y="2053531"/>
            <a:ext cx="193179" cy="15448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79860" y="1988840"/>
            <a:ext cx="9379943" cy="2194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000000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Prototype UI (illustrative demo run).</a:t>
            </a:r>
            <a:endParaRPr lang="en-US" sz="1208" dirty="0"/>
          </a:p>
        </p:txBody>
      </p:sp>
      <p:sp>
        <p:nvSpPr>
          <p:cNvPr id="8" name="Shape 5"/>
          <p:cNvSpPr/>
          <p:nvPr/>
        </p:nvSpPr>
        <p:spPr>
          <a:xfrm>
            <a:off x="1077715" y="2527895"/>
            <a:ext cx="3265686" cy="1310978"/>
          </a:xfrm>
          <a:prstGeom prst="roundRect">
            <a:avLst>
              <a:gd name="adj" fmla="val 6975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9" name="Shape 6"/>
          <p:cNvSpPr/>
          <p:nvPr/>
        </p:nvSpPr>
        <p:spPr>
          <a:xfrm>
            <a:off x="1058664" y="2527895"/>
            <a:ext cx="76200" cy="1310978"/>
          </a:xfrm>
          <a:prstGeom prst="roundRect">
            <a:avLst>
              <a:gd name="adj" fmla="val 8518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0" name="Text 7"/>
          <p:cNvSpPr/>
          <p:nvPr/>
        </p:nvSpPr>
        <p:spPr>
          <a:xfrm>
            <a:off x="1308398" y="2701429"/>
            <a:ext cx="1892003" cy="227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A: Layer Tabs Filtering</a:t>
            </a:r>
            <a:endParaRPr lang="en-US" sz="1417" dirty="0"/>
          </a:p>
        </p:txBody>
      </p:sp>
      <p:sp>
        <p:nvSpPr>
          <p:cNvPr id="11" name="Text 8"/>
          <p:cNvSpPr/>
          <p:nvPr/>
        </p:nvSpPr>
        <p:spPr>
          <a:xfrm>
            <a:off x="1308398" y="3000574"/>
            <a:ext cx="2861468" cy="4389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Enables granular filtering of events by DOM, Network, Storage, and Messages.</a:t>
            </a:r>
            <a:endParaRPr lang="en-US" sz="1208" dirty="0"/>
          </a:p>
        </p:txBody>
      </p:sp>
      <p:sp>
        <p:nvSpPr>
          <p:cNvPr id="12" name="Shape 9"/>
          <p:cNvSpPr/>
          <p:nvPr/>
        </p:nvSpPr>
        <p:spPr>
          <a:xfrm>
            <a:off x="4463058" y="2527895"/>
            <a:ext cx="3265785" cy="1310978"/>
          </a:xfrm>
          <a:prstGeom prst="roundRect">
            <a:avLst>
              <a:gd name="adj" fmla="val 6975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3" name="Shape 10"/>
          <p:cNvSpPr/>
          <p:nvPr/>
        </p:nvSpPr>
        <p:spPr>
          <a:xfrm>
            <a:off x="4444008" y="2527895"/>
            <a:ext cx="76200" cy="1310978"/>
          </a:xfrm>
          <a:prstGeom prst="roundRect">
            <a:avLst>
              <a:gd name="adj" fmla="val 8518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4" name="Text 11"/>
          <p:cNvSpPr/>
          <p:nvPr/>
        </p:nvSpPr>
        <p:spPr>
          <a:xfrm>
            <a:off x="4693742" y="2701429"/>
            <a:ext cx="2391569" cy="227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B: Raw XHR/POST Evidence</a:t>
            </a:r>
            <a:endParaRPr lang="en-US" sz="1417" dirty="0"/>
          </a:p>
        </p:txBody>
      </p:sp>
      <p:sp>
        <p:nvSpPr>
          <p:cNvPr id="15" name="Text 12"/>
          <p:cNvSpPr/>
          <p:nvPr/>
        </p:nvSpPr>
        <p:spPr>
          <a:xfrm>
            <a:off x="4693742" y="3000574"/>
            <a:ext cx="2861568" cy="658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Displays detailed evidence lines, including initiator extension for forensic tracing.</a:t>
            </a:r>
            <a:endParaRPr lang="en-US" sz="1208" dirty="0"/>
          </a:p>
        </p:txBody>
      </p:sp>
      <p:sp>
        <p:nvSpPr>
          <p:cNvPr id="16" name="Shape 13"/>
          <p:cNvSpPr/>
          <p:nvPr/>
        </p:nvSpPr>
        <p:spPr>
          <a:xfrm>
            <a:off x="7848501" y="2527895"/>
            <a:ext cx="3265785" cy="1310978"/>
          </a:xfrm>
          <a:prstGeom prst="roundRect">
            <a:avLst>
              <a:gd name="adj" fmla="val 6975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7" name="Shape 14"/>
          <p:cNvSpPr/>
          <p:nvPr/>
        </p:nvSpPr>
        <p:spPr>
          <a:xfrm>
            <a:off x="7829451" y="2527895"/>
            <a:ext cx="76200" cy="1310978"/>
          </a:xfrm>
          <a:prstGeom prst="roundRect">
            <a:avLst>
              <a:gd name="adj" fmla="val 8518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8" name="Text 15"/>
          <p:cNvSpPr/>
          <p:nvPr/>
        </p:nvSpPr>
        <p:spPr>
          <a:xfrm>
            <a:off x="8079184" y="2701429"/>
            <a:ext cx="1818183" cy="233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C: A</a:t>
            </a:r>
            <a:r>
              <a:rPr lang="en-US" sz="1417" dirty="0">
                <a:solidFill>
                  <a:srgbClr val="000000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↔</a:t>
            </a: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B Counters</a:t>
            </a:r>
            <a:endParaRPr lang="en-US" sz="1417" dirty="0"/>
          </a:p>
        </p:txBody>
      </p:sp>
      <p:sp>
        <p:nvSpPr>
          <p:cNvPr id="19" name="Text 16"/>
          <p:cNvSpPr/>
          <p:nvPr/>
        </p:nvSpPr>
        <p:spPr>
          <a:xfrm>
            <a:off x="8079184" y="3006924"/>
            <a:ext cx="2861568" cy="658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Shows sent/received message counts, highlighting coordination signals between extensions.</a:t>
            </a:r>
            <a:endParaRPr lang="en-US" sz="1208" dirty="0"/>
          </a:p>
        </p:txBody>
      </p:sp>
      <p:sp>
        <p:nvSpPr>
          <p:cNvPr id="20" name="Shape 17"/>
          <p:cNvSpPr/>
          <p:nvPr/>
        </p:nvSpPr>
        <p:spPr>
          <a:xfrm>
            <a:off x="1077715" y="3958531"/>
            <a:ext cx="3265686" cy="1304628"/>
          </a:xfrm>
          <a:prstGeom prst="roundRect">
            <a:avLst>
              <a:gd name="adj" fmla="val 7009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1" name="Shape 18"/>
          <p:cNvSpPr/>
          <p:nvPr/>
        </p:nvSpPr>
        <p:spPr>
          <a:xfrm>
            <a:off x="1058664" y="3958531"/>
            <a:ext cx="76200" cy="1304628"/>
          </a:xfrm>
          <a:prstGeom prst="roundRect">
            <a:avLst>
              <a:gd name="adj" fmla="val 8518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2" name="Text 19"/>
          <p:cNvSpPr/>
          <p:nvPr/>
        </p:nvSpPr>
        <p:spPr>
          <a:xfrm>
            <a:off x="1308398" y="4132064"/>
            <a:ext cx="2249091" cy="227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D: Evidence-first Workflow</a:t>
            </a:r>
            <a:endParaRPr lang="en-US" sz="1417" dirty="0"/>
          </a:p>
        </p:txBody>
      </p:sp>
      <p:sp>
        <p:nvSpPr>
          <p:cNvPr id="23" name="Text 20"/>
          <p:cNvSpPr/>
          <p:nvPr/>
        </p:nvSpPr>
        <p:spPr>
          <a:xfrm>
            <a:off x="1308398" y="4431209"/>
            <a:ext cx="2861468" cy="4389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Facilitates a process of filter → correlate → confirm for efficient analysis.</a:t>
            </a:r>
            <a:endParaRPr lang="en-US" sz="1208" dirty="0"/>
          </a:p>
        </p:txBody>
      </p:sp>
      <p:sp>
        <p:nvSpPr>
          <p:cNvPr id="24" name="Shape 21"/>
          <p:cNvSpPr/>
          <p:nvPr/>
        </p:nvSpPr>
        <p:spPr>
          <a:xfrm>
            <a:off x="4463058" y="3958531"/>
            <a:ext cx="3265785" cy="1304628"/>
          </a:xfrm>
          <a:prstGeom prst="roundRect">
            <a:avLst>
              <a:gd name="adj" fmla="val 7009"/>
            </a:avLst>
          </a:prstGeom>
          <a:solidFill>
            <a:srgbClr val="FAF5EB"/>
          </a:solidFill>
          <a:ln w="2286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5" name="Shape 22"/>
          <p:cNvSpPr/>
          <p:nvPr/>
        </p:nvSpPr>
        <p:spPr>
          <a:xfrm>
            <a:off x="4444008" y="3958531"/>
            <a:ext cx="76200" cy="1304628"/>
          </a:xfrm>
          <a:prstGeom prst="roundRect">
            <a:avLst>
              <a:gd name="adj" fmla="val 8518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6" name="Text 23"/>
          <p:cNvSpPr/>
          <p:nvPr/>
        </p:nvSpPr>
        <p:spPr>
          <a:xfrm>
            <a:off x="4693742" y="4132064"/>
            <a:ext cx="2484834" cy="2273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417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E: Permissions Panel Context</a:t>
            </a:r>
            <a:endParaRPr lang="en-US" sz="1417" dirty="0"/>
          </a:p>
        </p:txBody>
      </p:sp>
      <p:sp>
        <p:nvSpPr>
          <p:cNvPr id="27" name="Text 24"/>
          <p:cNvSpPr/>
          <p:nvPr/>
        </p:nvSpPr>
        <p:spPr>
          <a:xfrm>
            <a:off x="4693742" y="4431209"/>
            <a:ext cx="2861568" cy="658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Provides permissions context to align observed behavior with declared capabilities.</a:t>
            </a:r>
            <a:endParaRPr lang="en-US" sz="1208" dirty="0"/>
          </a:p>
        </p:txBody>
      </p:sp>
      <p:sp>
        <p:nvSpPr>
          <p:cNvPr id="28" name="Text 25"/>
          <p:cNvSpPr/>
          <p:nvPr/>
        </p:nvSpPr>
        <p:spPr>
          <a:xfrm>
            <a:off x="1309489" y="5532437"/>
            <a:ext cx="9804797" cy="2194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08"/>
              </a:lnSpc>
            </a:pPr>
            <a:r>
              <a:rPr lang="en-US" sz="1208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Analyst can trace from alert to raw evidence.</a:t>
            </a:r>
            <a:endParaRPr lang="en-US" sz="1208" dirty="0"/>
          </a:p>
        </p:txBody>
      </p:sp>
      <p:sp>
        <p:nvSpPr>
          <p:cNvPr id="29" name="Shape 26"/>
          <p:cNvSpPr/>
          <p:nvPr/>
        </p:nvSpPr>
        <p:spPr>
          <a:xfrm>
            <a:off x="1077714" y="5397797"/>
            <a:ext cx="19050" cy="488752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4635DEB-926B-0E1C-AECD-377A80CFB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778397" y="440532"/>
            <a:ext cx="565448" cy="1454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125"/>
              </a:lnSpc>
            </a:pPr>
            <a:endParaRPr lang="en-US" sz="833" dirty="0"/>
          </a:p>
        </p:txBody>
      </p:sp>
      <p:sp>
        <p:nvSpPr>
          <p:cNvPr id="4" name="Text 2"/>
          <p:cNvSpPr/>
          <p:nvPr/>
        </p:nvSpPr>
        <p:spPr>
          <a:xfrm>
            <a:off x="1697137" y="663278"/>
            <a:ext cx="2957711" cy="318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Explainability with MFBG</a:t>
            </a:r>
            <a:endParaRPr lang="en-US" sz="20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2136" y="1102668"/>
            <a:ext cx="6587728" cy="484574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305221" y="4011917"/>
            <a:ext cx="1862903" cy="232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Entity Nodes</a:t>
            </a:r>
            <a:endParaRPr lang="en-US" sz="1042" dirty="0"/>
          </a:p>
        </p:txBody>
      </p:sp>
      <p:sp>
        <p:nvSpPr>
          <p:cNvPr id="7" name="Text 4"/>
          <p:cNvSpPr/>
          <p:nvPr/>
        </p:nvSpPr>
        <p:spPr>
          <a:xfrm>
            <a:off x="5626701" y="2680855"/>
            <a:ext cx="1636363" cy="40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Relationship Edges</a:t>
            </a:r>
            <a:endParaRPr lang="en-US" sz="1042" dirty="0"/>
          </a:p>
        </p:txBody>
      </p:sp>
      <p:sp>
        <p:nvSpPr>
          <p:cNvPr id="8" name="Text 5"/>
          <p:cNvSpPr/>
          <p:nvPr/>
        </p:nvSpPr>
        <p:spPr>
          <a:xfrm>
            <a:off x="7544588" y="3927764"/>
            <a:ext cx="1478005" cy="4157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Evidence Subgraph</a:t>
            </a:r>
            <a:endParaRPr lang="en-US" sz="1042" dirty="0"/>
          </a:p>
        </p:txBody>
      </p:sp>
      <p:sp>
        <p:nvSpPr>
          <p:cNvPr id="9" name="Text 6"/>
          <p:cNvSpPr/>
          <p:nvPr/>
        </p:nvSpPr>
        <p:spPr>
          <a:xfrm>
            <a:off x="5767463" y="4792291"/>
            <a:ext cx="1390029" cy="40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Extensions &amp; Events</a:t>
            </a:r>
            <a:endParaRPr lang="en-US" sz="1042" dirty="0"/>
          </a:p>
        </p:txBody>
      </p:sp>
      <p:sp>
        <p:nvSpPr>
          <p:cNvPr id="10" name="Text 7"/>
          <p:cNvSpPr/>
          <p:nvPr/>
        </p:nvSpPr>
        <p:spPr>
          <a:xfrm>
            <a:off x="4087113" y="1857895"/>
            <a:ext cx="1214075" cy="3961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292"/>
              </a:lnSpc>
            </a:pPr>
            <a:r>
              <a:rPr lang="en-US" sz="1042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Resources &amp; Assets</a:t>
            </a:r>
            <a:endParaRPr lang="en-US" sz="1042" dirty="0"/>
          </a:p>
        </p:txBody>
      </p:sp>
      <p:sp>
        <p:nvSpPr>
          <p:cNvPr id="11" name="Text 8"/>
          <p:cNvSpPr/>
          <p:nvPr/>
        </p:nvSpPr>
        <p:spPr>
          <a:xfrm>
            <a:off x="1900337" y="6172597"/>
            <a:ext cx="8594527" cy="181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417"/>
              </a:lnSpc>
            </a:pPr>
            <a:r>
              <a:rPr lang="en-US" sz="10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Subgraphs enable forensic reconstruction.</a:t>
            </a:r>
            <a:endParaRPr lang="en-US" sz="1042" dirty="0"/>
          </a:p>
        </p:txBody>
      </p:sp>
      <p:sp>
        <p:nvSpPr>
          <p:cNvPr id="12" name="Shape 9"/>
          <p:cNvSpPr/>
          <p:nvPr/>
        </p:nvSpPr>
        <p:spPr>
          <a:xfrm>
            <a:off x="1697137" y="6069112"/>
            <a:ext cx="19050" cy="388838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E44631-AF33-5D68-62F9-64C72448E0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15665" y="683220"/>
            <a:ext cx="729258" cy="2095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625"/>
              </a:lnSpc>
            </a:pPr>
            <a:endParaRPr lang="en-US" sz="1083" dirty="0"/>
          </a:p>
        </p:txBody>
      </p:sp>
      <p:sp>
        <p:nvSpPr>
          <p:cNvPr id="4" name="Text 2"/>
          <p:cNvSpPr/>
          <p:nvPr/>
        </p:nvSpPr>
        <p:spPr>
          <a:xfrm>
            <a:off x="610989" y="1006178"/>
            <a:ext cx="3434060" cy="4107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208"/>
              </a:lnSpc>
            </a:pPr>
            <a:r>
              <a:rPr lang="en-US" sz="2583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Operational Feasibility</a:t>
            </a:r>
            <a:endParaRPr lang="en-US" sz="2583" dirty="0"/>
          </a:p>
        </p:txBody>
      </p:sp>
      <p:sp>
        <p:nvSpPr>
          <p:cNvPr id="5" name="Shape 3"/>
          <p:cNvSpPr/>
          <p:nvPr/>
        </p:nvSpPr>
        <p:spPr>
          <a:xfrm>
            <a:off x="610989" y="1646138"/>
            <a:ext cx="2627908" cy="2002135"/>
          </a:xfrm>
          <a:prstGeom prst="roundRect">
            <a:avLst>
              <a:gd name="adj" fmla="val 3662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6" name="Shape 4"/>
          <p:cNvSpPr/>
          <p:nvPr/>
        </p:nvSpPr>
        <p:spPr>
          <a:xfrm>
            <a:off x="791865" y="1827014"/>
            <a:ext cx="523677" cy="523677"/>
          </a:xfrm>
          <a:prstGeom prst="roundRect">
            <a:avLst>
              <a:gd name="adj" fmla="val 14549508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5832" y="1970981"/>
            <a:ext cx="235644" cy="235644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91865" y="2503488"/>
            <a:ext cx="2053928" cy="256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Latency</a:t>
            </a:r>
            <a:endParaRPr lang="en-US" sz="1583" dirty="0"/>
          </a:p>
        </p:txBody>
      </p:sp>
      <p:sp>
        <p:nvSpPr>
          <p:cNvPr id="9" name="Text 6"/>
          <p:cNvSpPr/>
          <p:nvPr/>
        </p:nvSpPr>
        <p:spPr>
          <a:xfrm>
            <a:off x="791865" y="2851844"/>
            <a:ext cx="2266156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Median: 234 ms</a:t>
            </a:r>
            <a:endParaRPr lang="en-US" sz="1333" dirty="0"/>
          </a:p>
        </p:txBody>
      </p:sp>
      <p:sp>
        <p:nvSpPr>
          <p:cNvPr id="10" name="Text 7"/>
          <p:cNvSpPr/>
          <p:nvPr/>
        </p:nvSpPr>
        <p:spPr>
          <a:xfrm>
            <a:off x="791865" y="3205460"/>
            <a:ext cx="2266156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P95: 487 ms</a:t>
            </a:r>
            <a:endParaRPr lang="en-US" sz="1333" dirty="0"/>
          </a:p>
        </p:txBody>
      </p:sp>
      <p:sp>
        <p:nvSpPr>
          <p:cNvPr id="11" name="Shape 8"/>
          <p:cNvSpPr/>
          <p:nvPr/>
        </p:nvSpPr>
        <p:spPr>
          <a:xfrm>
            <a:off x="3391694" y="1646138"/>
            <a:ext cx="2627908" cy="2002135"/>
          </a:xfrm>
          <a:prstGeom prst="roundRect">
            <a:avLst>
              <a:gd name="adj" fmla="val 3662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2" name="Shape 9"/>
          <p:cNvSpPr/>
          <p:nvPr/>
        </p:nvSpPr>
        <p:spPr>
          <a:xfrm>
            <a:off x="3572569" y="1827014"/>
            <a:ext cx="523677" cy="523677"/>
          </a:xfrm>
          <a:prstGeom prst="roundRect">
            <a:avLst>
              <a:gd name="adj" fmla="val 14549508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16536" y="1970981"/>
            <a:ext cx="235644" cy="235644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3572569" y="2503488"/>
            <a:ext cx="2053928" cy="256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CPU Overhead</a:t>
            </a:r>
            <a:endParaRPr lang="en-US" sz="1583" dirty="0"/>
          </a:p>
        </p:txBody>
      </p:sp>
      <p:sp>
        <p:nvSpPr>
          <p:cNvPr id="15" name="Text 11"/>
          <p:cNvSpPr/>
          <p:nvPr/>
        </p:nvSpPr>
        <p:spPr>
          <a:xfrm>
            <a:off x="3572570" y="2851844"/>
            <a:ext cx="2266156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+3.2%</a:t>
            </a:r>
            <a:endParaRPr lang="en-US" sz="1333" dirty="0"/>
          </a:p>
        </p:txBody>
      </p:sp>
      <p:sp>
        <p:nvSpPr>
          <p:cNvPr id="16" name="Shape 12"/>
          <p:cNvSpPr/>
          <p:nvPr/>
        </p:nvSpPr>
        <p:spPr>
          <a:xfrm>
            <a:off x="6172399" y="1646138"/>
            <a:ext cx="2627908" cy="2002135"/>
          </a:xfrm>
          <a:prstGeom prst="roundRect">
            <a:avLst>
              <a:gd name="adj" fmla="val 3662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17" name="Shape 13"/>
          <p:cNvSpPr/>
          <p:nvPr/>
        </p:nvSpPr>
        <p:spPr>
          <a:xfrm>
            <a:off x="6353274" y="1827014"/>
            <a:ext cx="523677" cy="523677"/>
          </a:xfrm>
          <a:prstGeom prst="roundRect">
            <a:avLst>
              <a:gd name="adj" fmla="val 14549508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97241" y="1970981"/>
            <a:ext cx="235644" cy="235644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353274" y="2503488"/>
            <a:ext cx="2053928" cy="256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Memory Footprint</a:t>
            </a:r>
            <a:endParaRPr lang="en-US" sz="1583" dirty="0"/>
          </a:p>
        </p:txBody>
      </p:sp>
      <p:sp>
        <p:nvSpPr>
          <p:cNvPr id="20" name="Text 15"/>
          <p:cNvSpPr/>
          <p:nvPr/>
        </p:nvSpPr>
        <p:spPr>
          <a:xfrm>
            <a:off x="6353275" y="2851844"/>
            <a:ext cx="2266156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+18.5 MB</a:t>
            </a:r>
            <a:endParaRPr lang="en-US" sz="1333" dirty="0"/>
          </a:p>
        </p:txBody>
      </p:sp>
      <p:sp>
        <p:nvSpPr>
          <p:cNvPr id="21" name="Shape 16"/>
          <p:cNvSpPr/>
          <p:nvPr/>
        </p:nvSpPr>
        <p:spPr>
          <a:xfrm>
            <a:off x="8953104" y="1646138"/>
            <a:ext cx="2627908" cy="2002135"/>
          </a:xfrm>
          <a:prstGeom prst="roundRect">
            <a:avLst>
              <a:gd name="adj" fmla="val 3662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2" name="Shape 17"/>
          <p:cNvSpPr/>
          <p:nvPr/>
        </p:nvSpPr>
        <p:spPr>
          <a:xfrm>
            <a:off x="9133979" y="1827014"/>
            <a:ext cx="523677" cy="523677"/>
          </a:xfrm>
          <a:prstGeom prst="roundRect">
            <a:avLst>
              <a:gd name="adj" fmla="val 14549508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277946" y="1970981"/>
            <a:ext cx="235644" cy="235644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9133979" y="2503488"/>
            <a:ext cx="2053928" cy="256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Storage Growth</a:t>
            </a:r>
            <a:endParaRPr lang="en-US" sz="1583" dirty="0"/>
          </a:p>
        </p:txBody>
      </p:sp>
      <p:sp>
        <p:nvSpPr>
          <p:cNvPr id="25" name="Text 19"/>
          <p:cNvSpPr/>
          <p:nvPr/>
        </p:nvSpPr>
        <p:spPr>
          <a:xfrm>
            <a:off x="9133980" y="2851844"/>
            <a:ext cx="2266156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2.1 MB/hour</a:t>
            </a:r>
            <a:endParaRPr lang="en-US" sz="1333" dirty="0"/>
          </a:p>
        </p:txBody>
      </p:sp>
      <p:sp>
        <p:nvSpPr>
          <p:cNvPr id="26" name="Shape 20"/>
          <p:cNvSpPr/>
          <p:nvPr/>
        </p:nvSpPr>
        <p:spPr>
          <a:xfrm>
            <a:off x="610989" y="3801071"/>
            <a:ext cx="10970022" cy="1648519"/>
          </a:xfrm>
          <a:prstGeom prst="roundRect">
            <a:avLst>
              <a:gd name="adj" fmla="val 4448"/>
            </a:avLst>
          </a:prstGeom>
          <a:solidFill>
            <a:srgbClr val="FAF5EB"/>
          </a:solidFill>
          <a:ln w="7620">
            <a:solidFill>
              <a:srgbClr val="D5CDBE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sp>
        <p:nvSpPr>
          <p:cNvPr id="27" name="Shape 21"/>
          <p:cNvSpPr/>
          <p:nvPr/>
        </p:nvSpPr>
        <p:spPr>
          <a:xfrm>
            <a:off x="791865" y="3981946"/>
            <a:ext cx="523677" cy="523677"/>
          </a:xfrm>
          <a:prstGeom prst="roundRect">
            <a:avLst>
              <a:gd name="adj" fmla="val 14549508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28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35832" y="4125913"/>
            <a:ext cx="235644" cy="235644"/>
          </a:xfrm>
          <a:prstGeom prst="rect">
            <a:avLst/>
          </a:prstGeom>
        </p:spPr>
      </p:pic>
      <p:sp>
        <p:nvSpPr>
          <p:cNvPr id="29" name="Text 22"/>
          <p:cNvSpPr/>
          <p:nvPr/>
        </p:nvSpPr>
        <p:spPr>
          <a:xfrm>
            <a:off x="791865" y="4658420"/>
            <a:ext cx="2053928" cy="256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583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Graph Build/Update</a:t>
            </a:r>
            <a:endParaRPr lang="en-US" sz="1583" dirty="0"/>
          </a:p>
        </p:txBody>
      </p:sp>
      <p:sp>
        <p:nvSpPr>
          <p:cNvPr id="30" name="Text 23"/>
          <p:cNvSpPr/>
          <p:nvPr/>
        </p:nvSpPr>
        <p:spPr>
          <a:xfrm>
            <a:off x="791865" y="5006777"/>
            <a:ext cx="10608270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847 ms per window</a:t>
            </a:r>
            <a:endParaRPr lang="en-US" sz="1333" dirty="0"/>
          </a:p>
        </p:txBody>
      </p:sp>
      <p:sp>
        <p:nvSpPr>
          <p:cNvPr id="31" name="Text 24"/>
          <p:cNvSpPr/>
          <p:nvPr/>
        </p:nvSpPr>
        <p:spPr>
          <a:xfrm>
            <a:off x="872828" y="5793284"/>
            <a:ext cx="10708183" cy="261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42"/>
              </a:lnSpc>
            </a:pPr>
            <a:r>
              <a:rPr lang="en-US" sz="1333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Deployable with modest overhead.</a:t>
            </a:r>
            <a:endParaRPr lang="en-US" sz="1333" dirty="0"/>
          </a:p>
        </p:txBody>
      </p:sp>
      <p:sp>
        <p:nvSpPr>
          <p:cNvPr id="32" name="Shape 25"/>
          <p:cNvSpPr/>
          <p:nvPr/>
        </p:nvSpPr>
        <p:spPr>
          <a:xfrm>
            <a:off x="610989" y="5621437"/>
            <a:ext cx="19050" cy="605632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59ECB8A-5A71-1698-7043-82DC1380A04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7" grpId="0" animBg="1"/>
      <p:bldP spid="29" grpId="0" animBg="1"/>
      <p:bldP spid="3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17761" y="943570"/>
            <a:ext cx="833438" cy="2551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98104" y="1338362"/>
            <a:ext cx="3754933" cy="469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667"/>
              </a:lnSpc>
            </a:pPr>
            <a:r>
              <a:rPr lang="en-US" sz="2917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Conclusion &amp; Q&amp;A</a:t>
            </a:r>
            <a:endParaRPr lang="en-US" sz="2917" dirty="0"/>
          </a:p>
        </p:txBody>
      </p:sp>
      <p:sp>
        <p:nvSpPr>
          <p:cNvPr id="5" name="Shape 3"/>
          <p:cNvSpPr/>
          <p:nvPr/>
        </p:nvSpPr>
        <p:spPr>
          <a:xfrm>
            <a:off x="554533" y="2106910"/>
            <a:ext cx="5441752" cy="2875161"/>
          </a:xfrm>
          <a:prstGeom prst="roundRect">
            <a:avLst>
              <a:gd name="adj" fmla="val 4995"/>
            </a:avLst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6" name="Text 4"/>
          <p:cNvSpPr/>
          <p:nvPr/>
        </p:nvSpPr>
        <p:spPr>
          <a:xfrm>
            <a:off x="753963" y="2306341"/>
            <a:ext cx="2816225" cy="3519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2208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Key Conclusions</a:t>
            </a:r>
            <a:endParaRPr lang="en-US" sz="2208" dirty="0"/>
          </a:p>
        </p:txBody>
      </p:sp>
      <p:sp>
        <p:nvSpPr>
          <p:cNvPr id="7" name="Text 5"/>
          <p:cNvSpPr/>
          <p:nvPr/>
        </p:nvSpPr>
        <p:spPr>
          <a:xfrm>
            <a:off x="753964" y="2857698"/>
            <a:ext cx="5042893" cy="1915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MFBG excels in detecting hidden and collusive threats.</a:t>
            </a:r>
            <a:endParaRPr lang="en-US" sz="1542" dirty="0"/>
          </a:p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Provides forensic-level explainability for security incidents.</a:t>
            </a:r>
            <a:endParaRPr lang="en-US" sz="1542" dirty="0"/>
          </a:p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Demonstrates practical operational feasibility for real-world deployment.</a:t>
            </a:r>
            <a:endParaRPr lang="en-US" sz="1542" dirty="0"/>
          </a:p>
        </p:txBody>
      </p:sp>
      <p:sp>
        <p:nvSpPr>
          <p:cNvPr id="8" name="Text 6"/>
          <p:cNvSpPr/>
          <p:nvPr/>
        </p:nvSpPr>
        <p:spPr>
          <a:xfrm>
            <a:off x="6345634" y="2306341"/>
            <a:ext cx="2816225" cy="3519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2208" dirty="0">
                <a:solidFill>
                  <a:srgbClr val="051D3A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Future Directions</a:t>
            </a:r>
            <a:endParaRPr lang="en-US" sz="2208" dirty="0"/>
          </a:p>
        </p:txBody>
      </p:sp>
      <p:sp>
        <p:nvSpPr>
          <p:cNvPr id="9" name="Text 7"/>
          <p:cNvSpPr/>
          <p:nvPr/>
        </p:nvSpPr>
        <p:spPr>
          <a:xfrm>
            <a:off x="6345634" y="2857699"/>
            <a:ext cx="5154613" cy="1595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Scaling analysis to larger extension ecosystems.</a:t>
            </a:r>
            <a:endParaRPr lang="en-US" sz="1542" dirty="0"/>
          </a:p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Enhancing robustness against advanced evasion techniques.</a:t>
            </a:r>
            <a:endParaRPr lang="en-US" sz="1542" dirty="0"/>
          </a:p>
          <a:p>
            <a:pPr marL="285739" indent="-285739">
              <a:lnSpc>
                <a:spcPts val="2500"/>
              </a:lnSpc>
              <a:buSzPct val="100000"/>
              <a:buChar char="•"/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Exploring novel graph analytics for deeper threat intelligence.</a:t>
            </a:r>
            <a:endParaRPr lang="en-US" sz="1542" dirty="0"/>
          </a:p>
        </p:txBody>
      </p:sp>
      <p:sp>
        <p:nvSpPr>
          <p:cNvPr id="10" name="Text 8"/>
          <p:cNvSpPr/>
          <p:nvPr/>
        </p:nvSpPr>
        <p:spPr>
          <a:xfrm>
            <a:off x="997248" y="5151601"/>
            <a:ext cx="10496649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B3541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Beyond permissions → explainable runtime defense.</a:t>
            </a:r>
            <a:endParaRPr lang="en-US" sz="1542" dirty="0"/>
          </a:p>
        </p:txBody>
      </p:sp>
      <p:sp>
        <p:nvSpPr>
          <p:cNvPr id="11" name="Shape 9"/>
          <p:cNvSpPr/>
          <p:nvPr/>
        </p:nvSpPr>
        <p:spPr>
          <a:xfrm>
            <a:off x="698103" y="4927268"/>
            <a:ext cx="25400" cy="767854"/>
          </a:xfrm>
          <a:prstGeom prst="rect">
            <a:avLst/>
          </a:prstGeom>
          <a:solidFill>
            <a:srgbClr val="3371A5"/>
          </a:solidFill>
          <a:ln/>
        </p:spPr>
        <p:txBody>
          <a:bodyPr/>
          <a:lstStyle/>
          <a:p>
            <a:endParaRPr lang="en-GB" sz="15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1E095CC-D5E9-BEDF-2E8B-60DB465FC2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3542" y="6315594"/>
            <a:ext cx="1447800" cy="108481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Google Shape;333;p25">
            <a:extLst>
              <a:ext uri="{FF2B5EF4-FFF2-40B4-BE49-F238E27FC236}">
                <a16:creationId xmlns:a16="http://schemas.microsoft.com/office/drawing/2014/main" id="{096B4B34-B0BB-7D9E-816C-3000F78C915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763345" y="5151601"/>
            <a:ext cx="2862813" cy="26806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2089</TotalTime>
  <Words>1251</Words>
  <Application>Microsoft Office PowerPoint</Application>
  <PresentationFormat>Widescreen</PresentationFormat>
  <Paragraphs>200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Funnel Display</vt:lpstr>
      <vt:lpstr>Funnel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 Azman</dc:creator>
  <cp:lastModifiedBy>Ali Azman</cp:lastModifiedBy>
  <cp:revision>7</cp:revision>
  <dcterms:created xsi:type="dcterms:W3CDTF">2026-01-29T05:31:55Z</dcterms:created>
  <dcterms:modified xsi:type="dcterms:W3CDTF">2026-02-07T03:44:25Z</dcterms:modified>
</cp:coreProperties>
</file>