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26"/>
  </p:notesMasterIdLst>
  <p:handoutMasterIdLst>
    <p:handoutMasterId r:id="rId27"/>
  </p:handoutMasterIdLst>
  <p:sldIdLst>
    <p:sldId id="330" r:id="rId2"/>
    <p:sldId id="417" r:id="rId3"/>
    <p:sldId id="436" r:id="rId4"/>
    <p:sldId id="418" r:id="rId5"/>
    <p:sldId id="423" r:id="rId6"/>
    <p:sldId id="440" r:id="rId7"/>
    <p:sldId id="437" r:id="rId8"/>
    <p:sldId id="441" r:id="rId9"/>
    <p:sldId id="425" r:id="rId10"/>
    <p:sldId id="424" r:id="rId11"/>
    <p:sldId id="447" r:id="rId12"/>
    <p:sldId id="426" r:id="rId13"/>
    <p:sldId id="428" r:id="rId14"/>
    <p:sldId id="446" r:id="rId15"/>
    <p:sldId id="442" r:id="rId16"/>
    <p:sldId id="427" r:id="rId17"/>
    <p:sldId id="443" r:id="rId18"/>
    <p:sldId id="429" r:id="rId19"/>
    <p:sldId id="430" r:id="rId20"/>
    <p:sldId id="445" r:id="rId21"/>
    <p:sldId id="431" r:id="rId22"/>
    <p:sldId id="438" r:id="rId23"/>
    <p:sldId id="444" r:id="rId24"/>
    <p:sldId id="398" r:id="rId25"/>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2" autoAdjust="0"/>
    <p:restoredTop sz="94660"/>
  </p:normalViewPr>
  <p:slideViewPr>
    <p:cSldViewPr>
      <p:cViewPr varScale="1">
        <p:scale>
          <a:sx n="108" d="100"/>
          <a:sy n="108" d="100"/>
        </p:scale>
        <p:origin x="102" y="324"/>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09AEA87-32CC-438C-A43B-31C3B7A51F38}"/>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5363" name="Rectangle 3">
            <a:extLst>
              <a:ext uri="{FF2B5EF4-FFF2-40B4-BE49-F238E27FC236}">
                <a16:creationId xmlns:a16="http://schemas.microsoft.com/office/drawing/2014/main" id="{792BCC36-FB70-4B5B-AD5D-2B15E8918123}"/>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defRPr>
            </a:lvl1pPr>
          </a:lstStyle>
          <a:p>
            <a:pPr>
              <a:defRPr/>
            </a:pPr>
            <a:endParaRPr lang="cy-GB"/>
          </a:p>
        </p:txBody>
      </p:sp>
      <p:sp>
        <p:nvSpPr>
          <p:cNvPr id="15364" name="Rectangle 4">
            <a:extLst>
              <a:ext uri="{FF2B5EF4-FFF2-40B4-BE49-F238E27FC236}">
                <a16:creationId xmlns:a16="http://schemas.microsoft.com/office/drawing/2014/main" id="{481A4270-81FE-4842-B45B-C40371A76C8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5365" name="Rectangle 5">
            <a:extLst>
              <a:ext uri="{FF2B5EF4-FFF2-40B4-BE49-F238E27FC236}">
                <a16:creationId xmlns:a16="http://schemas.microsoft.com/office/drawing/2014/main" id="{BEFD3548-787E-488F-BB65-0C370005F9FE}"/>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D0FD29DF-5ACA-4A72-9D22-3C04F142B736}"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E676E97-2A17-4BB5-A8A3-08D841808019}"/>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7411" name="Rectangle 3">
            <a:extLst>
              <a:ext uri="{FF2B5EF4-FFF2-40B4-BE49-F238E27FC236}">
                <a16:creationId xmlns:a16="http://schemas.microsoft.com/office/drawing/2014/main" id="{FE0631E6-B5EC-48E3-B76D-0E7EA52010D4}"/>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defRPr>
            </a:lvl1pPr>
          </a:lstStyle>
          <a:p>
            <a:pPr>
              <a:defRPr/>
            </a:pPr>
            <a:endParaRPr lang="cy-GB"/>
          </a:p>
        </p:txBody>
      </p:sp>
      <p:sp>
        <p:nvSpPr>
          <p:cNvPr id="2052" name="Rectangle 4">
            <a:extLst>
              <a:ext uri="{FF2B5EF4-FFF2-40B4-BE49-F238E27FC236}">
                <a16:creationId xmlns:a16="http://schemas.microsoft.com/office/drawing/2014/main" id="{C3A6B396-940A-4290-B622-B8D0B30C001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15CA0D1-9800-44EA-B775-44F8826E89EF}"/>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59757BC4-A4EA-421A-B8FC-ABEA7DD58DFD}"/>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7415" name="Rectangle 7">
            <a:extLst>
              <a:ext uri="{FF2B5EF4-FFF2-40B4-BE49-F238E27FC236}">
                <a16:creationId xmlns:a16="http://schemas.microsoft.com/office/drawing/2014/main" id="{749798A3-A4CD-40F4-A09D-9F7EF88C1F00}"/>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4FCE39B7-F4BC-44DF-B7C6-0067B98C7FF9}"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CB66974E-0D0D-4996-828D-B3E442EC9F84}"/>
              </a:ext>
            </a:extLst>
          </p:cNvPr>
          <p:cNvSpPr>
            <a:spLocks noGrp="1" noRot="1" noChangeAspect="1" noChangeArrowheads="1" noTextEdit="1"/>
          </p:cNvSpPr>
          <p:nvPr>
            <p:ph type="sldImg"/>
          </p:nvPr>
        </p:nvSpPr>
        <p:spPr>
          <a:xfrm>
            <a:off x="917575" y="744538"/>
            <a:ext cx="4962525" cy="3722687"/>
          </a:xfrm>
          <a:ln/>
        </p:spPr>
      </p:sp>
      <p:sp>
        <p:nvSpPr>
          <p:cNvPr id="5123" name="Notes Placeholder 2">
            <a:extLst>
              <a:ext uri="{FF2B5EF4-FFF2-40B4-BE49-F238E27FC236}">
                <a16:creationId xmlns:a16="http://schemas.microsoft.com/office/drawing/2014/main" id="{F3435C9E-E7BA-4A6B-9F9B-0467B1A629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5124" name="Slide Number Placeholder 3">
            <a:extLst>
              <a:ext uri="{FF2B5EF4-FFF2-40B4-BE49-F238E27FC236}">
                <a16:creationId xmlns:a16="http://schemas.microsoft.com/office/drawing/2014/main" id="{7135CAB8-A062-4E10-A90A-51D44483AD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A62797D-BCAB-42BD-AB75-7B7428DB59EE}" type="slidenum">
              <a:rPr lang="cy-GB" altLang="en-US" sz="1200" smtClean="0">
                <a:latin typeface="Arial" panose="020B0604020202020204" pitchFamily="34" charset="0"/>
              </a:rPr>
              <a:pPr/>
              <a:t>1</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73FA9C7-DF16-437D-ACED-2AE8F92FDC54}"/>
              </a:ext>
            </a:extLst>
          </p:cNvPr>
          <p:cNvSpPr>
            <a:spLocks noGrp="1" noRot="1" noChangeAspect="1" noChangeArrowheads="1" noTextEdit="1"/>
          </p:cNvSpPr>
          <p:nvPr>
            <p:ph type="sldImg"/>
          </p:nvPr>
        </p:nvSpPr>
        <p:spPr>
          <a:xfrm>
            <a:off x="917575" y="744538"/>
            <a:ext cx="4962525" cy="3722687"/>
          </a:xfrm>
          <a:ln/>
        </p:spPr>
      </p:sp>
      <p:sp>
        <p:nvSpPr>
          <p:cNvPr id="7171" name="Notes Placeholder 2">
            <a:extLst>
              <a:ext uri="{FF2B5EF4-FFF2-40B4-BE49-F238E27FC236}">
                <a16:creationId xmlns:a16="http://schemas.microsoft.com/office/drawing/2014/main" id="{6862C82E-24F6-4281-B66F-9595EAA3DA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7172" name="Slide Number Placeholder 3">
            <a:extLst>
              <a:ext uri="{FF2B5EF4-FFF2-40B4-BE49-F238E27FC236}">
                <a16:creationId xmlns:a16="http://schemas.microsoft.com/office/drawing/2014/main" id="{5B93F577-0F84-445D-9D31-903F18D42E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3D3A92F-6FF4-409B-8F57-94CEF7429A93}" type="slidenum">
              <a:rPr lang="en-GB" altLang="en-US" sz="1200" smtClean="0">
                <a:latin typeface="Arial" panose="020B0604020202020204" pitchFamily="34" charset="0"/>
              </a:rPr>
              <a:pPr/>
              <a:t>2</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E4E15624-D398-4120-89C5-2E86FF10D99E}"/>
              </a:ext>
            </a:extLst>
          </p:cNvPr>
          <p:cNvSpPr>
            <a:spLocks noGrp="1" noRot="1" noChangeAspect="1" noChangeArrowheads="1" noTextEdit="1"/>
          </p:cNvSpPr>
          <p:nvPr>
            <p:ph type="sldImg"/>
          </p:nvPr>
        </p:nvSpPr>
        <p:spPr>
          <a:xfrm>
            <a:off x="917575" y="744538"/>
            <a:ext cx="4962525" cy="3722687"/>
          </a:xfrm>
          <a:ln/>
        </p:spPr>
      </p:sp>
      <p:sp>
        <p:nvSpPr>
          <p:cNvPr id="9219" name="Notes Placeholder 2">
            <a:extLst>
              <a:ext uri="{FF2B5EF4-FFF2-40B4-BE49-F238E27FC236}">
                <a16:creationId xmlns:a16="http://schemas.microsoft.com/office/drawing/2014/main" id="{DA2D0065-31FD-4FE7-8396-64AF520D08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9220" name="Slide Number Placeholder 3">
            <a:extLst>
              <a:ext uri="{FF2B5EF4-FFF2-40B4-BE49-F238E27FC236}">
                <a16:creationId xmlns:a16="http://schemas.microsoft.com/office/drawing/2014/main" id="{A673C102-535C-417B-BDBE-708327B5C72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4851419-080C-4608-8AAA-8305C8BB56DF}"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85F1F5C-0B8F-44B4-B6F6-E1AB5C5BFEB2}"/>
              </a:ext>
            </a:extLst>
          </p:cNvPr>
          <p:cNvSpPr>
            <a:spLocks noGrp="1" noRot="1" noChangeAspect="1" noChangeArrowheads="1" noTextEdit="1"/>
          </p:cNvSpPr>
          <p:nvPr>
            <p:ph type="sldImg"/>
          </p:nvPr>
        </p:nvSpPr>
        <p:spPr>
          <a:xfrm>
            <a:off x="917575" y="744538"/>
            <a:ext cx="4962525" cy="3722687"/>
          </a:xfrm>
          <a:ln/>
        </p:spPr>
      </p:sp>
      <p:sp>
        <p:nvSpPr>
          <p:cNvPr id="13315" name="Notes Placeholder 2">
            <a:extLst>
              <a:ext uri="{FF2B5EF4-FFF2-40B4-BE49-F238E27FC236}">
                <a16:creationId xmlns:a16="http://schemas.microsoft.com/office/drawing/2014/main" id="{AB019ECB-5822-427D-8BB6-5C48F00843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B58FFCDE-2E47-45F3-85F7-B87FB85433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9B5EA0D-8C8A-4517-BF28-18DFB47F2951}"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8DA501B-03CD-4B71-BC4F-726E743246CC}"/>
              </a:ext>
            </a:extLst>
          </p:cNvPr>
          <p:cNvSpPr>
            <a:spLocks noGrp="1" noRot="1" noChangeAspect="1" noChangeArrowheads="1" noTextEdit="1"/>
          </p:cNvSpPr>
          <p:nvPr>
            <p:ph type="sldImg"/>
          </p:nvPr>
        </p:nvSpPr>
        <p:spPr>
          <a:xfrm>
            <a:off x="917575" y="744538"/>
            <a:ext cx="4962525" cy="3722687"/>
          </a:xfrm>
          <a:ln/>
        </p:spPr>
      </p:sp>
      <p:sp>
        <p:nvSpPr>
          <p:cNvPr id="11267" name="Notes Placeholder 2">
            <a:extLst>
              <a:ext uri="{FF2B5EF4-FFF2-40B4-BE49-F238E27FC236}">
                <a16:creationId xmlns:a16="http://schemas.microsoft.com/office/drawing/2014/main" id="{0528F8DC-5722-48C5-932F-E6AF652745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2ECB3CC3-BBEC-44C4-9516-463A805E78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B2762B3-1D81-41D5-8C0D-A600B303B899}"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85F1F5C-0B8F-44B4-B6F6-E1AB5C5BFEB2}"/>
              </a:ext>
            </a:extLst>
          </p:cNvPr>
          <p:cNvSpPr>
            <a:spLocks noGrp="1" noRot="1" noChangeAspect="1" noChangeArrowheads="1" noTextEdit="1"/>
          </p:cNvSpPr>
          <p:nvPr>
            <p:ph type="sldImg"/>
          </p:nvPr>
        </p:nvSpPr>
        <p:spPr>
          <a:xfrm>
            <a:off x="917575" y="744538"/>
            <a:ext cx="4962525" cy="3722687"/>
          </a:xfrm>
          <a:ln/>
        </p:spPr>
      </p:sp>
      <p:sp>
        <p:nvSpPr>
          <p:cNvPr id="13315" name="Notes Placeholder 2">
            <a:extLst>
              <a:ext uri="{FF2B5EF4-FFF2-40B4-BE49-F238E27FC236}">
                <a16:creationId xmlns:a16="http://schemas.microsoft.com/office/drawing/2014/main" id="{AB019ECB-5822-427D-8BB6-5C48F00843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B58FFCDE-2E47-45F3-85F7-B87FB85433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9B5EA0D-8C8A-4517-BF28-18DFB47F2951}" type="slidenum">
              <a:rPr lang="en-GB" altLang="en-US" sz="1200" smtClean="0">
                <a:latin typeface="Arial" panose="020B0604020202020204" pitchFamily="34" charset="0"/>
              </a:rPr>
              <a:pPr/>
              <a:t>6</a:t>
            </a:fld>
            <a:endParaRPr lang="en-GB" altLang="en-US" sz="1200">
              <a:latin typeface="Arial" panose="020B0604020202020204" pitchFamily="34" charset="0"/>
            </a:endParaRPr>
          </a:p>
        </p:txBody>
      </p:sp>
    </p:spTree>
    <p:extLst>
      <p:ext uri="{BB962C8B-B14F-4D97-AF65-F5344CB8AC3E}">
        <p14:creationId xmlns:p14="http://schemas.microsoft.com/office/powerpoint/2010/main" val="2169180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8C61A95-BC22-4F5D-A781-B7BD6EF60689}"/>
              </a:ext>
            </a:extLst>
          </p:cNvPr>
          <p:cNvSpPr>
            <a:spLocks noGrp="1" noRot="1" noChangeAspect="1" noChangeArrowheads="1" noTextEdit="1"/>
          </p:cNvSpPr>
          <p:nvPr>
            <p:ph type="sldImg"/>
          </p:nvPr>
        </p:nvSpPr>
        <p:spPr>
          <a:xfrm>
            <a:off x="917575" y="744538"/>
            <a:ext cx="4962525" cy="3722687"/>
          </a:xfrm>
          <a:ln/>
        </p:spPr>
      </p:sp>
      <p:sp>
        <p:nvSpPr>
          <p:cNvPr id="17411" name="Notes Placeholder 2">
            <a:extLst>
              <a:ext uri="{FF2B5EF4-FFF2-40B4-BE49-F238E27FC236}">
                <a16:creationId xmlns:a16="http://schemas.microsoft.com/office/drawing/2014/main" id="{F0A023A9-9836-4E53-B137-C1991CE6DA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C886B646-FA5F-4E42-AEB1-2B9B3BE43FB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77DAA10-4546-4E1D-886A-52EBDD456773}" type="slidenum">
              <a:rPr lang="en-GB" altLang="en-US" sz="1200" smtClean="0">
                <a:latin typeface="Arial" panose="020B0604020202020204" pitchFamily="34" charset="0"/>
              </a:rPr>
              <a:pPr/>
              <a:t>7</a:t>
            </a:fld>
            <a:endParaRPr lang="en-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5465AEC-60CD-43F3-B518-A4E743A3521A}"/>
              </a:ext>
            </a:extLst>
          </p:cNvPr>
          <p:cNvSpPr>
            <a:spLocks noGrp="1" noRot="1" noChangeAspect="1" noChangeArrowheads="1" noTextEdit="1"/>
          </p:cNvSpPr>
          <p:nvPr>
            <p:ph type="sldImg"/>
          </p:nvPr>
        </p:nvSpPr>
        <p:spPr>
          <a:xfrm>
            <a:off x="917575" y="744538"/>
            <a:ext cx="4962525" cy="3722687"/>
          </a:xfrm>
          <a:ln/>
        </p:spPr>
      </p:sp>
      <p:sp>
        <p:nvSpPr>
          <p:cNvPr id="19459" name="Notes Placeholder 2">
            <a:extLst>
              <a:ext uri="{FF2B5EF4-FFF2-40B4-BE49-F238E27FC236}">
                <a16:creationId xmlns:a16="http://schemas.microsoft.com/office/drawing/2014/main" id="{98DD6CDE-550C-442A-BBE0-4C48940D086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9460" name="Slide Number Placeholder 3">
            <a:extLst>
              <a:ext uri="{FF2B5EF4-FFF2-40B4-BE49-F238E27FC236}">
                <a16:creationId xmlns:a16="http://schemas.microsoft.com/office/drawing/2014/main" id="{7E42F5E0-F1EE-4A37-B31E-C40476956DF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2F3A789-2EA3-43AE-B33F-8069D75795E1}" type="slidenum">
              <a:rPr lang="en-GB" altLang="en-US" sz="1200" smtClean="0">
                <a:latin typeface="Arial" panose="020B0604020202020204" pitchFamily="34" charset="0"/>
              </a:rPr>
              <a:pPr/>
              <a:t>8</a:t>
            </a:fld>
            <a:endParaRPr lang="en-GB" altLang="en-US" sz="1200">
              <a:latin typeface="Arial" panose="020B0604020202020204" pitchFamily="34" charset="0"/>
            </a:endParaRPr>
          </a:p>
        </p:txBody>
      </p:sp>
    </p:spTree>
    <p:extLst>
      <p:ext uri="{BB962C8B-B14F-4D97-AF65-F5344CB8AC3E}">
        <p14:creationId xmlns:p14="http://schemas.microsoft.com/office/powerpoint/2010/main" val="799013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5465AEC-60CD-43F3-B518-A4E743A3521A}"/>
              </a:ext>
            </a:extLst>
          </p:cNvPr>
          <p:cNvSpPr>
            <a:spLocks noGrp="1" noRot="1" noChangeAspect="1" noChangeArrowheads="1" noTextEdit="1"/>
          </p:cNvSpPr>
          <p:nvPr>
            <p:ph type="sldImg"/>
          </p:nvPr>
        </p:nvSpPr>
        <p:spPr>
          <a:xfrm>
            <a:off x="917575" y="744538"/>
            <a:ext cx="4962525" cy="3722687"/>
          </a:xfrm>
          <a:ln/>
        </p:spPr>
      </p:sp>
      <p:sp>
        <p:nvSpPr>
          <p:cNvPr id="19459" name="Notes Placeholder 2">
            <a:extLst>
              <a:ext uri="{FF2B5EF4-FFF2-40B4-BE49-F238E27FC236}">
                <a16:creationId xmlns:a16="http://schemas.microsoft.com/office/drawing/2014/main" id="{98DD6CDE-550C-442A-BBE0-4C48940D086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9460" name="Slide Number Placeholder 3">
            <a:extLst>
              <a:ext uri="{FF2B5EF4-FFF2-40B4-BE49-F238E27FC236}">
                <a16:creationId xmlns:a16="http://schemas.microsoft.com/office/drawing/2014/main" id="{7E42F5E0-F1EE-4A37-B31E-C40476956DF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2F3A789-2EA3-43AE-B33F-8069D75795E1}" type="slidenum">
              <a:rPr lang="en-GB" altLang="en-US" sz="1200" smtClean="0">
                <a:latin typeface="Arial" panose="020B0604020202020204" pitchFamily="34" charset="0"/>
              </a:rPr>
              <a:pPr/>
              <a:t>9</a:t>
            </a:fld>
            <a:endParaRPr lang="en-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5305F12-9C64-4DC9-A143-06DE0E3679EA}"/>
              </a:ext>
            </a:extLst>
          </p:cNvPr>
          <p:cNvSpPr>
            <a:spLocks noGrp="1" noRot="1" noChangeAspect="1" noChangeArrowheads="1" noTextEdit="1"/>
          </p:cNvSpPr>
          <p:nvPr>
            <p:ph type="sldImg"/>
          </p:nvPr>
        </p:nvSpPr>
        <p:spPr>
          <a:xfrm>
            <a:off x="917575" y="744538"/>
            <a:ext cx="4962525" cy="3722687"/>
          </a:xfrm>
          <a:ln/>
        </p:spPr>
      </p:sp>
      <p:sp>
        <p:nvSpPr>
          <p:cNvPr id="15363" name="Notes Placeholder 2">
            <a:extLst>
              <a:ext uri="{FF2B5EF4-FFF2-40B4-BE49-F238E27FC236}">
                <a16:creationId xmlns:a16="http://schemas.microsoft.com/office/drawing/2014/main" id="{477AD339-3645-4120-8A90-46EA4EF1E3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BBA3A117-39CE-4745-B52C-EBCECEF5DE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A16C643-9A12-4DF0-8FC9-C0E823BD9DC6}" type="slidenum">
              <a:rPr lang="en-GB" altLang="en-US" sz="1200" smtClean="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5305F12-9C64-4DC9-A143-06DE0E3679EA}"/>
              </a:ext>
            </a:extLst>
          </p:cNvPr>
          <p:cNvSpPr>
            <a:spLocks noGrp="1" noRot="1" noChangeAspect="1" noChangeArrowheads="1" noTextEdit="1"/>
          </p:cNvSpPr>
          <p:nvPr>
            <p:ph type="sldImg"/>
          </p:nvPr>
        </p:nvSpPr>
        <p:spPr>
          <a:xfrm>
            <a:off x="917575" y="744538"/>
            <a:ext cx="4962525" cy="3722687"/>
          </a:xfrm>
          <a:ln/>
        </p:spPr>
      </p:sp>
      <p:sp>
        <p:nvSpPr>
          <p:cNvPr id="15363" name="Notes Placeholder 2">
            <a:extLst>
              <a:ext uri="{FF2B5EF4-FFF2-40B4-BE49-F238E27FC236}">
                <a16:creationId xmlns:a16="http://schemas.microsoft.com/office/drawing/2014/main" id="{477AD339-3645-4120-8A90-46EA4EF1E3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BBA3A117-39CE-4745-B52C-EBCECEF5DE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A16C643-9A12-4DF0-8FC9-C0E823BD9DC6}" type="slidenum">
              <a:rPr lang="en-GB" altLang="en-US" sz="1200" smtClean="0">
                <a:latin typeface="Arial" panose="020B0604020202020204" pitchFamily="34" charset="0"/>
              </a:rPr>
              <a:pPr/>
              <a:t>11</a:t>
            </a:fld>
            <a:endParaRPr lang="en-GB" altLang="en-US" sz="1200">
              <a:latin typeface="Arial" panose="020B0604020202020204" pitchFamily="34" charset="0"/>
            </a:endParaRPr>
          </a:p>
        </p:txBody>
      </p:sp>
    </p:spTree>
    <p:extLst>
      <p:ext uri="{BB962C8B-B14F-4D97-AF65-F5344CB8AC3E}">
        <p14:creationId xmlns:p14="http://schemas.microsoft.com/office/powerpoint/2010/main" val="23888177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22245B99-B439-4580-B999-18822C4899F4}"/>
              </a:ext>
            </a:extLst>
          </p:cNvPr>
          <p:cNvSpPr>
            <a:spLocks noGrp="1" noRot="1" noChangeAspect="1" noChangeArrowheads="1" noTextEdit="1"/>
          </p:cNvSpPr>
          <p:nvPr>
            <p:ph type="sldImg"/>
          </p:nvPr>
        </p:nvSpPr>
        <p:spPr>
          <a:xfrm>
            <a:off x="917575" y="744538"/>
            <a:ext cx="4962525" cy="3722687"/>
          </a:xfrm>
          <a:ln/>
        </p:spPr>
      </p:sp>
      <p:sp>
        <p:nvSpPr>
          <p:cNvPr id="21507" name="Notes Placeholder 2">
            <a:extLst>
              <a:ext uri="{FF2B5EF4-FFF2-40B4-BE49-F238E27FC236}">
                <a16:creationId xmlns:a16="http://schemas.microsoft.com/office/drawing/2014/main" id="{AD0E344B-A472-4C76-B14D-6440897D3B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9DC7A9F6-E6DC-4FC7-B311-C838272155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A727942-1509-496B-92F2-E7D5C7AC3DE9}" type="slidenum">
              <a:rPr lang="en-GB" altLang="en-US" sz="1200" smtClean="0">
                <a:latin typeface="Arial" panose="020B0604020202020204" pitchFamily="34" charset="0"/>
              </a:rPr>
              <a:pPr/>
              <a:t>12</a:t>
            </a:fld>
            <a:endParaRPr lang="en-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0902831C-3778-41F4-BE44-93488B28AFE9}"/>
              </a:ext>
            </a:extLst>
          </p:cNvPr>
          <p:cNvSpPr>
            <a:spLocks noGrp="1" noRot="1" noChangeAspect="1" noChangeArrowheads="1" noTextEdit="1"/>
          </p:cNvSpPr>
          <p:nvPr>
            <p:ph type="sldImg"/>
          </p:nvPr>
        </p:nvSpPr>
        <p:spPr>
          <a:xfrm>
            <a:off x="917575" y="744538"/>
            <a:ext cx="4962525" cy="3722687"/>
          </a:xfrm>
          <a:ln/>
        </p:spPr>
      </p:sp>
      <p:sp>
        <p:nvSpPr>
          <p:cNvPr id="25603" name="Notes Placeholder 2">
            <a:extLst>
              <a:ext uri="{FF2B5EF4-FFF2-40B4-BE49-F238E27FC236}">
                <a16:creationId xmlns:a16="http://schemas.microsoft.com/office/drawing/2014/main" id="{4CD43B5E-E0DE-4514-8F4E-4C72D225ED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080C1486-67F3-4D4C-9A58-D3EB1B7231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8DBC7F8-1482-4AD4-92CF-08B6C9C83E0F}" type="slidenum">
              <a:rPr lang="en-GB" altLang="en-US" sz="1200" smtClean="0">
                <a:latin typeface="Arial" panose="020B0604020202020204" pitchFamily="34" charset="0"/>
              </a:rPr>
              <a:pPr/>
              <a:t>13</a:t>
            </a:fld>
            <a:endParaRPr lang="en-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0902831C-3778-41F4-BE44-93488B28AFE9}"/>
              </a:ext>
            </a:extLst>
          </p:cNvPr>
          <p:cNvSpPr>
            <a:spLocks noGrp="1" noRot="1" noChangeAspect="1" noChangeArrowheads="1" noTextEdit="1"/>
          </p:cNvSpPr>
          <p:nvPr>
            <p:ph type="sldImg"/>
          </p:nvPr>
        </p:nvSpPr>
        <p:spPr>
          <a:xfrm>
            <a:off x="917575" y="744538"/>
            <a:ext cx="4962525" cy="3722687"/>
          </a:xfrm>
          <a:ln/>
        </p:spPr>
      </p:sp>
      <p:sp>
        <p:nvSpPr>
          <p:cNvPr id="25603" name="Notes Placeholder 2">
            <a:extLst>
              <a:ext uri="{FF2B5EF4-FFF2-40B4-BE49-F238E27FC236}">
                <a16:creationId xmlns:a16="http://schemas.microsoft.com/office/drawing/2014/main" id="{4CD43B5E-E0DE-4514-8F4E-4C72D225ED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080C1486-67F3-4D4C-9A58-D3EB1B7231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8DBC7F8-1482-4AD4-92CF-08B6C9C83E0F}" type="slidenum">
              <a:rPr lang="en-GB" altLang="en-US" sz="1200" smtClean="0">
                <a:latin typeface="Arial" panose="020B0604020202020204" pitchFamily="34" charset="0"/>
              </a:rPr>
              <a:pPr/>
              <a:t>14</a:t>
            </a:fld>
            <a:endParaRPr lang="en-GB" altLang="en-US" sz="1200">
              <a:latin typeface="Arial" panose="020B0604020202020204" pitchFamily="34" charset="0"/>
            </a:endParaRPr>
          </a:p>
        </p:txBody>
      </p:sp>
    </p:spTree>
    <p:extLst>
      <p:ext uri="{BB962C8B-B14F-4D97-AF65-F5344CB8AC3E}">
        <p14:creationId xmlns:p14="http://schemas.microsoft.com/office/powerpoint/2010/main" val="3264630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0902831C-3778-41F4-BE44-93488B28AFE9}"/>
              </a:ext>
            </a:extLst>
          </p:cNvPr>
          <p:cNvSpPr>
            <a:spLocks noGrp="1" noRot="1" noChangeAspect="1" noChangeArrowheads="1" noTextEdit="1"/>
          </p:cNvSpPr>
          <p:nvPr>
            <p:ph type="sldImg"/>
          </p:nvPr>
        </p:nvSpPr>
        <p:spPr>
          <a:xfrm>
            <a:off x="917575" y="744538"/>
            <a:ext cx="4962525" cy="3722687"/>
          </a:xfrm>
          <a:ln/>
        </p:spPr>
      </p:sp>
      <p:sp>
        <p:nvSpPr>
          <p:cNvPr id="25603" name="Notes Placeholder 2">
            <a:extLst>
              <a:ext uri="{FF2B5EF4-FFF2-40B4-BE49-F238E27FC236}">
                <a16:creationId xmlns:a16="http://schemas.microsoft.com/office/drawing/2014/main" id="{4CD43B5E-E0DE-4514-8F4E-4C72D225ED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080C1486-67F3-4D4C-9A58-D3EB1B7231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8DBC7F8-1482-4AD4-92CF-08B6C9C83E0F}" type="slidenum">
              <a:rPr lang="en-GB" altLang="en-US" sz="1200" smtClean="0">
                <a:latin typeface="Arial" panose="020B0604020202020204" pitchFamily="34" charset="0"/>
              </a:rPr>
              <a:pPr/>
              <a:t>15</a:t>
            </a:fld>
            <a:endParaRPr lang="en-GB" altLang="en-US" sz="1200">
              <a:latin typeface="Arial" panose="020B0604020202020204" pitchFamily="34" charset="0"/>
            </a:endParaRPr>
          </a:p>
        </p:txBody>
      </p:sp>
    </p:spTree>
    <p:extLst>
      <p:ext uri="{BB962C8B-B14F-4D97-AF65-F5344CB8AC3E}">
        <p14:creationId xmlns:p14="http://schemas.microsoft.com/office/powerpoint/2010/main" val="7365379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B2EE37E-0DF8-4BD5-B15F-B0FD38A47F90}"/>
              </a:ext>
            </a:extLst>
          </p:cNvPr>
          <p:cNvSpPr>
            <a:spLocks noGrp="1" noRot="1" noChangeAspect="1" noChangeArrowheads="1" noTextEdit="1"/>
          </p:cNvSpPr>
          <p:nvPr>
            <p:ph type="sldImg"/>
          </p:nvPr>
        </p:nvSpPr>
        <p:spPr>
          <a:xfrm>
            <a:off x="917575" y="744538"/>
            <a:ext cx="4962525" cy="3722687"/>
          </a:xfrm>
          <a:ln/>
        </p:spPr>
      </p:sp>
      <p:sp>
        <p:nvSpPr>
          <p:cNvPr id="23555" name="Notes Placeholder 2">
            <a:extLst>
              <a:ext uri="{FF2B5EF4-FFF2-40B4-BE49-F238E27FC236}">
                <a16:creationId xmlns:a16="http://schemas.microsoft.com/office/drawing/2014/main" id="{E0490568-26E2-4928-89D9-66F5434079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A15546F7-8972-4546-89CB-2C87D9DD7C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7087C66-3103-4C8F-8A09-A8081C826305}" type="slidenum">
              <a:rPr lang="en-GB" altLang="en-US" sz="1200" smtClean="0">
                <a:latin typeface="Arial" panose="020B0604020202020204" pitchFamily="34" charset="0"/>
              </a:rPr>
              <a:pPr/>
              <a:t>16</a:t>
            </a:fld>
            <a:endParaRPr lang="en-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0902831C-3778-41F4-BE44-93488B28AFE9}"/>
              </a:ext>
            </a:extLst>
          </p:cNvPr>
          <p:cNvSpPr>
            <a:spLocks noGrp="1" noRot="1" noChangeAspect="1" noChangeArrowheads="1" noTextEdit="1"/>
          </p:cNvSpPr>
          <p:nvPr>
            <p:ph type="sldImg"/>
          </p:nvPr>
        </p:nvSpPr>
        <p:spPr>
          <a:xfrm>
            <a:off x="917575" y="744538"/>
            <a:ext cx="4962525" cy="3722687"/>
          </a:xfrm>
          <a:ln/>
        </p:spPr>
      </p:sp>
      <p:sp>
        <p:nvSpPr>
          <p:cNvPr id="25603" name="Notes Placeholder 2">
            <a:extLst>
              <a:ext uri="{FF2B5EF4-FFF2-40B4-BE49-F238E27FC236}">
                <a16:creationId xmlns:a16="http://schemas.microsoft.com/office/drawing/2014/main" id="{4CD43B5E-E0DE-4514-8F4E-4C72D225ED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080C1486-67F3-4D4C-9A58-D3EB1B7231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8DBC7F8-1482-4AD4-92CF-08B6C9C83E0F}" type="slidenum">
              <a:rPr lang="en-GB" altLang="en-US" sz="1200" smtClean="0">
                <a:latin typeface="Arial" panose="020B0604020202020204" pitchFamily="34" charset="0"/>
              </a:rPr>
              <a:pPr/>
              <a:t>17</a:t>
            </a:fld>
            <a:endParaRPr lang="en-GB" altLang="en-US" sz="1200">
              <a:latin typeface="Arial" panose="020B0604020202020204" pitchFamily="34" charset="0"/>
            </a:endParaRPr>
          </a:p>
        </p:txBody>
      </p:sp>
    </p:spTree>
    <p:extLst>
      <p:ext uri="{BB962C8B-B14F-4D97-AF65-F5344CB8AC3E}">
        <p14:creationId xmlns:p14="http://schemas.microsoft.com/office/powerpoint/2010/main" val="5356331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A1D86E9-61DD-4B15-A233-ED13EF2EAF13}"/>
              </a:ext>
            </a:extLst>
          </p:cNvPr>
          <p:cNvSpPr>
            <a:spLocks noGrp="1" noRot="1" noChangeAspect="1" noChangeArrowheads="1" noTextEdit="1"/>
          </p:cNvSpPr>
          <p:nvPr>
            <p:ph type="sldImg"/>
          </p:nvPr>
        </p:nvSpPr>
        <p:spPr>
          <a:xfrm>
            <a:off x="917575" y="744538"/>
            <a:ext cx="4962525" cy="3722687"/>
          </a:xfrm>
          <a:ln/>
        </p:spPr>
      </p:sp>
      <p:sp>
        <p:nvSpPr>
          <p:cNvPr id="27651" name="Notes Placeholder 2">
            <a:extLst>
              <a:ext uri="{FF2B5EF4-FFF2-40B4-BE49-F238E27FC236}">
                <a16:creationId xmlns:a16="http://schemas.microsoft.com/office/drawing/2014/main" id="{BE2641E0-C670-4197-AD09-B542F25677B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6A1F79FE-E2FF-4DB8-8A5D-E5D2C6F66D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3BB2A4C-9E6F-43C7-9D9F-1C41AE8D921B}" type="slidenum">
              <a:rPr lang="en-GB" altLang="en-US" sz="1200" smtClean="0">
                <a:latin typeface="Arial" panose="020B0604020202020204" pitchFamily="34" charset="0"/>
              </a:rPr>
              <a:pPr/>
              <a:t>18</a:t>
            </a:fld>
            <a:endParaRPr lang="en-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E178C09-883A-40CD-A6D3-240FD1B7F5C7}"/>
              </a:ext>
            </a:extLst>
          </p:cNvPr>
          <p:cNvSpPr>
            <a:spLocks noGrp="1" noRot="1" noChangeAspect="1" noChangeArrowheads="1" noTextEdit="1"/>
          </p:cNvSpPr>
          <p:nvPr>
            <p:ph type="sldImg"/>
          </p:nvPr>
        </p:nvSpPr>
        <p:spPr>
          <a:xfrm>
            <a:off x="917575" y="744538"/>
            <a:ext cx="4962525" cy="3722687"/>
          </a:xfrm>
          <a:ln/>
        </p:spPr>
      </p:sp>
      <p:sp>
        <p:nvSpPr>
          <p:cNvPr id="29699" name="Notes Placeholder 2">
            <a:extLst>
              <a:ext uri="{FF2B5EF4-FFF2-40B4-BE49-F238E27FC236}">
                <a16:creationId xmlns:a16="http://schemas.microsoft.com/office/drawing/2014/main" id="{A4C93085-0D3D-48D4-8C8A-5032729855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1FCCF2A1-31B8-4E81-8F07-BAE3151331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F311FD6-43F7-4223-B81F-7304F66F84EF}" type="slidenum">
              <a:rPr lang="en-GB" altLang="en-US" sz="1200" smtClean="0">
                <a:latin typeface="Arial" panose="020B0604020202020204" pitchFamily="34" charset="0"/>
              </a:rPr>
              <a:pPr/>
              <a:t>19</a:t>
            </a:fld>
            <a:endParaRPr lang="en-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E178C09-883A-40CD-A6D3-240FD1B7F5C7}"/>
              </a:ext>
            </a:extLst>
          </p:cNvPr>
          <p:cNvSpPr>
            <a:spLocks noGrp="1" noRot="1" noChangeAspect="1" noChangeArrowheads="1" noTextEdit="1"/>
          </p:cNvSpPr>
          <p:nvPr>
            <p:ph type="sldImg"/>
          </p:nvPr>
        </p:nvSpPr>
        <p:spPr>
          <a:xfrm>
            <a:off x="917575" y="744538"/>
            <a:ext cx="4962525" cy="3722687"/>
          </a:xfrm>
          <a:ln/>
        </p:spPr>
      </p:sp>
      <p:sp>
        <p:nvSpPr>
          <p:cNvPr id="29699" name="Notes Placeholder 2">
            <a:extLst>
              <a:ext uri="{FF2B5EF4-FFF2-40B4-BE49-F238E27FC236}">
                <a16:creationId xmlns:a16="http://schemas.microsoft.com/office/drawing/2014/main" id="{A4C93085-0D3D-48D4-8C8A-5032729855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1FCCF2A1-31B8-4E81-8F07-BAE3151331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F311FD6-43F7-4223-B81F-7304F66F84EF}" type="slidenum">
              <a:rPr lang="en-GB" altLang="en-US" sz="1200" smtClean="0">
                <a:latin typeface="Arial" panose="020B0604020202020204" pitchFamily="34" charset="0"/>
              </a:rPr>
              <a:pPr/>
              <a:t>20</a:t>
            </a:fld>
            <a:endParaRPr lang="en-GB" altLang="en-US" sz="1200">
              <a:latin typeface="Arial" panose="020B0604020202020204" pitchFamily="34" charset="0"/>
            </a:endParaRPr>
          </a:p>
        </p:txBody>
      </p:sp>
    </p:spTree>
    <p:extLst>
      <p:ext uri="{BB962C8B-B14F-4D97-AF65-F5344CB8AC3E}">
        <p14:creationId xmlns:p14="http://schemas.microsoft.com/office/powerpoint/2010/main" val="23440969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A5F17EA1-F9E4-4374-813D-FA6636FFD10C}"/>
              </a:ext>
            </a:extLst>
          </p:cNvPr>
          <p:cNvSpPr>
            <a:spLocks noGrp="1" noRot="1" noChangeAspect="1" noChangeArrowheads="1" noTextEdit="1"/>
          </p:cNvSpPr>
          <p:nvPr>
            <p:ph type="sldImg"/>
          </p:nvPr>
        </p:nvSpPr>
        <p:spPr>
          <a:xfrm>
            <a:off x="917575" y="744538"/>
            <a:ext cx="4962525" cy="3722687"/>
          </a:xfrm>
          <a:ln/>
        </p:spPr>
      </p:sp>
      <p:sp>
        <p:nvSpPr>
          <p:cNvPr id="31747" name="Notes Placeholder 2">
            <a:extLst>
              <a:ext uri="{FF2B5EF4-FFF2-40B4-BE49-F238E27FC236}">
                <a16:creationId xmlns:a16="http://schemas.microsoft.com/office/drawing/2014/main" id="{BE75E97B-A968-4901-8890-7D0B0BB2A4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986F4AC2-C150-46F6-92A8-5CE7D8AA512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11C1437-A900-4680-9956-854D29EBBC5E}" type="slidenum">
              <a:rPr lang="en-GB" altLang="en-US" sz="1200" smtClean="0">
                <a:latin typeface="Arial" panose="020B0604020202020204" pitchFamily="34" charset="0"/>
              </a:rPr>
              <a:pPr/>
              <a:t>21</a:t>
            </a:fld>
            <a:endParaRPr lang="en-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BCF0BDDF-1E99-4052-90E5-8B1663B3275F}"/>
              </a:ext>
            </a:extLst>
          </p:cNvPr>
          <p:cNvSpPr>
            <a:spLocks noGrp="1" noRot="1" noChangeAspect="1" noChangeArrowheads="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A113F25A-61F3-4056-88FB-2DFCDA2730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2AA92FC3-B62E-4B5A-8D6F-B5D974009D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EDE757D-046B-4516-9C77-AEBB90A607DA}" type="slidenum">
              <a:rPr lang="en-GB" altLang="en-US" sz="1200" smtClean="0">
                <a:latin typeface="Arial" panose="020B0604020202020204" pitchFamily="34" charset="0"/>
              </a:rPr>
              <a:pPr/>
              <a:t>22</a:t>
            </a:fld>
            <a:endParaRPr lang="en-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BCF0BDDF-1E99-4052-90E5-8B1663B3275F}"/>
              </a:ext>
            </a:extLst>
          </p:cNvPr>
          <p:cNvSpPr>
            <a:spLocks noGrp="1" noRot="1" noChangeAspect="1" noChangeArrowheads="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A113F25A-61F3-4056-88FB-2DFCDA2730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2AA92FC3-B62E-4B5A-8D6F-B5D974009D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EDE757D-046B-4516-9C77-AEBB90A607DA}" type="slidenum">
              <a:rPr lang="en-GB" altLang="en-US" sz="1200" smtClean="0">
                <a:latin typeface="Arial" panose="020B0604020202020204" pitchFamily="34" charset="0"/>
              </a:rPr>
              <a:pPr/>
              <a:t>23</a:t>
            </a:fld>
            <a:endParaRPr lang="en-GB" altLang="en-US" sz="1200">
              <a:latin typeface="Arial" panose="020B0604020202020204" pitchFamily="34" charset="0"/>
            </a:endParaRPr>
          </a:p>
        </p:txBody>
      </p:sp>
    </p:spTree>
    <p:extLst>
      <p:ext uri="{BB962C8B-B14F-4D97-AF65-F5344CB8AC3E}">
        <p14:creationId xmlns:p14="http://schemas.microsoft.com/office/powerpoint/2010/main" val="685360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5AEF709-20B1-4FF6-A254-A0909AE9CA54}"/>
              </a:ext>
            </a:extLst>
          </p:cNvPr>
          <p:cNvSpPr>
            <a:spLocks noGrp="1" noRot="1" noChangeAspect="1" noChangeArrowheads="1" noTextEdit="1"/>
          </p:cNvSpPr>
          <p:nvPr>
            <p:ph type="sldImg"/>
          </p:nvPr>
        </p:nvSpPr>
        <p:spPr>
          <a:xfrm>
            <a:off x="917575" y="744538"/>
            <a:ext cx="4962525" cy="3722687"/>
          </a:xfrm>
          <a:ln/>
        </p:spPr>
      </p:sp>
      <p:sp>
        <p:nvSpPr>
          <p:cNvPr id="54275" name="Notes Placeholder 2">
            <a:extLst>
              <a:ext uri="{FF2B5EF4-FFF2-40B4-BE49-F238E27FC236}">
                <a16:creationId xmlns:a16="http://schemas.microsoft.com/office/drawing/2014/main" id="{86BD8F3F-68B6-4377-AA6C-D895A3A2FA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54276" name="Slide Number Placeholder 3">
            <a:extLst>
              <a:ext uri="{FF2B5EF4-FFF2-40B4-BE49-F238E27FC236}">
                <a16:creationId xmlns:a16="http://schemas.microsoft.com/office/drawing/2014/main" id="{A1507E5B-ABD8-4B60-8C71-1B771D9707A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D87953A-ECFF-4BFE-9600-9C08790693F6}" type="slidenum">
              <a:rPr lang="en-GB" altLang="en-US" sz="1200" smtClean="0">
                <a:latin typeface="Arial" panose="020B0604020202020204" pitchFamily="34" charset="0"/>
              </a:rPr>
              <a:pPr/>
              <a:t>24</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a:t>Cliciwch i olygu arddull y Meistr teitl</a:t>
            </a:r>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Cliciwch i olygu arddull is-deitl y Meistr</a:t>
            </a:r>
          </a:p>
        </p:txBody>
      </p:sp>
      <p:sp>
        <p:nvSpPr>
          <p:cNvPr id="4" name="Rectangle 4">
            <a:extLst>
              <a:ext uri="{FF2B5EF4-FFF2-40B4-BE49-F238E27FC236}">
                <a16:creationId xmlns:a16="http://schemas.microsoft.com/office/drawing/2014/main" id="{216B1A33-3520-4AD3-8E29-DF5A378D74D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FF148C9-2925-4D38-8524-E53659F7FCA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71EC63D-72B4-4005-BA32-56C8876062DE}"/>
              </a:ext>
            </a:extLst>
          </p:cNvPr>
          <p:cNvSpPr>
            <a:spLocks noGrp="1" noChangeArrowheads="1"/>
          </p:cNvSpPr>
          <p:nvPr>
            <p:ph type="sldNum" sz="quarter" idx="12"/>
          </p:nvPr>
        </p:nvSpPr>
        <p:spPr>
          <a:ln/>
        </p:spPr>
        <p:txBody>
          <a:bodyPr/>
          <a:lstStyle>
            <a:lvl1pPr>
              <a:defRPr/>
            </a:lvl1pPr>
          </a:lstStyle>
          <a:p>
            <a:pPr>
              <a:defRPr/>
            </a:pPr>
            <a:fld id="{BE1186E9-A280-4130-AE6E-B8DCF2DED0DE}" type="slidenum">
              <a:rPr lang="en-US" altLang="en-US"/>
              <a:pPr>
                <a:defRPr/>
              </a:pPr>
              <a:t>‹#›</a:t>
            </a:fld>
            <a:endParaRPr lang="en-US" altLang="en-US"/>
          </a:p>
        </p:txBody>
      </p:sp>
    </p:spTree>
    <p:extLst>
      <p:ext uri="{BB962C8B-B14F-4D97-AF65-F5344CB8AC3E}">
        <p14:creationId xmlns:p14="http://schemas.microsoft.com/office/powerpoint/2010/main" val="2474302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idx="1"/>
          </p:nvPr>
        </p:nvSpPr>
        <p:spPr/>
        <p:txBody>
          <a:body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84A553EA-F7CC-4291-9672-5017DBBE750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F5518E5-91AC-401C-BE12-7974F1CF9A9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6D16F2B0-642C-4AC5-9457-78922D5664E2}"/>
              </a:ext>
            </a:extLst>
          </p:cNvPr>
          <p:cNvSpPr>
            <a:spLocks noGrp="1" noChangeArrowheads="1"/>
          </p:cNvSpPr>
          <p:nvPr>
            <p:ph type="sldNum" sz="quarter" idx="12"/>
          </p:nvPr>
        </p:nvSpPr>
        <p:spPr>
          <a:ln/>
        </p:spPr>
        <p:txBody>
          <a:bodyPr/>
          <a:lstStyle>
            <a:lvl1pPr>
              <a:defRPr/>
            </a:lvl1pPr>
          </a:lstStyle>
          <a:p>
            <a:pPr>
              <a:defRPr/>
            </a:pPr>
            <a:fld id="{98164DAE-BEC9-450B-9099-36A1325EAC34}" type="slidenum">
              <a:rPr lang="en-US" altLang="en-US"/>
              <a:pPr>
                <a:defRPr/>
              </a:pPr>
              <a:t>‹#›</a:t>
            </a:fld>
            <a:endParaRPr lang="en-US" altLang="en-US"/>
          </a:p>
        </p:txBody>
      </p:sp>
    </p:spTree>
    <p:extLst>
      <p:ext uri="{BB962C8B-B14F-4D97-AF65-F5344CB8AC3E}">
        <p14:creationId xmlns:p14="http://schemas.microsoft.com/office/powerpoint/2010/main" val="1735050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a:t>Cliciwch i olygu arddull y Meistr teitl</a:t>
            </a:r>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a:t>Cliciwch i olygu arddulliau'r Meistr testun</a:t>
            </a:r>
          </a:p>
        </p:txBody>
      </p:sp>
      <p:sp>
        <p:nvSpPr>
          <p:cNvPr id="4" name="Rectangle 4">
            <a:extLst>
              <a:ext uri="{FF2B5EF4-FFF2-40B4-BE49-F238E27FC236}">
                <a16:creationId xmlns:a16="http://schemas.microsoft.com/office/drawing/2014/main" id="{6DD4C5E3-3DC6-4D44-810F-D1E7AA1020E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49286FA-07A4-4079-9E92-D67B6CA6E96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BD1080C4-F248-47BB-8EF7-6D06517FA55F}"/>
              </a:ext>
            </a:extLst>
          </p:cNvPr>
          <p:cNvSpPr>
            <a:spLocks noGrp="1" noChangeArrowheads="1"/>
          </p:cNvSpPr>
          <p:nvPr>
            <p:ph type="sldNum" sz="quarter" idx="12"/>
          </p:nvPr>
        </p:nvSpPr>
        <p:spPr>
          <a:ln/>
        </p:spPr>
        <p:txBody>
          <a:bodyPr/>
          <a:lstStyle>
            <a:lvl1pPr>
              <a:defRPr/>
            </a:lvl1pPr>
          </a:lstStyle>
          <a:p>
            <a:pPr>
              <a:defRPr/>
            </a:pPr>
            <a:fld id="{DCFEF9B1-9C0A-4AA7-BC3D-3B1B302194B9}" type="slidenum">
              <a:rPr lang="en-US" altLang="en-US"/>
              <a:pPr>
                <a:defRPr/>
              </a:pPr>
              <a:t>‹#›</a:t>
            </a:fld>
            <a:endParaRPr lang="en-US" altLang="en-US"/>
          </a:p>
        </p:txBody>
      </p:sp>
    </p:spTree>
    <p:extLst>
      <p:ext uri="{BB962C8B-B14F-4D97-AF65-F5344CB8AC3E}">
        <p14:creationId xmlns:p14="http://schemas.microsoft.com/office/powerpoint/2010/main" val="2893106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Rectangle 4">
            <a:extLst>
              <a:ext uri="{FF2B5EF4-FFF2-40B4-BE49-F238E27FC236}">
                <a16:creationId xmlns:a16="http://schemas.microsoft.com/office/drawing/2014/main" id="{9F62586D-B8B0-4D81-AAB8-D4E0FB4A8C8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DF8117D-F247-441E-94A3-66ED630BB6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81D4A1AE-35C6-4A6A-88E3-BBECDFD29492}"/>
              </a:ext>
            </a:extLst>
          </p:cNvPr>
          <p:cNvSpPr>
            <a:spLocks noGrp="1" noChangeArrowheads="1"/>
          </p:cNvSpPr>
          <p:nvPr>
            <p:ph type="sldNum" sz="quarter" idx="12"/>
          </p:nvPr>
        </p:nvSpPr>
        <p:spPr>
          <a:ln/>
        </p:spPr>
        <p:txBody>
          <a:bodyPr/>
          <a:lstStyle>
            <a:lvl1pPr>
              <a:defRPr/>
            </a:lvl1pPr>
          </a:lstStyle>
          <a:p>
            <a:pPr>
              <a:defRPr/>
            </a:pPr>
            <a:fld id="{60144AA3-398F-43B9-8C32-E74C2AF9C938}" type="slidenum">
              <a:rPr lang="en-US" altLang="en-US"/>
              <a:pPr>
                <a:defRPr/>
              </a:pPr>
              <a:t>‹#›</a:t>
            </a:fld>
            <a:endParaRPr lang="en-US" altLang="en-US"/>
          </a:p>
        </p:txBody>
      </p:sp>
    </p:spTree>
    <p:extLst>
      <p:ext uri="{BB962C8B-B14F-4D97-AF65-F5344CB8AC3E}">
        <p14:creationId xmlns:p14="http://schemas.microsoft.com/office/powerpoint/2010/main" val="3289372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a:t>Cliciwch i olygu arddull y Meistr teitl</a:t>
            </a:r>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7" name="Rectangle 4">
            <a:extLst>
              <a:ext uri="{FF2B5EF4-FFF2-40B4-BE49-F238E27FC236}">
                <a16:creationId xmlns:a16="http://schemas.microsoft.com/office/drawing/2014/main" id="{D93FD6F2-AA5E-478E-8ABF-0B88556E5573}"/>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D088C3A6-BE31-45FC-B24E-E6D73F77ABC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E94CB04F-2682-41EF-A87D-5115C1983FDC}"/>
              </a:ext>
            </a:extLst>
          </p:cNvPr>
          <p:cNvSpPr>
            <a:spLocks noGrp="1" noChangeArrowheads="1"/>
          </p:cNvSpPr>
          <p:nvPr>
            <p:ph type="sldNum" sz="quarter" idx="12"/>
          </p:nvPr>
        </p:nvSpPr>
        <p:spPr>
          <a:ln/>
        </p:spPr>
        <p:txBody>
          <a:bodyPr/>
          <a:lstStyle>
            <a:lvl1pPr>
              <a:defRPr/>
            </a:lvl1pPr>
          </a:lstStyle>
          <a:p>
            <a:pPr>
              <a:defRPr/>
            </a:pPr>
            <a:fld id="{546745EA-4B55-463B-B555-607E5F6C72C6}" type="slidenum">
              <a:rPr lang="en-US" altLang="en-US"/>
              <a:pPr>
                <a:defRPr/>
              </a:pPr>
              <a:t>‹#›</a:t>
            </a:fld>
            <a:endParaRPr lang="en-US" altLang="en-US"/>
          </a:p>
        </p:txBody>
      </p:sp>
    </p:spTree>
    <p:extLst>
      <p:ext uri="{BB962C8B-B14F-4D97-AF65-F5344CB8AC3E}">
        <p14:creationId xmlns:p14="http://schemas.microsoft.com/office/powerpoint/2010/main" val="1635002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Rectangle 4">
            <a:extLst>
              <a:ext uri="{FF2B5EF4-FFF2-40B4-BE49-F238E27FC236}">
                <a16:creationId xmlns:a16="http://schemas.microsoft.com/office/drawing/2014/main" id="{B7C4094D-FF52-4F73-8CAE-85593AAD9AFC}"/>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0246A8FB-5C73-4634-AD0F-EB049D83D21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BED17FA5-ACEE-4D6B-BDE0-533CE35B62B8}"/>
              </a:ext>
            </a:extLst>
          </p:cNvPr>
          <p:cNvSpPr>
            <a:spLocks noGrp="1" noChangeArrowheads="1"/>
          </p:cNvSpPr>
          <p:nvPr>
            <p:ph type="sldNum" sz="quarter" idx="12"/>
          </p:nvPr>
        </p:nvSpPr>
        <p:spPr>
          <a:ln/>
        </p:spPr>
        <p:txBody>
          <a:bodyPr/>
          <a:lstStyle>
            <a:lvl1pPr>
              <a:defRPr/>
            </a:lvl1pPr>
          </a:lstStyle>
          <a:p>
            <a:pPr>
              <a:defRPr/>
            </a:pPr>
            <a:fld id="{236634A2-1728-4A0F-B6C6-7233A43AA5D9}" type="slidenum">
              <a:rPr lang="en-US" altLang="en-US"/>
              <a:pPr>
                <a:defRPr/>
              </a:pPr>
              <a:t>‹#›</a:t>
            </a:fld>
            <a:endParaRPr lang="en-US" altLang="en-US"/>
          </a:p>
        </p:txBody>
      </p:sp>
    </p:spTree>
    <p:extLst>
      <p:ext uri="{BB962C8B-B14F-4D97-AF65-F5344CB8AC3E}">
        <p14:creationId xmlns:p14="http://schemas.microsoft.com/office/powerpoint/2010/main" val="738103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A921ADDF-F1BA-4C29-A768-58EE8C2CDD4B}"/>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21EBE571-B6DB-46C8-91FC-806BFE42748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04DE5808-55F2-4C9B-BC1B-00737EE56EF1}"/>
              </a:ext>
            </a:extLst>
          </p:cNvPr>
          <p:cNvSpPr>
            <a:spLocks noGrp="1" noChangeArrowheads="1"/>
          </p:cNvSpPr>
          <p:nvPr>
            <p:ph type="sldNum" sz="quarter" idx="12"/>
          </p:nvPr>
        </p:nvSpPr>
        <p:spPr>
          <a:ln/>
        </p:spPr>
        <p:txBody>
          <a:bodyPr/>
          <a:lstStyle>
            <a:lvl1pPr>
              <a:defRPr/>
            </a:lvl1pPr>
          </a:lstStyle>
          <a:p>
            <a:pPr>
              <a:defRPr/>
            </a:pPr>
            <a:fld id="{6C1E37F4-0A6A-4551-9633-FD4CCE37BDA8}" type="slidenum">
              <a:rPr lang="en-US" altLang="en-US"/>
              <a:pPr>
                <a:defRPr/>
              </a:pPr>
              <a:t>‹#›</a:t>
            </a:fld>
            <a:endParaRPr lang="en-US" altLang="en-US"/>
          </a:p>
        </p:txBody>
      </p:sp>
    </p:spTree>
    <p:extLst>
      <p:ext uri="{BB962C8B-B14F-4D97-AF65-F5344CB8AC3E}">
        <p14:creationId xmlns:p14="http://schemas.microsoft.com/office/powerpoint/2010/main" val="3472282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a:t>Cliciwch i olygu arddull y Meistr teitl</a:t>
            </a:r>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a:extLst>
              <a:ext uri="{FF2B5EF4-FFF2-40B4-BE49-F238E27FC236}">
                <a16:creationId xmlns:a16="http://schemas.microsoft.com/office/drawing/2014/main" id="{E5A89661-6EBD-4ABD-8E5F-25BA4EFD5928}"/>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4E9AA15C-126E-48FD-A524-03D5A1BBA43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F0EB12BC-522E-489B-B673-02C0EB8E6F9A}"/>
              </a:ext>
            </a:extLst>
          </p:cNvPr>
          <p:cNvSpPr>
            <a:spLocks noGrp="1" noChangeArrowheads="1"/>
          </p:cNvSpPr>
          <p:nvPr>
            <p:ph type="sldNum" sz="quarter" idx="12"/>
          </p:nvPr>
        </p:nvSpPr>
        <p:spPr>
          <a:ln/>
        </p:spPr>
        <p:txBody>
          <a:bodyPr/>
          <a:lstStyle>
            <a:lvl1pPr>
              <a:defRPr/>
            </a:lvl1pPr>
          </a:lstStyle>
          <a:p>
            <a:pPr>
              <a:defRPr/>
            </a:pPr>
            <a:fld id="{50BAA793-698D-4075-B0E6-BB898E1E1CD9}" type="slidenum">
              <a:rPr lang="en-US" altLang="en-US"/>
              <a:pPr>
                <a:defRPr/>
              </a:pPr>
              <a:t>‹#›</a:t>
            </a:fld>
            <a:endParaRPr lang="en-US" altLang="en-US"/>
          </a:p>
        </p:txBody>
      </p:sp>
    </p:spTree>
    <p:extLst>
      <p:ext uri="{BB962C8B-B14F-4D97-AF65-F5344CB8AC3E}">
        <p14:creationId xmlns:p14="http://schemas.microsoft.com/office/powerpoint/2010/main" val="1229245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a:t>Cliciwch i olygu arddull y Meistr teitl</a:t>
            </a:r>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a:extLst>
              <a:ext uri="{FF2B5EF4-FFF2-40B4-BE49-F238E27FC236}">
                <a16:creationId xmlns:a16="http://schemas.microsoft.com/office/drawing/2014/main" id="{336B730C-D76E-4298-9AE8-41B77CF2B2C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46066BEF-0DC4-4192-A882-3E176D9AAC0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ED6E28E3-EA5F-4EC8-BB27-6D1BC3BF233C}"/>
              </a:ext>
            </a:extLst>
          </p:cNvPr>
          <p:cNvSpPr>
            <a:spLocks noGrp="1" noChangeArrowheads="1"/>
          </p:cNvSpPr>
          <p:nvPr>
            <p:ph type="sldNum" sz="quarter" idx="12"/>
          </p:nvPr>
        </p:nvSpPr>
        <p:spPr>
          <a:ln/>
        </p:spPr>
        <p:txBody>
          <a:bodyPr/>
          <a:lstStyle>
            <a:lvl1pPr>
              <a:defRPr/>
            </a:lvl1pPr>
          </a:lstStyle>
          <a:p>
            <a:pPr>
              <a:defRPr/>
            </a:pPr>
            <a:fld id="{CB922653-08E0-47CF-818F-02EB5CA5C2B4}" type="slidenum">
              <a:rPr lang="en-US" altLang="en-US"/>
              <a:pPr>
                <a:defRPr/>
              </a:pPr>
              <a:t>‹#›</a:t>
            </a:fld>
            <a:endParaRPr lang="en-US" altLang="en-US"/>
          </a:p>
        </p:txBody>
      </p:sp>
    </p:spTree>
    <p:extLst>
      <p:ext uri="{BB962C8B-B14F-4D97-AF65-F5344CB8AC3E}">
        <p14:creationId xmlns:p14="http://schemas.microsoft.com/office/powerpoint/2010/main" val="2651365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Testun ar i fyny 2"/>
          <p:cNvSpPr>
            <a:spLocks noGrp="1"/>
          </p:cNvSpPr>
          <p:nvPr>
            <p:ph type="body" orient="vert" idx="1"/>
          </p:nvPr>
        </p:nvSpPr>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83904742-3CA4-4804-9345-9642180EE69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7242C47-2217-4E65-8DA8-9236132C057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AEA0CCD-984A-48AC-954E-E906A6118029}"/>
              </a:ext>
            </a:extLst>
          </p:cNvPr>
          <p:cNvSpPr>
            <a:spLocks noGrp="1" noChangeArrowheads="1"/>
          </p:cNvSpPr>
          <p:nvPr>
            <p:ph type="sldNum" sz="quarter" idx="12"/>
          </p:nvPr>
        </p:nvSpPr>
        <p:spPr>
          <a:ln/>
        </p:spPr>
        <p:txBody>
          <a:bodyPr/>
          <a:lstStyle>
            <a:lvl1pPr>
              <a:defRPr/>
            </a:lvl1pPr>
          </a:lstStyle>
          <a:p>
            <a:pPr>
              <a:defRPr/>
            </a:pPr>
            <a:fld id="{7F344D01-4295-4FCD-AD03-5EA5BA880395}" type="slidenum">
              <a:rPr lang="en-US" altLang="en-US"/>
              <a:pPr>
                <a:defRPr/>
              </a:pPr>
              <a:t>‹#›</a:t>
            </a:fld>
            <a:endParaRPr lang="en-US" altLang="en-US"/>
          </a:p>
        </p:txBody>
      </p:sp>
    </p:spTree>
    <p:extLst>
      <p:ext uri="{BB962C8B-B14F-4D97-AF65-F5344CB8AC3E}">
        <p14:creationId xmlns:p14="http://schemas.microsoft.com/office/powerpoint/2010/main" val="93984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a:t>Cliciwch i olygu arddull y Meistr teitl</a:t>
            </a:r>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33265417-4C80-46AA-99CB-72359921B3B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4A3A9CE-8D11-43C4-9646-1517DB5151E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926235C-EB2E-472F-A682-27E0461B58B8}"/>
              </a:ext>
            </a:extLst>
          </p:cNvPr>
          <p:cNvSpPr>
            <a:spLocks noGrp="1" noChangeArrowheads="1"/>
          </p:cNvSpPr>
          <p:nvPr>
            <p:ph type="sldNum" sz="quarter" idx="12"/>
          </p:nvPr>
        </p:nvSpPr>
        <p:spPr>
          <a:ln/>
        </p:spPr>
        <p:txBody>
          <a:bodyPr/>
          <a:lstStyle>
            <a:lvl1pPr>
              <a:defRPr/>
            </a:lvl1pPr>
          </a:lstStyle>
          <a:p>
            <a:pPr>
              <a:defRPr/>
            </a:pPr>
            <a:fld id="{E45AC642-2DC8-41DC-9182-F4B13630BAE4}" type="slidenum">
              <a:rPr lang="en-US" altLang="en-US"/>
              <a:pPr>
                <a:defRPr/>
              </a:pPr>
              <a:t>‹#›</a:t>
            </a:fld>
            <a:endParaRPr lang="en-US" altLang="en-US"/>
          </a:p>
        </p:txBody>
      </p:sp>
    </p:spTree>
    <p:extLst>
      <p:ext uri="{BB962C8B-B14F-4D97-AF65-F5344CB8AC3E}">
        <p14:creationId xmlns:p14="http://schemas.microsoft.com/office/powerpoint/2010/main" val="841038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27CA58D-6ECB-4304-A8EE-278A95D328D6}"/>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E1E2958B-D380-4528-B1BC-DCD1A4FE54A0}"/>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a:extLst>
              <a:ext uri="{FF2B5EF4-FFF2-40B4-BE49-F238E27FC236}">
                <a16:creationId xmlns:a16="http://schemas.microsoft.com/office/drawing/2014/main" id="{B322EBDA-5EC9-4D20-A6AA-AAC6BDB03648}"/>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128"/>
              </a:defRPr>
            </a:lvl1pPr>
          </a:lstStyle>
          <a:p>
            <a:pPr>
              <a:defRPr/>
            </a:pPr>
            <a:endParaRPr lang="en-US"/>
          </a:p>
        </p:txBody>
      </p:sp>
      <p:sp>
        <p:nvSpPr>
          <p:cNvPr id="1029" name="Rectangle 5">
            <a:extLst>
              <a:ext uri="{FF2B5EF4-FFF2-40B4-BE49-F238E27FC236}">
                <a16:creationId xmlns:a16="http://schemas.microsoft.com/office/drawing/2014/main" id="{AA730671-D498-4672-9D6F-E531663EC48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128"/>
              </a:defRPr>
            </a:lvl1pPr>
          </a:lstStyle>
          <a:p>
            <a:pPr>
              <a:defRPr/>
            </a:pPr>
            <a:endParaRPr lang="en-US"/>
          </a:p>
        </p:txBody>
      </p:sp>
      <p:sp>
        <p:nvSpPr>
          <p:cNvPr id="1030" name="Rectangle 6">
            <a:extLst>
              <a:ext uri="{FF2B5EF4-FFF2-40B4-BE49-F238E27FC236}">
                <a16:creationId xmlns:a16="http://schemas.microsoft.com/office/drawing/2014/main" id="{8DF641EA-E189-4C07-B094-C6ED9D82B725}"/>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anose="020B0604020202020204" pitchFamily="34" charset="0"/>
              </a:defRPr>
            </a:lvl1pPr>
          </a:lstStyle>
          <a:p>
            <a:pPr>
              <a:defRPr/>
            </a:pPr>
            <a:fld id="{71C2C93F-E23B-4ACB-8B50-771C066C4313}" type="slidenum">
              <a:rPr lang="en-US" altLang="en-US"/>
              <a:pPr>
                <a:defRPr/>
              </a:pPr>
              <a:t>‹#›</a:t>
            </a:fld>
            <a:endParaRPr lang="en-US" altLang="en-US"/>
          </a:p>
        </p:txBody>
      </p:sp>
      <p:pic>
        <p:nvPicPr>
          <p:cNvPr id="1031" name="Picture 8" descr="PP_TSD_white.jpg">
            <a:extLst>
              <a:ext uri="{FF2B5EF4-FFF2-40B4-BE49-F238E27FC236}">
                <a16:creationId xmlns:a16="http://schemas.microsoft.com/office/drawing/2014/main" id="{35EFDC83-4775-49BA-8884-9909DDFFC410}"/>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ＭＳ Ｐゴシック" charset="-128"/>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Content Placeholder 2">
            <a:extLst>
              <a:ext uri="{FF2B5EF4-FFF2-40B4-BE49-F238E27FC236}">
                <a16:creationId xmlns:a16="http://schemas.microsoft.com/office/drawing/2014/main" id="{0378F08B-3338-483E-83C5-34CFC5A775BE}"/>
              </a:ext>
            </a:extLst>
          </p:cNvPr>
          <p:cNvSpPr>
            <a:spLocks noGrp="1"/>
          </p:cNvSpPr>
          <p:nvPr>
            <p:ph idx="1"/>
          </p:nvPr>
        </p:nvSpPr>
        <p:spPr>
          <a:xfrm>
            <a:off x="179388" y="476250"/>
            <a:ext cx="8785225" cy="4754563"/>
          </a:xfrm>
        </p:spPr>
        <p:txBody>
          <a:bodyPr/>
          <a:lstStyle/>
          <a:p>
            <a:pPr algn="ctr">
              <a:buFontTx/>
              <a:buNone/>
              <a:defRPr/>
            </a:pPr>
            <a:r>
              <a:rPr lang="en-GB" sz="4400" b="1" dirty="0">
                <a:solidFill>
                  <a:srgbClr val="002060"/>
                </a:solidFill>
                <a:effectLst>
                  <a:outerShdw blurRad="38100" dist="38100" dir="2700000" algn="tl">
                    <a:srgbClr val="000000">
                      <a:alpha val="43137"/>
                    </a:srgbClr>
                  </a:outerShdw>
                </a:effectLst>
                <a:ea typeface="ＭＳ Ｐゴシック" pitchFamily="34" charset="-128"/>
              </a:rPr>
              <a:t>x86 CPU Family</a:t>
            </a:r>
          </a:p>
          <a:p>
            <a:pPr algn="ctr">
              <a:buFontTx/>
              <a:buNone/>
              <a:defRPr/>
            </a:pPr>
            <a:r>
              <a:rPr lang="en-GB" sz="4400" b="1" dirty="0">
                <a:solidFill>
                  <a:srgbClr val="002060"/>
                </a:solidFill>
                <a:effectLst>
                  <a:outerShdw blurRad="38100" dist="38100" dir="2700000" algn="tl">
                    <a:srgbClr val="000000">
                      <a:alpha val="43137"/>
                    </a:srgbClr>
                  </a:outerShdw>
                </a:effectLst>
                <a:ea typeface="ＭＳ Ｐゴシック" pitchFamily="34" charset="-128"/>
              </a:rPr>
              <a:t>How performance has been improved</a:t>
            </a: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lgn="ctr">
              <a:buFontTx/>
              <a:buNone/>
              <a:defRPr/>
            </a:pPr>
            <a:r>
              <a:rPr lang="en-GB" sz="4000" b="1" dirty="0">
                <a:ea typeface="ＭＳ Ｐゴシック" pitchFamily="34" charset="-128"/>
              </a:rPr>
              <a:t>Gareth Jones</a:t>
            </a:r>
          </a:p>
          <a:p>
            <a:pPr algn="ctr">
              <a:buFontTx/>
              <a:buNone/>
              <a:defRPr/>
            </a:pPr>
            <a:r>
              <a:rPr lang="en-GB" b="1" dirty="0">
                <a:ea typeface="ＭＳ Ｐゴシック" pitchFamily="34" charset="-128"/>
              </a:rPr>
              <a:t>SOAC – Swansea Campus</a:t>
            </a:r>
          </a:p>
          <a:p>
            <a:pPr>
              <a:defRPr/>
            </a:pPr>
            <a:endParaRPr lang="en-GB" sz="1400" dirty="0">
              <a:ea typeface="ＭＳ Ｐゴシック"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AE1B1-D84C-4749-9BA1-B7B84EF98960}"/>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endParaRPr lang="en-GB" dirty="0"/>
          </a:p>
        </p:txBody>
      </p:sp>
      <p:sp>
        <p:nvSpPr>
          <p:cNvPr id="3" name="Content Placeholder 2">
            <a:extLst>
              <a:ext uri="{FF2B5EF4-FFF2-40B4-BE49-F238E27FC236}">
                <a16:creationId xmlns:a16="http://schemas.microsoft.com/office/drawing/2014/main" id="{51F1A883-AFD2-4C6C-BF7D-64E0909CA8F2}"/>
              </a:ext>
            </a:extLst>
          </p:cNvPr>
          <p:cNvSpPr>
            <a:spLocks noGrp="1"/>
          </p:cNvSpPr>
          <p:nvPr>
            <p:ph idx="1"/>
          </p:nvPr>
        </p:nvSpPr>
        <p:spPr>
          <a:xfrm>
            <a:off x="457200" y="4849332"/>
            <a:ext cx="8229600" cy="1967268"/>
          </a:xfrm>
        </p:spPr>
        <p:txBody>
          <a:bodyPr>
            <a:normAutofit lnSpcReduction="10000"/>
          </a:bodyPr>
          <a:lstStyle/>
          <a:p>
            <a:pPr marL="0" indent="0">
              <a:buFontTx/>
              <a:buNone/>
              <a:defRPr/>
            </a:pPr>
            <a:r>
              <a:rPr lang="en-GB" sz="2000" b="1" dirty="0">
                <a:solidFill>
                  <a:schemeClr val="tx2">
                    <a:lumMod val="50000"/>
                    <a:lumOff val="50000"/>
                  </a:schemeClr>
                </a:solidFill>
              </a:rPr>
              <a:t>One of the primary goals for CPU designers is simply to allow programs to be more sophisticated (which generally means larger, with more features), while increasing execution speed, i.e. to be able to execute bigger programs, in less time.</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How has this been achieved?</a:t>
            </a:r>
          </a:p>
        </p:txBody>
      </p:sp>
      <p:pic>
        <p:nvPicPr>
          <p:cNvPr id="4" name="Picture 3">
            <a:extLst>
              <a:ext uri="{FF2B5EF4-FFF2-40B4-BE49-F238E27FC236}">
                <a16:creationId xmlns:a16="http://schemas.microsoft.com/office/drawing/2014/main" id="{7392A66B-B49B-4267-BBBC-7A0C4BA420C6}"/>
              </a:ext>
            </a:extLst>
          </p:cNvPr>
          <p:cNvPicPr>
            <a:picLocks noChangeAspect="1"/>
          </p:cNvPicPr>
          <p:nvPr/>
        </p:nvPicPr>
        <p:blipFill>
          <a:blip r:embed="rId3"/>
          <a:stretch>
            <a:fillRect/>
          </a:stretch>
        </p:blipFill>
        <p:spPr>
          <a:xfrm>
            <a:off x="179512" y="10684"/>
            <a:ext cx="8856984" cy="483864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EE0BA-3F24-4DB6-8FDD-772AA3A3E7D2}"/>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Clock Speed</a:t>
            </a:r>
          </a:p>
        </p:txBody>
      </p:sp>
      <p:sp>
        <p:nvSpPr>
          <p:cNvPr id="6" name="Content Placeholder 5">
            <a:extLst>
              <a:ext uri="{FF2B5EF4-FFF2-40B4-BE49-F238E27FC236}">
                <a16:creationId xmlns:a16="http://schemas.microsoft.com/office/drawing/2014/main" id="{182B507C-191F-417B-8D8D-423052611B07}"/>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61EB136E-0E48-4603-B425-0CAD678A8FCF}"/>
              </a:ext>
            </a:extLst>
          </p:cNvPr>
          <p:cNvPicPr>
            <a:picLocks noChangeAspect="1"/>
          </p:cNvPicPr>
          <p:nvPr/>
        </p:nvPicPr>
        <p:blipFill>
          <a:blip r:embed="rId3"/>
          <a:stretch>
            <a:fillRect/>
          </a:stretch>
        </p:blipFill>
        <p:spPr>
          <a:xfrm>
            <a:off x="611560" y="1268760"/>
            <a:ext cx="8072615" cy="524033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4383-DC79-48B9-BB7C-442A69675754}"/>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Internal CPU data bus</a:t>
            </a:r>
          </a:p>
        </p:txBody>
      </p:sp>
      <p:pic>
        <p:nvPicPr>
          <p:cNvPr id="5" name="Content Placeholder 4">
            <a:extLst>
              <a:ext uri="{FF2B5EF4-FFF2-40B4-BE49-F238E27FC236}">
                <a16:creationId xmlns:a16="http://schemas.microsoft.com/office/drawing/2014/main" id="{CCE698E3-B0E5-4FDC-B8F8-951504A23FEC}"/>
              </a:ext>
            </a:extLst>
          </p:cNvPr>
          <p:cNvPicPr>
            <a:picLocks noGrp="1" noChangeAspect="1"/>
          </p:cNvPicPr>
          <p:nvPr>
            <p:ph idx="1"/>
          </p:nvPr>
        </p:nvPicPr>
        <p:blipFill>
          <a:blip r:embed="rId3"/>
          <a:stretch>
            <a:fillRect/>
          </a:stretch>
        </p:blipFill>
        <p:spPr>
          <a:xfrm>
            <a:off x="280611" y="2075740"/>
            <a:ext cx="8539861" cy="394554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39ED9-DBF4-4496-B24E-AE9CDA75BB43}"/>
              </a:ext>
            </a:extLst>
          </p:cNvPr>
          <p:cNvSpPr>
            <a:spLocks noGrp="1"/>
          </p:cNvSpPr>
          <p:nvPr>
            <p:ph type="title"/>
          </p:nvPr>
        </p:nvSpPr>
        <p:spPr>
          <a:xfrm>
            <a:off x="685800" y="188913"/>
            <a:ext cx="7772400" cy="503237"/>
          </a:xfrm>
          <a:effectLst>
            <a:outerShdw blurRad="50800" dist="38100" dir="2700000" algn="tl" rotWithShape="0">
              <a:prstClr val="black">
                <a:alpha val="40000"/>
              </a:prstClr>
            </a:outerShdw>
          </a:effectLst>
        </p:spPr>
        <p:txBody>
          <a:bodyPr/>
          <a:lstStyle/>
          <a:p>
            <a:pPr>
              <a:defRPr/>
            </a:pPr>
            <a:r>
              <a:rPr lang="en-GB" dirty="0"/>
              <a:t>Expansion Bus width</a:t>
            </a:r>
          </a:p>
        </p:txBody>
      </p:sp>
      <p:pic>
        <p:nvPicPr>
          <p:cNvPr id="7" name="Content Placeholder 6">
            <a:extLst>
              <a:ext uri="{FF2B5EF4-FFF2-40B4-BE49-F238E27FC236}">
                <a16:creationId xmlns:a16="http://schemas.microsoft.com/office/drawing/2014/main" id="{35FAD127-3697-4509-BC82-C6307BE61AB9}"/>
              </a:ext>
            </a:extLst>
          </p:cNvPr>
          <p:cNvPicPr>
            <a:picLocks noGrp="1" noChangeAspect="1"/>
          </p:cNvPicPr>
          <p:nvPr>
            <p:ph idx="1"/>
          </p:nvPr>
        </p:nvPicPr>
        <p:blipFill>
          <a:blip r:embed="rId3"/>
          <a:stretch>
            <a:fillRect/>
          </a:stretch>
        </p:blipFill>
        <p:spPr>
          <a:xfrm>
            <a:off x="362059" y="1556792"/>
            <a:ext cx="8419882" cy="446449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4383-DC79-48B9-BB7C-442A69675754}"/>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CPU address bus</a:t>
            </a:r>
          </a:p>
        </p:txBody>
      </p:sp>
      <p:pic>
        <p:nvPicPr>
          <p:cNvPr id="4" name="Content Placeholder 3">
            <a:extLst>
              <a:ext uri="{FF2B5EF4-FFF2-40B4-BE49-F238E27FC236}">
                <a16:creationId xmlns:a16="http://schemas.microsoft.com/office/drawing/2014/main" id="{399F29BB-20D0-4977-B848-6A0EDBAC7114}"/>
              </a:ext>
            </a:extLst>
          </p:cNvPr>
          <p:cNvPicPr>
            <a:picLocks noGrp="1" noChangeAspect="1"/>
          </p:cNvPicPr>
          <p:nvPr>
            <p:ph idx="1"/>
          </p:nvPr>
        </p:nvPicPr>
        <p:blipFill>
          <a:blip r:embed="rId3"/>
          <a:stretch>
            <a:fillRect/>
          </a:stretch>
        </p:blipFill>
        <p:spPr>
          <a:xfrm>
            <a:off x="147195" y="2276872"/>
            <a:ext cx="8862008" cy="3528392"/>
          </a:xfrm>
          <a:prstGeom prst="rect">
            <a:avLst/>
          </a:prstGeom>
        </p:spPr>
      </p:pic>
    </p:spTree>
    <p:extLst>
      <p:ext uri="{BB962C8B-B14F-4D97-AF65-F5344CB8AC3E}">
        <p14:creationId xmlns:p14="http://schemas.microsoft.com/office/powerpoint/2010/main" val="2998410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F650-13CD-4E84-AF01-BD5254B244DD}"/>
              </a:ext>
            </a:extLst>
          </p:cNvPr>
          <p:cNvSpPr>
            <a:spLocks noGrp="1"/>
          </p:cNvSpPr>
          <p:nvPr>
            <p:ph type="title"/>
          </p:nvPr>
        </p:nvSpPr>
        <p:spPr>
          <a:xfrm>
            <a:off x="685800" y="0"/>
            <a:ext cx="7772400" cy="792163"/>
          </a:xfrm>
          <a:effectLst>
            <a:outerShdw blurRad="50800" dist="38100" dir="2700000" algn="tl" rotWithShape="0">
              <a:prstClr val="black">
                <a:alpha val="40000"/>
              </a:prstClr>
            </a:outerShdw>
          </a:effectLst>
        </p:spPr>
        <p:txBody>
          <a:bodyPr/>
          <a:lstStyle/>
          <a:p>
            <a:pPr>
              <a:defRPr/>
            </a:pPr>
            <a:r>
              <a:rPr lang="en-GB" dirty="0"/>
              <a:t>CPU Cache</a:t>
            </a:r>
          </a:p>
        </p:txBody>
      </p:sp>
      <p:pic>
        <p:nvPicPr>
          <p:cNvPr id="7" name="Content Placeholder 6">
            <a:extLst>
              <a:ext uri="{FF2B5EF4-FFF2-40B4-BE49-F238E27FC236}">
                <a16:creationId xmlns:a16="http://schemas.microsoft.com/office/drawing/2014/main" id="{C906F8AC-19AA-4848-9874-6C62C2A39E52}"/>
              </a:ext>
            </a:extLst>
          </p:cNvPr>
          <p:cNvPicPr>
            <a:picLocks noGrp="1" noChangeAspect="1"/>
          </p:cNvPicPr>
          <p:nvPr>
            <p:ph idx="1"/>
          </p:nvPr>
        </p:nvPicPr>
        <p:blipFill>
          <a:blip r:embed="rId3"/>
          <a:stretch>
            <a:fillRect/>
          </a:stretch>
        </p:blipFill>
        <p:spPr>
          <a:xfrm>
            <a:off x="1331640" y="848204"/>
            <a:ext cx="6624736" cy="599821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5B02F-1908-4A1E-91F6-35B8E9BCA7FA}"/>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What is Hyperthreading?</a:t>
            </a:r>
          </a:p>
        </p:txBody>
      </p:sp>
      <p:sp>
        <p:nvSpPr>
          <p:cNvPr id="3" name="Content Placeholder 2">
            <a:extLst>
              <a:ext uri="{FF2B5EF4-FFF2-40B4-BE49-F238E27FC236}">
                <a16:creationId xmlns:a16="http://schemas.microsoft.com/office/drawing/2014/main" id="{68C3B32C-8212-4E5F-B46C-5420D472DDFC}"/>
              </a:ext>
            </a:extLst>
          </p:cNvPr>
          <p:cNvSpPr>
            <a:spLocks noGrp="1"/>
          </p:cNvSpPr>
          <p:nvPr>
            <p:ph idx="1"/>
          </p:nvPr>
        </p:nvSpPr>
        <p:spPr>
          <a:xfrm>
            <a:off x="685800" y="1628800"/>
            <a:ext cx="7772400" cy="4467200"/>
          </a:xfrm>
        </p:spPr>
        <p:txBody>
          <a:bodyPr/>
          <a:lstStyle/>
          <a:p>
            <a:r>
              <a:rPr lang="en-GB" sz="2000" dirty="0"/>
              <a:t>Hyper-Threading is Intel's proprietary technology that allows a single physical CPU core to act as two logical cores, enabling it to process multiple threads simultaneously. This technology enhances the parallelization of computations, improving overall CPU performance and efficiency.</a:t>
            </a:r>
          </a:p>
          <a:p>
            <a:r>
              <a:rPr lang="en-GB" sz="2000" dirty="0"/>
              <a:t>Each physical core in a hyper-threaded CPU can manage two execution contexts, which allows the operating system to schedule two threads per core.</a:t>
            </a:r>
          </a:p>
          <a:p>
            <a:r>
              <a:rPr lang="en-GB" sz="2000" dirty="0"/>
              <a:t>The CPU shares its resources, such as execution units and caches, between the two logical processors. This sharing helps utilize idle resources that would otherwise remain unused during processing delays, like waiting for data.</a:t>
            </a:r>
          </a:p>
          <a:p>
            <a:r>
              <a:rPr lang="en-GB" sz="2000" dirty="0"/>
              <a:t>When one thread is stalled (for instance, due to a cache miss), the other thread can continue executing, thus improving throughput and performance for multi-threaded applications</a:t>
            </a:r>
          </a:p>
          <a:p>
            <a:endParaRPr lang="en-GB" sz="2000" dirty="0"/>
          </a:p>
        </p:txBody>
      </p:sp>
    </p:spTree>
    <p:extLst>
      <p:ext uri="{BB962C8B-B14F-4D97-AF65-F5344CB8AC3E}">
        <p14:creationId xmlns:p14="http://schemas.microsoft.com/office/powerpoint/2010/main" val="2983651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5B02F-1908-4A1E-91F6-35B8E9BCA7FA}"/>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Hyperthreading</a:t>
            </a:r>
          </a:p>
        </p:txBody>
      </p:sp>
      <p:pic>
        <p:nvPicPr>
          <p:cNvPr id="4" name="Content Placeholder 3">
            <a:extLst>
              <a:ext uri="{FF2B5EF4-FFF2-40B4-BE49-F238E27FC236}">
                <a16:creationId xmlns:a16="http://schemas.microsoft.com/office/drawing/2014/main" id="{34ADE827-C0F0-46F3-98C9-4A5A0A70E82C}"/>
              </a:ext>
            </a:extLst>
          </p:cNvPr>
          <p:cNvPicPr>
            <a:picLocks noGrp="1" noChangeAspect="1"/>
          </p:cNvPicPr>
          <p:nvPr>
            <p:ph idx="1"/>
          </p:nvPr>
        </p:nvPicPr>
        <p:blipFill>
          <a:blip r:embed="rId3"/>
          <a:stretch>
            <a:fillRect/>
          </a:stretch>
        </p:blipFill>
        <p:spPr>
          <a:xfrm>
            <a:off x="685800" y="1196975"/>
            <a:ext cx="7772400" cy="552408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3F41-18D7-4A11-B955-16B3454042F3}"/>
              </a:ext>
            </a:extLst>
          </p:cNvPr>
          <p:cNvSpPr>
            <a:spLocks noGrp="1"/>
          </p:cNvSpPr>
          <p:nvPr>
            <p:ph type="title"/>
          </p:nvPr>
        </p:nvSpPr>
        <p:spPr>
          <a:xfrm>
            <a:off x="685800" y="0"/>
            <a:ext cx="7772400" cy="792163"/>
          </a:xfrm>
          <a:effectLst>
            <a:outerShdw blurRad="50800" dist="38100" dir="2700000" algn="tl" rotWithShape="0">
              <a:prstClr val="black">
                <a:alpha val="40000"/>
              </a:prstClr>
            </a:outerShdw>
          </a:effectLst>
        </p:spPr>
        <p:txBody>
          <a:bodyPr/>
          <a:lstStyle/>
          <a:p>
            <a:pPr>
              <a:defRPr/>
            </a:pPr>
            <a:r>
              <a:rPr lang="en-GB" dirty="0"/>
              <a:t>CPU cores</a:t>
            </a:r>
          </a:p>
        </p:txBody>
      </p:sp>
      <p:pic>
        <p:nvPicPr>
          <p:cNvPr id="4" name="Content Placeholder 3">
            <a:extLst>
              <a:ext uri="{FF2B5EF4-FFF2-40B4-BE49-F238E27FC236}">
                <a16:creationId xmlns:a16="http://schemas.microsoft.com/office/drawing/2014/main" id="{2F455D74-1811-4C97-99F7-DD3BA64DAE53}"/>
              </a:ext>
            </a:extLst>
          </p:cNvPr>
          <p:cNvPicPr>
            <a:picLocks noGrp="1" noChangeAspect="1"/>
          </p:cNvPicPr>
          <p:nvPr>
            <p:ph idx="1"/>
          </p:nvPr>
        </p:nvPicPr>
        <p:blipFill>
          <a:blip r:embed="rId3"/>
          <a:stretch>
            <a:fillRect/>
          </a:stretch>
        </p:blipFill>
        <p:spPr>
          <a:xfrm>
            <a:off x="521536" y="841042"/>
            <a:ext cx="8298936" cy="590032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3F41-18D7-4A11-B955-16B3454042F3}"/>
              </a:ext>
            </a:extLst>
          </p:cNvPr>
          <p:cNvSpPr>
            <a:spLocks noGrp="1"/>
          </p:cNvSpPr>
          <p:nvPr>
            <p:ph type="title"/>
          </p:nvPr>
        </p:nvSpPr>
        <p:spPr>
          <a:xfrm>
            <a:off x="685800" y="0"/>
            <a:ext cx="7772400" cy="792163"/>
          </a:xfrm>
          <a:effectLst>
            <a:outerShdw blurRad="50800" dist="38100" dir="2700000" algn="tl" rotWithShape="0">
              <a:prstClr val="black">
                <a:alpha val="40000"/>
              </a:prstClr>
            </a:outerShdw>
          </a:effectLst>
        </p:spPr>
        <p:txBody>
          <a:bodyPr/>
          <a:lstStyle/>
          <a:p>
            <a:pPr>
              <a:defRPr/>
            </a:pPr>
            <a:r>
              <a:rPr lang="en-GB" dirty="0"/>
              <a:t>Cores vs Clock Rate</a:t>
            </a:r>
          </a:p>
        </p:txBody>
      </p:sp>
      <p:pic>
        <p:nvPicPr>
          <p:cNvPr id="5" name="Content Placeholder 4">
            <a:extLst>
              <a:ext uri="{FF2B5EF4-FFF2-40B4-BE49-F238E27FC236}">
                <a16:creationId xmlns:a16="http://schemas.microsoft.com/office/drawing/2014/main" id="{108495AC-83D8-4532-8765-9B39D1C46266}"/>
              </a:ext>
            </a:extLst>
          </p:cNvPr>
          <p:cNvPicPr>
            <a:picLocks noGrp="1" noChangeAspect="1"/>
          </p:cNvPicPr>
          <p:nvPr>
            <p:ph idx="1"/>
          </p:nvPr>
        </p:nvPicPr>
        <p:blipFill>
          <a:blip r:embed="rId3"/>
          <a:stretch>
            <a:fillRect/>
          </a:stretch>
        </p:blipFill>
        <p:spPr>
          <a:xfrm>
            <a:off x="0" y="1625501"/>
            <a:ext cx="9147102" cy="4827836"/>
          </a:xfrm>
          <a:prstGeom prst="rect">
            <a:avLst/>
          </a:prstGeom>
        </p:spPr>
      </p:pic>
    </p:spTree>
    <p:extLst>
      <p:ext uri="{BB962C8B-B14F-4D97-AF65-F5344CB8AC3E}">
        <p14:creationId xmlns:p14="http://schemas.microsoft.com/office/powerpoint/2010/main" val="1802482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96AB5-ABC2-43D0-B18D-08B0DAF3D1E0}"/>
              </a:ext>
            </a:extLst>
          </p:cNvPr>
          <p:cNvSpPr>
            <a:spLocks noGrp="1"/>
          </p:cNvSpPr>
          <p:nvPr>
            <p:ph type="title"/>
          </p:nvPr>
        </p:nvSpPr>
        <p:spPr>
          <a:xfrm>
            <a:off x="251520" y="188913"/>
            <a:ext cx="8568952" cy="1008062"/>
          </a:xfrm>
          <a:effectLst>
            <a:outerShdw blurRad="50800" dist="38100" dir="2700000" algn="tl" rotWithShape="0">
              <a:prstClr val="black">
                <a:alpha val="40000"/>
              </a:prstClr>
            </a:outerShdw>
          </a:effectLst>
        </p:spPr>
        <p:txBody>
          <a:bodyPr/>
          <a:lstStyle/>
          <a:p>
            <a:pPr>
              <a:defRPr/>
            </a:pPr>
            <a:r>
              <a:rPr lang="en-GB" dirty="0"/>
              <a:t>CPU power consumption (TDP)</a:t>
            </a:r>
          </a:p>
        </p:txBody>
      </p:sp>
      <p:pic>
        <p:nvPicPr>
          <p:cNvPr id="4" name="Content Placeholder 3">
            <a:extLst>
              <a:ext uri="{FF2B5EF4-FFF2-40B4-BE49-F238E27FC236}">
                <a16:creationId xmlns:a16="http://schemas.microsoft.com/office/drawing/2014/main" id="{73A3AD48-4CFE-443B-BC5E-0652890AACB7}"/>
              </a:ext>
            </a:extLst>
          </p:cNvPr>
          <p:cNvPicPr>
            <a:picLocks noGrp="1" noChangeAspect="1"/>
          </p:cNvPicPr>
          <p:nvPr>
            <p:ph idx="1"/>
          </p:nvPr>
        </p:nvPicPr>
        <p:blipFill>
          <a:blip r:embed="rId3"/>
          <a:stretch>
            <a:fillRect/>
          </a:stretch>
        </p:blipFill>
        <p:spPr>
          <a:xfrm>
            <a:off x="389334" y="1227528"/>
            <a:ext cx="8431138" cy="544155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3DF1-B2C4-4706-A904-879B9AA6DC6D}"/>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b="1" dirty="0">
                <a:solidFill>
                  <a:schemeClr val="tx2">
                    <a:lumMod val="50000"/>
                    <a:lumOff val="50000"/>
                  </a:schemeClr>
                </a:solidFill>
              </a:rPr>
              <a:t>Intel ‘</a:t>
            </a:r>
            <a:r>
              <a:rPr lang="en-GB" b="1" dirty="0" err="1">
                <a:solidFill>
                  <a:schemeClr val="tx2">
                    <a:lumMod val="50000"/>
                    <a:lumOff val="50000"/>
                  </a:schemeClr>
                </a:solidFill>
              </a:rPr>
              <a:t>Speedstep</a:t>
            </a:r>
            <a:r>
              <a:rPr lang="en-GB" b="1" dirty="0">
                <a:solidFill>
                  <a:schemeClr val="tx2">
                    <a:lumMod val="50000"/>
                    <a:lumOff val="50000"/>
                  </a:schemeClr>
                </a:solidFill>
              </a:rPr>
              <a:t>’ technology</a:t>
            </a:r>
            <a:endParaRPr lang="en-GB" dirty="0"/>
          </a:p>
        </p:txBody>
      </p:sp>
      <p:sp>
        <p:nvSpPr>
          <p:cNvPr id="3" name="Content Placeholder 2">
            <a:extLst>
              <a:ext uri="{FF2B5EF4-FFF2-40B4-BE49-F238E27FC236}">
                <a16:creationId xmlns:a16="http://schemas.microsoft.com/office/drawing/2014/main" id="{EF1FC989-8A7D-4158-9A2B-B761C3590F29}"/>
              </a:ext>
            </a:extLst>
          </p:cNvPr>
          <p:cNvSpPr>
            <a:spLocks noGrp="1"/>
          </p:cNvSpPr>
          <p:nvPr>
            <p:ph idx="1"/>
          </p:nvPr>
        </p:nvSpPr>
        <p:spPr>
          <a:xfrm>
            <a:off x="457200" y="1341438"/>
            <a:ext cx="8229600" cy="5256212"/>
          </a:xfrm>
        </p:spPr>
        <p:txBody>
          <a:bodyPr>
            <a:normAutofit/>
          </a:bodyPr>
          <a:lstStyle/>
          <a:p>
            <a:pPr marL="0" indent="0">
              <a:buFontTx/>
              <a:buNone/>
              <a:defRPr/>
            </a:pPr>
            <a:r>
              <a:rPr lang="en-GB" sz="2000" b="1" dirty="0">
                <a:solidFill>
                  <a:schemeClr val="tx2">
                    <a:lumMod val="50000"/>
                    <a:lumOff val="50000"/>
                  </a:schemeClr>
                </a:solidFill>
              </a:rPr>
              <a:t>Temporarily under-clock the CPU to save power.</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This technology allows for simultaneous adjustment of voltage and frequency in response to processor load, further optimizing power usage during varying workloads.</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By reducing both voltage and frequency during low activity periods, </a:t>
            </a:r>
            <a:r>
              <a:rPr lang="en-GB" sz="2000" b="1" dirty="0" err="1">
                <a:solidFill>
                  <a:schemeClr val="tx2">
                    <a:lumMod val="50000"/>
                    <a:lumOff val="50000"/>
                  </a:schemeClr>
                </a:solidFill>
              </a:rPr>
              <a:t>SpeedStep</a:t>
            </a:r>
            <a:r>
              <a:rPr lang="en-GB" sz="2000" b="1" dirty="0">
                <a:solidFill>
                  <a:schemeClr val="tx2">
                    <a:lumMod val="50000"/>
                    <a:lumOff val="50000"/>
                  </a:schemeClr>
                </a:solidFill>
              </a:rPr>
              <a:t> contributes significantly to energy savings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3DF1-B2C4-4706-A904-879B9AA6DC6D}"/>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b="1" dirty="0">
                <a:solidFill>
                  <a:schemeClr val="tx2">
                    <a:lumMod val="50000"/>
                    <a:lumOff val="50000"/>
                  </a:schemeClr>
                </a:solidFill>
              </a:rPr>
              <a:t>“Turbo” mode</a:t>
            </a:r>
            <a:endParaRPr lang="en-GB" dirty="0"/>
          </a:p>
        </p:txBody>
      </p:sp>
      <p:sp>
        <p:nvSpPr>
          <p:cNvPr id="3" name="Content Placeholder 2">
            <a:extLst>
              <a:ext uri="{FF2B5EF4-FFF2-40B4-BE49-F238E27FC236}">
                <a16:creationId xmlns:a16="http://schemas.microsoft.com/office/drawing/2014/main" id="{EF1FC989-8A7D-4158-9A2B-B761C3590F29}"/>
              </a:ext>
            </a:extLst>
          </p:cNvPr>
          <p:cNvSpPr>
            <a:spLocks noGrp="1"/>
          </p:cNvSpPr>
          <p:nvPr>
            <p:ph idx="1"/>
          </p:nvPr>
        </p:nvSpPr>
        <p:spPr>
          <a:xfrm>
            <a:off x="457200" y="1341438"/>
            <a:ext cx="8229600" cy="5256212"/>
          </a:xfrm>
        </p:spPr>
        <p:txBody>
          <a:bodyPr>
            <a:normAutofit/>
          </a:bodyPr>
          <a:lstStyle/>
          <a:p>
            <a:pPr marL="0" indent="0">
              <a:buFontTx/>
              <a:buNone/>
              <a:defRPr/>
            </a:pPr>
            <a:r>
              <a:rPr lang="en-GB" sz="2000" b="1" dirty="0">
                <a:solidFill>
                  <a:schemeClr val="tx2">
                    <a:lumMod val="50000"/>
                    <a:lumOff val="50000"/>
                  </a:schemeClr>
                </a:solidFill>
              </a:rPr>
              <a:t>Temporarily overclock the whole CPU or individual cores to obtain more performance.</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Causes a heat increase, so often can’t be sustained.</a:t>
            </a:r>
          </a:p>
        </p:txBody>
      </p:sp>
    </p:spTree>
    <p:extLst>
      <p:ext uri="{BB962C8B-B14F-4D97-AF65-F5344CB8AC3E}">
        <p14:creationId xmlns:p14="http://schemas.microsoft.com/office/powerpoint/2010/main" val="488575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3DF1-B2C4-4706-A904-879B9AA6DC6D}"/>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b="1" dirty="0">
                <a:solidFill>
                  <a:schemeClr val="tx2">
                    <a:lumMod val="50000"/>
                    <a:lumOff val="50000"/>
                  </a:schemeClr>
                </a:solidFill>
              </a:rPr>
              <a:t>E &amp; P cores</a:t>
            </a:r>
            <a:endParaRPr lang="en-GB" dirty="0"/>
          </a:p>
        </p:txBody>
      </p:sp>
      <p:sp>
        <p:nvSpPr>
          <p:cNvPr id="3" name="Content Placeholder 2">
            <a:extLst>
              <a:ext uri="{FF2B5EF4-FFF2-40B4-BE49-F238E27FC236}">
                <a16:creationId xmlns:a16="http://schemas.microsoft.com/office/drawing/2014/main" id="{EF1FC989-8A7D-4158-9A2B-B761C3590F29}"/>
              </a:ext>
            </a:extLst>
          </p:cNvPr>
          <p:cNvSpPr>
            <a:spLocks noGrp="1"/>
          </p:cNvSpPr>
          <p:nvPr>
            <p:ph idx="1"/>
          </p:nvPr>
        </p:nvSpPr>
        <p:spPr>
          <a:xfrm>
            <a:off x="457200" y="1341438"/>
            <a:ext cx="8229600" cy="5256212"/>
          </a:xfrm>
        </p:spPr>
        <p:txBody>
          <a:bodyPr>
            <a:normAutofit/>
          </a:bodyPr>
          <a:lstStyle/>
          <a:p>
            <a:pPr marL="0" indent="0">
              <a:buFontTx/>
              <a:buNone/>
              <a:defRPr/>
            </a:pPr>
            <a:r>
              <a:rPr lang="en-GB" sz="2000" dirty="0"/>
              <a:t>Intel's hybrid architecture incorporates two distinct types of CPU cores: </a:t>
            </a:r>
            <a:r>
              <a:rPr lang="en-GB" sz="2000" b="1" dirty="0"/>
              <a:t>Performance cores (P-cores)</a:t>
            </a:r>
            <a:r>
              <a:rPr lang="en-GB" sz="2000" dirty="0"/>
              <a:t> and </a:t>
            </a:r>
            <a:r>
              <a:rPr lang="en-GB" sz="2000" b="1" dirty="0"/>
              <a:t>Efficient cores (E-cores)</a:t>
            </a:r>
            <a:r>
              <a:rPr lang="en-GB" sz="2000" dirty="0"/>
              <a:t>. This design aims to optimize performance and power efficiency across various workloads.</a:t>
            </a:r>
          </a:p>
          <a:p>
            <a:pPr marL="0" indent="0">
              <a:buFontTx/>
              <a:buNone/>
              <a:defRPr/>
            </a:pPr>
            <a:endParaRPr lang="en-GB" sz="2000" dirty="0"/>
          </a:p>
          <a:p>
            <a:pPr marL="0" indent="0">
              <a:buFontTx/>
              <a:buNone/>
              <a:defRPr/>
            </a:pPr>
            <a:r>
              <a:rPr lang="en-GB" sz="2000" dirty="0"/>
              <a:t>P-Cores work alongside E-Cores to optimize performance across a range of workloads. This dual-core approach allows the processor to dynamically allocate tasks based on their demands—P-Cores handle intensive processing while E-Cores manage lighter tasks, leading to improved energy efficiency and responsiveness during various computing scenarios</a:t>
            </a:r>
          </a:p>
          <a:p>
            <a:pPr marL="0" indent="0">
              <a:buFontTx/>
              <a:buNone/>
              <a:defRPr/>
            </a:pPr>
            <a:endParaRPr lang="en-GB" sz="2000" b="1" dirty="0">
              <a:solidFill>
                <a:schemeClr val="tx2">
                  <a:lumMod val="50000"/>
                  <a:lumOff val="50000"/>
                </a:schemeClr>
              </a:solidFill>
            </a:endParaRPr>
          </a:p>
        </p:txBody>
      </p:sp>
    </p:spTree>
    <p:extLst>
      <p:ext uri="{BB962C8B-B14F-4D97-AF65-F5344CB8AC3E}">
        <p14:creationId xmlns:p14="http://schemas.microsoft.com/office/powerpoint/2010/main" val="3026209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362B-6ED8-4B25-97B7-C44062AE74B2}"/>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Some current (2025) CPUs</a:t>
            </a:r>
          </a:p>
        </p:txBody>
      </p:sp>
      <p:pic>
        <p:nvPicPr>
          <p:cNvPr id="4" name="Content Placeholder 3">
            <a:extLst>
              <a:ext uri="{FF2B5EF4-FFF2-40B4-BE49-F238E27FC236}">
                <a16:creationId xmlns:a16="http://schemas.microsoft.com/office/drawing/2014/main" id="{81B627BE-B45D-4491-8EAF-A95FC9837AEB}"/>
              </a:ext>
            </a:extLst>
          </p:cNvPr>
          <p:cNvPicPr>
            <a:picLocks noGrp="1" noChangeAspect="1"/>
          </p:cNvPicPr>
          <p:nvPr>
            <p:ph idx="1"/>
          </p:nvPr>
        </p:nvPicPr>
        <p:blipFill>
          <a:blip r:embed="rId3"/>
          <a:stretch>
            <a:fillRect/>
          </a:stretch>
        </p:blipFill>
        <p:spPr>
          <a:xfrm>
            <a:off x="395536" y="1713291"/>
            <a:ext cx="8424936" cy="469071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3DF1-B2C4-4706-A904-879B9AA6DC6D}"/>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b="1" dirty="0">
                <a:solidFill>
                  <a:schemeClr val="tx2">
                    <a:lumMod val="50000"/>
                    <a:lumOff val="50000"/>
                  </a:schemeClr>
                </a:solidFill>
              </a:rPr>
              <a:t>E &amp; P cores</a:t>
            </a:r>
            <a:endParaRPr lang="en-GB" dirty="0"/>
          </a:p>
        </p:txBody>
      </p:sp>
      <p:sp>
        <p:nvSpPr>
          <p:cNvPr id="3" name="Content Placeholder 2">
            <a:extLst>
              <a:ext uri="{FF2B5EF4-FFF2-40B4-BE49-F238E27FC236}">
                <a16:creationId xmlns:a16="http://schemas.microsoft.com/office/drawing/2014/main" id="{EF1FC989-8A7D-4158-9A2B-B761C3590F29}"/>
              </a:ext>
            </a:extLst>
          </p:cNvPr>
          <p:cNvSpPr>
            <a:spLocks noGrp="1"/>
          </p:cNvSpPr>
          <p:nvPr>
            <p:ph idx="1"/>
          </p:nvPr>
        </p:nvSpPr>
        <p:spPr>
          <a:xfrm>
            <a:off x="457200" y="1341438"/>
            <a:ext cx="8229600" cy="5256212"/>
          </a:xfrm>
        </p:spPr>
        <p:txBody>
          <a:bodyPr>
            <a:normAutofit lnSpcReduction="10000"/>
          </a:bodyPr>
          <a:lstStyle/>
          <a:p>
            <a:pPr marL="0" indent="0">
              <a:buFontTx/>
              <a:buNone/>
              <a:defRPr/>
            </a:pPr>
            <a:r>
              <a:rPr lang="en-GB" sz="2000" b="1" u="sng" dirty="0">
                <a:solidFill>
                  <a:schemeClr val="tx2">
                    <a:lumMod val="50000"/>
                    <a:lumOff val="50000"/>
                  </a:schemeClr>
                </a:solidFill>
              </a:rPr>
              <a:t>P cores</a:t>
            </a:r>
          </a:p>
          <a:p>
            <a:pPr marL="0" indent="0">
              <a:buFontTx/>
              <a:buNone/>
              <a:defRPr/>
            </a:pPr>
            <a:r>
              <a:rPr lang="en-GB" sz="2000" b="1" dirty="0">
                <a:solidFill>
                  <a:schemeClr val="tx2">
                    <a:lumMod val="50000"/>
                    <a:lumOff val="50000"/>
                  </a:schemeClr>
                </a:solidFill>
              </a:rPr>
              <a:t>Built for demanding applications, P-cores have higher clock speeds and </a:t>
            </a:r>
            <a:r>
              <a:rPr lang="en-GB" sz="2000" b="1" dirty="0">
                <a:solidFill>
                  <a:schemeClr val="tx2">
                    <a:lumMod val="50000"/>
                    <a:lumOff val="50000"/>
                  </a:schemeClr>
                </a:solidFill>
                <a:highlight>
                  <a:srgbClr val="FFFF00"/>
                </a:highlight>
              </a:rPr>
              <a:t>support Hyper-Threading</a:t>
            </a:r>
            <a:r>
              <a:rPr lang="en-GB" sz="2000" b="1" dirty="0">
                <a:solidFill>
                  <a:schemeClr val="tx2">
                    <a:lumMod val="50000"/>
                    <a:lumOff val="50000"/>
                  </a:schemeClr>
                </a:solidFill>
              </a:rPr>
              <a:t>, allowing them to handle more threads simultaneously.</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They feature a complex architecture with larger caches and advanced capabilities to maximize per-thread performance.</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u="sng" dirty="0">
                <a:solidFill>
                  <a:schemeClr val="tx2">
                    <a:lumMod val="50000"/>
                    <a:lumOff val="50000"/>
                  </a:schemeClr>
                </a:solidFill>
              </a:rPr>
              <a:t>E cores</a:t>
            </a:r>
          </a:p>
          <a:p>
            <a:pPr marL="0" indent="0">
              <a:buFontTx/>
              <a:buNone/>
              <a:defRPr/>
            </a:pPr>
            <a:r>
              <a:rPr lang="en-GB" sz="2000" b="1" dirty="0">
                <a:solidFill>
                  <a:schemeClr val="tx2">
                    <a:lumMod val="50000"/>
                    <a:lumOff val="50000"/>
                  </a:schemeClr>
                </a:solidFill>
              </a:rPr>
              <a:t>E-cores are smaller, consume less power, and operate at lower clock speeds compared to P-cores. </a:t>
            </a:r>
            <a:r>
              <a:rPr lang="en-GB" sz="2000" b="1" dirty="0">
                <a:solidFill>
                  <a:schemeClr val="tx2">
                    <a:lumMod val="50000"/>
                    <a:lumOff val="50000"/>
                  </a:schemeClr>
                </a:solidFill>
                <a:highlight>
                  <a:srgbClr val="FFFF00"/>
                </a:highlight>
              </a:rPr>
              <a:t>They do not support Hyper-Threading.</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Their design allows them to handle background tasks effectively while keeping the system responsive without generating excessive heat or consuming unnecessary power.</a:t>
            </a:r>
          </a:p>
          <a:p>
            <a:pPr marL="0" indent="0">
              <a:buFontTx/>
              <a:buNone/>
              <a:defRPr/>
            </a:pPr>
            <a:endParaRPr lang="en-GB" sz="2000" b="1" dirty="0">
              <a:solidFill>
                <a:schemeClr val="tx2">
                  <a:lumMod val="50000"/>
                  <a:lumOff val="50000"/>
                </a:schemeClr>
              </a:solidFill>
            </a:endParaRPr>
          </a:p>
        </p:txBody>
      </p:sp>
    </p:spTree>
    <p:extLst>
      <p:ext uri="{BB962C8B-B14F-4D97-AF65-F5344CB8AC3E}">
        <p14:creationId xmlns:p14="http://schemas.microsoft.com/office/powerpoint/2010/main" val="361518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D1C2A-2431-41EE-A26F-CA3594C0A0E4}"/>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End Result on Max Threads</a:t>
            </a:r>
          </a:p>
        </p:txBody>
      </p:sp>
      <p:pic>
        <p:nvPicPr>
          <p:cNvPr id="6" name="Content Placeholder 5">
            <a:extLst>
              <a:ext uri="{FF2B5EF4-FFF2-40B4-BE49-F238E27FC236}">
                <a16:creationId xmlns:a16="http://schemas.microsoft.com/office/drawing/2014/main" id="{95F4E518-E1D2-4850-BA86-0854423F46D5}"/>
              </a:ext>
            </a:extLst>
          </p:cNvPr>
          <p:cNvPicPr>
            <a:picLocks noGrp="1" noChangeAspect="1"/>
          </p:cNvPicPr>
          <p:nvPr>
            <p:ph idx="1"/>
          </p:nvPr>
        </p:nvPicPr>
        <p:blipFill>
          <a:blip r:embed="rId3"/>
          <a:stretch>
            <a:fillRect/>
          </a:stretch>
        </p:blipFill>
        <p:spPr>
          <a:xfrm>
            <a:off x="590644" y="1988841"/>
            <a:ext cx="7953145" cy="4104456"/>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C0349-9F8E-4259-8477-D2D4D8EB708A}"/>
              </a:ext>
            </a:extLst>
          </p:cNvPr>
          <p:cNvSpPr>
            <a:spLocks noGrp="1"/>
          </p:cNvSpPr>
          <p:nvPr>
            <p:ph type="title"/>
          </p:nvPr>
        </p:nvSpPr>
        <p:spPr>
          <a:xfrm>
            <a:off x="179512" y="44624"/>
            <a:ext cx="8784976" cy="417020"/>
          </a:xfrm>
          <a:effectLst>
            <a:outerShdw blurRad="50800" dist="38100" dir="2700000" algn="tl" rotWithShape="0">
              <a:prstClr val="black">
                <a:alpha val="40000"/>
              </a:prstClr>
            </a:outerShdw>
          </a:effectLst>
        </p:spPr>
        <p:txBody>
          <a:bodyPr/>
          <a:lstStyle/>
          <a:p>
            <a:pPr>
              <a:defRPr/>
            </a:pPr>
            <a:r>
              <a:rPr lang="en-GB" sz="3200" dirty="0"/>
              <a:t>Side note – AI is wrong (or lies!) A lot!!</a:t>
            </a:r>
          </a:p>
        </p:txBody>
      </p:sp>
      <p:pic>
        <p:nvPicPr>
          <p:cNvPr id="6" name="Content Placeholder 5">
            <a:extLst>
              <a:ext uri="{FF2B5EF4-FFF2-40B4-BE49-F238E27FC236}">
                <a16:creationId xmlns:a16="http://schemas.microsoft.com/office/drawing/2014/main" id="{3B842812-4309-48C2-AAF1-F29107BC7166}"/>
              </a:ext>
            </a:extLst>
          </p:cNvPr>
          <p:cNvPicPr>
            <a:picLocks noGrp="1" noChangeAspect="1"/>
          </p:cNvPicPr>
          <p:nvPr>
            <p:ph idx="1"/>
          </p:nvPr>
        </p:nvPicPr>
        <p:blipFill>
          <a:blip r:embed="rId3"/>
          <a:stretch>
            <a:fillRect/>
          </a:stretch>
        </p:blipFill>
        <p:spPr>
          <a:xfrm>
            <a:off x="179512" y="659578"/>
            <a:ext cx="4392488" cy="2033559"/>
          </a:xfrm>
          <a:prstGeom prst="rect">
            <a:avLst/>
          </a:prstGeom>
        </p:spPr>
      </p:pic>
      <p:pic>
        <p:nvPicPr>
          <p:cNvPr id="9" name="Picture 8">
            <a:extLst>
              <a:ext uri="{FF2B5EF4-FFF2-40B4-BE49-F238E27FC236}">
                <a16:creationId xmlns:a16="http://schemas.microsoft.com/office/drawing/2014/main" id="{7FD6F8D1-E95E-4686-8A1F-1BB6116C9542}"/>
              </a:ext>
            </a:extLst>
          </p:cNvPr>
          <p:cNvPicPr>
            <a:picLocks noChangeAspect="1"/>
          </p:cNvPicPr>
          <p:nvPr/>
        </p:nvPicPr>
        <p:blipFill>
          <a:blip r:embed="rId4"/>
          <a:stretch>
            <a:fillRect/>
          </a:stretch>
        </p:blipFill>
        <p:spPr>
          <a:xfrm>
            <a:off x="1" y="3849173"/>
            <a:ext cx="4392488" cy="2941758"/>
          </a:xfrm>
          <a:prstGeom prst="rect">
            <a:avLst/>
          </a:prstGeom>
        </p:spPr>
      </p:pic>
      <p:pic>
        <p:nvPicPr>
          <p:cNvPr id="7" name="Picture 6">
            <a:extLst>
              <a:ext uri="{FF2B5EF4-FFF2-40B4-BE49-F238E27FC236}">
                <a16:creationId xmlns:a16="http://schemas.microsoft.com/office/drawing/2014/main" id="{09850316-F0F7-420F-981E-BA8CF35402BE}"/>
              </a:ext>
            </a:extLst>
          </p:cNvPr>
          <p:cNvPicPr>
            <a:picLocks noChangeAspect="1"/>
          </p:cNvPicPr>
          <p:nvPr/>
        </p:nvPicPr>
        <p:blipFill>
          <a:blip r:embed="rId5"/>
          <a:stretch>
            <a:fillRect/>
          </a:stretch>
        </p:blipFill>
        <p:spPr>
          <a:xfrm>
            <a:off x="3635896" y="2679574"/>
            <a:ext cx="5328592" cy="2075863"/>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C0349-9F8E-4259-8477-D2D4D8EB708A}"/>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Instruction Set enhancements</a:t>
            </a:r>
          </a:p>
        </p:txBody>
      </p:sp>
      <p:sp>
        <p:nvSpPr>
          <p:cNvPr id="3" name="Content Placeholder 2">
            <a:extLst>
              <a:ext uri="{FF2B5EF4-FFF2-40B4-BE49-F238E27FC236}">
                <a16:creationId xmlns:a16="http://schemas.microsoft.com/office/drawing/2014/main" id="{DF316071-39AB-47A0-81F7-E2AD8795E52B}"/>
              </a:ext>
            </a:extLst>
          </p:cNvPr>
          <p:cNvSpPr>
            <a:spLocks noGrp="1"/>
          </p:cNvSpPr>
          <p:nvPr>
            <p:ph idx="1"/>
          </p:nvPr>
        </p:nvSpPr>
        <p:spPr>
          <a:xfrm>
            <a:off x="457200" y="1341438"/>
            <a:ext cx="8229600" cy="5256212"/>
          </a:xfrm>
        </p:spPr>
        <p:txBody>
          <a:bodyPr>
            <a:normAutofit/>
          </a:bodyPr>
          <a:lstStyle/>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You can Improve performance in a complex instruction set computer (CISC) architecture, by adding additional, specialist instruction types.</a:t>
            </a:r>
          </a:p>
        </p:txBody>
      </p:sp>
    </p:spTree>
    <p:extLst>
      <p:ext uri="{BB962C8B-B14F-4D97-AF65-F5344CB8AC3E}">
        <p14:creationId xmlns:p14="http://schemas.microsoft.com/office/powerpoint/2010/main" val="2268766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19F8E-06FE-4C7A-B9DB-DAE0FC8D02A3}"/>
              </a:ext>
            </a:extLst>
          </p:cNvPr>
          <p:cNvSpPr>
            <a:spLocks noGrp="1"/>
          </p:cNvSpPr>
          <p:nvPr>
            <p:ph type="title"/>
          </p:nvPr>
        </p:nvSpPr>
        <p:spPr>
          <a:xfrm>
            <a:off x="685800" y="188913"/>
            <a:ext cx="7772400" cy="575791"/>
          </a:xfrm>
          <a:effectLst>
            <a:outerShdw blurRad="50800" dist="38100" dir="2700000" algn="tl" rotWithShape="0">
              <a:prstClr val="black">
                <a:alpha val="40000"/>
              </a:prstClr>
            </a:outerShdw>
          </a:effectLst>
        </p:spPr>
        <p:txBody>
          <a:bodyPr/>
          <a:lstStyle/>
          <a:p>
            <a:pPr>
              <a:defRPr/>
            </a:pPr>
            <a:r>
              <a:rPr lang="it-IT" dirty="0"/>
              <a:t>SIMD</a:t>
            </a:r>
            <a:endParaRPr lang="en-GB" dirty="0"/>
          </a:p>
        </p:txBody>
      </p:sp>
      <p:sp>
        <p:nvSpPr>
          <p:cNvPr id="3" name="Content Placeholder 2">
            <a:extLst>
              <a:ext uri="{FF2B5EF4-FFF2-40B4-BE49-F238E27FC236}">
                <a16:creationId xmlns:a16="http://schemas.microsoft.com/office/drawing/2014/main" id="{C8132EFA-BCDB-4E22-9A7C-FCB099A2B367}"/>
              </a:ext>
            </a:extLst>
          </p:cNvPr>
          <p:cNvSpPr>
            <a:spLocks noGrp="1"/>
          </p:cNvSpPr>
          <p:nvPr>
            <p:ph idx="1"/>
          </p:nvPr>
        </p:nvSpPr>
        <p:spPr>
          <a:xfrm>
            <a:off x="179512" y="908719"/>
            <a:ext cx="8784976" cy="5760367"/>
          </a:xfrm>
        </p:spPr>
        <p:txBody>
          <a:bodyPr/>
          <a:lstStyle/>
          <a:p>
            <a:r>
              <a:rPr lang="en-GB" sz="1800" dirty="0"/>
              <a:t>Single Instruction, Multiple Data (SIMD) is a parallel computing architecture that allows a single instruction to be executed on multiple data points simultaneously. This technique significantly enhances performance by enabling the processing of large datasets in parallel, which is particularly beneficial for tasks that involve repetitive calculations.</a:t>
            </a:r>
          </a:p>
          <a:p>
            <a:endParaRPr lang="en-GB" sz="1800" dirty="0"/>
          </a:p>
          <a:p>
            <a:r>
              <a:rPr lang="en-GB" sz="1800" dirty="0"/>
              <a:t>SIMD processes multiple data elements with a single instruction, allowing for efficient execution of operations such as addition, multiplication, or logical operations across arrays of data.</a:t>
            </a:r>
          </a:p>
          <a:p>
            <a:endParaRPr lang="en-GB" sz="1800" dirty="0"/>
          </a:p>
          <a:p>
            <a:r>
              <a:rPr lang="en-GB" sz="1800" dirty="0"/>
              <a:t>SIMD architectures include specialized instruction sets that facilitate operations on packed data types. For example, SIMD can handle multiple 8-bit or 16-bit integers packed into a single register, enabling operations on several values at once.</a:t>
            </a:r>
          </a:p>
          <a:p>
            <a:endParaRPr lang="en-GB" sz="1800" dirty="0"/>
          </a:p>
          <a:p>
            <a:r>
              <a:rPr lang="en-GB" sz="1800" dirty="0"/>
              <a:t>SIMD excels in applications that require the same operation to be performed on large datasets, such as image processing, digital signal processing (DSP), and scientific simulations. This reduces the number of cycles needed for execution compared to traditional scalar processing.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387B9-450B-48B2-AC1B-45843969D511}"/>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MMX</a:t>
            </a:r>
          </a:p>
        </p:txBody>
      </p:sp>
      <p:sp>
        <p:nvSpPr>
          <p:cNvPr id="3" name="Content Placeholder 2">
            <a:extLst>
              <a:ext uri="{FF2B5EF4-FFF2-40B4-BE49-F238E27FC236}">
                <a16:creationId xmlns:a16="http://schemas.microsoft.com/office/drawing/2014/main" id="{6707917E-71E2-4E2F-AD77-853A5BC40C90}"/>
              </a:ext>
            </a:extLst>
          </p:cNvPr>
          <p:cNvSpPr>
            <a:spLocks noGrp="1"/>
          </p:cNvSpPr>
          <p:nvPr>
            <p:ph idx="1"/>
          </p:nvPr>
        </p:nvSpPr>
        <p:spPr>
          <a:xfrm>
            <a:off x="457200" y="1341438"/>
            <a:ext cx="8507413" cy="5516562"/>
          </a:xfrm>
        </p:spPr>
        <p:txBody>
          <a:bodyPr>
            <a:normAutofit fontScale="85000" lnSpcReduction="10000"/>
          </a:bodyPr>
          <a:lstStyle/>
          <a:p>
            <a:pPr marL="0" indent="0">
              <a:buFontTx/>
              <a:buNone/>
              <a:defRPr/>
            </a:pPr>
            <a:r>
              <a:rPr lang="en-GB" sz="2000" b="1" dirty="0">
                <a:solidFill>
                  <a:schemeClr val="tx2">
                    <a:lumMod val="50000"/>
                    <a:lumOff val="50000"/>
                  </a:schemeClr>
                </a:solidFill>
              </a:rPr>
              <a:t>MMX, which stands for </a:t>
            </a:r>
            <a:r>
              <a:rPr lang="en-GB" sz="2000" b="1" dirty="0" err="1">
                <a:solidFill>
                  <a:schemeClr val="tx2">
                    <a:lumMod val="50000"/>
                    <a:lumOff val="50000"/>
                  </a:schemeClr>
                </a:solidFill>
              </a:rPr>
              <a:t>MultiMedia</a:t>
            </a:r>
            <a:r>
              <a:rPr lang="en-GB" sz="2000" b="1" dirty="0">
                <a:solidFill>
                  <a:schemeClr val="tx2">
                    <a:lumMod val="50000"/>
                    <a:lumOff val="50000"/>
                  </a:schemeClr>
                </a:solidFill>
              </a:rPr>
              <a:t> </a:t>
            </a:r>
            <a:r>
              <a:rPr lang="en-GB" sz="2000" b="1" dirty="0" err="1">
                <a:solidFill>
                  <a:schemeClr val="tx2">
                    <a:lumMod val="50000"/>
                    <a:lumOff val="50000"/>
                  </a:schemeClr>
                </a:solidFill>
              </a:rPr>
              <a:t>eXtensions</a:t>
            </a:r>
            <a:r>
              <a:rPr lang="en-GB" sz="2000" b="1" dirty="0">
                <a:solidFill>
                  <a:schemeClr val="tx2">
                    <a:lumMod val="50000"/>
                    <a:lumOff val="50000"/>
                  </a:schemeClr>
                </a:solidFill>
              </a:rPr>
              <a:t>, is a SIMD (Single Instruction, Multiple Data) instruction set architecture developed by Intel. Introduced on January 8, 1997, with the Pentium P5 microarchitecture, MMX was designed to enhance the performance of multimedia applications by allowing the simultaneous processing of multiple data elements.</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MMX introduces new 64-bit registers (MM0 to MM7) that can hold multiple smaller integers in a packed format. This allows operations on several 8-bit, 16-bit, or 32-bit integers in a single instruction, significantly speeding up tasks like graphics processing and digital signal processing.</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By exploiting the inherent parallelism in multimedia applications—such as video encoding and image processing—MMX can perform the same operation on multiple data points simultaneously. For example, a single MMX instruction can add eight separate pairs of byte values together at once.</a:t>
            </a:r>
          </a:p>
          <a:p>
            <a:pPr marL="0" indent="0">
              <a:buFontTx/>
              <a:buNone/>
              <a:defRPr/>
            </a:pPr>
            <a:endParaRPr lang="en-GB" sz="2000" b="1" dirty="0">
              <a:solidFill>
                <a:schemeClr val="tx2">
                  <a:lumMod val="50000"/>
                  <a:lumOff val="50000"/>
                </a:schemeClr>
              </a:solidFill>
            </a:endParaRPr>
          </a:p>
          <a:p>
            <a:pPr marL="0" indent="0">
              <a:buFontTx/>
              <a:buNone/>
              <a:defRPr/>
            </a:pPr>
            <a:r>
              <a:rPr lang="en-GB" sz="2000" b="1" dirty="0">
                <a:solidFill>
                  <a:schemeClr val="tx2">
                    <a:lumMod val="50000"/>
                    <a:lumOff val="50000"/>
                  </a:schemeClr>
                </a:solidFill>
              </a:rPr>
              <a:t>The MMX instruction set includes approximately 57 new instructions tailored for multimedia operations. These instructions extend the basic integer operations into SIMD versions, allowing for more efficient processing.</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387B9-450B-48B2-AC1B-45843969D511}"/>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MMX</a:t>
            </a:r>
          </a:p>
        </p:txBody>
      </p:sp>
      <p:sp>
        <p:nvSpPr>
          <p:cNvPr id="3" name="Content Placeholder 2">
            <a:extLst>
              <a:ext uri="{FF2B5EF4-FFF2-40B4-BE49-F238E27FC236}">
                <a16:creationId xmlns:a16="http://schemas.microsoft.com/office/drawing/2014/main" id="{6707917E-71E2-4E2F-AD77-853A5BC40C90}"/>
              </a:ext>
            </a:extLst>
          </p:cNvPr>
          <p:cNvSpPr>
            <a:spLocks noGrp="1"/>
          </p:cNvSpPr>
          <p:nvPr>
            <p:ph idx="1"/>
          </p:nvPr>
        </p:nvSpPr>
        <p:spPr>
          <a:xfrm>
            <a:off x="457200" y="1341438"/>
            <a:ext cx="8507413" cy="5256212"/>
          </a:xfrm>
        </p:spPr>
        <p:txBody>
          <a:bodyPr>
            <a:normAutofit/>
          </a:bodyPr>
          <a:lstStyle/>
          <a:p>
            <a:r>
              <a:rPr lang="en-GB" sz="2000" dirty="0"/>
              <a:t>MMX technology was primarily aimed at improving performance in applications that require intensive multimedia processing, such as:</a:t>
            </a:r>
          </a:p>
          <a:p>
            <a:r>
              <a:rPr lang="en-GB" sz="2000" dirty="0"/>
              <a:t>Video playback and encoding</a:t>
            </a:r>
          </a:p>
          <a:p>
            <a:r>
              <a:rPr lang="en-GB" sz="2000" dirty="0"/>
              <a:t>Audio processing</a:t>
            </a:r>
          </a:p>
          <a:p>
            <a:r>
              <a:rPr lang="en-GB" sz="2000" dirty="0"/>
              <a:t>Image manipulation</a:t>
            </a:r>
          </a:p>
          <a:p>
            <a:r>
              <a:rPr lang="en-GB" sz="2000" dirty="0"/>
              <a:t>Gaming applications</a:t>
            </a:r>
          </a:p>
          <a:p>
            <a:r>
              <a:rPr lang="en-GB" sz="2000" dirty="0"/>
              <a:t>Although MMX provided significant enhancements at its introduction, it has since been succeeded by more advanced SIMD instruction sets like</a:t>
            </a:r>
          </a:p>
          <a:p>
            <a:r>
              <a:rPr lang="en-GB" sz="2000" dirty="0"/>
              <a:t> </a:t>
            </a:r>
            <a:r>
              <a:rPr lang="en-GB" sz="2000" dirty="0">
                <a:highlight>
                  <a:srgbClr val="FFFF00"/>
                </a:highlight>
              </a:rPr>
              <a:t>SSE (Streaming SIMD Extensions) </a:t>
            </a:r>
            <a:r>
              <a:rPr lang="en-GB" sz="2000" dirty="0"/>
              <a:t>and</a:t>
            </a:r>
          </a:p>
          <a:p>
            <a:r>
              <a:rPr lang="en-GB" sz="2000" dirty="0"/>
              <a:t> </a:t>
            </a:r>
            <a:r>
              <a:rPr lang="en-GB" sz="2000" dirty="0">
                <a:highlight>
                  <a:srgbClr val="FFFF00"/>
                </a:highlight>
              </a:rPr>
              <a:t>AVX (Advanced Vector Extensions), </a:t>
            </a:r>
            <a:r>
              <a:rPr lang="en-GB" sz="2000" dirty="0"/>
              <a:t>which offer greater capabilities and flexibility for modern computing needs.</a:t>
            </a:r>
          </a:p>
          <a:p>
            <a:r>
              <a:rPr lang="en-GB" sz="2000" dirty="0"/>
              <a:t>Continuing development with AVX2/AVX-512/AVX10 etc</a:t>
            </a:r>
          </a:p>
          <a:p>
            <a:pPr marL="0" indent="0">
              <a:buFontTx/>
              <a:buNone/>
              <a:defRPr/>
            </a:pPr>
            <a:endParaRPr lang="en-GB" sz="2000" b="1" dirty="0">
              <a:solidFill>
                <a:schemeClr val="tx2">
                  <a:lumMod val="50000"/>
                  <a:lumOff val="50000"/>
                </a:schemeClr>
              </a:solidFill>
            </a:endParaRPr>
          </a:p>
        </p:txBody>
      </p:sp>
    </p:spTree>
    <p:extLst>
      <p:ext uri="{BB962C8B-B14F-4D97-AF65-F5344CB8AC3E}">
        <p14:creationId xmlns:p14="http://schemas.microsoft.com/office/powerpoint/2010/main" val="24903783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Content Placeholder 1">
            <a:extLst>
              <a:ext uri="{FF2B5EF4-FFF2-40B4-BE49-F238E27FC236}">
                <a16:creationId xmlns:a16="http://schemas.microsoft.com/office/drawing/2014/main" id="{8831ED77-924C-4D28-B328-A82476F5BAFD}"/>
              </a:ext>
            </a:extLst>
          </p:cNvPr>
          <p:cNvSpPr>
            <a:spLocks noGrp="1"/>
          </p:cNvSpPr>
          <p:nvPr>
            <p:ph idx="1"/>
          </p:nvPr>
        </p:nvSpPr>
        <p:spPr>
          <a:xfrm>
            <a:off x="685800" y="476250"/>
            <a:ext cx="7772400" cy="5619750"/>
          </a:xfrm>
        </p:spPr>
        <p:txBody>
          <a:bodyPr/>
          <a:lstStyle/>
          <a:p>
            <a:pPr marL="0" indent="0" algn="ctr">
              <a:buFontTx/>
              <a:buNone/>
              <a:defRPr/>
            </a:pPr>
            <a:r>
              <a:rPr lang="en-GB" altLang="en-US" sz="4800" dirty="0">
                <a:ea typeface="ＭＳ Ｐゴシック" pitchFamily="34" charset="-128"/>
              </a:rPr>
              <a:t>End</a:t>
            </a:r>
            <a:endParaRPr lang="en-GB" sz="4800" dirty="0"/>
          </a:p>
          <a:p>
            <a:pPr>
              <a:defRPr/>
            </a:pPr>
            <a:endParaRPr lang="en-GB" altLang="en-US" sz="2000" dirty="0">
              <a:ea typeface="ＭＳ Ｐゴシック" pitchFamily="34" charset="-128"/>
            </a:endParaRPr>
          </a:p>
        </p:txBody>
      </p:sp>
    </p:spTree>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9371</TotalTime>
  <Words>1016</Words>
  <Application>Microsoft Office PowerPoint</Application>
  <PresentationFormat>On-screen Show (4:3)</PresentationFormat>
  <Paragraphs>105</Paragraphs>
  <Slides>24</Slides>
  <Notes>24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Times</vt:lpstr>
      <vt:lpstr>Blank Presentation</vt:lpstr>
      <vt:lpstr>PowerPoint Presentation</vt:lpstr>
      <vt:lpstr>PowerPoint Presentation</vt:lpstr>
      <vt:lpstr>Clock Speed</vt:lpstr>
      <vt:lpstr>Internal CPU data bus</vt:lpstr>
      <vt:lpstr>Expansion Bus width</vt:lpstr>
      <vt:lpstr>CPU address bus</vt:lpstr>
      <vt:lpstr>CPU Cache</vt:lpstr>
      <vt:lpstr>What is Hyperthreading?</vt:lpstr>
      <vt:lpstr>Hyperthreading</vt:lpstr>
      <vt:lpstr>CPU cores</vt:lpstr>
      <vt:lpstr>Cores vs Clock Rate</vt:lpstr>
      <vt:lpstr>CPU power consumption (TDP)</vt:lpstr>
      <vt:lpstr>Intel ‘Speedstep’ technology</vt:lpstr>
      <vt:lpstr>“Turbo” mode</vt:lpstr>
      <vt:lpstr>E &amp; P cores</vt:lpstr>
      <vt:lpstr>Some current (2025) CPUs</vt:lpstr>
      <vt:lpstr>E &amp; P cores</vt:lpstr>
      <vt:lpstr>End Result on Max Threads</vt:lpstr>
      <vt:lpstr>Side note – AI is wrong (or lies!) A lot!!</vt:lpstr>
      <vt:lpstr>Instruction Set enhancements</vt:lpstr>
      <vt:lpstr>SIMD</vt:lpstr>
      <vt:lpstr>MMX</vt:lpstr>
      <vt:lpstr>MMX</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Gareth Jones</cp:lastModifiedBy>
  <cp:revision>229</cp:revision>
  <dcterms:created xsi:type="dcterms:W3CDTF">2010-09-01T10:27:19Z</dcterms:created>
  <dcterms:modified xsi:type="dcterms:W3CDTF">2025-02-23T18:42:41Z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