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69" r:id="rId2"/>
    <p:sldId id="257" r:id="rId3"/>
    <p:sldId id="270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8EC20E35-A176-4012-BC5E-935CFFF8708E}" styleName="Medium Style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4651"/>
  </p:normalViewPr>
  <p:slideViewPr>
    <p:cSldViewPr snapToGrid="0" snapToObjects="1">
      <p:cViewPr varScale="1">
        <p:scale>
          <a:sx n="94" d="100"/>
          <a:sy n="94" d="100"/>
        </p:scale>
        <p:origin x="192" y="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_rels/data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svg"/><Relationship Id="rId3" Type="http://schemas.openxmlformats.org/officeDocument/2006/relationships/image" Target="../media/image7.png"/><Relationship Id="rId7" Type="http://schemas.openxmlformats.org/officeDocument/2006/relationships/image" Target="../media/image11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D3933B7-C6DA-40C7-892F-C56CAE68EF7A}" type="doc">
      <dgm:prSet loTypeId="urn:microsoft.com/office/officeart/2018/2/layout/IconCircleList" loCatId="icon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E4EF597C-7AF1-4F4D-A92C-65A34A32A9C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Transaction Processing Systems (TPS): Manage routine, day-to-day transactions.</a:t>
          </a:r>
        </a:p>
      </dgm:t>
    </dgm:pt>
    <dgm:pt modelId="{C3E4BE44-11CC-4ED8-AF2C-0F8191C122ED}" type="parTrans" cxnId="{2D738CE7-C9F9-4802-9EC1-5F6E29C8076F}">
      <dgm:prSet/>
      <dgm:spPr/>
      <dgm:t>
        <a:bodyPr/>
        <a:lstStyle/>
        <a:p>
          <a:endParaRPr lang="en-US"/>
        </a:p>
      </dgm:t>
    </dgm:pt>
    <dgm:pt modelId="{22270021-968A-4026-A076-23A41581CBAF}" type="sibTrans" cxnId="{2D738CE7-C9F9-4802-9EC1-5F6E29C8076F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B37F3FB0-5E1C-4F26-9EF7-34E62BB46797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Management Information Systems (MIS): Transform TPS data into summary reports.</a:t>
          </a:r>
        </a:p>
      </dgm:t>
    </dgm:pt>
    <dgm:pt modelId="{E0515B4A-F206-4AF8-BF5F-F0062174CB7C}" type="parTrans" cxnId="{F95975CB-DA08-4AB0-BAB5-42EF77F37D09}">
      <dgm:prSet/>
      <dgm:spPr/>
      <dgm:t>
        <a:bodyPr/>
        <a:lstStyle/>
        <a:p>
          <a:endParaRPr lang="en-US"/>
        </a:p>
      </dgm:t>
    </dgm:pt>
    <dgm:pt modelId="{D8152404-29DE-409B-B298-CFEA022ACB6A}" type="sibTrans" cxnId="{F95975CB-DA08-4AB0-BAB5-42EF77F37D09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49075A6-AA98-484B-B83B-7EEFC7305B76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Decision Support Systems (DSS): Use analytics and models for decision-making.</a:t>
          </a:r>
        </a:p>
      </dgm:t>
    </dgm:pt>
    <dgm:pt modelId="{968FF344-4CEF-4310-A994-F10CBFB3AA76}" type="parTrans" cxnId="{A4B0749D-FC50-483D-BBA5-B388F8FFF167}">
      <dgm:prSet/>
      <dgm:spPr/>
      <dgm:t>
        <a:bodyPr/>
        <a:lstStyle/>
        <a:p>
          <a:endParaRPr lang="en-US"/>
        </a:p>
      </dgm:t>
    </dgm:pt>
    <dgm:pt modelId="{1ECFEE44-9889-42BE-9FCA-9EC538B77E99}" type="sibTrans" cxnId="{A4B0749D-FC50-483D-BBA5-B388F8FFF167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CFC9F9CE-46E5-4D07-95F6-02100ABD976C}">
      <dgm:prSet/>
      <dgm:spPr/>
      <dgm:t>
        <a:bodyPr/>
        <a:lstStyle/>
        <a:p>
          <a:pPr>
            <a:lnSpc>
              <a:spcPct val="100000"/>
            </a:lnSpc>
          </a:pPr>
          <a:r>
            <a:rPr lang="en-US"/>
            <a:t>• Enterprise Systems: Integrate departments via shared databases (O’Brien &amp; Marakas, 2022).</a:t>
          </a:r>
        </a:p>
      </dgm:t>
    </dgm:pt>
    <dgm:pt modelId="{877C5B54-A4AC-46D0-BC9C-EDEB20A206B9}" type="parTrans" cxnId="{012F30BF-C170-4D84-911A-0CEFC6F68CC7}">
      <dgm:prSet/>
      <dgm:spPr/>
      <dgm:t>
        <a:bodyPr/>
        <a:lstStyle/>
        <a:p>
          <a:endParaRPr lang="en-US"/>
        </a:p>
      </dgm:t>
    </dgm:pt>
    <dgm:pt modelId="{9091827A-A2CD-4D66-946A-A30DCE76BBF0}" type="sibTrans" cxnId="{012F30BF-C170-4D84-911A-0CEFC6F68CC7}">
      <dgm:prSet/>
      <dgm:spPr/>
      <dgm:t>
        <a:bodyPr/>
        <a:lstStyle/>
        <a:p>
          <a:endParaRPr lang="en-US"/>
        </a:p>
      </dgm:t>
    </dgm:pt>
    <dgm:pt modelId="{8299EF45-5319-45EC-81A1-970D40569225}" type="pres">
      <dgm:prSet presAssocID="{DD3933B7-C6DA-40C7-892F-C56CAE68EF7A}" presName="root" presStyleCnt="0">
        <dgm:presLayoutVars>
          <dgm:dir/>
          <dgm:resizeHandles val="exact"/>
        </dgm:presLayoutVars>
      </dgm:prSet>
      <dgm:spPr/>
    </dgm:pt>
    <dgm:pt modelId="{91867081-414D-4A14-AE9B-0605E98728BE}" type="pres">
      <dgm:prSet presAssocID="{DD3933B7-C6DA-40C7-892F-C56CAE68EF7A}" presName="container" presStyleCnt="0">
        <dgm:presLayoutVars>
          <dgm:dir/>
          <dgm:resizeHandles val="exact"/>
        </dgm:presLayoutVars>
      </dgm:prSet>
      <dgm:spPr/>
    </dgm:pt>
    <dgm:pt modelId="{285BC8B0-6396-479B-8DEE-8D24C276FC9F}" type="pres">
      <dgm:prSet presAssocID="{E4EF597C-7AF1-4F4D-A92C-65A34A32A9C7}" presName="compNode" presStyleCnt="0"/>
      <dgm:spPr/>
    </dgm:pt>
    <dgm:pt modelId="{137AED28-929C-4154-8B46-B722E71F3000}" type="pres">
      <dgm:prSet presAssocID="{E4EF597C-7AF1-4F4D-A92C-65A34A32A9C7}" presName="iconBgRect" presStyleLbl="bgShp" presStyleIdx="0" presStyleCnt="4"/>
      <dgm:spPr/>
    </dgm:pt>
    <dgm:pt modelId="{5E012676-D7C2-4457-8F69-AB1947913F05}" type="pres">
      <dgm:prSet presAssocID="{E4EF597C-7AF1-4F4D-A92C-65A34A32A9C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Register"/>
        </a:ext>
      </dgm:extLst>
    </dgm:pt>
    <dgm:pt modelId="{1CA79085-F97C-47D5-8115-4BC291DFA937}" type="pres">
      <dgm:prSet presAssocID="{E4EF597C-7AF1-4F4D-A92C-65A34A32A9C7}" presName="spaceRect" presStyleCnt="0"/>
      <dgm:spPr/>
    </dgm:pt>
    <dgm:pt modelId="{8179CD9A-8DED-44C1-B2F5-D42CA17D2E04}" type="pres">
      <dgm:prSet presAssocID="{E4EF597C-7AF1-4F4D-A92C-65A34A32A9C7}" presName="textRect" presStyleLbl="revTx" presStyleIdx="0" presStyleCnt="4">
        <dgm:presLayoutVars>
          <dgm:chMax val="1"/>
          <dgm:chPref val="1"/>
        </dgm:presLayoutVars>
      </dgm:prSet>
      <dgm:spPr/>
    </dgm:pt>
    <dgm:pt modelId="{19B402B6-4101-4282-B7C5-4446296A4E2F}" type="pres">
      <dgm:prSet presAssocID="{22270021-968A-4026-A076-23A41581CBAF}" presName="sibTrans" presStyleLbl="sibTrans2D1" presStyleIdx="0" presStyleCnt="0"/>
      <dgm:spPr/>
    </dgm:pt>
    <dgm:pt modelId="{82AA0EB8-4197-49C6-9F1F-7FF15C5C2C2E}" type="pres">
      <dgm:prSet presAssocID="{B37F3FB0-5E1C-4F26-9EF7-34E62BB46797}" presName="compNode" presStyleCnt="0"/>
      <dgm:spPr/>
    </dgm:pt>
    <dgm:pt modelId="{C7584681-0F9F-414F-B139-F351E2873D90}" type="pres">
      <dgm:prSet presAssocID="{B37F3FB0-5E1C-4F26-9EF7-34E62BB46797}" presName="iconBgRect" presStyleLbl="bgShp" presStyleIdx="1" presStyleCnt="4"/>
      <dgm:spPr/>
    </dgm:pt>
    <dgm:pt modelId="{C24A633E-7702-4412-8735-61E9405269A7}" type="pres">
      <dgm:prSet presAssocID="{B37F3FB0-5E1C-4F26-9EF7-34E62BB46797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Gears"/>
        </a:ext>
      </dgm:extLst>
    </dgm:pt>
    <dgm:pt modelId="{64391E83-D3B9-401D-8276-9EFCF00CFFA8}" type="pres">
      <dgm:prSet presAssocID="{B37F3FB0-5E1C-4F26-9EF7-34E62BB46797}" presName="spaceRect" presStyleCnt="0"/>
      <dgm:spPr/>
    </dgm:pt>
    <dgm:pt modelId="{E6E1303A-EE93-4D72-8DC5-5106B8610FEB}" type="pres">
      <dgm:prSet presAssocID="{B37F3FB0-5E1C-4F26-9EF7-34E62BB46797}" presName="textRect" presStyleLbl="revTx" presStyleIdx="1" presStyleCnt="4">
        <dgm:presLayoutVars>
          <dgm:chMax val="1"/>
          <dgm:chPref val="1"/>
        </dgm:presLayoutVars>
      </dgm:prSet>
      <dgm:spPr/>
    </dgm:pt>
    <dgm:pt modelId="{75BEB6BC-EF2D-4B6D-AFD1-4B1A433E2330}" type="pres">
      <dgm:prSet presAssocID="{D8152404-29DE-409B-B298-CFEA022ACB6A}" presName="sibTrans" presStyleLbl="sibTrans2D1" presStyleIdx="0" presStyleCnt="0"/>
      <dgm:spPr/>
    </dgm:pt>
    <dgm:pt modelId="{9F9653D9-8BE0-46DF-8E13-660BD150B4F9}" type="pres">
      <dgm:prSet presAssocID="{C49075A6-AA98-484B-B83B-7EEFC7305B76}" presName="compNode" presStyleCnt="0"/>
      <dgm:spPr/>
    </dgm:pt>
    <dgm:pt modelId="{B5546F1C-0826-4EE8-BA48-9103FE974429}" type="pres">
      <dgm:prSet presAssocID="{C49075A6-AA98-484B-B83B-7EEFC7305B76}" presName="iconBgRect" presStyleLbl="bgShp" presStyleIdx="2" presStyleCnt="4"/>
      <dgm:spPr/>
    </dgm:pt>
    <dgm:pt modelId="{48231ED8-25FC-4A85-8490-7A288135AE73}" type="pres">
      <dgm:prSet presAssocID="{C49075A6-AA98-484B-B83B-7EEFC7305B76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ecision chart"/>
        </a:ext>
      </dgm:extLst>
    </dgm:pt>
    <dgm:pt modelId="{D31DB4D3-6701-4EBF-AE0E-0C4ACE2FC929}" type="pres">
      <dgm:prSet presAssocID="{C49075A6-AA98-484B-B83B-7EEFC7305B76}" presName="spaceRect" presStyleCnt="0"/>
      <dgm:spPr/>
    </dgm:pt>
    <dgm:pt modelId="{05F8D6C5-71D8-42A3-A82F-3D105248897F}" type="pres">
      <dgm:prSet presAssocID="{C49075A6-AA98-484B-B83B-7EEFC7305B76}" presName="textRect" presStyleLbl="revTx" presStyleIdx="2" presStyleCnt="4">
        <dgm:presLayoutVars>
          <dgm:chMax val="1"/>
          <dgm:chPref val="1"/>
        </dgm:presLayoutVars>
      </dgm:prSet>
      <dgm:spPr/>
    </dgm:pt>
    <dgm:pt modelId="{4F9C258C-0333-4816-BD86-BEA2F690D6F1}" type="pres">
      <dgm:prSet presAssocID="{1ECFEE44-9889-42BE-9FCA-9EC538B77E99}" presName="sibTrans" presStyleLbl="sibTrans2D1" presStyleIdx="0" presStyleCnt="0"/>
      <dgm:spPr/>
    </dgm:pt>
    <dgm:pt modelId="{E5607851-E824-4E18-B241-C016960AF203}" type="pres">
      <dgm:prSet presAssocID="{CFC9F9CE-46E5-4D07-95F6-02100ABD976C}" presName="compNode" presStyleCnt="0"/>
      <dgm:spPr/>
    </dgm:pt>
    <dgm:pt modelId="{64F91FD2-6818-461F-8F8A-828783B5D06D}" type="pres">
      <dgm:prSet presAssocID="{CFC9F9CE-46E5-4D07-95F6-02100ABD976C}" presName="iconBgRect" presStyleLbl="bgShp" presStyleIdx="3" presStyleCnt="4"/>
      <dgm:spPr/>
    </dgm:pt>
    <dgm:pt modelId="{4D08A8A9-B45A-4AA7-B5CD-B5FBE863D9B1}" type="pres">
      <dgm:prSet presAssocID="{CFC9F9CE-46E5-4D07-95F6-02100ABD976C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24815EE6-221B-438D-8E19-77647DEDDAA9}" type="pres">
      <dgm:prSet presAssocID="{CFC9F9CE-46E5-4D07-95F6-02100ABD976C}" presName="spaceRect" presStyleCnt="0"/>
      <dgm:spPr/>
    </dgm:pt>
    <dgm:pt modelId="{43B255DE-AA8B-4286-B903-B68CB4C32A95}" type="pres">
      <dgm:prSet presAssocID="{CFC9F9CE-46E5-4D07-95F6-02100ABD976C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BA210015-EB58-4F4E-812F-88BC88C0F287}" type="presOf" srcId="{DD3933B7-C6DA-40C7-892F-C56CAE68EF7A}" destId="{8299EF45-5319-45EC-81A1-970D40569225}" srcOrd="0" destOrd="0" presId="urn:microsoft.com/office/officeart/2018/2/layout/IconCircleList"/>
    <dgm:cxn modelId="{166ABE58-A3DB-4282-87A3-21559969FF98}" type="presOf" srcId="{E4EF597C-7AF1-4F4D-A92C-65A34A32A9C7}" destId="{8179CD9A-8DED-44C1-B2F5-D42CA17D2E04}" srcOrd="0" destOrd="0" presId="urn:microsoft.com/office/officeart/2018/2/layout/IconCircleList"/>
    <dgm:cxn modelId="{BD41315D-00F0-4B96-9548-C27CEFD4C203}" type="presOf" srcId="{CFC9F9CE-46E5-4D07-95F6-02100ABD976C}" destId="{43B255DE-AA8B-4286-B903-B68CB4C32A95}" srcOrd="0" destOrd="0" presId="urn:microsoft.com/office/officeart/2018/2/layout/IconCircleList"/>
    <dgm:cxn modelId="{C3378567-149C-4F59-B32B-F8387A11E2D4}" type="presOf" srcId="{C49075A6-AA98-484B-B83B-7EEFC7305B76}" destId="{05F8D6C5-71D8-42A3-A82F-3D105248897F}" srcOrd="0" destOrd="0" presId="urn:microsoft.com/office/officeart/2018/2/layout/IconCircleList"/>
    <dgm:cxn modelId="{614A6F90-B271-44B7-ADB0-36E064D608FD}" type="presOf" srcId="{D8152404-29DE-409B-B298-CFEA022ACB6A}" destId="{75BEB6BC-EF2D-4B6D-AFD1-4B1A433E2330}" srcOrd="0" destOrd="0" presId="urn:microsoft.com/office/officeart/2018/2/layout/IconCircleList"/>
    <dgm:cxn modelId="{A4B0749D-FC50-483D-BBA5-B388F8FFF167}" srcId="{DD3933B7-C6DA-40C7-892F-C56CAE68EF7A}" destId="{C49075A6-AA98-484B-B83B-7EEFC7305B76}" srcOrd="2" destOrd="0" parTransId="{968FF344-4CEF-4310-A994-F10CBFB3AA76}" sibTransId="{1ECFEE44-9889-42BE-9FCA-9EC538B77E99}"/>
    <dgm:cxn modelId="{4568C6A6-3FED-48AE-9626-C92857185FEE}" type="presOf" srcId="{22270021-968A-4026-A076-23A41581CBAF}" destId="{19B402B6-4101-4282-B7C5-4446296A4E2F}" srcOrd="0" destOrd="0" presId="urn:microsoft.com/office/officeart/2018/2/layout/IconCircleList"/>
    <dgm:cxn modelId="{012F30BF-C170-4D84-911A-0CEFC6F68CC7}" srcId="{DD3933B7-C6DA-40C7-892F-C56CAE68EF7A}" destId="{CFC9F9CE-46E5-4D07-95F6-02100ABD976C}" srcOrd="3" destOrd="0" parTransId="{877C5B54-A4AC-46D0-BC9C-EDEB20A206B9}" sibTransId="{9091827A-A2CD-4D66-946A-A30DCE76BBF0}"/>
    <dgm:cxn modelId="{F95975CB-DA08-4AB0-BAB5-42EF77F37D09}" srcId="{DD3933B7-C6DA-40C7-892F-C56CAE68EF7A}" destId="{B37F3FB0-5E1C-4F26-9EF7-34E62BB46797}" srcOrd="1" destOrd="0" parTransId="{E0515B4A-F206-4AF8-BF5F-F0062174CB7C}" sibTransId="{D8152404-29DE-409B-B298-CFEA022ACB6A}"/>
    <dgm:cxn modelId="{0A3C39E7-7DE8-457C-8638-E9FB47FF0B29}" type="presOf" srcId="{B37F3FB0-5E1C-4F26-9EF7-34E62BB46797}" destId="{E6E1303A-EE93-4D72-8DC5-5106B8610FEB}" srcOrd="0" destOrd="0" presId="urn:microsoft.com/office/officeart/2018/2/layout/IconCircleList"/>
    <dgm:cxn modelId="{2D738CE7-C9F9-4802-9EC1-5F6E29C8076F}" srcId="{DD3933B7-C6DA-40C7-892F-C56CAE68EF7A}" destId="{E4EF597C-7AF1-4F4D-A92C-65A34A32A9C7}" srcOrd="0" destOrd="0" parTransId="{C3E4BE44-11CC-4ED8-AF2C-0F8191C122ED}" sibTransId="{22270021-968A-4026-A076-23A41581CBAF}"/>
    <dgm:cxn modelId="{7E466AFA-3C3A-46CE-A143-FC4A52EC6C3F}" type="presOf" srcId="{1ECFEE44-9889-42BE-9FCA-9EC538B77E99}" destId="{4F9C258C-0333-4816-BD86-BEA2F690D6F1}" srcOrd="0" destOrd="0" presId="urn:microsoft.com/office/officeart/2018/2/layout/IconCircleList"/>
    <dgm:cxn modelId="{23DF7A87-B5FF-4A7A-AE56-B19F58C71100}" type="presParOf" srcId="{8299EF45-5319-45EC-81A1-970D40569225}" destId="{91867081-414D-4A14-AE9B-0605E98728BE}" srcOrd="0" destOrd="0" presId="urn:microsoft.com/office/officeart/2018/2/layout/IconCircleList"/>
    <dgm:cxn modelId="{65D97616-6992-490E-910F-85689E25ABCB}" type="presParOf" srcId="{91867081-414D-4A14-AE9B-0605E98728BE}" destId="{285BC8B0-6396-479B-8DEE-8D24C276FC9F}" srcOrd="0" destOrd="0" presId="urn:microsoft.com/office/officeart/2018/2/layout/IconCircleList"/>
    <dgm:cxn modelId="{26DAD1D4-204B-4131-9335-11DDFF71DF12}" type="presParOf" srcId="{285BC8B0-6396-479B-8DEE-8D24C276FC9F}" destId="{137AED28-929C-4154-8B46-B722E71F3000}" srcOrd="0" destOrd="0" presId="urn:microsoft.com/office/officeart/2018/2/layout/IconCircleList"/>
    <dgm:cxn modelId="{3F9436DE-0A0A-413B-AC61-445392D64A73}" type="presParOf" srcId="{285BC8B0-6396-479B-8DEE-8D24C276FC9F}" destId="{5E012676-D7C2-4457-8F69-AB1947913F05}" srcOrd="1" destOrd="0" presId="urn:microsoft.com/office/officeart/2018/2/layout/IconCircleList"/>
    <dgm:cxn modelId="{45CBCD31-9214-434B-A363-777BC818FEE4}" type="presParOf" srcId="{285BC8B0-6396-479B-8DEE-8D24C276FC9F}" destId="{1CA79085-F97C-47D5-8115-4BC291DFA937}" srcOrd="2" destOrd="0" presId="urn:microsoft.com/office/officeart/2018/2/layout/IconCircleList"/>
    <dgm:cxn modelId="{4CCC3116-D0CF-4D20-9A5C-B8CFE0E98C6C}" type="presParOf" srcId="{285BC8B0-6396-479B-8DEE-8D24C276FC9F}" destId="{8179CD9A-8DED-44C1-B2F5-D42CA17D2E04}" srcOrd="3" destOrd="0" presId="urn:microsoft.com/office/officeart/2018/2/layout/IconCircleList"/>
    <dgm:cxn modelId="{1799C1FB-A92A-4A70-BC12-FDF1337CA1DE}" type="presParOf" srcId="{91867081-414D-4A14-AE9B-0605E98728BE}" destId="{19B402B6-4101-4282-B7C5-4446296A4E2F}" srcOrd="1" destOrd="0" presId="urn:microsoft.com/office/officeart/2018/2/layout/IconCircleList"/>
    <dgm:cxn modelId="{F101D488-3CBD-41F1-BFA5-680832D772BE}" type="presParOf" srcId="{91867081-414D-4A14-AE9B-0605E98728BE}" destId="{82AA0EB8-4197-49C6-9F1F-7FF15C5C2C2E}" srcOrd="2" destOrd="0" presId="urn:microsoft.com/office/officeart/2018/2/layout/IconCircleList"/>
    <dgm:cxn modelId="{65440932-4779-46F9-9984-B967C40F2A6F}" type="presParOf" srcId="{82AA0EB8-4197-49C6-9F1F-7FF15C5C2C2E}" destId="{C7584681-0F9F-414F-B139-F351E2873D90}" srcOrd="0" destOrd="0" presId="urn:microsoft.com/office/officeart/2018/2/layout/IconCircleList"/>
    <dgm:cxn modelId="{8FB5CC67-6D43-44CA-BEB6-7D3DB29E693D}" type="presParOf" srcId="{82AA0EB8-4197-49C6-9F1F-7FF15C5C2C2E}" destId="{C24A633E-7702-4412-8735-61E9405269A7}" srcOrd="1" destOrd="0" presId="urn:microsoft.com/office/officeart/2018/2/layout/IconCircleList"/>
    <dgm:cxn modelId="{544FA5DF-B0A9-440A-AD08-C394A7457928}" type="presParOf" srcId="{82AA0EB8-4197-49C6-9F1F-7FF15C5C2C2E}" destId="{64391E83-D3B9-401D-8276-9EFCF00CFFA8}" srcOrd="2" destOrd="0" presId="urn:microsoft.com/office/officeart/2018/2/layout/IconCircleList"/>
    <dgm:cxn modelId="{145E8AB5-67D5-4F38-AB73-3749FB3D3D11}" type="presParOf" srcId="{82AA0EB8-4197-49C6-9F1F-7FF15C5C2C2E}" destId="{E6E1303A-EE93-4D72-8DC5-5106B8610FEB}" srcOrd="3" destOrd="0" presId="urn:microsoft.com/office/officeart/2018/2/layout/IconCircleList"/>
    <dgm:cxn modelId="{5D0AE053-D701-449E-B1F2-208E5B50DCDB}" type="presParOf" srcId="{91867081-414D-4A14-AE9B-0605E98728BE}" destId="{75BEB6BC-EF2D-4B6D-AFD1-4B1A433E2330}" srcOrd="3" destOrd="0" presId="urn:microsoft.com/office/officeart/2018/2/layout/IconCircleList"/>
    <dgm:cxn modelId="{892B9DC2-CB3E-49D0-8477-0A1ADFDE609D}" type="presParOf" srcId="{91867081-414D-4A14-AE9B-0605E98728BE}" destId="{9F9653D9-8BE0-46DF-8E13-660BD150B4F9}" srcOrd="4" destOrd="0" presId="urn:microsoft.com/office/officeart/2018/2/layout/IconCircleList"/>
    <dgm:cxn modelId="{6D087371-9FC7-4EE2-8E98-BACC323513F9}" type="presParOf" srcId="{9F9653D9-8BE0-46DF-8E13-660BD150B4F9}" destId="{B5546F1C-0826-4EE8-BA48-9103FE974429}" srcOrd="0" destOrd="0" presId="urn:microsoft.com/office/officeart/2018/2/layout/IconCircleList"/>
    <dgm:cxn modelId="{6342EF4B-18BF-4F9C-8FCC-3AF57B98503F}" type="presParOf" srcId="{9F9653D9-8BE0-46DF-8E13-660BD150B4F9}" destId="{48231ED8-25FC-4A85-8490-7A288135AE73}" srcOrd="1" destOrd="0" presId="urn:microsoft.com/office/officeart/2018/2/layout/IconCircleList"/>
    <dgm:cxn modelId="{E7E4775D-0F93-4FD0-B4C3-F3E98E506FC9}" type="presParOf" srcId="{9F9653D9-8BE0-46DF-8E13-660BD150B4F9}" destId="{D31DB4D3-6701-4EBF-AE0E-0C4ACE2FC929}" srcOrd="2" destOrd="0" presId="urn:microsoft.com/office/officeart/2018/2/layout/IconCircleList"/>
    <dgm:cxn modelId="{3747978D-B24B-4BB6-AB39-F312E7205678}" type="presParOf" srcId="{9F9653D9-8BE0-46DF-8E13-660BD150B4F9}" destId="{05F8D6C5-71D8-42A3-A82F-3D105248897F}" srcOrd="3" destOrd="0" presId="urn:microsoft.com/office/officeart/2018/2/layout/IconCircleList"/>
    <dgm:cxn modelId="{C2AD7817-B8EB-4F71-8884-6E73D1948CCE}" type="presParOf" srcId="{91867081-414D-4A14-AE9B-0605E98728BE}" destId="{4F9C258C-0333-4816-BD86-BEA2F690D6F1}" srcOrd="5" destOrd="0" presId="urn:microsoft.com/office/officeart/2018/2/layout/IconCircleList"/>
    <dgm:cxn modelId="{00415897-DD85-47A0-A5D3-700DD2E70234}" type="presParOf" srcId="{91867081-414D-4A14-AE9B-0605E98728BE}" destId="{E5607851-E824-4E18-B241-C016960AF203}" srcOrd="6" destOrd="0" presId="urn:microsoft.com/office/officeart/2018/2/layout/IconCircleList"/>
    <dgm:cxn modelId="{D39F48C7-4AA6-4C81-97A2-C65DFCA90FF5}" type="presParOf" srcId="{E5607851-E824-4E18-B241-C016960AF203}" destId="{64F91FD2-6818-461F-8F8A-828783B5D06D}" srcOrd="0" destOrd="0" presId="urn:microsoft.com/office/officeart/2018/2/layout/IconCircleList"/>
    <dgm:cxn modelId="{0F0F1F50-F531-4C6D-927B-452E20FA7BC7}" type="presParOf" srcId="{E5607851-E824-4E18-B241-C016960AF203}" destId="{4D08A8A9-B45A-4AA7-B5CD-B5FBE863D9B1}" srcOrd="1" destOrd="0" presId="urn:microsoft.com/office/officeart/2018/2/layout/IconCircleList"/>
    <dgm:cxn modelId="{0DD845A2-511E-4D55-8903-4F5EBF4928D7}" type="presParOf" srcId="{E5607851-E824-4E18-B241-C016960AF203}" destId="{24815EE6-221B-438D-8E19-77647DEDDAA9}" srcOrd="2" destOrd="0" presId="urn:microsoft.com/office/officeart/2018/2/layout/IconCircleList"/>
    <dgm:cxn modelId="{477C38E7-6FA1-4091-91A0-9123E99F9FA2}" type="presParOf" srcId="{E5607851-E824-4E18-B241-C016960AF203}" destId="{43B255DE-AA8B-4286-B903-B68CB4C32A95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1D19B02-AE2B-49E1-B718-318AF4995CAB}" type="doc">
      <dgm:prSet loTypeId="urn:microsoft.com/office/officeart/2005/8/layout/vList2" loCatId="list" qsTypeId="urn:microsoft.com/office/officeart/2005/8/quickstyle/simple4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AE727A4A-93B7-4A7A-94CF-F395495D1FF1}">
      <dgm:prSet/>
      <dgm:spPr/>
      <dgm:t>
        <a:bodyPr/>
        <a:lstStyle/>
        <a:p>
          <a:r>
            <a:rPr lang="en-US" dirty="0"/>
            <a:t>• </a:t>
          </a:r>
          <a:r>
            <a:rPr lang="en-US" b="1" dirty="0"/>
            <a:t>Data</a:t>
          </a:r>
          <a:r>
            <a:rPr lang="en-US" dirty="0"/>
            <a:t> </a:t>
          </a:r>
          <a:r>
            <a:rPr lang="en-US" b="1" dirty="0"/>
            <a:t>privacy</a:t>
          </a:r>
          <a:r>
            <a:rPr lang="en-US" dirty="0"/>
            <a:t>: Must comply with GDPR and secure customer data (ICO, 2023).</a:t>
          </a:r>
        </a:p>
      </dgm:t>
    </dgm:pt>
    <dgm:pt modelId="{EFA3864A-4B79-46BD-86BF-A30C7E714B9B}" type="parTrans" cxnId="{BC11D08A-5681-44E6-BDD2-300F3F202CE0}">
      <dgm:prSet/>
      <dgm:spPr/>
      <dgm:t>
        <a:bodyPr/>
        <a:lstStyle/>
        <a:p>
          <a:endParaRPr lang="en-US"/>
        </a:p>
      </dgm:t>
    </dgm:pt>
    <dgm:pt modelId="{39EADCAA-C643-4FB2-8703-3E78F93C7072}" type="sibTrans" cxnId="{BC11D08A-5681-44E6-BDD2-300F3F202CE0}">
      <dgm:prSet/>
      <dgm:spPr/>
      <dgm:t>
        <a:bodyPr/>
        <a:lstStyle/>
        <a:p>
          <a:endParaRPr lang="en-US"/>
        </a:p>
      </dgm:t>
    </dgm:pt>
    <dgm:pt modelId="{45438117-AAAC-42CB-BEEB-153D0404FAD0}">
      <dgm:prSet/>
      <dgm:spPr/>
      <dgm:t>
        <a:bodyPr/>
        <a:lstStyle/>
        <a:p>
          <a:r>
            <a:rPr lang="en-US" b="1"/>
            <a:t>• AI and automation</a:t>
          </a:r>
          <a:r>
            <a:rPr lang="en-US"/>
            <a:t>: Risk of bias and opaque decision-making (Floridi, 2021).</a:t>
          </a:r>
        </a:p>
      </dgm:t>
    </dgm:pt>
    <dgm:pt modelId="{1E3434CB-87B7-41B0-93F1-A2D3B1254697}" type="parTrans" cxnId="{6C80ED1D-C2A7-4F54-A72D-54F1C894C972}">
      <dgm:prSet/>
      <dgm:spPr/>
      <dgm:t>
        <a:bodyPr/>
        <a:lstStyle/>
        <a:p>
          <a:endParaRPr lang="en-US"/>
        </a:p>
      </dgm:t>
    </dgm:pt>
    <dgm:pt modelId="{3289EDAB-F1B2-454D-9F38-FEE825530CD6}" type="sibTrans" cxnId="{6C80ED1D-C2A7-4F54-A72D-54F1C894C972}">
      <dgm:prSet/>
      <dgm:spPr/>
      <dgm:t>
        <a:bodyPr/>
        <a:lstStyle/>
        <a:p>
          <a:endParaRPr lang="en-US"/>
        </a:p>
      </dgm:t>
    </dgm:pt>
    <dgm:pt modelId="{FAD144CE-882F-4153-9B5E-4F5360A735C3}">
      <dgm:prSet/>
      <dgm:spPr/>
      <dgm:t>
        <a:bodyPr/>
        <a:lstStyle/>
        <a:p>
          <a:r>
            <a:rPr lang="en-US"/>
            <a:t>• </a:t>
          </a:r>
          <a:r>
            <a:rPr lang="en-US" b="1"/>
            <a:t>Employee</a:t>
          </a:r>
          <a:r>
            <a:rPr lang="en-US"/>
            <a:t> </a:t>
          </a:r>
          <a:r>
            <a:rPr lang="en-US" b="1"/>
            <a:t>monitoring</a:t>
          </a:r>
          <a:r>
            <a:rPr lang="en-US"/>
            <a:t>: Balance performance tracking with trust and well-being.</a:t>
          </a:r>
        </a:p>
      </dgm:t>
    </dgm:pt>
    <dgm:pt modelId="{021FB82C-7756-427E-AB3E-D88570594B3C}" type="parTrans" cxnId="{23A281A8-979D-4FB6-9261-33ADD5030BBE}">
      <dgm:prSet/>
      <dgm:spPr/>
      <dgm:t>
        <a:bodyPr/>
        <a:lstStyle/>
        <a:p>
          <a:endParaRPr lang="en-US"/>
        </a:p>
      </dgm:t>
    </dgm:pt>
    <dgm:pt modelId="{83D2DD93-E7ED-4171-9168-E4B597AFFB9A}" type="sibTrans" cxnId="{23A281A8-979D-4FB6-9261-33ADD5030BBE}">
      <dgm:prSet/>
      <dgm:spPr/>
      <dgm:t>
        <a:bodyPr/>
        <a:lstStyle/>
        <a:p>
          <a:endParaRPr lang="en-US"/>
        </a:p>
      </dgm:t>
    </dgm:pt>
    <dgm:pt modelId="{1EC2F8CA-3ED2-4A14-A83F-6302A9AC7230}">
      <dgm:prSet/>
      <dgm:spPr/>
      <dgm:t>
        <a:bodyPr/>
        <a:lstStyle/>
        <a:p>
          <a:r>
            <a:rPr lang="en-US"/>
            <a:t>• </a:t>
          </a:r>
          <a:r>
            <a:rPr lang="en-US" b="1"/>
            <a:t>Mitigation</a:t>
          </a:r>
          <a:r>
            <a:rPr lang="en-US"/>
            <a:t>: Clear policies, staff training, encryption, ethical AI frameworks.</a:t>
          </a:r>
        </a:p>
      </dgm:t>
    </dgm:pt>
    <dgm:pt modelId="{5333C6E9-231C-4178-BD7D-0037D82D2755}" type="parTrans" cxnId="{00D8F142-9879-4BE9-BB96-5D24CAA8DD77}">
      <dgm:prSet/>
      <dgm:spPr/>
      <dgm:t>
        <a:bodyPr/>
        <a:lstStyle/>
        <a:p>
          <a:endParaRPr lang="en-US"/>
        </a:p>
      </dgm:t>
    </dgm:pt>
    <dgm:pt modelId="{7C5677D9-CC7F-40DC-BBDD-BD060DBA701A}" type="sibTrans" cxnId="{00D8F142-9879-4BE9-BB96-5D24CAA8DD77}">
      <dgm:prSet/>
      <dgm:spPr/>
      <dgm:t>
        <a:bodyPr/>
        <a:lstStyle/>
        <a:p>
          <a:endParaRPr lang="en-US"/>
        </a:p>
      </dgm:t>
    </dgm:pt>
    <dgm:pt modelId="{5B84680D-3A8D-5543-911A-02B2F53A28CE}" type="pres">
      <dgm:prSet presAssocID="{81D19B02-AE2B-49E1-B718-318AF4995CAB}" presName="linear" presStyleCnt="0">
        <dgm:presLayoutVars>
          <dgm:animLvl val="lvl"/>
          <dgm:resizeHandles val="exact"/>
        </dgm:presLayoutVars>
      </dgm:prSet>
      <dgm:spPr/>
    </dgm:pt>
    <dgm:pt modelId="{79AC2418-14DA-0F4B-990D-1E403EBED356}" type="pres">
      <dgm:prSet presAssocID="{AE727A4A-93B7-4A7A-94CF-F395495D1FF1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DEEC760E-75E7-9A47-9FD7-B5E9DA6AEB2D}" type="pres">
      <dgm:prSet presAssocID="{39EADCAA-C643-4FB2-8703-3E78F93C7072}" presName="spacer" presStyleCnt="0"/>
      <dgm:spPr/>
    </dgm:pt>
    <dgm:pt modelId="{005769B8-FFFF-704D-BA55-0A3A944DAC9C}" type="pres">
      <dgm:prSet presAssocID="{45438117-AAAC-42CB-BEEB-153D0404FAD0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A4D57D59-65D8-874E-B8EC-1BEB3D021ED4}" type="pres">
      <dgm:prSet presAssocID="{3289EDAB-F1B2-454D-9F38-FEE825530CD6}" presName="spacer" presStyleCnt="0"/>
      <dgm:spPr/>
    </dgm:pt>
    <dgm:pt modelId="{654C213E-9263-0540-BCC6-8010F09AFA02}" type="pres">
      <dgm:prSet presAssocID="{FAD144CE-882F-4153-9B5E-4F5360A735C3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6CBCA142-2282-FC4B-81A0-F31BFB8D4666}" type="pres">
      <dgm:prSet presAssocID="{83D2DD93-E7ED-4171-9168-E4B597AFFB9A}" presName="spacer" presStyleCnt="0"/>
      <dgm:spPr/>
    </dgm:pt>
    <dgm:pt modelId="{F8DCE3CD-C369-2E4D-A4CC-8C7EF4DE01A0}" type="pres">
      <dgm:prSet presAssocID="{1EC2F8CA-3ED2-4A14-A83F-6302A9AC7230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7160AC09-1582-3F49-8B43-48DB5ADB280E}" type="presOf" srcId="{45438117-AAAC-42CB-BEEB-153D0404FAD0}" destId="{005769B8-FFFF-704D-BA55-0A3A944DAC9C}" srcOrd="0" destOrd="0" presId="urn:microsoft.com/office/officeart/2005/8/layout/vList2"/>
    <dgm:cxn modelId="{6C80ED1D-C2A7-4F54-A72D-54F1C894C972}" srcId="{81D19B02-AE2B-49E1-B718-318AF4995CAB}" destId="{45438117-AAAC-42CB-BEEB-153D0404FAD0}" srcOrd="1" destOrd="0" parTransId="{1E3434CB-87B7-41B0-93F1-A2D3B1254697}" sibTransId="{3289EDAB-F1B2-454D-9F38-FEE825530CD6}"/>
    <dgm:cxn modelId="{00D8F142-9879-4BE9-BB96-5D24CAA8DD77}" srcId="{81D19B02-AE2B-49E1-B718-318AF4995CAB}" destId="{1EC2F8CA-3ED2-4A14-A83F-6302A9AC7230}" srcOrd="3" destOrd="0" parTransId="{5333C6E9-231C-4178-BD7D-0037D82D2755}" sibTransId="{7C5677D9-CC7F-40DC-BBDD-BD060DBA701A}"/>
    <dgm:cxn modelId="{BCA79955-156B-A744-868F-1DA3232F43B0}" type="presOf" srcId="{FAD144CE-882F-4153-9B5E-4F5360A735C3}" destId="{654C213E-9263-0540-BCC6-8010F09AFA02}" srcOrd="0" destOrd="0" presId="urn:microsoft.com/office/officeart/2005/8/layout/vList2"/>
    <dgm:cxn modelId="{CC974D5A-12C4-304B-8397-CAC7929008A1}" type="presOf" srcId="{81D19B02-AE2B-49E1-B718-318AF4995CAB}" destId="{5B84680D-3A8D-5543-911A-02B2F53A28CE}" srcOrd="0" destOrd="0" presId="urn:microsoft.com/office/officeart/2005/8/layout/vList2"/>
    <dgm:cxn modelId="{BC11D08A-5681-44E6-BDD2-300F3F202CE0}" srcId="{81D19B02-AE2B-49E1-B718-318AF4995CAB}" destId="{AE727A4A-93B7-4A7A-94CF-F395495D1FF1}" srcOrd="0" destOrd="0" parTransId="{EFA3864A-4B79-46BD-86BF-A30C7E714B9B}" sibTransId="{39EADCAA-C643-4FB2-8703-3E78F93C7072}"/>
    <dgm:cxn modelId="{23A281A8-979D-4FB6-9261-33ADD5030BBE}" srcId="{81D19B02-AE2B-49E1-B718-318AF4995CAB}" destId="{FAD144CE-882F-4153-9B5E-4F5360A735C3}" srcOrd="2" destOrd="0" parTransId="{021FB82C-7756-427E-AB3E-D88570594B3C}" sibTransId="{83D2DD93-E7ED-4171-9168-E4B597AFFB9A}"/>
    <dgm:cxn modelId="{1FE765E0-CA8A-124D-84C3-84E5F66A73D8}" type="presOf" srcId="{1EC2F8CA-3ED2-4A14-A83F-6302A9AC7230}" destId="{F8DCE3CD-C369-2E4D-A4CC-8C7EF4DE01A0}" srcOrd="0" destOrd="0" presId="urn:microsoft.com/office/officeart/2005/8/layout/vList2"/>
    <dgm:cxn modelId="{E1E93CEF-5380-CA4A-B509-B68C1E289415}" type="presOf" srcId="{AE727A4A-93B7-4A7A-94CF-F395495D1FF1}" destId="{79AC2418-14DA-0F4B-990D-1E403EBED356}" srcOrd="0" destOrd="0" presId="urn:microsoft.com/office/officeart/2005/8/layout/vList2"/>
    <dgm:cxn modelId="{B10C53D3-E8EE-A147-A116-BBEFBF689D7B}" type="presParOf" srcId="{5B84680D-3A8D-5543-911A-02B2F53A28CE}" destId="{79AC2418-14DA-0F4B-990D-1E403EBED356}" srcOrd="0" destOrd="0" presId="urn:microsoft.com/office/officeart/2005/8/layout/vList2"/>
    <dgm:cxn modelId="{4540093C-7799-3F46-88F8-4338C61D03D4}" type="presParOf" srcId="{5B84680D-3A8D-5543-911A-02B2F53A28CE}" destId="{DEEC760E-75E7-9A47-9FD7-B5E9DA6AEB2D}" srcOrd="1" destOrd="0" presId="urn:microsoft.com/office/officeart/2005/8/layout/vList2"/>
    <dgm:cxn modelId="{0029093F-7F42-174E-9AF6-9CBD074C9A15}" type="presParOf" srcId="{5B84680D-3A8D-5543-911A-02B2F53A28CE}" destId="{005769B8-FFFF-704D-BA55-0A3A944DAC9C}" srcOrd="2" destOrd="0" presId="urn:microsoft.com/office/officeart/2005/8/layout/vList2"/>
    <dgm:cxn modelId="{6A0ADC0F-1236-B245-9F50-CA7464F3C8FC}" type="presParOf" srcId="{5B84680D-3A8D-5543-911A-02B2F53A28CE}" destId="{A4D57D59-65D8-874E-B8EC-1BEB3D021ED4}" srcOrd="3" destOrd="0" presId="urn:microsoft.com/office/officeart/2005/8/layout/vList2"/>
    <dgm:cxn modelId="{6D0C0F25-7187-DD46-879D-7CA1DA82BBC8}" type="presParOf" srcId="{5B84680D-3A8D-5543-911A-02B2F53A28CE}" destId="{654C213E-9263-0540-BCC6-8010F09AFA02}" srcOrd="4" destOrd="0" presId="urn:microsoft.com/office/officeart/2005/8/layout/vList2"/>
    <dgm:cxn modelId="{3F7B93E8-DC44-1543-A4FE-687C0FE91309}" type="presParOf" srcId="{5B84680D-3A8D-5543-911A-02B2F53A28CE}" destId="{6CBCA142-2282-FC4B-81A0-F31BFB8D4666}" srcOrd="5" destOrd="0" presId="urn:microsoft.com/office/officeart/2005/8/layout/vList2"/>
    <dgm:cxn modelId="{171BBE6B-6245-DC4E-9A62-B5FC1EB9764B}" type="presParOf" srcId="{5B84680D-3A8D-5543-911A-02B2F53A28CE}" destId="{F8DCE3CD-C369-2E4D-A4CC-8C7EF4DE01A0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37AED28-929C-4154-8B46-B722E71F3000}">
      <dsp:nvSpPr>
        <dsp:cNvPr id="0" name=""/>
        <dsp:cNvSpPr/>
      </dsp:nvSpPr>
      <dsp:spPr>
        <a:xfrm>
          <a:off x="126784" y="595608"/>
          <a:ext cx="836395" cy="83639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E012676-D7C2-4457-8F69-AB1947913F05}">
      <dsp:nvSpPr>
        <dsp:cNvPr id="0" name=""/>
        <dsp:cNvSpPr/>
      </dsp:nvSpPr>
      <dsp:spPr>
        <a:xfrm>
          <a:off x="302427" y="771251"/>
          <a:ext cx="485109" cy="48510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179CD9A-8DED-44C1-B2F5-D42CA17D2E04}">
      <dsp:nvSpPr>
        <dsp:cNvPr id="0" name=""/>
        <dsp:cNvSpPr/>
      </dsp:nvSpPr>
      <dsp:spPr>
        <a:xfrm>
          <a:off x="1142408" y="595608"/>
          <a:ext cx="1971503" cy="8363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Transaction Processing Systems (TPS): Manage routine, day-to-day transactions.</a:t>
          </a:r>
        </a:p>
      </dsp:txBody>
      <dsp:txXfrm>
        <a:off x="1142408" y="595608"/>
        <a:ext cx="1971503" cy="836395"/>
      </dsp:txXfrm>
    </dsp:sp>
    <dsp:sp modelId="{C7584681-0F9F-414F-B139-F351E2873D90}">
      <dsp:nvSpPr>
        <dsp:cNvPr id="0" name=""/>
        <dsp:cNvSpPr/>
      </dsp:nvSpPr>
      <dsp:spPr>
        <a:xfrm>
          <a:off x="3457431" y="595608"/>
          <a:ext cx="836395" cy="83639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24A633E-7702-4412-8735-61E9405269A7}">
      <dsp:nvSpPr>
        <dsp:cNvPr id="0" name=""/>
        <dsp:cNvSpPr/>
      </dsp:nvSpPr>
      <dsp:spPr>
        <a:xfrm>
          <a:off x="3633074" y="771251"/>
          <a:ext cx="485109" cy="48510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6E1303A-EE93-4D72-8DC5-5106B8610FEB}">
      <dsp:nvSpPr>
        <dsp:cNvPr id="0" name=""/>
        <dsp:cNvSpPr/>
      </dsp:nvSpPr>
      <dsp:spPr>
        <a:xfrm>
          <a:off x="4473054" y="595608"/>
          <a:ext cx="1971503" cy="8363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Management Information Systems (MIS): Transform TPS data into summary reports.</a:t>
          </a:r>
        </a:p>
      </dsp:txBody>
      <dsp:txXfrm>
        <a:off x="4473054" y="595608"/>
        <a:ext cx="1971503" cy="836395"/>
      </dsp:txXfrm>
    </dsp:sp>
    <dsp:sp modelId="{B5546F1C-0826-4EE8-BA48-9103FE974429}">
      <dsp:nvSpPr>
        <dsp:cNvPr id="0" name=""/>
        <dsp:cNvSpPr/>
      </dsp:nvSpPr>
      <dsp:spPr>
        <a:xfrm>
          <a:off x="126784" y="2018608"/>
          <a:ext cx="836395" cy="83639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8231ED8-25FC-4A85-8490-7A288135AE73}">
      <dsp:nvSpPr>
        <dsp:cNvPr id="0" name=""/>
        <dsp:cNvSpPr/>
      </dsp:nvSpPr>
      <dsp:spPr>
        <a:xfrm>
          <a:off x="302427" y="2194251"/>
          <a:ext cx="485109" cy="48510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5F8D6C5-71D8-42A3-A82F-3D105248897F}">
      <dsp:nvSpPr>
        <dsp:cNvPr id="0" name=""/>
        <dsp:cNvSpPr/>
      </dsp:nvSpPr>
      <dsp:spPr>
        <a:xfrm>
          <a:off x="1142408" y="2018608"/>
          <a:ext cx="1971503" cy="8363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Decision Support Systems (DSS): Use analytics and models for decision-making.</a:t>
          </a:r>
        </a:p>
      </dsp:txBody>
      <dsp:txXfrm>
        <a:off x="1142408" y="2018608"/>
        <a:ext cx="1971503" cy="836395"/>
      </dsp:txXfrm>
    </dsp:sp>
    <dsp:sp modelId="{64F91FD2-6818-461F-8F8A-828783B5D06D}">
      <dsp:nvSpPr>
        <dsp:cNvPr id="0" name=""/>
        <dsp:cNvSpPr/>
      </dsp:nvSpPr>
      <dsp:spPr>
        <a:xfrm>
          <a:off x="3457431" y="2018608"/>
          <a:ext cx="836395" cy="836395"/>
        </a:xfrm>
        <a:prstGeom prst="ellipse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D08A8A9-B45A-4AA7-B5CD-B5FBE863D9B1}">
      <dsp:nvSpPr>
        <dsp:cNvPr id="0" name=""/>
        <dsp:cNvSpPr/>
      </dsp:nvSpPr>
      <dsp:spPr>
        <a:xfrm>
          <a:off x="3633074" y="2194251"/>
          <a:ext cx="485109" cy="48510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3B255DE-AA8B-4286-B903-B68CB4C32A95}">
      <dsp:nvSpPr>
        <dsp:cNvPr id="0" name=""/>
        <dsp:cNvSpPr/>
      </dsp:nvSpPr>
      <dsp:spPr>
        <a:xfrm>
          <a:off x="4473054" y="2018608"/>
          <a:ext cx="1971503" cy="83639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6223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/>
            <a:t>• Enterprise Systems: Integrate departments via shared databases (O’Brien &amp; Marakas, 2022).</a:t>
          </a:r>
        </a:p>
      </dsp:txBody>
      <dsp:txXfrm>
        <a:off x="4473054" y="2018608"/>
        <a:ext cx="1971503" cy="83639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9AC2418-14DA-0F4B-990D-1E403EBED356}">
      <dsp:nvSpPr>
        <dsp:cNvPr id="0" name=""/>
        <dsp:cNvSpPr/>
      </dsp:nvSpPr>
      <dsp:spPr>
        <a:xfrm>
          <a:off x="0" y="31446"/>
          <a:ext cx="7203281" cy="7722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dk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/>
            <a:t>• </a:t>
          </a:r>
          <a:r>
            <a:rPr lang="en-US" sz="2000" b="1" kern="1200" dirty="0"/>
            <a:t>Data</a:t>
          </a:r>
          <a:r>
            <a:rPr lang="en-US" sz="2000" kern="1200" dirty="0"/>
            <a:t> </a:t>
          </a:r>
          <a:r>
            <a:rPr lang="en-US" sz="2000" b="1" kern="1200" dirty="0"/>
            <a:t>privacy</a:t>
          </a:r>
          <a:r>
            <a:rPr lang="en-US" sz="2000" kern="1200" dirty="0"/>
            <a:t>: Must comply with GDPR and secure customer data (ICO, 2023).</a:t>
          </a:r>
        </a:p>
      </dsp:txBody>
      <dsp:txXfrm>
        <a:off x="37696" y="69142"/>
        <a:ext cx="7127889" cy="696808"/>
      </dsp:txXfrm>
    </dsp:sp>
    <dsp:sp modelId="{005769B8-FFFF-704D-BA55-0A3A944DAC9C}">
      <dsp:nvSpPr>
        <dsp:cNvPr id="0" name=""/>
        <dsp:cNvSpPr/>
      </dsp:nvSpPr>
      <dsp:spPr>
        <a:xfrm>
          <a:off x="0" y="861247"/>
          <a:ext cx="7203281" cy="7722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dk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b="1" kern="1200"/>
            <a:t>• AI and automation</a:t>
          </a:r>
          <a:r>
            <a:rPr lang="en-US" sz="2000" kern="1200"/>
            <a:t>: Risk of bias and opaque decision-making (Floridi, 2021).</a:t>
          </a:r>
        </a:p>
      </dsp:txBody>
      <dsp:txXfrm>
        <a:off x="37696" y="898943"/>
        <a:ext cx="7127889" cy="696808"/>
      </dsp:txXfrm>
    </dsp:sp>
    <dsp:sp modelId="{654C213E-9263-0540-BCC6-8010F09AFA02}">
      <dsp:nvSpPr>
        <dsp:cNvPr id="0" name=""/>
        <dsp:cNvSpPr/>
      </dsp:nvSpPr>
      <dsp:spPr>
        <a:xfrm>
          <a:off x="0" y="1691047"/>
          <a:ext cx="7203281" cy="7722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dk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• </a:t>
          </a:r>
          <a:r>
            <a:rPr lang="en-US" sz="2000" b="1" kern="1200"/>
            <a:t>Employee</a:t>
          </a:r>
          <a:r>
            <a:rPr lang="en-US" sz="2000" kern="1200"/>
            <a:t> </a:t>
          </a:r>
          <a:r>
            <a:rPr lang="en-US" sz="2000" b="1" kern="1200"/>
            <a:t>monitoring</a:t>
          </a:r>
          <a:r>
            <a:rPr lang="en-US" sz="2000" kern="1200"/>
            <a:t>: Balance performance tracking with trust and well-being.</a:t>
          </a:r>
        </a:p>
      </dsp:txBody>
      <dsp:txXfrm>
        <a:off x="37696" y="1728743"/>
        <a:ext cx="7127889" cy="696808"/>
      </dsp:txXfrm>
    </dsp:sp>
    <dsp:sp modelId="{F8DCE3CD-C369-2E4D-A4CC-8C7EF4DE01A0}">
      <dsp:nvSpPr>
        <dsp:cNvPr id="0" name=""/>
        <dsp:cNvSpPr/>
      </dsp:nvSpPr>
      <dsp:spPr>
        <a:xfrm>
          <a:off x="0" y="2520847"/>
          <a:ext cx="7203281" cy="772200"/>
        </a:xfrm>
        <a:prstGeom prst="roundRect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tint val="98000"/>
                <a:satMod val="110000"/>
                <a:lumMod val="104000"/>
              </a:schemeClr>
            </a:gs>
            <a:gs pos="69000">
              <a:schemeClr val="dk2">
                <a:hueOff val="0"/>
                <a:satOff val="0"/>
                <a:lumOff val="0"/>
                <a:alphaOff val="0"/>
                <a:shade val="88000"/>
                <a:satMod val="130000"/>
                <a:lumMod val="92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shade val="78000"/>
                <a:satMod val="130000"/>
                <a:lumMod val="92000"/>
              </a:schemeClr>
            </a:gs>
          </a:gsLst>
          <a:lin ang="5400000" scaled="0"/>
        </a:gradFill>
        <a:ln>
          <a:noFill/>
        </a:ln>
        <a:effectLst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/>
            <a:t>• </a:t>
          </a:r>
          <a:r>
            <a:rPr lang="en-US" sz="2000" b="1" kern="1200"/>
            <a:t>Mitigation</a:t>
          </a:r>
          <a:r>
            <a:rPr lang="en-US" sz="2000" kern="1200"/>
            <a:t>: Clear policies, staff training, encryption, ethical AI frameworks.</a:t>
          </a:r>
        </a:p>
      </dsp:txBody>
      <dsp:txXfrm>
        <a:off x="37696" y="2558543"/>
        <a:ext cx="7127889" cy="69680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96319" y="802299"/>
            <a:ext cx="5618515" cy="2541431"/>
          </a:xfrm>
        </p:spPr>
        <p:txBody>
          <a:bodyPr bIns="0" anchor="b">
            <a:normAutofit/>
          </a:bodyPr>
          <a:lstStyle>
            <a:lvl1pPr algn="l">
              <a:defRPr sz="5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396319" y="3531205"/>
            <a:ext cx="5618515" cy="977621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600" b="0" cap="all" baseline="0">
                <a:solidFill>
                  <a:schemeClr val="tx1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396319" y="329308"/>
            <a:ext cx="3086292" cy="309201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34703" y="798973"/>
            <a:ext cx="802005" cy="503578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396319" y="3528542"/>
            <a:ext cx="561851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4589538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17111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1756130"/>
            <a:ext cx="5617002" cy="1887950"/>
          </a:xfrm>
        </p:spPr>
        <p:txBody>
          <a:bodyPr anchor="b">
            <a:normAutofit/>
          </a:bodyPr>
          <a:lstStyle>
            <a:lvl1pPr algn="l"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2" y="3806196"/>
            <a:ext cx="5617002" cy="1012929"/>
          </a:xfrm>
        </p:spPr>
        <p:txBody>
          <a:bodyPr tIns="91440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443491" y="3804985"/>
            <a:ext cx="561700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7052800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890"/>
            <a:ext cx="6571343" cy="105930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443490" y="2013936"/>
            <a:ext cx="3125871" cy="3437560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89182" y="2013936"/>
            <a:ext cx="3125652" cy="3437559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03309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491" y="804164"/>
            <a:ext cx="6571344" cy="1056319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9550"/>
            <a:ext cx="3125766" cy="801943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443491" y="2824270"/>
            <a:ext cx="3125766" cy="2644457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89182" y="2023004"/>
            <a:ext cx="3125652" cy="802237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200" b="0" cap="all" baseline="0">
                <a:solidFill>
                  <a:schemeClr val="accent1"/>
                </a:soli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889182" y="2821491"/>
            <a:ext cx="3125652" cy="2637371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28914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34356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2459911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39042" y="798973"/>
            <a:ext cx="2425950" cy="2247117"/>
          </a:xfrm>
        </p:spPr>
        <p:txBody>
          <a:bodyPr anchor="b">
            <a:normAutofit/>
          </a:bodyPr>
          <a:lstStyle>
            <a:lvl1pPr algn="l">
              <a:defRPr sz="24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86656" y="798974"/>
            <a:ext cx="3828178" cy="4658826"/>
          </a:xfrm>
        </p:spPr>
        <p:txBody>
          <a:bodyPr anchor="ctr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39042" y="3205492"/>
            <a:ext cx="2427369" cy="2248181"/>
          </a:xfrm>
        </p:spPr>
        <p:txBody>
          <a:bodyPr>
            <a:normAutofit/>
          </a:bodyPr>
          <a:lstStyle>
            <a:lvl1pPr marL="0" indent="0" algn="l">
              <a:buNone/>
              <a:defRPr sz="16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7" name="Straight Connector 16"/>
          <p:cNvCxnSpPr/>
          <p:nvPr/>
        </p:nvCxnSpPr>
        <p:spPr>
          <a:xfrm>
            <a:off x="1441748" y="3205491"/>
            <a:ext cx="2423276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12140793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4996501" y="482171"/>
            <a:ext cx="3511387" cy="5149101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148" y="1129513"/>
            <a:ext cx="3244935" cy="1830584"/>
          </a:xfrm>
        </p:spPr>
        <p:txBody>
          <a:bodyPr anchor="b">
            <a:normAutofit/>
          </a:bodyPr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640128" y="1122543"/>
            <a:ext cx="2234998" cy="3866327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443492" y="3145992"/>
            <a:ext cx="3240286" cy="2003742"/>
          </a:xfrm>
        </p:spPr>
        <p:txBody>
          <a:bodyPr>
            <a:normAutofit/>
          </a:bodyPr>
          <a:lstStyle>
            <a:lvl1pPr marL="0" indent="0" algn="l">
              <a:buNone/>
              <a:defRPr sz="18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436664" y="5469857"/>
            <a:ext cx="3252420" cy="320123"/>
          </a:xfrm>
        </p:spPr>
        <p:txBody>
          <a:bodyPr/>
          <a:lstStyle>
            <a:lvl1pPr algn="l">
              <a:defRPr/>
            </a:lvl1pPr>
          </a:lstStyle>
          <a:p>
            <a:fld id="{5BCAD085-E8A6-8845-BD4E-CB4CCA059FC4}" type="datetimeFigureOut">
              <a:rPr lang="en-US" smtClean="0"/>
              <a:t>10/12/25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437530" y="318641"/>
            <a:ext cx="3251553" cy="320931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441281" y="3143605"/>
            <a:ext cx="3242014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3738074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443491" y="1847088"/>
            <a:ext cx="6571343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216062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18028" y="798974"/>
            <a:ext cx="1103027" cy="4659889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443491" y="798974"/>
            <a:ext cx="5301095" cy="4659889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10/12/25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6918028" y="798974"/>
            <a:ext cx="0" cy="4659889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595541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015734"/>
            <a:ext cx="9144000" cy="4079520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095253"/>
            <a:ext cx="9144001" cy="774727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101127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443491" y="804520"/>
            <a:ext cx="6571343" cy="1049235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43491" y="2015733"/>
            <a:ext cx="6571343" cy="345061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646542" y="330370"/>
            <a:ext cx="2368292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10/12/25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43491" y="329308"/>
            <a:ext cx="4034004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7725" y="798973"/>
            <a:ext cx="795746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2800">
                <a:solidFill>
                  <a:schemeClr val="accent1"/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402956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200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28600" indent="-228600" algn="l" defTabSz="685800" rtl="0" eaLnBrk="1" latinLnBrk="0" hangingPunct="1">
        <a:lnSpc>
          <a:spcPct val="120000"/>
        </a:lnSpc>
        <a:spcBef>
          <a:spcPts val="10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0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6858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1430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6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6002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400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057400" indent="-228600" algn="l" defTabSz="6858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120000"/>
        </a:lnSpc>
        <a:spcBef>
          <a:spcPts val="500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200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4F6621CF-F493-40D5-98AE-24A9D3AD43C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2383" y="0"/>
            <a:ext cx="9146155" cy="4950268"/>
          </a:xfrm>
          <a:prstGeom prst="rect">
            <a:avLst/>
          </a:prstGeom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1386015-4864-F14E-9104-B8868B34F45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809172" y="643467"/>
            <a:ext cx="4481967" cy="4127545"/>
          </a:xfrm>
        </p:spPr>
        <p:txBody>
          <a:bodyPr anchor="ctr">
            <a:normAutofit/>
          </a:bodyPr>
          <a:lstStyle/>
          <a:p>
            <a:r>
              <a:rPr lang="en-GB" sz="4200"/>
              <a:t>Modernising Business Through Information Systems</a:t>
            </a:r>
            <a:endParaRPr lang="en-US" sz="4200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CADEE02A-D296-42EA-88F5-7803F69CEE2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28" y="4950269"/>
            <a:ext cx="9143772" cy="19077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2">
            <a:schemeClr val="dk2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EA8BE00-731E-A944-A080-62A3E9751F5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809172" y="5118231"/>
            <a:ext cx="4481967" cy="1739769"/>
          </a:xfrm>
        </p:spPr>
        <p:txBody>
          <a:bodyPr>
            <a:normAutofit fontScale="92500" lnSpcReduction="10000"/>
          </a:bodyPr>
          <a:lstStyle/>
          <a:p>
            <a:pPr>
              <a:lnSpc>
                <a:spcPct val="110000"/>
              </a:lnSpc>
            </a:pPr>
            <a:r>
              <a:rPr lang="en-GB" sz="1400" b="1" dirty="0">
                <a:solidFill>
                  <a:srgbClr val="FFFFFF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LCLM 5004</a:t>
            </a:r>
            <a:r>
              <a:rPr lang="en-GB" sz="1400" dirty="0">
                <a:solidFill>
                  <a:srgbClr val="FFFFFF"/>
                </a:solidFill>
                <a:effectLst/>
              </a:rPr>
              <a:t> Managing business information</a:t>
            </a:r>
          </a:p>
          <a:p>
            <a:pPr>
              <a:lnSpc>
                <a:spcPct val="110000"/>
              </a:lnSpc>
            </a:pPr>
            <a:r>
              <a:rPr lang="en-GB" sz="1400" u="sng" dirty="0">
                <a:solidFill>
                  <a:srgbClr val="FFFFFF"/>
                </a:solidFill>
              </a:rPr>
              <a:t>Student Names:</a:t>
            </a:r>
          </a:p>
          <a:p>
            <a:pPr>
              <a:lnSpc>
                <a:spcPct val="110000"/>
              </a:lnSpc>
            </a:pPr>
            <a:r>
              <a:rPr lang="en-GB" sz="1400" dirty="0">
                <a:solidFill>
                  <a:srgbClr val="FFFFFF"/>
                </a:solidFill>
              </a:rPr>
              <a:t>ALEXANDRU DANCIUC - 2330349 </a:t>
            </a:r>
          </a:p>
          <a:p>
            <a:pPr>
              <a:lnSpc>
                <a:spcPct val="110000"/>
              </a:lnSpc>
            </a:pPr>
            <a:r>
              <a:rPr lang="en-US" sz="1400" dirty="0">
                <a:solidFill>
                  <a:srgbClr val="FFFFFF"/>
                </a:solidFill>
              </a:rPr>
              <a:t>RALUCA Mihaela POPA - 2332370</a:t>
            </a:r>
          </a:p>
          <a:p>
            <a:pPr>
              <a:lnSpc>
                <a:spcPct val="110000"/>
              </a:lnSpc>
            </a:pPr>
            <a:r>
              <a:rPr lang="en-US" sz="1400" dirty="0">
                <a:solidFill>
                  <a:srgbClr val="FFFFFF"/>
                </a:solidFill>
              </a:rPr>
              <a:t>ALEXANDRU </a:t>
            </a:r>
            <a:r>
              <a:rPr lang="en-US" sz="1400" dirty="0" err="1">
                <a:solidFill>
                  <a:srgbClr val="FFFFFF"/>
                </a:solidFill>
              </a:rPr>
              <a:t>constantin</a:t>
            </a:r>
            <a:r>
              <a:rPr lang="en-US" sz="1400" dirty="0">
                <a:solidFill>
                  <a:srgbClr val="FFFFFF"/>
                </a:solidFill>
              </a:rPr>
              <a:t> POPA - 2332748</a:t>
            </a:r>
          </a:p>
        </p:txBody>
      </p:sp>
      <p:pic>
        <p:nvPicPr>
          <p:cNvPr id="5" name="Picture 4" descr="Financial graphs on a dark display">
            <a:extLst>
              <a:ext uri="{FF2B5EF4-FFF2-40B4-BE49-F238E27FC236}">
                <a16:creationId xmlns:a16="http://schemas.microsoft.com/office/drawing/2014/main" id="{D79CFDC1-9825-6335-7149-E8BFDD3AC00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31200" r="37009"/>
          <a:stretch>
            <a:fillRect/>
          </a:stretch>
        </p:blipFill>
        <p:spPr>
          <a:xfrm>
            <a:off x="2384" y="-2"/>
            <a:ext cx="3488338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6503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Business Consulting">
            <a:extLst>
              <a:ext uri="{FF2B5EF4-FFF2-40B4-BE49-F238E27FC236}">
                <a16:creationId xmlns:a16="http://schemas.microsoft.com/office/drawing/2014/main" id="{AF38A566-9992-D740-B59B-1CFF76B5D5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093" t="9091"/>
          <a:stretch>
            <a:fillRect/>
          </a:stretch>
        </p:blipFill>
        <p:spPr bwMode="auto">
          <a:xfrm>
            <a:off x="1" y="10"/>
            <a:ext cx="9143771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51" name="Rectangle 6150">
            <a:extLst>
              <a:ext uri="{FF2B5EF4-FFF2-40B4-BE49-F238E27FC236}">
                <a16:creationId xmlns:a16="http://schemas.microsoft.com/office/drawing/2014/main" id="{368B8211-0B9F-4516-8771-3316E00DB9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918732" y="636753"/>
            <a:ext cx="6224576" cy="5572811"/>
          </a:xfrm>
          <a:prstGeom prst="rect">
            <a:avLst/>
          </a:prstGeom>
          <a:solidFill>
            <a:srgbClr val="000001">
              <a:alpha val="74902"/>
            </a:srgb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7565" y="804520"/>
            <a:ext cx="5111799" cy="1049235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E"/>
                </a:solidFill>
              </a:rPr>
              <a:t>Introduction</a:t>
            </a:r>
          </a:p>
        </p:txBody>
      </p:sp>
      <p:cxnSp>
        <p:nvCxnSpPr>
          <p:cNvPr id="6153" name="Straight Connector 6152">
            <a:extLst>
              <a:ext uri="{FF2B5EF4-FFF2-40B4-BE49-F238E27FC236}">
                <a16:creationId xmlns:a16="http://schemas.microsoft.com/office/drawing/2014/main" id="{B7582E73-8B46-4A0E-944E-58357C8088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049341" y="1847088"/>
            <a:ext cx="5110023" cy="0"/>
          </a:xfrm>
          <a:prstGeom prst="line">
            <a:avLst/>
          </a:prstGeom>
          <a:ln w="31750">
            <a:solidFill>
              <a:srgbClr val="957049"/>
            </a:solidFill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7565" y="2015733"/>
            <a:ext cx="5111799" cy="4021267"/>
          </a:xfrm>
        </p:spPr>
        <p:txBody>
          <a:bodyPr>
            <a:normAutofit/>
          </a:bodyPr>
          <a:lstStyle/>
          <a:p>
            <a:pPr>
              <a:buClr>
                <a:srgbClr val="957049"/>
              </a:buClr>
              <a:defRPr sz="1800"/>
            </a:pPr>
            <a:r>
              <a:rPr lang="en-GB" sz="1800" dirty="0">
                <a:solidFill>
                  <a:srgbClr val="FFFFFE"/>
                </a:solidFill>
              </a:rPr>
              <a:t>In today’s digital economy, businesses rely on information systems (IS) to collect, process, and manage data.</a:t>
            </a:r>
          </a:p>
          <a:p>
            <a:pPr>
              <a:buClr>
                <a:srgbClr val="957049"/>
              </a:buClr>
              <a:defRPr sz="1800"/>
            </a:pPr>
            <a:r>
              <a:rPr lang="en-GB" sz="1800" dirty="0">
                <a:solidFill>
                  <a:srgbClr val="FFFFFE"/>
                </a:solidFill>
              </a:rPr>
              <a:t>IS support decision-making, streamline operations, and improve customer satisfaction (Laudon &amp; Laudon, 2024).</a:t>
            </a:r>
          </a:p>
          <a:p>
            <a:pPr>
              <a:buClr>
                <a:srgbClr val="957049"/>
              </a:buClr>
              <a:defRPr sz="1800"/>
            </a:pPr>
            <a:r>
              <a:rPr lang="en-GB" sz="1800" dirty="0">
                <a:solidFill>
                  <a:srgbClr val="FFFFFE"/>
                </a:solidFill>
              </a:rPr>
              <a:t>This presentation aims to explore key IS types, ethical implications, and real-world applications that can support 5togo company.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C51009-A09A-4689-8E6C-F8FC99E6A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3AB18D4-92F8-BB42-9032-E349EEED23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33357" y="1600199"/>
            <a:ext cx="2654449" cy="4297680"/>
          </a:xfrm>
        </p:spPr>
        <p:txBody>
          <a:bodyPr anchor="ctr">
            <a:normAutofit/>
          </a:bodyPr>
          <a:lstStyle/>
          <a:p>
            <a:r>
              <a:rPr lang="en-US" dirty="0"/>
              <a:t>5togo company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EC65442-F244-409C-BF44-C5D6472E8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2" y="2148839"/>
            <a:ext cx="0" cy="32004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4A36EE0-2772-FB47-B26E-43B81F0CEDB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93638" y="1600199"/>
            <a:ext cx="4597502" cy="4297680"/>
          </a:xfrm>
        </p:spPr>
        <p:txBody>
          <a:bodyPr anchor="ctr">
            <a:normAutofit fontScale="92500" lnSpcReduction="20000"/>
          </a:bodyPr>
          <a:lstStyle/>
          <a:p>
            <a:r>
              <a:rPr lang="en-GB" dirty="0"/>
              <a:t>Our consulting team will explore how 5 to go can modernise and scale its operations through the strategic use of information systems.</a:t>
            </a:r>
          </a:p>
          <a:p>
            <a:r>
              <a:rPr lang="en-GB" dirty="0"/>
              <a:t>5 to go is one of Europe’s fastest-growing coffee chains, known for its simple pricing strategy, rapid franchising model, and strong brand identity.</a:t>
            </a:r>
          </a:p>
          <a:p>
            <a:r>
              <a:rPr lang="en-GB" dirty="0"/>
              <a:t>But with expansion comes complexity — and effective information systems can help the company optimise operations, strengthen decision-making, and create an even better customer experience.”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1457998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C6870151-9189-4C3A-8379-EF3D95827A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5" name="Picture 4" descr="3D stairs design">
            <a:extLst>
              <a:ext uri="{FF2B5EF4-FFF2-40B4-BE49-F238E27FC236}">
                <a16:creationId xmlns:a16="http://schemas.microsoft.com/office/drawing/2014/main" id="{3803D27D-132D-CDDF-34DA-70A4D9F00597}"/>
              </a:ext>
            </a:extLst>
          </p:cNvPr>
          <p:cNvPicPr>
            <a:picLocks noChangeAspect="1"/>
          </p:cNvPicPr>
          <p:nvPr/>
        </p:nvPicPr>
        <p:blipFill>
          <a:blip r:embed="rId2">
            <a:alphaModFix amt="50000"/>
            <a:grayscl/>
          </a:blip>
          <a:srcRect l="2"/>
          <a:stretch>
            <a:fillRect/>
          </a:stretch>
        </p:blipFill>
        <p:spPr>
          <a:xfrm>
            <a:off x="228" y="10"/>
            <a:ext cx="9143772" cy="6857990"/>
          </a:xfrm>
          <a:prstGeom prst="rect">
            <a:avLst/>
          </a:prstGeom>
        </p:spPr>
      </p:pic>
      <p:sp>
        <p:nvSpPr>
          <p:cNvPr id="11" name="Slide Number Placeholder 7">
            <a:extLst>
              <a:ext uri="{FF2B5EF4-FFF2-40B4-BE49-F238E27FC236}">
                <a16:creationId xmlns:a16="http://schemas.microsoft.com/office/drawing/2014/main" id="{123EA69C-102A-4DD0-9547-05DCD271D1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634225" y="443732"/>
            <a:ext cx="608265" cy="503578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defPPr>
              <a:defRPr lang="en-US"/>
            </a:defPPr>
            <a:lvl1pPr marL="0" algn="r" defTabSz="457200" rtl="0" eaLnBrk="1" latinLnBrk="0" hangingPunct="1"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/>
          </a:p>
        </p:txBody>
      </p:sp>
      <p:sp>
        <p:nvSpPr>
          <p:cNvPr id="13" name="Footer Placeholder 6">
            <a:extLst>
              <a:ext uri="{FF2B5EF4-FFF2-40B4-BE49-F238E27FC236}">
                <a16:creationId xmlns:a16="http://schemas.microsoft.com/office/drawing/2014/main" id="{6A862265-5CA3-4C40-8582-7534C3B03C2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732477" y="540921"/>
            <a:ext cx="3730436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l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600EF80B-0391-4082-9AF5-F15B091B4C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193800"/>
            <a:ext cx="9144000" cy="56641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87000"/>
                  <a:alpha val="4000"/>
                </a:schemeClr>
              </a:gs>
              <a:gs pos="100000">
                <a:schemeClr val="bg2">
                  <a:lumMod val="95000"/>
                  <a:lumOff val="500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/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47703" y="1193800"/>
            <a:ext cx="2394787" cy="4699000"/>
          </a:xfrm>
        </p:spPr>
        <p:txBody>
          <a:bodyPr anchor="ctr">
            <a:normAutofit/>
          </a:bodyPr>
          <a:lstStyle/>
          <a:p>
            <a:r>
              <a:rPr lang="en-GB" sz="2500"/>
              <a:t>The Role of Information Systems in Business</a:t>
            </a:r>
          </a:p>
        </p:txBody>
      </p: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33AC32D-5F44-45F7-A0BD-7C11A86BED5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2" y="1600200"/>
            <a:ext cx="0" cy="3657600"/>
          </a:xfrm>
          <a:prstGeom prst="line">
            <a:avLst/>
          </a:prstGeom>
          <a:ln w="31750">
            <a:solidFill>
              <a:schemeClr val="tx1">
                <a:alpha val="8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732477" y="1193800"/>
            <a:ext cx="4563818" cy="4699000"/>
          </a:xfrm>
        </p:spPr>
        <p:txBody>
          <a:bodyPr anchor="ctr">
            <a:normAutofit/>
          </a:bodyPr>
          <a:lstStyle/>
          <a:p>
            <a:pPr>
              <a:defRPr sz="1800"/>
            </a:pPr>
            <a:r>
              <a:rPr lang="en-GB" sz="1800"/>
              <a:t>Information systems integrate people, technology, and processes to support business operations (Stair &amp; Reynolds, 2023).</a:t>
            </a:r>
          </a:p>
          <a:p>
            <a:pPr>
              <a:defRPr sz="1800"/>
            </a:pPr>
            <a:r>
              <a:rPr lang="en-GB" sz="1800"/>
              <a:t>Improve efficiency by automating workflows and reducing human error.</a:t>
            </a:r>
          </a:p>
          <a:p>
            <a:pPr>
              <a:defRPr sz="1800"/>
            </a:pPr>
            <a:r>
              <a:rPr lang="en-GB" sz="1800"/>
              <a:t>Enhance decision-making via data analytics and business intelligence.</a:t>
            </a:r>
          </a:p>
          <a:p>
            <a:pPr>
              <a:defRPr sz="1800"/>
            </a:pPr>
            <a:r>
              <a:rPr lang="en-GB" sz="1800"/>
              <a:t>Provide competitive advantage through innovation and customer insight (Porter, 2021).</a:t>
            </a:r>
          </a:p>
        </p:txBody>
      </p:sp>
      <p:sp>
        <p:nvSpPr>
          <p:cNvPr id="19" name="Date Placeholder 1">
            <a:extLst>
              <a:ext uri="{FF2B5EF4-FFF2-40B4-BE49-F238E27FC236}">
                <a16:creationId xmlns:a16="http://schemas.microsoft.com/office/drawing/2014/main" id="{3FBF03E8-C602-4192-9C52-F84B29FDCC8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 txBox="1"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792421" y="6007878"/>
            <a:ext cx="2625537" cy="3092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r" defTabSz="457200" rtl="0" eaLnBrk="1" latinLnBrk="0" hangingPunct="1"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4572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Types of Business Information Systems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95CBF16-BE90-8FE1-F1C2-D79399A922D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1443491" y="2015733"/>
          <a:ext cx="6571343" cy="34506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84" y="804519"/>
            <a:ext cx="7202456" cy="1049235"/>
          </a:xfrm>
        </p:spPr>
        <p:txBody>
          <a:bodyPr>
            <a:normAutofit/>
          </a:bodyPr>
          <a:lstStyle/>
          <a:p>
            <a:r>
              <a:t>Transaction Processing Systems (TPS)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09941" y="2252908"/>
            <a:ext cx="4079971" cy="3450613"/>
          </a:xfrm>
        </p:spPr>
        <p:txBody>
          <a:bodyPr>
            <a:normAutofit/>
          </a:bodyPr>
          <a:lstStyle/>
          <a:p>
            <a:pPr>
              <a:defRPr sz="1800"/>
            </a:pPr>
            <a:r>
              <a:rPr lang="en-GB" sz="1700" dirty="0"/>
              <a:t>The Transaction Processing Systems handle foundation of operational data collection.</a:t>
            </a:r>
          </a:p>
          <a:p>
            <a:pPr>
              <a:defRPr sz="1800"/>
            </a:pPr>
            <a:r>
              <a:rPr lang="en-GB" sz="1700" b="1" dirty="0"/>
              <a:t>Functions</a:t>
            </a:r>
            <a:r>
              <a:rPr lang="en-GB" sz="1700" dirty="0"/>
              <a:t>: Sales tracking, order entry, inventory control.</a:t>
            </a:r>
          </a:p>
          <a:p>
            <a:pPr>
              <a:defRPr sz="1800"/>
            </a:pPr>
            <a:r>
              <a:rPr lang="en-GB" sz="1700" b="1" dirty="0"/>
              <a:t>Benefits</a:t>
            </a:r>
            <a:r>
              <a:rPr lang="en-GB" sz="1700" dirty="0"/>
              <a:t>:  Accuracy, speed, and data consistency.</a:t>
            </a:r>
          </a:p>
          <a:p>
            <a:pPr>
              <a:defRPr sz="1800"/>
            </a:pPr>
            <a:r>
              <a:rPr lang="en-GB" sz="1700" b="1" dirty="0"/>
              <a:t>Limitations</a:t>
            </a:r>
            <a:r>
              <a:rPr lang="en-GB" sz="1700" dirty="0"/>
              <a:t>: Limited strategic insight (Stair &amp; Reynolds, 2023).</a:t>
            </a:r>
          </a:p>
        </p:txBody>
      </p:sp>
      <p:pic>
        <p:nvPicPr>
          <p:cNvPr id="1026" name="Picture 2" descr="Transaction processing system or tps is an information system that collects  stores modifies and r | Premium Vector">
            <a:extLst>
              <a:ext uri="{FF2B5EF4-FFF2-40B4-BE49-F238E27FC236}">
                <a16:creationId xmlns:a16="http://schemas.microsoft.com/office/drawing/2014/main" id="{8D9825B1-FEAE-004E-9F4D-4CC53225AF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71550" y="2361765"/>
            <a:ext cx="3720332" cy="29762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84" y="804519"/>
            <a:ext cx="7202456" cy="1049235"/>
          </a:xfrm>
        </p:spPr>
        <p:txBody>
          <a:bodyPr>
            <a:normAutofit/>
          </a:bodyPr>
          <a:lstStyle/>
          <a:p>
            <a:pPr algn="ctr"/>
            <a:r>
              <a:rPr dirty="0"/>
              <a:t>Management Information Systems (MIS)</a:t>
            </a:r>
          </a:p>
        </p:txBody>
      </p:sp>
      <p:pic>
        <p:nvPicPr>
          <p:cNvPr id="2050" name="Picture 2" descr="What is an Information Management System? A Complete Guide">
            <a:extLst>
              <a:ext uri="{FF2B5EF4-FFF2-40B4-BE49-F238E27FC236}">
                <a16:creationId xmlns:a16="http://schemas.microsoft.com/office/drawing/2014/main" id="{38E12177-C20A-294D-AFBF-538D3D65EC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31484" y="2345915"/>
            <a:ext cx="3720332" cy="2790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0" y="2255219"/>
            <a:ext cx="4317554" cy="345061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defRPr sz="1800"/>
            </a:pPr>
            <a:r>
              <a:rPr lang="en-GB" sz="1700" dirty="0"/>
              <a:t>The MIS Converts data into reports for decision-makers.</a:t>
            </a:r>
          </a:p>
          <a:p>
            <a:pPr>
              <a:lnSpc>
                <a:spcPct val="110000"/>
              </a:lnSpc>
              <a:defRPr sz="1800"/>
            </a:pPr>
            <a:r>
              <a:rPr lang="en-GB" sz="1700" b="1" dirty="0"/>
              <a:t>Functions</a:t>
            </a:r>
            <a:r>
              <a:rPr lang="en-GB" sz="1700" dirty="0"/>
              <a:t>: Performance reports, forecasting, budgeting tools.</a:t>
            </a:r>
          </a:p>
          <a:p>
            <a:pPr>
              <a:lnSpc>
                <a:spcPct val="110000"/>
              </a:lnSpc>
              <a:defRPr sz="1800"/>
            </a:pPr>
            <a:r>
              <a:rPr lang="en-GB" sz="1700" b="1" dirty="0"/>
              <a:t>Benefits</a:t>
            </a:r>
            <a:r>
              <a:rPr lang="en-GB" sz="1700" dirty="0"/>
              <a:t>: Increases managerial control and coordination.</a:t>
            </a:r>
          </a:p>
          <a:p>
            <a:pPr>
              <a:lnSpc>
                <a:spcPct val="110000"/>
              </a:lnSpc>
              <a:defRPr sz="1800"/>
            </a:pPr>
            <a:r>
              <a:rPr lang="en-GB" sz="1700" b="1" dirty="0"/>
              <a:t>Limitations</a:t>
            </a:r>
            <a:r>
              <a:rPr lang="en-GB" sz="1700" dirty="0"/>
              <a:t>: Less flexible for unstructured decisions (Laudon &amp; Laudon, 2024).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84" y="804519"/>
            <a:ext cx="7202456" cy="1049235"/>
          </a:xfrm>
        </p:spPr>
        <p:txBody>
          <a:bodyPr>
            <a:normAutofit/>
          </a:bodyPr>
          <a:lstStyle/>
          <a:p>
            <a:r>
              <a:rPr dirty="0"/>
              <a:t>Decision Support &amp; Enterprise Systems</a:t>
            </a:r>
          </a:p>
        </p:txBody>
      </p:sp>
      <p:pic>
        <p:nvPicPr>
          <p:cNvPr id="3074" name="Picture 2" descr="Decision Support System (DSS) - Overview, Components, Types">
            <a:extLst>
              <a:ext uri="{FF2B5EF4-FFF2-40B4-BE49-F238E27FC236}">
                <a16:creationId xmlns:a16="http://schemas.microsoft.com/office/drawing/2014/main" id="{054F7A87-92DB-7E4D-AE9C-95A4665156F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54444" y="1995269"/>
            <a:ext cx="3720332" cy="15829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9912" y="2186721"/>
            <a:ext cx="4013054" cy="3450613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defRPr sz="1800"/>
            </a:pPr>
            <a:r>
              <a:rPr lang="en-GB" sz="1400" dirty="0"/>
              <a:t>Decision Support Systems (DSS): Combine data, models, and analytics for strategic decisions.</a:t>
            </a:r>
          </a:p>
          <a:p>
            <a:pPr>
              <a:lnSpc>
                <a:spcPct val="110000"/>
              </a:lnSpc>
              <a:defRPr sz="1800"/>
            </a:pPr>
            <a:r>
              <a:rPr lang="en-GB" sz="1400" dirty="0"/>
              <a:t>Enterprise Systems (ERP/CRM): Integrate supply chain, HR, finance, and customer data (O’Brien &amp; </a:t>
            </a:r>
            <a:r>
              <a:rPr lang="en-GB" sz="1400" dirty="0" err="1"/>
              <a:t>Marakas</a:t>
            </a:r>
            <a:r>
              <a:rPr lang="en-GB" sz="1400" dirty="0"/>
              <a:t>, 2022).</a:t>
            </a:r>
          </a:p>
          <a:p>
            <a:pPr>
              <a:lnSpc>
                <a:spcPct val="110000"/>
              </a:lnSpc>
              <a:defRPr sz="1800"/>
            </a:pPr>
            <a:r>
              <a:rPr lang="en-GB" sz="1400" b="1" dirty="0"/>
              <a:t>Benefits</a:t>
            </a:r>
            <a:r>
              <a:rPr lang="en-GB" sz="1400" dirty="0"/>
              <a:t>: Real-time insight, cross-department efficiency.</a:t>
            </a:r>
          </a:p>
          <a:p>
            <a:pPr>
              <a:lnSpc>
                <a:spcPct val="110000"/>
              </a:lnSpc>
              <a:defRPr sz="1800"/>
            </a:pPr>
            <a:r>
              <a:rPr lang="en-GB" sz="1400" b="1" dirty="0"/>
              <a:t>Limitations</a:t>
            </a:r>
            <a:r>
              <a:rPr lang="en-GB" sz="1400" dirty="0"/>
              <a:t>: Costly and complex to implement (Chaffey &amp; White, 2022).</a:t>
            </a:r>
          </a:p>
        </p:txBody>
      </p:sp>
      <p:pic>
        <p:nvPicPr>
          <p:cNvPr id="3076" name="Picture 4" descr="ERP vs. CRM: What are the key differences? - Zendesk">
            <a:extLst>
              <a:ext uri="{FF2B5EF4-FFF2-40B4-BE49-F238E27FC236}">
                <a16:creationId xmlns:a16="http://schemas.microsoft.com/office/drawing/2014/main" id="{1D39C171-4B1D-3644-AD69-2394E8567C3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3175" b="6190"/>
          <a:stretch/>
        </p:blipFill>
        <p:spPr bwMode="auto">
          <a:xfrm>
            <a:off x="353906" y="3707380"/>
            <a:ext cx="3620870" cy="23982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1" name="Rectangle 10">
            <a:extLst>
              <a:ext uri="{FF2B5EF4-FFF2-40B4-BE49-F238E27FC236}">
                <a16:creationId xmlns:a16="http://schemas.microsoft.com/office/drawing/2014/main" id="{482E7304-2AC2-4A5C-924D-A6AC3FFC5EA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84" y="804519"/>
            <a:ext cx="7202456" cy="1049235"/>
          </a:xfrm>
        </p:spPr>
        <p:txBody>
          <a:bodyPr>
            <a:normAutofit/>
          </a:bodyPr>
          <a:lstStyle/>
          <a:p>
            <a:r>
              <a:t>Comparison of Systems</a:t>
            </a:r>
          </a:p>
        </p:txBody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D259FEF2-F6A5-442F-BA10-4E39EECD0A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88684" y="1853754"/>
            <a:ext cx="720245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5" name="Rectangle 14">
            <a:extLst>
              <a:ext uri="{FF2B5EF4-FFF2-40B4-BE49-F238E27FC236}">
                <a16:creationId xmlns:a16="http://schemas.microsoft.com/office/drawing/2014/main" id="{A3C183B1-1D4B-4E3D-A02E-A426E3BFA01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83852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graphicFrame>
        <p:nvGraphicFramePr>
          <p:cNvPr id="6" name="Content Placeholder 5">
            <a:extLst>
              <a:ext uri="{FF2B5EF4-FFF2-40B4-BE49-F238E27FC236}">
                <a16:creationId xmlns:a16="http://schemas.microsoft.com/office/drawing/2014/main" id="{341CB1D1-C4B8-C843-A4E8-5B88A9AC864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124861295"/>
              </p:ext>
            </p:extLst>
          </p:nvPr>
        </p:nvGraphicFramePr>
        <p:xfrm>
          <a:off x="892289" y="2403176"/>
          <a:ext cx="7203282" cy="2940107"/>
        </p:xfrm>
        <a:graphic>
          <a:graphicData uri="http://schemas.openxmlformats.org/drawingml/2006/table">
            <a:tbl>
              <a:tblPr/>
              <a:tblGrid>
                <a:gridCol w="1578990">
                  <a:extLst>
                    <a:ext uri="{9D8B030D-6E8A-4147-A177-3AD203B41FA5}">
                      <a16:colId xmlns:a16="http://schemas.microsoft.com/office/drawing/2014/main" val="1425392269"/>
                    </a:ext>
                  </a:extLst>
                </a:gridCol>
                <a:gridCol w="1925562">
                  <a:extLst>
                    <a:ext uri="{9D8B030D-6E8A-4147-A177-3AD203B41FA5}">
                      <a16:colId xmlns:a16="http://schemas.microsoft.com/office/drawing/2014/main" val="3132079353"/>
                    </a:ext>
                  </a:extLst>
                </a:gridCol>
                <a:gridCol w="1743673">
                  <a:extLst>
                    <a:ext uri="{9D8B030D-6E8A-4147-A177-3AD203B41FA5}">
                      <a16:colId xmlns:a16="http://schemas.microsoft.com/office/drawing/2014/main" val="3902587671"/>
                    </a:ext>
                  </a:extLst>
                </a:gridCol>
                <a:gridCol w="1955057">
                  <a:extLst>
                    <a:ext uri="{9D8B030D-6E8A-4147-A177-3AD203B41FA5}">
                      <a16:colId xmlns:a16="http://schemas.microsoft.com/office/drawing/2014/main" val="1154389109"/>
                    </a:ext>
                  </a:extLst>
                </a:gridCol>
              </a:tblGrid>
              <a:tr h="504962">
                <a:tc>
                  <a:txBody>
                    <a:bodyPr/>
                    <a:lstStyle/>
                    <a:p>
                      <a:r>
                        <a:rPr lang="en-GB" sz="2000" b="1"/>
                        <a:t>System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/>
                        <a:t>Key Purpose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/>
                        <a:t>Benefits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b="1" dirty="0"/>
                        <a:t>Limitations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9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85812951"/>
                  </a:ext>
                </a:extLst>
              </a:tr>
              <a:tr h="811715">
                <a:tc>
                  <a:txBody>
                    <a:bodyPr/>
                    <a:lstStyle/>
                    <a:p>
                      <a:r>
                        <a:rPr lang="en-GB" sz="2000" dirty="0"/>
                        <a:t>TPS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Operational efficiency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Speed, accuracy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No strategic view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83102670"/>
                  </a:ext>
                </a:extLst>
              </a:tr>
              <a:tr h="811715">
                <a:tc>
                  <a:txBody>
                    <a:bodyPr/>
                    <a:lstStyle/>
                    <a:p>
                      <a:r>
                        <a:rPr lang="en-GB" sz="2000"/>
                        <a:t>MIS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Managerial decisions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Reports, summaries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Rigid outputs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42206846"/>
                  </a:ext>
                </a:extLst>
              </a:tr>
              <a:tr h="811715">
                <a:tc>
                  <a:txBody>
                    <a:bodyPr/>
                    <a:lstStyle/>
                    <a:p>
                      <a:r>
                        <a:rPr lang="en-GB" sz="2000"/>
                        <a:t>DSS/ERP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Strategic insight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000"/>
                        <a:t>Integration, analytics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2000" dirty="0"/>
                        <a:t>High cost, complexity</a:t>
                      </a:r>
                    </a:p>
                  </a:txBody>
                  <a:tcPr marL="141578" marR="141578" marT="70789" marB="70789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35138811"/>
                  </a:ext>
                </a:extLst>
              </a:tr>
            </a:tbl>
          </a:graphicData>
        </a:graphic>
      </p:graphicFrame>
      <p:sp>
        <p:nvSpPr>
          <p:cNvPr id="12" name="TextBox 11">
            <a:extLst>
              <a:ext uri="{FF2B5EF4-FFF2-40B4-BE49-F238E27FC236}">
                <a16:creationId xmlns:a16="http://schemas.microsoft.com/office/drawing/2014/main" id="{A5F8E3D1-578E-364A-8C8D-5A6A444F3AD6}"/>
              </a:ext>
            </a:extLst>
          </p:cNvPr>
          <p:cNvSpPr txBox="1"/>
          <p:nvPr/>
        </p:nvSpPr>
        <p:spPr>
          <a:xfrm>
            <a:off x="274865" y="5726983"/>
            <a:ext cx="4577442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/>
              <a:t>(Adapted from Laudon &amp; Laudon, 2024; Chaffey &amp; White, 2022)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84" y="804519"/>
            <a:ext cx="7202456" cy="1049235"/>
          </a:xfrm>
        </p:spPr>
        <p:txBody>
          <a:bodyPr>
            <a:normAutofit/>
          </a:bodyPr>
          <a:lstStyle/>
          <a:p>
            <a:r>
              <a:rPr lang="en-US"/>
              <a:t>Ethical &amp; Security Considerations</a:t>
            </a:r>
          </a:p>
        </p:txBody>
      </p:sp>
      <p:graphicFrame>
        <p:nvGraphicFramePr>
          <p:cNvPr id="7" name="Content Placeholder 2">
            <a:extLst>
              <a:ext uri="{FF2B5EF4-FFF2-40B4-BE49-F238E27FC236}">
                <a16:creationId xmlns:a16="http://schemas.microsoft.com/office/drawing/2014/main" id="{5012A50E-ED01-6ABF-9658-D11EBE0BF7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69826168"/>
              </p:ext>
            </p:extLst>
          </p:nvPr>
        </p:nvGraphicFramePr>
        <p:xfrm>
          <a:off x="1088231" y="2340435"/>
          <a:ext cx="7203281" cy="3324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FD6EDB49-211E-499D-9A08-6C5FF3D060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8F9F37E-D3CF-4F3D-96C2-25307819DF2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C5FFF17D-767C-40E7-8C89-962F1F54BC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2498" y="638508"/>
            <a:ext cx="8179004" cy="4843439"/>
          </a:xfrm>
          <a:prstGeom prst="rect">
            <a:avLst/>
          </a:prstGeom>
          <a:gradFill>
            <a:gsLst>
              <a:gs pos="0">
                <a:srgbClr val="000001"/>
              </a:gs>
              <a:gs pos="100000">
                <a:srgbClr val="191919"/>
              </a:gs>
            </a:gsLst>
          </a:gradFill>
          <a:ln w="76200" cmpd="sng">
            <a:noFill/>
            <a:miter lim="800000"/>
          </a:ln>
          <a:effectLst>
            <a:outerShdw blurRad="127000" dist="228600" dir="4740000" sx="98000" sy="98000" algn="tl" rotWithShape="0">
              <a:srgbClr val="000000">
                <a:alpha val="34000"/>
              </a:srgbClr>
            </a:outerShd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>
            <a:extLst>
              <a:ext uri="{FF2B5EF4-FFF2-40B4-BE49-F238E27FC236}">
                <a16:creationId xmlns:a16="http://schemas.microsoft.com/office/drawing/2014/main" id="{E69F39E1-619D-4D9E-8823-8BD8CC3206B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52653" y="865667"/>
            <a:ext cx="7838694" cy="4389120"/>
          </a:xfrm>
          <a:prstGeom prst="rect">
            <a:avLst/>
          </a:prstGeom>
          <a:ln w="50800" cmpd="sng">
            <a:solidFill>
              <a:srgbClr val="191919"/>
            </a:solidFill>
            <a:miter lim="800000"/>
          </a:ln>
          <a:effectLst>
            <a:innerShdw blurRad="63500" dist="88900" dir="14100000">
              <a:srgbClr val="000000">
                <a:alpha val="30000"/>
              </a:srgbClr>
            </a:innerShdw>
          </a:effectLst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1">
            <a:schemeClr val="accent1"/>
          </a:lnRef>
          <a:fillRef idx="1003">
            <a:schemeClr val="l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8C53F47-DF50-454F-A5A6-6B969748D97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76097" y="1030259"/>
            <a:ext cx="7591806" cy="4059936"/>
          </a:xfrm>
          <a:prstGeom prst="rect">
            <a:avLst/>
          </a:prstGeom>
          <a:noFill/>
          <a:ln>
            <a:solidFill>
              <a:srgbClr val="45454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84" y="1376053"/>
            <a:ext cx="7054418" cy="1002990"/>
          </a:xfrm>
        </p:spPr>
        <p:txBody>
          <a:bodyPr anchor="ctr">
            <a:normAutofit/>
          </a:bodyPr>
          <a:lstStyle/>
          <a:p>
            <a:pPr algn="ctr"/>
            <a:r>
              <a:rPr u="sng" dirty="0"/>
              <a:t>Real-World Case Studies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8684" y="2464991"/>
            <a:ext cx="7054418" cy="2403571"/>
          </a:xfrm>
        </p:spPr>
        <p:txBody>
          <a:bodyPr>
            <a:normAutofit/>
          </a:bodyPr>
          <a:lstStyle/>
          <a:p>
            <a:pPr>
              <a:lnSpc>
                <a:spcPct val="110000"/>
              </a:lnSpc>
              <a:defRPr sz="1800"/>
            </a:pPr>
            <a:r>
              <a:rPr lang="en-GB" sz="1500" dirty="0"/>
              <a:t>Amazon: Uses TPS and ERP for supply chain and customer analytics (Amazon Annual Report, 2023).</a:t>
            </a:r>
          </a:p>
          <a:p>
            <a:pPr>
              <a:lnSpc>
                <a:spcPct val="110000"/>
              </a:lnSpc>
              <a:defRPr sz="1800"/>
            </a:pPr>
            <a:r>
              <a:rPr lang="en-GB" sz="1500" dirty="0"/>
              <a:t>Tesla: Employs DSS and AI for predictive maintenance and product design.</a:t>
            </a:r>
          </a:p>
          <a:p>
            <a:pPr>
              <a:lnSpc>
                <a:spcPct val="110000"/>
              </a:lnSpc>
              <a:defRPr sz="1800"/>
            </a:pPr>
            <a:r>
              <a:rPr lang="en-GB" sz="1500" dirty="0"/>
              <a:t>Marks &amp; Spencer: Integrated CRM to improve customer loyalty (Chaffey &amp; White, 2022).</a:t>
            </a:r>
          </a:p>
          <a:p>
            <a:pPr marL="0" indent="0">
              <a:lnSpc>
                <a:spcPct val="110000"/>
              </a:lnSpc>
              <a:buNone/>
              <a:defRPr sz="1800"/>
            </a:pPr>
            <a:r>
              <a:rPr lang="en-GB" sz="1500" b="1" dirty="0"/>
              <a:t>Takeaway</a:t>
            </a:r>
            <a:r>
              <a:rPr lang="en-GB" sz="1500" dirty="0"/>
              <a:t>: Integration of IS leads to faster decision-making and better customer satisfaction.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6A26901A-BC62-4A3A-A07A-65E1F3DDD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43000" r="43000" b="10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5127" name="Rectangle 5126">
            <a:extLst>
              <a:ext uri="{FF2B5EF4-FFF2-40B4-BE49-F238E27FC236}">
                <a16:creationId xmlns:a16="http://schemas.microsoft.com/office/drawing/2014/main" id="{10419CA0-BFB4-4390-AB8F-5DBFCA45D4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cxnSp>
        <p:nvCxnSpPr>
          <p:cNvPr id="5129" name="Straight Connector 5128">
            <a:extLst>
              <a:ext uri="{FF2B5EF4-FFF2-40B4-BE49-F238E27FC236}">
                <a16:creationId xmlns:a16="http://schemas.microsoft.com/office/drawing/2014/main" id="{5CF4C623-16D7-4722-8EFB-A5B0E3BC077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090422" y="1847088"/>
            <a:ext cx="4161030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8685" y="804520"/>
            <a:ext cx="4162766" cy="1049235"/>
          </a:xfrm>
        </p:spPr>
        <p:txBody>
          <a:bodyPr>
            <a:normAutofit/>
          </a:bodyPr>
          <a:lstStyle/>
          <a:p>
            <a:r>
              <a:t>Recommendations</a:t>
            </a:r>
          </a:p>
        </p:txBody>
      </p:sp>
      <p:sp>
        <p:nvSpPr>
          <p:cNvPr id="5131" name="Rectangle 5130">
            <a:extLst>
              <a:ext uri="{FF2B5EF4-FFF2-40B4-BE49-F238E27FC236}">
                <a16:creationId xmlns:a16="http://schemas.microsoft.com/office/drawing/2014/main" id="{596E9C81-ACBE-459E-A7D5-2BB824B68FD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019476"/>
            <a:ext cx="9144000" cy="4105941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88685" y="2015732"/>
            <a:ext cx="4162766" cy="3450613"/>
          </a:xfrm>
        </p:spPr>
        <p:txBody>
          <a:bodyPr>
            <a:normAutofit fontScale="92500"/>
          </a:bodyPr>
          <a:lstStyle/>
          <a:p>
            <a:pPr>
              <a:defRPr sz="1800"/>
            </a:pPr>
            <a:r>
              <a:rPr lang="en-GB" sz="1700" dirty="0"/>
              <a:t>5togo would benefit adopting a hybrid ERP-CRM system to integrate departments and improve customer engagement.</a:t>
            </a:r>
          </a:p>
          <a:p>
            <a:pPr>
              <a:defRPr sz="1800"/>
            </a:pPr>
            <a:r>
              <a:rPr lang="en-GB" sz="1700" dirty="0"/>
              <a:t>Use DSS tools for data-driven strategic planning and ensure ethical governance through transparent AI and GDPR compliance.</a:t>
            </a:r>
          </a:p>
          <a:p>
            <a:pPr>
              <a:defRPr sz="1800"/>
            </a:pPr>
            <a:r>
              <a:rPr lang="en-GB" sz="1700" dirty="0"/>
              <a:t>5togo to invest in training and change management to support digital transformation.</a:t>
            </a:r>
          </a:p>
        </p:txBody>
      </p:sp>
      <p:grpSp>
        <p:nvGrpSpPr>
          <p:cNvPr id="5133" name="Group 5132">
            <a:extLst>
              <a:ext uri="{FF2B5EF4-FFF2-40B4-BE49-F238E27FC236}">
                <a16:creationId xmlns:a16="http://schemas.microsoft.com/office/drawing/2014/main" id="{CEBDCB18-ABE5-43B0-8B68-89FEDAECB8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608041" y="482171"/>
            <a:ext cx="3055899" cy="5149101"/>
            <a:chOff x="7463259" y="583365"/>
            <a:chExt cx="4074533" cy="5181928"/>
          </a:xfrm>
        </p:grpSpPr>
        <p:sp>
          <p:nvSpPr>
            <p:cNvPr id="5134" name="Rectangle 5133">
              <a:extLst>
                <a:ext uri="{FF2B5EF4-FFF2-40B4-BE49-F238E27FC236}">
                  <a16:creationId xmlns:a16="http://schemas.microsoft.com/office/drawing/2014/main" id="{483C65C6-7268-490D-B4A8-927D45FAB62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463259" y="583365"/>
              <a:ext cx="4074533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35" name="Rectangle 5134">
              <a:extLst>
                <a:ext uri="{FF2B5EF4-FFF2-40B4-BE49-F238E27FC236}">
                  <a16:creationId xmlns:a16="http://schemas.microsoft.com/office/drawing/2014/main" id="{6133D4A5-82E5-43A0-9FF0-81B7AC16CDF6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7776318" y="915807"/>
              <a:ext cx="3450289" cy="4494927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122" name="Picture 2" descr="Recommendations for action &amp; action planning | easyfeedback">
            <a:extLst>
              <a:ext uri="{FF2B5EF4-FFF2-40B4-BE49-F238E27FC236}">
                <a16:creationId xmlns:a16="http://schemas.microsoft.com/office/drawing/2014/main" id="{029E949A-D11C-8449-819F-DB14DF329D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408" r="34290" b="-4"/>
          <a:stretch>
            <a:fillRect/>
          </a:stretch>
        </p:blipFill>
        <p:spPr bwMode="auto">
          <a:xfrm>
            <a:off x="6087279" y="1116345"/>
            <a:ext cx="2099328" cy="386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5136">
            <a:extLst>
              <a:ext uri="{FF2B5EF4-FFF2-40B4-BE49-F238E27FC236}">
                <a16:creationId xmlns:a16="http://schemas.microsoft.com/office/drawing/2014/main" id="{08EC5C75-E28F-4899-9C2E-39431B82B7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Grp="1" noRot="1" noChangeAspect="1" noMove="1" noResize="1" noEditPoints="1" noAdjustHandles="1" noChangeArrowheads="1" noChangeShapeType="1" noCrop="1"/>
          </p:cNvPic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38" b="-1538"/>
          <a:stretch/>
        </p:blipFill>
        <p:spPr bwMode="black">
          <a:xfrm>
            <a:off x="0" y="6126480"/>
            <a:ext cx="9144000" cy="742950"/>
          </a:xfrm>
          <a:prstGeom prst="rect">
            <a:avLst/>
          </a:prstGeom>
        </p:spPr>
      </p:pic>
      <p:cxnSp>
        <p:nvCxnSpPr>
          <p:cNvPr id="5139" name="Straight Connector 5138">
            <a:extLst>
              <a:ext uri="{FF2B5EF4-FFF2-40B4-BE49-F238E27FC236}">
                <a16:creationId xmlns:a16="http://schemas.microsoft.com/office/drawing/2014/main" id="{46AAE0A1-60AD-4190-B85D-2DD8148369C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0" y="6128413"/>
            <a:ext cx="91440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chemeClr val="bg2">
                <a:tint val="94000"/>
                <a:satMod val="80000"/>
                <a:lumMod val="106000"/>
              </a:schemeClr>
            </a:gs>
            <a:gs pos="100000">
              <a:schemeClr val="bg2">
                <a:shade val="8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29C51009-A09A-4689-8E6C-F8FC99E6A84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" y="0"/>
            <a:ext cx="914377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33357" y="1600199"/>
            <a:ext cx="2654449" cy="4297680"/>
          </a:xfrm>
        </p:spPr>
        <p:txBody>
          <a:bodyPr anchor="ctr">
            <a:normAutofit/>
          </a:bodyPr>
          <a:lstStyle/>
          <a:p>
            <a:r>
              <a:rPr lang="en-GB" sz="2700"/>
              <a:t>Conclusion</a:t>
            </a:r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9EC65442-F244-409C-BF44-C5D6472E810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3490722" y="2148839"/>
            <a:ext cx="0" cy="3200400"/>
          </a:xfrm>
          <a:prstGeom prst="line">
            <a:avLst/>
          </a:prstGeom>
          <a:ln w="317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93638" y="1600199"/>
            <a:ext cx="4597502" cy="4297680"/>
          </a:xfrm>
        </p:spPr>
        <p:txBody>
          <a:bodyPr anchor="ctr">
            <a:normAutofit/>
          </a:bodyPr>
          <a:lstStyle/>
          <a:p>
            <a:pPr>
              <a:lnSpc>
                <a:spcPct val="110000"/>
              </a:lnSpc>
              <a:defRPr sz="1800"/>
            </a:pPr>
            <a:r>
              <a:rPr lang="en-GB" sz="1500" dirty="0"/>
              <a:t>In conclusion, information systems play a fundamental role in modern business operations by driving efficiency, enhancing decision-making, and fostering innovation. </a:t>
            </a:r>
          </a:p>
          <a:p>
            <a:pPr>
              <a:lnSpc>
                <a:spcPct val="110000"/>
              </a:lnSpc>
              <a:defRPr sz="1800"/>
            </a:pPr>
            <a:r>
              <a:rPr lang="en-GB" sz="1500" dirty="0"/>
              <a:t>Their integration allows 5togoto collect and analyse data effectively, streamline processes, and deliver superior customer experiences. </a:t>
            </a:r>
          </a:p>
          <a:p>
            <a:pPr>
              <a:lnSpc>
                <a:spcPct val="110000"/>
              </a:lnSpc>
              <a:defRPr sz="1800"/>
            </a:pPr>
            <a:r>
              <a:rPr lang="en-GB" sz="1500" dirty="0"/>
              <a:t>However, as technology evolves, 5togomust also remain vigilant about ethical and security considerations</a:t>
            </a:r>
          </a:p>
          <a:p>
            <a:pPr>
              <a:lnSpc>
                <a:spcPct val="110000"/>
              </a:lnSpc>
              <a:defRPr sz="1800"/>
            </a:pPr>
            <a:r>
              <a:rPr lang="en-GB" sz="1500" dirty="0"/>
              <a:t>By strategically adopting systems such as ERP, CRM, and DSS, and embedding strong governance and staff training, companies can achieve long-term competitiveness and sustainable growth in the digital age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0243712-867A-7743-8EBD-4BD76A249C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List of references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8D74513-F9C5-C24C-9C9D-6F31687FEA2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GB" dirty="0"/>
              <a:t>Amazon (2023) </a:t>
            </a:r>
            <a:r>
              <a:rPr lang="en-GB" i="1" dirty="0"/>
              <a:t>Annual Report 2023</a:t>
            </a:r>
            <a:r>
              <a:rPr lang="en-GB" dirty="0"/>
              <a:t>. Available at: https://</a:t>
            </a:r>
            <a:r>
              <a:rPr lang="en-GB" dirty="0" err="1"/>
              <a:t>www.aboutamazon.com</a:t>
            </a:r>
            <a:endParaRPr lang="en-GB" dirty="0"/>
          </a:p>
          <a:p>
            <a:r>
              <a:rPr lang="en-GB" dirty="0"/>
              <a:t>Chaffey, D. and White, G. (2022) </a:t>
            </a:r>
            <a:r>
              <a:rPr lang="en-GB" i="1" dirty="0"/>
              <a:t>Business Information Management</a:t>
            </a:r>
            <a:r>
              <a:rPr lang="en-GB" dirty="0"/>
              <a:t>. 3rd ed. Pearson.</a:t>
            </a:r>
          </a:p>
          <a:p>
            <a:r>
              <a:rPr lang="en-GB" dirty="0" err="1"/>
              <a:t>Floridi</a:t>
            </a:r>
            <a:r>
              <a:rPr lang="en-GB" dirty="0"/>
              <a:t>, L. (2021) </a:t>
            </a:r>
            <a:r>
              <a:rPr lang="en-GB" i="1" dirty="0"/>
              <a:t>Ethics of Artificial Intelligence</a:t>
            </a:r>
            <a:r>
              <a:rPr lang="en-GB" dirty="0"/>
              <a:t>. Oxford University Press.</a:t>
            </a:r>
          </a:p>
          <a:p>
            <a:r>
              <a:rPr lang="en-GB" dirty="0"/>
              <a:t>ICO (2023) </a:t>
            </a:r>
            <a:r>
              <a:rPr lang="en-GB" i="1" dirty="0"/>
              <a:t>Guide to the General Data Protection Regulation (GDPR)</a:t>
            </a:r>
            <a:r>
              <a:rPr lang="en-GB" dirty="0"/>
              <a:t>. Information Commissioner’s Office.</a:t>
            </a:r>
          </a:p>
          <a:p>
            <a:r>
              <a:rPr lang="en-GB" dirty="0"/>
              <a:t>Laudon, K. and Laudon, J. (2024) </a:t>
            </a:r>
            <a:r>
              <a:rPr lang="en-GB" i="1" dirty="0"/>
              <a:t>Management Information Systems: Managing the Digital Firm</a:t>
            </a:r>
            <a:r>
              <a:rPr lang="en-GB" dirty="0"/>
              <a:t>. 17th ed. Pearson.</a:t>
            </a:r>
          </a:p>
          <a:p>
            <a:r>
              <a:rPr lang="en-GB" dirty="0"/>
              <a:t>O’Brien, J. and </a:t>
            </a:r>
            <a:r>
              <a:rPr lang="en-GB" dirty="0" err="1"/>
              <a:t>Marakas</a:t>
            </a:r>
            <a:r>
              <a:rPr lang="en-GB" dirty="0"/>
              <a:t>, G. (2022) </a:t>
            </a:r>
            <a:r>
              <a:rPr lang="en-GB" i="1" dirty="0"/>
              <a:t>Introduction to Information Systems</a:t>
            </a:r>
            <a:r>
              <a:rPr lang="en-GB" dirty="0"/>
              <a:t>. 17th ed. McGraw-Hill.</a:t>
            </a:r>
          </a:p>
          <a:p>
            <a:r>
              <a:rPr lang="en-GB" dirty="0"/>
              <a:t>Porter, M. (2021) </a:t>
            </a:r>
            <a:r>
              <a:rPr lang="en-GB" i="1" dirty="0"/>
              <a:t>Competitive Advantage in the Digital Era</a:t>
            </a:r>
            <a:r>
              <a:rPr lang="en-GB" dirty="0"/>
              <a:t>. Harvard Business Review, 99(4), pp. 52–65.</a:t>
            </a:r>
          </a:p>
          <a:p>
            <a:r>
              <a:rPr lang="en-GB" dirty="0"/>
              <a:t>Stair, R. and Reynolds, G. (2023) </a:t>
            </a:r>
            <a:r>
              <a:rPr lang="en-GB" i="1" dirty="0"/>
              <a:t>Principles of Information Systems</a:t>
            </a:r>
            <a:r>
              <a:rPr lang="en-GB" dirty="0"/>
              <a:t>. 14th ed. Cengage.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66410397"/>
      </p:ext>
    </p:extLst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{DC16549C-8D76-3F4D-BD5A-1D919FC95602}tf10001119_mac</Template>
  <TotalTime>21</TotalTime>
  <Words>948</Words>
  <Application>Microsoft Macintosh PowerPoint</Application>
  <PresentationFormat>On-screen Show (4:3)</PresentationFormat>
  <Paragraphs>85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Gill Sans MT</vt:lpstr>
      <vt:lpstr>Gallery</vt:lpstr>
      <vt:lpstr>Modernising Business Through Information Systems</vt:lpstr>
      <vt:lpstr>Introduction</vt:lpstr>
      <vt:lpstr>5togo company</vt:lpstr>
      <vt:lpstr>The Role of Information Systems in Business</vt:lpstr>
      <vt:lpstr>Types of Business Information Systems</vt:lpstr>
      <vt:lpstr>Transaction Processing Systems (TPS)</vt:lpstr>
      <vt:lpstr>Management Information Systems (MIS)</vt:lpstr>
      <vt:lpstr>Decision Support &amp; Enterprise Systems</vt:lpstr>
      <vt:lpstr>Comparison of Systems</vt:lpstr>
      <vt:lpstr>Ethical &amp; Security Considerations</vt:lpstr>
      <vt:lpstr>Real-World Case Studies</vt:lpstr>
      <vt:lpstr>Recommendations</vt:lpstr>
      <vt:lpstr>Conclusion</vt:lpstr>
      <vt:lpstr>List of references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Modernising Business Through Information Systems</dc:title>
  <dc:subject/>
  <dc:creator/>
  <cp:keywords/>
  <dc:description>generated using python-pptx</dc:description>
  <cp:lastModifiedBy>Alexandru Danciuc (2330349)</cp:lastModifiedBy>
  <cp:revision>5</cp:revision>
  <dcterms:created xsi:type="dcterms:W3CDTF">2013-01-27T09:14:16Z</dcterms:created>
  <dcterms:modified xsi:type="dcterms:W3CDTF">2025-10-12T15:34:01Z</dcterms:modified>
  <cp:category/>
</cp:coreProperties>
</file>