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Lst>
  <p:notesMasterIdLst>
    <p:notesMasterId r:id="rId24"/>
  </p:notesMasterIdLst>
  <p:sldIdLst>
    <p:sldId id="303" r:id="rId2"/>
    <p:sldId id="304" r:id="rId3"/>
    <p:sldId id="444" r:id="rId4"/>
    <p:sldId id="445" r:id="rId5"/>
    <p:sldId id="428" r:id="rId6"/>
    <p:sldId id="429" r:id="rId7"/>
    <p:sldId id="430" r:id="rId8"/>
    <p:sldId id="431" r:id="rId9"/>
    <p:sldId id="432" r:id="rId10"/>
    <p:sldId id="433" r:id="rId11"/>
    <p:sldId id="434" r:id="rId12"/>
    <p:sldId id="435" r:id="rId13"/>
    <p:sldId id="447" r:id="rId14"/>
    <p:sldId id="437" r:id="rId15"/>
    <p:sldId id="449" r:id="rId16"/>
    <p:sldId id="439" r:id="rId17"/>
    <p:sldId id="440" r:id="rId18"/>
    <p:sldId id="441" r:id="rId19"/>
    <p:sldId id="442" r:id="rId20"/>
    <p:sldId id="443" r:id="rId21"/>
    <p:sldId id="446" r:id="rId22"/>
    <p:sldId id="42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62" autoAdjust="0"/>
    <p:restoredTop sz="59181" autoAdjust="0"/>
  </p:normalViewPr>
  <p:slideViewPr>
    <p:cSldViewPr snapToGrid="0">
      <p:cViewPr varScale="1">
        <p:scale>
          <a:sx n="62" d="100"/>
          <a:sy n="62" d="100"/>
        </p:scale>
        <p:origin x="1656" y="27"/>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436F4F76-747E-4395-9DC3-F2A9A861C723}"/>
    <pc:docChg chg="modSld">
      <pc:chgData name="Rhiannon Akers" userId="fb3c9d12-5c8c-42d7-8dc7-d872d7a3d202" providerId="ADAL" clId="{436F4F76-747E-4395-9DC3-F2A9A861C723}" dt="2024-11-12T10:24:21.616" v="1" actId="6549"/>
      <pc:docMkLst>
        <pc:docMk/>
      </pc:docMkLst>
      <pc:sldChg chg="modNotesTx">
        <pc:chgData name="Rhiannon Akers" userId="fb3c9d12-5c8c-42d7-8dc7-d872d7a3d202" providerId="ADAL" clId="{436F4F76-747E-4395-9DC3-F2A9A861C723}" dt="2024-11-12T10:24:21.616" v="1" actId="6549"/>
        <pc:sldMkLst>
          <pc:docMk/>
          <pc:sldMk cId="3579069369" sldId="443"/>
        </pc:sldMkLst>
      </pc:sldChg>
      <pc:sldChg chg="modNotesTx">
        <pc:chgData name="Rhiannon Akers" userId="fb3c9d12-5c8c-42d7-8dc7-d872d7a3d202" providerId="ADAL" clId="{436F4F76-747E-4395-9DC3-F2A9A861C723}" dt="2024-11-12T10:24:17.565" v="0" actId="6549"/>
        <pc:sldMkLst>
          <pc:docMk/>
          <pc:sldMk cId="2839060468" sldId="44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12/11/2024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shiksha.com/online-courses/articles/inflation-what-is-it-and-how-is-it-measured/"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s://www.shiksha.com/online-courses/articles/difference-between-micro-environment-and-macro-environment/" TargetMode="External"/><Relationship Id="rId4" Type="http://schemas.openxmlformats.org/officeDocument/2006/relationships/hyperlink" Target="https://www.shiksha.com/online-courses/articles/consumer-behaviour/"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businessmodelanalyst.com/tesco-pestle-analysi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pestelanalysis.education/british-airways-pestle-analysis/"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s://thestrategystory.com/blog/british-airways-pestel-analysis/" TargetMode="External"/><Relationship Id="rId4" Type="http://schemas.openxmlformats.org/officeDocument/2006/relationships/hyperlink" Target="https://blogs.brighton.ac.uk/nat26/2021/02/07/marketplace-analysis-british-airways/"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key themes identified from reflective activity from the previous week. </a:t>
            </a:r>
          </a:p>
        </p:txBody>
      </p:sp>
      <p:sp>
        <p:nvSpPr>
          <p:cNvPr id="4" name="Slide Number Placeholder 3"/>
          <p:cNvSpPr>
            <a:spLocks noGrp="1"/>
          </p:cNvSpPr>
          <p:nvPr>
            <p:ph type="sldNum" sz="quarter" idx="5"/>
          </p:nvPr>
        </p:nvSpPr>
        <p:spPr/>
        <p:txBody>
          <a:bodyPr/>
          <a:lstStyle/>
          <a:p>
            <a:fld id="{7AFB50B6-F1B6-43E7-9F13-F7A06A05F4FC}" type="slidenum">
              <a:rPr lang="en-GB" smtClean="0"/>
              <a:t>3</a:t>
            </a:fld>
            <a:endParaRPr lang="en-GB"/>
          </a:p>
        </p:txBody>
      </p:sp>
    </p:spTree>
    <p:extLst>
      <p:ext uri="{BB962C8B-B14F-4D97-AF65-F5344CB8AC3E}">
        <p14:creationId xmlns:p14="http://schemas.microsoft.com/office/powerpoint/2010/main" val="601249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remainder of the module you will be learning about further tools such as PESTLE and Stakeholder analysis. You can use these to analyse Starbucks and demonstrate your understanding. </a:t>
            </a:r>
          </a:p>
        </p:txBody>
      </p:sp>
      <p:sp>
        <p:nvSpPr>
          <p:cNvPr id="4" name="Slide Number Placeholder 3"/>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1260007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21635321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3343B"/>
                </a:solidFill>
                <a:effectLst/>
                <a:highlight>
                  <a:srgbClr val="FCFCF9"/>
                </a:highlight>
                <a:latin typeface="var(--font-fk-grotesk)"/>
              </a:rPr>
              <a:t>Political Factors</a:t>
            </a:r>
          </a:p>
          <a:p>
            <a:pPr algn="l">
              <a:buFont typeface="Arial" panose="020B0604020202020204" pitchFamily="34" charset="0"/>
              <a:buChar char="•"/>
            </a:pPr>
            <a:r>
              <a:rPr lang="en-GB" b="0" i="0" dirty="0">
                <a:solidFill>
                  <a:srgbClr val="13343B"/>
                </a:solidFill>
                <a:effectLst/>
                <a:highlight>
                  <a:srgbClr val="FCFCF9"/>
                </a:highlight>
                <a:latin typeface="__fkGroteskNeue_a82850"/>
              </a:rPr>
              <a:t>Understanding political factors like government policies, regulations, and stability helps organizations frame business policies and strategies that comply with the political environment.</a:t>
            </a:r>
          </a:p>
          <a:p>
            <a:pPr algn="l">
              <a:buFont typeface="Arial" panose="020B0604020202020204" pitchFamily="34" charset="0"/>
              <a:buChar char="•"/>
            </a:pPr>
            <a:r>
              <a:rPr lang="en-GB" b="0" i="0" dirty="0">
                <a:solidFill>
                  <a:srgbClr val="13343B"/>
                </a:solidFill>
                <a:effectLst/>
                <a:highlight>
                  <a:srgbClr val="FCFCF9"/>
                </a:highlight>
                <a:latin typeface="__fkGroteskNeue_a82850"/>
              </a:rPr>
              <a:t>Analysing political trends and ideologies guides decisions related to market entry, expansion, or exit strategies in different regions or countries.</a:t>
            </a:r>
          </a:p>
          <a:p>
            <a:pPr algn="l">
              <a:buFont typeface="Arial" panose="020B0604020202020204" pitchFamily="34" charset="0"/>
              <a:buChar char="•"/>
            </a:pPr>
            <a:endParaRPr lang="en-GB" b="0" i="0" dirty="0">
              <a:solidFill>
                <a:srgbClr val="13343B"/>
              </a:solidFill>
              <a:effectLst/>
              <a:highlight>
                <a:srgbClr val="FCFCF9"/>
              </a:highlight>
              <a:latin typeface="__fkGroteskNeue_a82850"/>
            </a:endParaRPr>
          </a:p>
          <a:p>
            <a:pPr algn="l">
              <a:buFont typeface="Arial" panose="020B0604020202020204" pitchFamily="34" charset="0"/>
              <a:buNone/>
            </a:pPr>
            <a:r>
              <a:rPr lang="en-GB" b="0" i="0" dirty="0">
                <a:solidFill>
                  <a:srgbClr val="13343B"/>
                </a:solidFill>
                <a:effectLst/>
                <a:highlight>
                  <a:srgbClr val="FCFCF9"/>
                </a:highlight>
                <a:latin typeface="__fkGroteskNeue_a82850"/>
              </a:rPr>
              <a:t>What current factors are impacting organisations in general?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880554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13343B"/>
                </a:solidFill>
                <a:effectLst/>
                <a:highlight>
                  <a:srgbClr val="FCFCF9"/>
                </a:highlight>
                <a:latin typeface="__fkGroteskNeue_a82850"/>
              </a:rPr>
              <a:t>Evaluating economic conditions like GDP, employment rates, inflation, and interest rates facilitates decisions regarding demand, supply, pricing, and cost management strategies.</a:t>
            </a:r>
          </a:p>
          <a:p>
            <a:pPr algn="l">
              <a:buFont typeface="Arial" panose="020B0604020202020204" pitchFamily="34" charset="0"/>
              <a:buChar char="•"/>
            </a:pPr>
            <a:r>
              <a:rPr lang="en-GB" b="0" i="0" dirty="0">
                <a:solidFill>
                  <a:srgbClr val="13343B"/>
                </a:solidFill>
                <a:effectLst/>
                <a:highlight>
                  <a:srgbClr val="FCFCF9"/>
                </a:highlight>
                <a:latin typeface="__fkGroteskNeue_a82850"/>
              </a:rPr>
              <a:t>Assessing labour costs, exchange rates, and economic policies supports decisions on resource allocation, outsourcing, and international trade strategies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3343B"/>
                </a:solidFill>
                <a:effectLst/>
                <a:highlight>
                  <a:srgbClr val="FCFCF9"/>
                </a:highlight>
                <a:latin typeface="__fkGroteskNeue_a82850"/>
              </a:rPr>
              <a:t>What current factors are impacting organisations in general?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551741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13343B"/>
                </a:solidFill>
                <a:effectLst/>
                <a:highlight>
                  <a:srgbClr val="FCFCF9"/>
                </a:highlight>
                <a:latin typeface="__fkGroteskNeue_a82850"/>
              </a:rPr>
              <a:t>Understanding consumer behaviour, preferences, values, and cultural trends aids in developing effective marketing strategies, product positioning, and enhancing customer satisfaction.</a:t>
            </a:r>
          </a:p>
          <a:p>
            <a:pPr algn="l">
              <a:buFont typeface="Arial" panose="020B0604020202020204" pitchFamily="34" charset="0"/>
              <a:buChar char="•"/>
            </a:pPr>
            <a:r>
              <a:rPr lang="en-GB" b="0" i="0" dirty="0">
                <a:solidFill>
                  <a:srgbClr val="13343B"/>
                </a:solidFill>
                <a:effectLst/>
                <a:highlight>
                  <a:srgbClr val="FCFCF9"/>
                </a:highlight>
                <a:latin typeface="__fkGroteskNeue_a82850"/>
              </a:rPr>
              <a:t>Analysing demographic shifts and lifestyle changes guides decisions related to product development, target market selection, and distribution channels.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3343B"/>
                </a:solidFill>
                <a:effectLst/>
                <a:highlight>
                  <a:srgbClr val="FCFCF9"/>
                </a:highlight>
                <a:latin typeface="__fkGroteskNeue_a82850"/>
              </a:rPr>
              <a:t>What current factors are impacting organisations in general?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8</a:t>
            </a:fld>
            <a:endParaRPr lang="en-GB"/>
          </a:p>
        </p:txBody>
      </p:sp>
    </p:spTree>
    <p:extLst>
      <p:ext uri="{BB962C8B-B14F-4D97-AF65-F5344CB8AC3E}">
        <p14:creationId xmlns:p14="http://schemas.microsoft.com/office/powerpoint/2010/main" val="10421542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13343B"/>
                </a:solidFill>
                <a:effectLst/>
                <a:highlight>
                  <a:srgbClr val="FCFCF9"/>
                </a:highlight>
                <a:latin typeface="__fkGroteskNeue_a82850"/>
              </a:rPr>
              <a:t>Studying technological advancements, research and development trends, and automation opportunities supports decisions on process improvements, cost optimisation, and competitive positioning.</a:t>
            </a:r>
          </a:p>
          <a:p>
            <a:pPr algn="l">
              <a:buFont typeface="Arial" panose="020B0604020202020204" pitchFamily="34" charset="0"/>
              <a:buChar char="•"/>
            </a:pPr>
            <a:r>
              <a:rPr lang="en-GB" b="0" i="0" dirty="0">
                <a:solidFill>
                  <a:srgbClr val="13343B"/>
                </a:solidFill>
                <a:effectLst/>
                <a:highlight>
                  <a:srgbClr val="FCFCF9"/>
                </a:highlight>
                <a:latin typeface="__fkGroteskNeue_a82850"/>
              </a:rPr>
              <a:t>Assessing access to emerging technologies and digital transformation guides decisions on technology adoption, innovation strategies, and resource allocation for technological capabilities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3343B"/>
                </a:solidFill>
                <a:effectLst/>
                <a:highlight>
                  <a:srgbClr val="FCFCF9"/>
                </a:highlight>
                <a:latin typeface="__fkGroteskNeue_a82850"/>
              </a:rPr>
              <a:t>What current factors are impacting organisations in general?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1479292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3343B"/>
                </a:solidFill>
                <a:effectLst/>
                <a:highlight>
                  <a:srgbClr val="FCFCF9"/>
                </a:highlight>
                <a:latin typeface="__fkGroteskNeue_a82850"/>
              </a:rPr>
              <a:t>Analysing legal factors like corporate laws, labour laws, and consumer protection regulations ensures compliance and guides decisions related to operational strategies, risk management, and legal obligations</a:t>
            </a:r>
          </a:p>
          <a:p>
            <a:endParaRPr lang="en-GB" b="0" i="0" dirty="0">
              <a:solidFill>
                <a:srgbClr val="13343B"/>
              </a:solidFill>
              <a:effectLst/>
              <a:highlight>
                <a:srgbClr val="FCFCF9"/>
              </a:highlight>
              <a:latin typeface="__fkGroteskNeue_a8285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3343B"/>
                </a:solidFill>
                <a:effectLst/>
                <a:highlight>
                  <a:srgbClr val="FCFCF9"/>
                </a:highlight>
                <a:latin typeface="__fkGroteskNeue_a82850"/>
              </a:rPr>
              <a:t>What current factors are impacting organisations in general?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21154770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3343B"/>
                </a:solidFill>
                <a:effectLst/>
                <a:highlight>
                  <a:srgbClr val="FCFCF9"/>
                </a:highlight>
                <a:latin typeface="__fkGroteskNeue_a82850"/>
              </a:rPr>
              <a:t>Evaluating environmental factors like climate change, ecological concerns, and natural resource scarcity supports decisions on sustainable business practices, eco-friendly product development, and corporate social responsibility initiatives</a:t>
            </a:r>
          </a:p>
          <a:p>
            <a:endParaRPr lang="en-GB" b="0" i="0" dirty="0">
              <a:solidFill>
                <a:srgbClr val="13343B"/>
              </a:solidFill>
              <a:effectLst/>
              <a:highlight>
                <a:srgbClr val="FCFCF9"/>
              </a:highlight>
              <a:latin typeface="__fkGroteskNeue_a8285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3343B"/>
                </a:solidFill>
                <a:effectLst/>
                <a:highlight>
                  <a:srgbClr val="FCFCF9"/>
                </a:highlight>
                <a:latin typeface="__fkGroteskNeue_a82850"/>
              </a:rPr>
              <a:t>What current factors are impacting organisations in general?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40596245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 macro-environment?</a:t>
            </a:r>
          </a:p>
        </p:txBody>
      </p:sp>
      <p:sp>
        <p:nvSpPr>
          <p:cNvPr id="4" name="Slide Number Placeholder 3"/>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4050808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Micro-environment - </a:t>
            </a:r>
            <a:r>
              <a:rPr lang="en-GB" b="0" i="1" dirty="0">
                <a:solidFill>
                  <a:srgbClr val="445578"/>
                </a:solidFill>
                <a:effectLst/>
                <a:highlight>
                  <a:srgbClr val="FFFFFF"/>
                </a:highlight>
                <a:latin typeface="Inter"/>
              </a:rPr>
              <a:t>Immediate factors impacting a business (customers, suppliers, competitors)</a:t>
            </a:r>
          </a:p>
          <a:p>
            <a:r>
              <a:rPr lang="en-GB" dirty="0"/>
              <a:t>Macro-environment - </a:t>
            </a:r>
            <a:r>
              <a:rPr lang="en-GB" b="0" i="1" dirty="0">
                <a:solidFill>
                  <a:srgbClr val="445578"/>
                </a:solidFill>
                <a:effectLst/>
                <a:highlight>
                  <a:srgbClr val="FFFFFF"/>
                </a:highlight>
                <a:latin typeface="Inter"/>
              </a:rPr>
              <a:t>External forces shaping the industry (economy, technology, social trends).</a:t>
            </a:r>
          </a:p>
          <a:p>
            <a:endParaRPr lang="en-GB" b="0" i="1" dirty="0">
              <a:solidFill>
                <a:srgbClr val="445578"/>
              </a:solidFill>
              <a:effectLst/>
              <a:highlight>
                <a:srgbClr val="FFFFFF"/>
              </a:highlight>
              <a:latin typeface="Inter"/>
            </a:endParaRPr>
          </a:p>
          <a:p>
            <a:pPr algn="l"/>
            <a:r>
              <a:rPr lang="en-GB" b="0" i="1" dirty="0">
                <a:solidFill>
                  <a:srgbClr val="445578"/>
                </a:solidFill>
                <a:effectLst/>
                <a:highlight>
                  <a:srgbClr val="FFFFFF"/>
                </a:highlight>
                <a:latin typeface="Inter"/>
              </a:rPr>
              <a:t>Example: </a:t>
            </a:r>
            <a:r>
              <a:rPr lang="en-GB" b="0" i="0" dirty="0">
                <a:solidFill>
                  <a:srgbClr val="445578"/>
                </a:solidFill>
                <a:effectLst/>
                <a:highlight>
                  <a:srgbClr val="FFFFFF"/>
                </a:highlight>
                <a:latin typeface="Inter"/>
              </a:rPr>
              <a:t>Imagine a clothing boutique operating in a local market. Its </a:t>
            </a:r>
            <a:r>
              <a:rPr lang="en-GB" b="1" i="1" dirty="0">
                <a:solidFill>
                  <a:srgbClr val="445578"/>
                </a:solidFill>
                <a:effectLst/>
                <a:highlight>
                  <a:srgbClr val="FFFFFF"/>
                </a:highlight>
                <a:latin typeface="Inter"/>
              </a:rPr>
              <a:t>micro environment</a:t>
            </a:r>
            <a:r>
              <a:rPr lang="en-GB" b="0" i="0" dirty="0">
                <a:solidFill>
                  <a:srgbClr val="445578"/>
                </a:solidFill>
                <a:effectLst/>
                <a:highlight>
                  <a:srgbClr val="FFFFFF"/>
                </a:highlight>
                <a:latin typeface="Inter"/>
              </a:rPr>
              <a:t> would include loyal customers who provide direct feedback, local suppliers who provide fabrics and accessories, and nearby competitors. These elements directly affect the boutique’s day-to-day operations and customer relationships. These </a:t>
            </a:r>
            <a:r>
              <a:rPr lang="en-GB" b="0" i="1" dirty="0">
                <a:solidFill>
                  <a:srgbClr val="445578"/>
                </a:solidFill>
                <a:effectLst/>
                <a:highlight>
                  <a:srgbClr val="FFFFFF"/>
                </a:highlight>
                <a:latin typeface="Inter"/>
              </a:rPr>
              <a:t>internal factors</a:t>
            </a:r>
            <a:r>
              <a:rPr lang="en-GB" b="0" i="0" dirty="0">
                <a:solidFill>
                  <a:srgbClr val="445578"/>
                </a:solidFill>
                <a:effectLst/>
                <a:highlight>
                  <a:srgbClr val="FFFFFF"/>
                </a:highlight>
                <a:latin typeface="Inter"/>
              </a:rPr>
              <a:t> are part of </a:t>
            </a:r>
            <a:r>
              <a:rPr lang="en-GB" b="0" i="1" dirty="0">
                <a:solidFill>
                  <a:srgbClr val="445578"/>
                </a:solidFill>
                <a:effectLst/>
                <a:highlight>
                  <a:srgbClr val="FFFFFF"/>
                </a:highlight>
                <a:latin typeface="Inter"/>
              </a:rPr>
              <a:t>micro environment</a:t>
            </a:r>
            <a:r>
              <a:rPr lang="en-GB" b="0" i="0" dirty="0">
                <a:solidFill>
                  <a:srgbClr val="445578"/>
                </a:solidFill>
                <a:effectLst/>
                <a:highlight>
                  <a:srgbClr val="FFFFFF"/>
                </a:highlight>
                <a:latin typeface="Inter"/>
              </a:rPr>
              <a:t>.</a:t>
            </a:r>
          </a:p>
          <a:p>
            <a:pPr algn="l"/>
            <a:r>
              <a:rPr lang="en-GB" b="0" i="0" dirty="0">
                <a:solidFill>
                  <a:srgbClr val="445578"/>
                </a:solidFill>
                <a:effectLst/>
                <a:highlight>
                  <a:srgbClr val="FFFFFF"/>
                </a:highlight>
                <a:latin typeface="Inter"/>
              </a:rPr>
              <a:t>However, the </a:t>
            </a:r>
            <a:r>
              <a:rPr lang="en-GB" b="1" i="1" dirty="0">
                <a:solidFill>
                  <a:srgbClr val="445578"/>
                </a:solidFill>
                <a:effectLst/>
                <a:highlight>
                  <a:srgbClr val="FFFFFF"/>
                </a:highlight>
                <a:latin typeface="Inter"/>
              </a:rPr>
              <a:t>macro environment</a:t>
            </a:r>
            <a:r>
              <a:rPr lang="en-GB" b="0" i="1" dirty="0">
                <a:solidFill>
                  <a:srgbClr val="445578"/>
                </a:solidFill>
                <a:effectLst/>
                <a:highlight>
                  <a:srgbClr val="FFFFFF"/>
                </a:highlight>
                <a:latin typeface="Inter"/>
              </a:rPr>
              <a:t> </a:t>
            </a:r>
            <a:r>
              <a:rPr lang="en-GB" b="0" i="0" dirty="0">
                <a:solidFill>
                  <a:srgbClr val="445578"/>
                </a:solidFill>
                <a:effectLst/>
                <a:highlight>
                  <a:srgbClr val="FFFFFF"/>
                </a:highlight>
                <a:latin typeface="Inter"/>
              </a:rPr>
              <a:t>also plays a pivotal role. For instance, economic factors like rising </a:t>
            </a:r>
            <a:r>
              <a:rPr lang="en-GB" b="0" i="0" u="none" strike="noStrike" dirty="0">
                <a:solidFill>
                  <a:srgbClr val="1048C3"/>
                </a:solidFill>
                <a:effectLst/>
                <a:highlight>
                  <a:srgbClr val="FFFFFF"/>
                </a:highlight>
                <a:latin typeface="Inter"/>
                <a:hlinkClick r:id="rId3"/>
              </a:rPr>
              <a:t>inflation</a:t>
            </a:r>
            <a:r>
              <a:rPr lang="en-GB" b="0" i="0" dirty="0">
                <a:solidFill>
                  <a:srgbClr val="445578"/>
                </a:solidFill>
                <a:effectLst/>
                <a:highlight>
                  <a:srgbClr val="FFFFFF"/>
                </a:highlight>
                <a:latin typeface="Inter"/>
              </a:rPr>
              <a:t> or changing </a:t>
            </a:r>
            <a:r>
              <a:rPr lang="en-GB" b="0" i="0" u="none" strike="noStrike" dirty="0">
                <a:solidFill>
                  <a:srgbClr val="1048C3"/>
                </a:solidFill>
                <a:effectLst/>
                <a:highlight>
                  <a:srgbClr val="FFFFFF"/>
                </a:highlight>
                <a:latin typeface="Inter"/>
                <a:hlinkClick r:id="rId4"/>
              </a:rPr>
              <a:t>consumer </a:t>
            </a:r>
            <a:r>
              <a:rPr lang="en-GB" b="0" i="0" u="none" strike="noStrike" dirty="0" err="1">
                <a:solidFill>
                  <a:srgbClr val="1048C3"/>
                </a:solidFill>
                <a:effectLst/>
                <a:highlight>
                  <a:srgbClr val="FFFFFF"/>
                </a:highlight>
                <a:latin typeface="Inter"/>
                <a:hlinkClick r:id="rId4"/>
              </a:rPr>
              <a:t>behavior</a:t>
            </a:r>
            <a:r>
              <a:rPr lang="en-GB" b="0" i="0" dirty="0">
                <a:solidFill>
                  <a:srgbClr val="445578"/>
                </a:solidFill>
                <a:effectLst/>
                <a:highlight>
                  <a:srgbClr val="FFFFFF"/>
                </a:highlight>
                <a:latin typeface="Inter"/>
              </a:rPr>
              <a:t> can impact the boutique’s sales and profitability. Technological advancements, such as the rise of online shopping platforms, can alter the industry landscape and consumer preferences. Furthermore, social factors like changing fashion trends or sustainability concerns can shape customer demands. All these external factors are part of the macro environment.</a:t>
            </a:r>
          </a:p>
          <a:p>
            <a:endParaRPr lang="en-GB" dirty="0"/>
          </a:p>
          <a:p>
            <a:r>
              <a:rPr lang="en-GB" dirty="0"/>
              <a:t>Aggarwal, C. (2024) </a:t>
            </a:r>
            <a:r>
              <a:rPr lang="en-GB" i="1" dirty="0"/>
              <a:t>Difference between Micro Environment and Macro Environment</a:t>
            </a:r>
            <a:r>
              <a:rPr lang="en-GB" dirty="0"/>
              <a:t>. Available at: </a:t>
            </a:r>
            <a:r>
              <a:rPr lang="en-GB" dirty="0">
                <a:hlinkClick r:id="rId5"/>
              </a:rPr>
              <a:t>Difference between Micro Environment and Macro Environment - Shiksha Online</a:t>
            </a:r>
            <a:r>
              <a:rPr lang="en-GB" dirty="0"/>
              <a:t> (Accessed: 10 June 2024)</a:t>
            </a:r>
          </a:p>
        </p:txBody>
      </p:sp>
      <p:sp>
        <p:nvSpPr>
          <p:cNvPr id="4" name="Slide Number Placeholder 3"/>
          <p:cNvSpPr>
            <a:spLocks noGrp="1"/>
          </p:cNvSpPr>
          <p:nvPr>
            <p:ph type="sldNum" sz="quarter" idx="5"/>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30782887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3343B"/>
                </a:solidFill>
                <a:effectLst/>
                <a:highlight>
                  <a:srgbClr val="FCFCF9"/>
                </a:highlight>
                <a:latin typeface="__fkGroteskNeue_a82850"/>
              </a:rPr>
              <a:t>These examples illustrate how PESTLE analysis enables companies to proactively identify potential threats and opportunities arising from the external environment, and develop strategies to mitigate risks and capitalise on favourable conditions.</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24770011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Pereira (2023) </a:t>
            </a:r>
            <a:r>
              <a:rPr lang="en-GB" dirty="0">
                <a:hlinkClick r:id="rId3"/>
              </a:rPr>
              <a:t>Tesco PESTLE Analysis (2024)</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28186323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dirty="0">
                <a:effectLst/>
                <a:latin typeface="var(--font-fk-grotesk)"/>
              </a:rPr>
              <a:t>Political Factors</a:t>
            </a:r>
          </a:p>
          <a:p>
            <a:pPr algn="l">
              <a:buFont typeface="Arial" panose="020B0604020202020204" pitchFamily="34" charset="0"/>
              <a:buChar char="•"/>
            </a:pPr>
            <a:r>
              <a:rPr lang="en-GB" dirty="0">
                <a:effectLst/>
                <a:latin typeface="var(--font-fk-grotesk-neue)"/>
              </a:rPr>
              <a:t>Brexit has introduced complexities regarding air travel agreements, regulations, and market access between the UK and EU</a:t>
            </a:r>
          </a:p>
          <a:p>
            <a:pPr algn="l">
              <a:buFont typeface="Arial" panose="020B0604020202020204" pitchFamily="34" charset="0"/>
              <a:buChar char="•"/>
            </a:pPr>
            <a:r>
              <a:rPr lang="en-GB" dirty="0">
                <a:effectLst/>
                <a:latin typeface="var(--font-fk-grotesk-neue)"/>
              </a:rPr>
              <a:t>Government policies like travel restrictions, open skies agreements, and air passenger duty impact flight routes and operational costs.</a:t>
            </a:r>
          </a:p>
          <a:p>
            <a:pPr algn="l">
              <a:buFont typeface="Arial" panose="020B0604020202020204" pitchFamily="34" charset="0"/>
              <a:buChar char="•"/>
            </a:pPr>
            <a:r>
              <a:rPr lang="en-GB" dirty="0">
                <a:effectLst/>
                <a:latin typeface="var(--font-fk-grotesk-neue)"/>
              </a:rPr>
              <a:t>Geopolitical stability in key markets affects air travel demand and operational routes</a:t>
            </a:r>
          </a:p>
          <a:p>
            <a:pPr algn="l">
              <a:buFont typeface="Arial" panose="020B0604020202020204" pitchFamily="34" charset="0"/>
              <a:buChar char="•"/>
            </a:pPr>
            <a:r>
              <a:rPr lang="en-GB" dirty="0">
                <a:effectLst/>
                <a:latin typeface="var(--font-fk-grotesk-neue)"/>
              </a:rPr>
              <a:t>Compliance with strict aviation regulations set by UK and international authorities is crucial</a:t>
            </a:r>
          </a:p>
          <a:p>
            <a:pPr algn="l">
              <a:buFont typeface="Arial" panose="020B0604020202020204" pitchFamily="34" charset="0"/>
              <a:buChar char="•"/>
            </a:pPr>
            <a:r>
              <a:rPr lang="en-GB" dirty="0">
                <a:effectLst/>
                <a:latin typeface="var(--font-fk-grotesk-neue)"/>
              </a:rPr>
              <a:t>Government support during economic challenges, like the COVID-19 pandemic, can provide financial aid but may come with conditions</a:t>
            </a:r>
            <a:endParaRPr lang="en-GB" b="0" u="none" strike="noStrike" dirty="0">
              <a:effectLst/>
              <a:latin typeface="var(--font-berkeley-mono)"/>
              <a:hlinkClick r:id="rId3"/>
            </a:endParaRPr>
          </a:p>
          <a:p>
            <a:pPr algn="l">
              <a:buFont typeface="Arial" panose="020B0604020202020204" pitchFamily="34" charset="0"/>
              <a:buNone/>
            </a:pPr>
            <a:endParaRPr lang="en-GB" dirty="0">
              <a:effectLst/>
              <a:latin typeface="var(--font-fk-grotesk-neue)"/>
            </a:endParaRPr>
          </a:p>
          <a:p>
            <a:pPr algn="l"/>
            <a:r>
              <a:rPr lang="en-GB" b="0" dirty="0">
                <a:effectLst/>
                <a:latin typeface="var(--font-fk-grotesk)"/>
              </a:rPr>
              <a:t>Economic Factors</a:t>
            </a:r>
          </a:p>
          <a:p>
            <a:pPr algn="l">
              <a:buFont typeface="Arial" panose="020B0604020202020204" pitchFamily="34" charset="0"/>
              <a:buChar char="•"/>
            </a:pPr>
            <a:r>
              <a:rPr lang="en-GB" dirty="0">
                <a:effectLst/>
                <a:latin typeface="var(--font-fk-grotesk-neue)"/>
              </a:rPr>
              <a:t>Fluctuations in fuel prices directly affect operational costs and profit margins</a:t>
            </a:r>
          </a:p>
          <a:p>
            <a:pPr algn="l">
              <a:buFont typeface="Arial" panose="020B0604020202020204" pitchFamily="34" charset="0"/>
              <a:buChar char="•"/>
            </a:pPr>
            <a:r>
              <a:rPr lang="en-GB" dirty="0">
                <a:effectLst/>
                <a:latin typeface="var(--font-fk-grotesk-neue)"/>
              </a:rPr>
              <a:t>Global economic conditions influence consumer travel behaviour and ticket sales</a:t>
            </a:r>
          </a:p>
          <a:p>
            <a:pPr algn="l">
              <a:buFont typeface="Arial" panose="020B0604020202020204" pitchFamily="34" charset="0"/>
              <a:buChar char="•"/>
            </a:pPr>
            <a:r>
              <a:rPr lang="en-GB" dirty="0">
                <a:effectLst/>
                <a:latin typeface="var(--font-fk-grotesk-neue)"/>
              </a:rPr>
              <a:t>Exchange rate fluctuations impact international ticket prices and profitability when converting foreign revenues to GBP</a:t>
            </a:r>
          </a:p>
          <a:p>
            <a:pPr algn="l">
              <a:buFont typeface="Arial" panose="020B0604020202020204" pitchFamily="34" charset="0"/>
              <a:buChar char="•"/>
            </a:pPr>
            <a:r>
              <a:rPr lang="en-GB" dirty="0">
                <a:effectLst/>
                <a:latin typeface="var(--font-fk-grotesk-neue)"/>
              </a:rPr>
              <a:t>Interest rates affect consumer borrowing and spending on travel</a:t>
            </a:r>
          </a:p>
          <a:p>
            <a:pPr algn="l">
              <a:buFont typeface="Arial" panose="020B0604020202020204" pitchFamily="34" charset="0"/>
              <a:buChar char="•"/>
            </a:pPr>
            <a:r>
              <a:rPr lang="en-GB" dirty="0">
                <a:effectLst/>
                <a:latin typeface="var(--font-fk-grotesk-neue)"/>
              </a:rPr>
              <a:t>Inflation can increase operational costs, potentially leading to higher fares</a:t>
            </a:r>
          </a:p>
          <a:p>
            <a:pPr algn="l">
              <a:buFont typeface="Arial" panose="020B0604020202020204" pitchFamily="34" charset="0"/>
              <a:buChar char="•"/>
            </a:pPr>
            <a:r>
              <a:rPr lang="en-GB" dirty="0">
                <a:effectLst/>
                <a:latin typeface="var(--font-fk-grotesk-neue)"/>
              </a:rPr>
              <a:t>The airline industry is highly competitive, with both legacy carriers and low-cost airlines vying for market share</a:t>
            </a:r>
            <a:endParaRPr lang="en-GB" b="0" u="none" strike="noStrike" dirty="0">
              <a:effectLst/>
              <a:latin typeface="var(--font-berkeley-mono)"/>
              <a:hlinkClick r:id="rId3"/>
            </a:endParaRPr>
          </a:p>
          <a:p>
            <a:pPr algn="l">
              <a:buFont typeface="Arial" panose="020B0604020202020204" pitchFamily="34" charset="0"/>
              <a:buNone/>
            </a:pPr>
            <a:endParaRPr lang="en-GB" dirty="0">
              <a:effectLst/>
              <a:latin typeface="var(--font-fk-grotesk-neue)"/>
            </a:endParaRPr>
          </a:p>
          <a:p>
            <a:pPr algn="l"/>
            <a:r>
              <a:rPr lang="en-GB" b="0" dirty="0">
                <a:effectLst/>
                <a:latin typeface="var(--font-fk-grotesk)"/>
              </a:rPr>
              <a:t>Social Factors</a:t>
            </a:r>
          </a:p>
          <a:p>
            <a:pPr algn="l">
              <a:buFont typeface="Arial" panose="020B0604020202020204" pitchFamily="34" charset="0"/>
              <a:buChar char="•"/>
            </a:pPr>
            <a:r>
              <a:rPr lang="en-GB" dirty="0">
                <a:effectLst/>
                <a:latin typeface="var(--font-fk-grotesk-neue)"/>
              </a:rPr>
              <a:t>Growing middle class in developing economies is creating new demand for air travel</a:t>
            </a:r>
          </a:p>
          <a:p>
            <a:pPr algn="l">
              <a:buFont typeface="Arial" panose="020B0604020202020204" pitchFamily="34" charset="0"/>
              <a:buChar char="•"/>
            </a:pPr>
            <a:r>
              <a:rPr lang="en-GB" dirty="0">
                <a:effectLst/>
                <a:latin typeface="var(--font-fk-grotesk-neue)"/>
              </a:rPr>
              <a:t>Travelers are increasingly seeking unique and enriching experiences over traditional vacations</a:t>
            </a:r>
          </a:p>
          <a:p>
            <a:pPr algn="l">
              <a:buFont typeface="Arial" panose="020B0604020202020204" pitchFamily="34" charset="0"/>
              <a:buChar char="•"/>
            </a:pPr>
            <a:r>
              <a:rPr lang="en-GB" dirty="0">
                <a:effectLst/>
                <a:latin typeface="var(--font-fk-grotesk-neue)"/>
              </a:rPr>
              <a:t>Changing attitudes towards climate change and sustainability are influencing consumer choices and airline operations</a:t>
            </a:r>
          </a:p>
          <a:p>
            <a:pPr algn="l">
              <a:buFont typeface="Arial" panose="020B0604020202020204" pitchFamily="34" charset="0"/>
              <a:buChar char="•"/>
            </a:pPr>
            <a:r>
              <a:rPr lang="en-GB" dirty="0">
                <a:effectLst/>
                <a:latin typeface="var(--font-fk-grotesk-neue)"/>
              </a:rPr>
              <a:t>British Airways' perception has shifted from a high-cost carrier to a more affordable option, appealing to a broader demographic</a:t>
            </a:r>
            <a:endParaRPr lang="en-GB" b="0" u="none" strike="noStrike" dirty="0">
              <a:effectLst/>
              <a:latin typeface="var(--font-berkeley-mono)"/>
              <a:hlinkClick r:id="rId4"/>
            </a:endParaRPr>
          </a:p>
          <a:p>
            <a:pPr algn="l">
              <a:buFont typeface="Arial" panose="020B0604020202020204" pitchFamily="34" charset="0"/>
              <a:buNone/>
            </a:pPr>
            <a:endParaRPr lang="en-GB" dirty="0">
              <a:effectLst/>
              <a:latin typeface="var(--font-fk-grotesk-neue)"/>
            </a:endParaRPr>
          </a:p>
          <a:p>
            <a:pPr algn="l"/>
            <a:r>
              <a:rPr lang="en-GB" b="0" dirty="0">
                <a:effectLst/>
                <a:latin typeface="var(--font-fk-grotesk)"/>
              </a:rPr>
              <a:t>Technological Factors</a:t>
            </a:r>
          </a:p>
          <a:p>
            <a:pPr algn="l">
              <a:buFont typeface="Arial" panose="020B0604020202020204" pitchFamily="34" charset="0"/>
              <a:buChar char="•"/>
            </a:pPr>
            <a:r>
              <a:rPr lang="en-GB" dirty="0">
                <a:effectLst/>
                <a:latin typeface="var(--font-fk-grotesk-neue)"/>
              </a:rPr>
              <a:t>Investments in e-commerce, mobile apps, and digital technologies enhance operational efficiency and customer experience</a:t>
            </a:r>
          </a:p>
          <a:p>
            <a:pPr algn="l">
              <a:buFont typeface="Arial" panose="020B0604020202020204" pitchFamily="34" charset="0"/>
              <a:buChar char="•"/>
            </a:pPr>
            <a:r>
              <a:rPr lang="en-GB" dirty="0">
                <a:effectLst/>
                <a:latin typeface="var(--font-fk-grotesk-neue)"/>
              </a:rPr>
              <a:t>Data analytics and AI are being leveraged for personalised marketing and inventory management</a:t>
            </a:r>
          </a:p>
          <a:p>
            <a:pPr algn="l">
              <a:buFont typeface="Arial" panose="020B0604020202020204" pitchFamily="34" charset="0"/>
              <a:buChar char="•"/>
            </a:pPr>
            <a:r>
              <a:rPr lang="en-GB" dirty="0">
                <a:effectLst/>
                <a:latin typeface="var(--font-fk-grotesk-neue)"/>
              </a:rPr>
              <a:t>Automation and robotics are transforming supply chain and warehouse operations</a:t>
            </a:r>
            <a:endParaRPr lang="en-GB" b="0" u="none" strike="noStrike" dirty="0">
              <a:effectLst/>
              <a:latin typeface="var(--font-berkeley-mono)"/>
            </a:endParaRPr>
          </a:p>
          <a:p>
            <a:pPr algn="l">
              <a:buFont typeface="Arial" panose="020B0604020202020204" pitchFamily="34" charset="0"/>
              <a:buNone/>
            </a:pPr>
            <a:endParaRPr lang="en-GB" dirty="0">
              <a:effectLst/>
              <a:latin typeface="var(--font-fk-grotesk-neue)"/>
            </a:endParaRPr>
          </a:p>
          <a:p>
            <a:pPr algn="l"/>
            <a:r>
              <a:rPr lang="en-GB" b="0" dirty="0">
                <a:effectLst/>
                <a:latin typeface="var(--font-fk-grotesk)"/>
              </a:rPr>
              <a:t>Legal Factors</a:t>
            </a:r>
          </a:p>
          <a:p>
            <a:pPr algn="l">
              <a:buFont typeface="Arial" panose="020B0604020202020204" pitchFamily="34" charset="0"/>
              <a:buChar char="•"/>
            </a:pPr>
            <a:r>
              <a:rPr lang="en-GB" dirty="0">
                <a:effectLst/>
                <a:latin typeface="var(--font-fk-grotesk-neue)"/>
              </a:rPr>
              <a:t>Compliance with food safety regulations, labour laws, and consumer protection legislation is crucial</a:t>
            </a:r>
          </a:p>
          <a:p>
            <a:pPr algn="l">
              <a:buFont typeface="Arial" panose="020B0604020202020204" pitchFamily="34" charset="0"/>
              <a:buChar char="•"/>
            </a:pPr>
            <a:r>
              <a:rPr lang="en-GB" dirty="0">
                <a:effectLst/>
                <a:latin typeface="var(--font-fk-grotesk-neue)"/>
              </a:rPr>
              <a:t>Data protection and privacy laws like GDPR impact how customer data is handled</a:t>
            </a:r>
          </a:p>
          <a:p>
            <a:pPr algn="l">
              <a:buFont typeface="Arial" panose="020B0604020202020204" pitchFamily="34" charset="0"/>
              <a:buChar char="•"/>
            </a:pPr>
            <a:r>
              <a:rPr lang="en-GB" dirty="0">
                <a:effectLst/>
                <a:latin typeface="var(--font-fk-grotesk-neue)"/>
              </a:rPr>
              <a:t>Competition laws and antitrust regulations influence market practices and expansion strategies</a:t>
            </a:r>
            <a:endParaRPr lang="en-GB" b="0" u="none" strike="noStrike" dirty="0">
              <a:effectLst/>
              <a:latin typeface="var(--font-berkeley-mono)"/>
              <a:hlinkClick r:id="rId5"/>
            </a:endParaRPr>
          </a:p>
          <a:p>
            <a:pPr algn="l">
              <a:buFont typeface="Arial" panose="020B0604020202020204" pitchFamily="34" charset="0"/>
              <a:buNone/>
            </a:pPr>
            <a:endParaRPr lang="en-GB" dirty="0">
              <a:effectLst/>
              <a:latin typeface="var(--font-fk-grotesk-neue)"/>
            </a:endParaRPr>
          </a:p>
          <a:p>
            <a:pPr algn="l"/>
            <a:r>
              <a:rPr lang="en-GB" b="0" dirty="0">
                <a:effectLst/>
                <a:latin typeface="var(--font-fk-grotesk)"/>
              </a:rPr>
              <a:t>Environmental Factors</a:t>
            </a:r>
          </a:p>
          <a:p>
            <a:pPr algn="l">
              <a:buFont typeface="Arial" panose="020B0604020202020204" pitchFamily="34" charset="0"/>
              <a:buChar char="•"/>
            </a:pPr>
            <a:r>
              <a:rPr lang="en-GB" dirty="0">
                <a:effectLst/>
                <a:latin typeface="var(--font-fk-grotesk-neue)"/>
              </a:rPr>
              <a:t>Airlines face pressure to reduce carbon emissions and adopt more sustainable practices</a:t>
            </a:r>
          </a:p>
          <a:p>
            <a:pPr algn="l">
              <a:buFont typeface="Arial" panose="020B0604020202020204" pitchFamily="34" charset="0"/>
              <a:buChar char="•"/>
            </a:pPr>
            <a:r>
              <a:rPr lang="en-GB" dirty="0">
                <a:effectLst/>
                <a:latin typeface="var(--font-fk-grotesk-neue)"/>
              </a:rPr>
              <a:t>Climate change impacts on weather patterns can affect flight operations and schedules.</a:t>
            </a:r>
          </a:p>
          <a:p>
            <a:pPr algn="l">
              <a:buFont typeface="Arial" panose="020B0604020202020204" pitchFamily="34" charset="0"/>
              <a:buChar char="•"/>
            </a:pPr>
            <a:r>
              <a:rPr lang="en-GB" dirty="0">
                <a:effectLst/>
                <a:latin typeface="var(--font-fk-grotesk-neue)"/>
              </a:rPr>
              <a:t>Growing consumer demand for eco-friendly travel options influences airline strategies and operations.</a:t>
            </a:r>
          </a:p>
          <a:p>
            <a:pPr algn="l"/>
            <a:r>
              <a:rPr lang="en-GB" dirty="0">
                <a:effectLst/>
                <a:latin typeface="var(--font-fk-grotesk-neue)"/>
              </a:rPr>
              <a:t>This PESTLE analysis highlights the complex external environment British Airways operates in, with various challenges and opportunities across political, economic, social, technological, legal, and environmental dimensions.</a:t>
            </a:r>
          </a:p>
          <a:p>
            <a:pPr algn="l"/>
            <a:br>
              <a:rPr lang="en-GB" dirty="0">
                <a:effectLst/>
              </a:rPr>
            </a:b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16</a:t>
            </a:fld>
            <a:endParaRPr lang="en-GB"/>
          </a:p>
        </p:txBody>
      </p:sp>
    </p:spTree>
    <p:extLst>
      <p:ext uri="{BB962C8B-B14F-4D97-AF65-F5344CB8AC3E}">
        <p14:creationId xmlns:p14="http://schemas.microsoft.com/office/powerpoint/2010/main" val="29517215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20 minutes for this.</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17</a:t>
            </a:fld>
            <a:endParaRPr lang="en-GB"/>
          </a:p>
        </p:txBody>
      </p:sp>
    </p:spTree>
    <p:extLst>
      <p:ext uri="{BB962C8B-B14F-4D97-AF65-F5344CB8AC3E}">
        <p14:creationId xmlns:p14="http://schemas.microsoft.com/office/powerpoint/2010/main" val="33174286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25292068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8780997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26683386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29897147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2413794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12/11/2024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12/11/2024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r>
              <a:rPr lang="en-GB" sz="3100" i="1" dirty="0">
                <a:solidFill>
                  <a:schemeClr val="bg1"/>
                </a:solidFill>
              </a:rPr>
              <a:t>Rhiannon Akers, Maria Heffernan and Chris Rogers, November 2024</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Reflective activity.</a:t>
            </a:r>
          </a:p>
          <a:p>
            <a:r>
              <a:rPr lang="en-GB" altLang="en-US" sz="2400" dirty="0">
                <a:latin typeface="Arial" panose="020B0604020202020204" pitchFamily="34" charset="0"/>
                <a:cs typeface="Arial" panose="020B0604020202020204" pitchFamily="34" charset="0"/>
              </a:rPr>
              <a:t>Assessment 2 – Due 13/12/24</a:t>
            </a:r>
          </a:p>
          <a:p>
            <a:r>
              <a:rPr lang="en-GB" altLang="en-US" sz="2400" dirty="0">
                <a:latin typeface="Arial" panose="020B0604020202020204" pitchFamily="34" charset="0"/>
                <a:cs typeface="Arial" panose="020B0604020202020204" pitchFamily="34" charset="0"/>
              </a:rPr>
              <a:t>What is PESTLE analysis?</a:t>
            </a:r>
          </a:p>
          <a:p>
            <a:r>
              <a:rPr lang="en-GB" altLang="en-US" sz="2400" dirty="0">
                <a:latin typeface="Arial" panose="020B0604020202020204" pitchFamily="34" charset="0"/>
                <a:cs typeface="Arial" panose="020B0604020202020204" pitchFamily="34" charset="0"/>
              </a:rPr>
              <a:t>How can PESTLE analysis help in strategic decision-making?</a:t>
            </a:r>
          </a:p>
          <a:p>
            <a:r>
              <a:rPr lang="en-GB" altLang="en-US" sz="2400" dirty="0">
                <a:latin typeface="Arial" panose="020B0604020202020204" pitchFamily="34" charset="0"/>
                <a:cs typeface="Arial" panose="020B0604020202020204" pitchFamily="34" charset="0"/>
              </a:rPr>
              <a:t>Macro-environments.</a:t>
            </a:r>
          </a:p>
          <a:p>
            <a:r>
              <a:rPr lang="en-GB" altLang="en-US" sz="2400" dirty="0">
                <a:latin typeface="Arial" panose="020B0604020202020204" pitchFamily="34" charset="0"/>
                <a:cs typeface="Arial" panose="020B0604020202020204" pitchFamily="34" charset="0"/>
              </a:rPr>
              <a:t>Examples of PESTLE analysis in action.</a:t>
            </a:r>
          </a:p>
          <a:p>
            <a:r>
              <a:rPr lang="en-GB" altLang="en-US" sz="2400" dirty="0">
                <a:latin typeface="Arial" panose="020B0604020202020204" pitchFamily="34" charset="0"/>
                <a:cs typeface="Arial" panose="020B0604020202020204" pitchFamily="34" charset="0"/>
              </a:rPr>
              <a:t>How does PESTLE analysis differ from SWOT analysis?</a:t>
            </a:r>
          </a:p>
          <a:p>
            <a:r>
              <a:rPr lang="en-GB" altLang="en-US" sz="2400" dirty="0">
                <a:latin typeface="Arial" panose="020B0604020202020204" pitchFamily="34" charset="0"/>
                <a:cs typeface="Arial" panose="020B0604020202020204" pitchFamily="34" charset="0"/>
              </a:rPr>
              <a:t>Problem of the week</a:t>
            </a:r>
          </a:p>
          <a:p>
            <a:r>
              <a:rPr lang="en-GB" altLang="en-US" sz="2400" dirty="0">
                <a:latin typeface="Arial" panose="020B0604020202020204" pitchFamily="34" charset="0"/>
                <a:cs typeface="Arial" panose="020B0604020202020204" pitchFamily="34" charset="0"/>
              </a:rPr>
              <a:t>QUIZ</a:t>
            </a: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Reflective activity</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How did your presentations go?</a:t>
            </a:r>
          </a:p>
          <a:p>
            <a:pPr marL="0" indent="0">
              <a:buNone/>
            </a:pPr>
            <a:endParaRPr lang="en-GB" altLang="en-US" sz="2400" dirty="0">
              <a:latin typeface="Arial" panose="020B0604020202020204" pitchFamily="34" charset="0"/>
              <a:cs typeface="Arial" panose="020B0604020202020204" pitchFamily="34" charset="0"/>
            </a:endParaRPr>
          </a:p>
        </p:txBody>
      </p:sp>
      <p:pic>
        <p:nvPicPr>
          <p:cNvPr id="3" name="Picture 2" descr="A circular diagram showing the 6 stages of Gibbs' Reflective cycle">
            <a:extLst>
              <a:ext uri="{FF2B5EF4-FFF2-40B4-BE49-F238E27FC236}">
                <a16:creationId xmlns:a16="http://schemas.microsoft.com/office/drawing/2014/main" id="{BC04BF87-ED99-5CEB-BBF3-F0855E00C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4636" y="2098309"/>
            <a:ext cx="3081006" cy="3081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8899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874" y="-81189"/>
            <a:ext cx="8229600" cy="1143000"/>
          </a:xfrm>
        </p:spPr>
        <p:txBody>
          <a:bodyPr>
            <a:normAutofit/>
          </a:bodyPr>
          <a:lstStyle/>
          <a:p>
            <a:r>
              <a:rPr lang="en-GB" sz="4000" b="1" dirty="0"/>
              <a:t>Assessment 2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DCEF18E0-A313-845A-4A87-02142AE39C88}"/>
              </a:ext>
            </a:extLst>
          </p:cNvPr>
          <p:cNvPicPr>
            <a:picLocks noChangeAspect="1"/>
          </p:cNvPicPr>
          <p:nvPr/>
        </p:nvPicPr>
        <p:blipFill>
          <a:blip r:embed="rId3"/>
          <a:stretch>
            <a:fillRect/>
          </a:stretch>
        </p:blipFill>
        <p:spPr>
          <a:xfrm>
            <a:off x="2609933" y="1061811"/>
            <a:ext cx="3924133" cy="4470627"/>
          </a:xfrm>
          <a:prstGeom prst="rect">
            <a:avLst/>
          </a:prstGeom>
        </p:spPr>
      </p:pic>
    </p:spTree>
    <p:extLst>
      <p:ext uri="{BB962C8B-B14F-4D97-AF65-F5344CB8AC3E}">
        <p14:creationId xmlns:p14="http://schemas.microsoft.com/office/powerpoint/2010/main" val="2152126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What is PESTLE?</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1477328"/>
          </a:xfrm>
          <a:prstGeom prst="rect">
            <a:avLst/>
          </a:prstGeom>
          <a:noFill/>
        </p:spPr>
        <p:txBody>
          <a:bodyPr wrap="square">
            <a:spAutoFit/>
          </a:bodyPr>
          <a:lstStyle/>
          <a:p>
            <a:pPr marL="285750" indent="-285750">
              <a:buFont typeface="Arial" panose="020B0604020202020204" pitchFamily="34" charset="0"/>
              <a:buChar char="•"/>
            </a:pPr>
            <a:r>
              <a:rPr lang="en-GB" b="0" i="0" dirty="0">
                <a:solidFill>
                  <a:srgbClr val="13343B"/>
                </a:solidFill>
                <a:effectLst/>
                <a:highlight>
                  <a:srgbClr val="FCFCF9"/>
                </a:highlight>
                <a:latin typeface="__fkGroteskNeue_a82850"/>
              </a:rPr>
              <a:t>PESTLE analysis is a strategic tool used to evaluate the external factors that can impact an organization's performance and decision-making. </a:t>
            </a:r>
          </a:p>
          <a:p>
            <a:pPr marL="285750" indent="-285750">
              <a:buFont typeface="Arial" panose="020B0604020202020204" pitchFamily="34" charset="0"/>
              <a:buChar char="•"/>
            </a:pPr>
            <a:r>
              <a:rPr lang="en-GB" b="0" i="0" dirty="0">
                <a:solidFill>
                  <a:srgbClr val="13343B"/>
                </a:solidFill>
                <a:effectLst/>
                <a:highlight>
                  <a:srgbClr val="FCFCF9"/>
                </a:highlight>
                <a:latin typeface="__fkGroteskNeue_a82850"/>
              </a:rPr>
              <a:t>It stands for Political, Economic, Social, Technological, Legal, and Environmental factors.</a:t>
            </a:r>
            <a:endParaRPr lang="en-GB" dirty="0"/>
          </a:p>
        </p:txBody>
      </p:sp>
      <p:pic>
        <p:nvPicPr>
          <p:cNvPr id="1026" name="Picture 2" descr="PESTLE Analysis. How to Conduct a PESTLE Analysis for… | by Anirban  Mukherjee ✍️ | Medium">
            <a:extLst>
              <a:ext uri="{FF2B5EF4-FFF2-40B4-BE49-F238E27FC236}">
                <a16:creationId xmlns:a16="http://schemas.microsoft.com/office/drawing/2014/main" id="{4D3ED35B-5AB2-CB24-A0D8-FBC32CE86E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474" y="2818096"/>
            <a:ext cx="7616868" cy="2622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1934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Political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2554545"/>
          </a:xfrm>
          <a:prstGeom prst="rect">
            <a:avLst/>
          </a:prstGeom>
          <a:noFill/>
        </p:spPr>
        <p:txBody>
          <a:bodyPr wrap="square">
            <a:spAutoFit/>
          </a:bodyPr>
          <a:lstStyle/>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Government policies, regulations, and stability</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Tax policies and trade regulations</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Political ideologies and trends</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Foreign trade policies and relations </a:t>
            </a:r>
          </a:p>
        </p:txBody>
      </p:sp>
      <p:pic>
        <p:nvPicPr>
          <p:cNvPr id="8194" name="Picture 2" descr="Engaging Young People in Politics | PBS ...">
            <a:extLst>
              <a:ext uri="{FF2B5EF4-FFF2-40B4-BE49-F238E27FC236}">
                <a16:creationId xmlns:a16="http://schemas.microsoft.com/office/drawing/2014/main" id="{FEAC5A1F-89DC-5884-275C-A742D7A354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6924" y="3878597"/>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5701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Economic Factors</a:t>
            </a:r>
          </a:p>
        </p:txBody>
      </p:sp>
      <p:sp>
        <p:nvSpPr>
          <p:cNvPr id="6" name="Rectangle 1027"/>
          <p:cNvSpPr txBox="1">
            <a:spLocks noChangeArrowheads="1"/>
          </p:cNvSpPr>
          <p:nvPr/>
        </p:nvSpPr>
        <p:spPr>
          <a:xfrm>
            <a:off x="2165498" y="3269522"/>
            <a:ext cx="5599521" cy="266906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046988"/>
          </a:xfrm>
          <a:prstGeom prst="rect">
            <a:avLst/>
          </a:prstGeom>
          <a:noFill/>
        </p:spPr>
        <p:txBody>
          <a:bodyPr wrap="square">
            <a:spAutoFit/>
          </a:bodyPr>
          <a:lstStyle/>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Economic growth rates and trends</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Interest rates and inflation</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Unemployment rates and labour costs</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Disposable income and consumer spending patterns</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Exchange rates and currency stability</a:t>
            </a:r>
          </a:p>
        </p:txBody>
      </p:sp>
      <p:pic>
        <p:nvPicPr>
          <p:cNvPr id="7170" name="Picture 2" descr="sustainability expert">
            <a:extLst>
              <a:ext uri="{FF2B5EF4-FFF2-40B4-BE49-F238E27FC236}">
                <a16:creationId xmlns:a16="http://schemas.microsoft.com/office/drawing/2014/main" id="{A33FBBB2-069B-D5F4-7443-9C376E1A06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1940" y="4399822"/>
            <a:ext cx="1873369" cy="1269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113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Social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780634" y="1399420"/>
            <a:ext cx="6858000" cy="2554545"/>
          </a:xfrm>
          <a:prstGeom prst="rect">
            <a:avLst/>
          </a:prstGeom>
          <a:noFill/>
        </p:spPr>
        <p:txBody>
          <a:bodyPr wrap="square">
            <a:spAutoFit/>
          </a:bodyPr>
          <a:lstStyle/>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Cultural trends and demographics</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Population growth and age distribution</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Lifestyle changes and attitudes</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Education levels and ethical concerns</a:t>
            </a:r>
          </a:p>
        </p:txBody>
      </p:sp>
      <p:pic>
        <p:nvPicPr>
          <p:cNvPr id="6146" name="Picture 2" descr="Social - Definition, Meaning &amp; Synonyms ...">
            <a:extLst>
              <a:ext uri="{FF2B5EF4-FFF2-40B4-BE49-F238E27FC236}">
                <a16:creationId xmlns:a16="http://schemas.microsoft.com/office/drawing/2014/main" id="{41A1EA18-25AA-2541-D1A0-0B4C246E37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7218" y="3953965"/>
            <a:ext cx="1524832" cy="1524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9456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Technological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046988"/>
          </a:xfrm>
          <a:prstGeom prst="rect">
            <a:avLst/>
          </a:prstGeom>
          <a:noFill/>
        </p:spPr>
        <p:txBody>
          <a:bodyPr wrap="square">
            <a:spAutoFit/>
          </a:bodyPr>
          <a:lstStyle/>
          <a:p>
            <a:pPr algn="l">
              <a:buFont typeface="Arial" panose="020B0604020202020204" pitchFamily="34" charset="0"/>
              <a:buChar char="•"/>
            </a:pPr>
            <a:r>
              <a:rPr lang="en-GB" b="0" i="0" dirty="0">
                <a:solidFill>
                  <a:srgbClr val="13343B"/>
                </a:solidFill>
                <a:effectLst/>
                <a:highlight>
                  <a:srgbClr val="FCFCF9"/>
                </a:highlight>
                <a:latin typeface="__fkGroteskNeue_a82850"/>
              </a:rPr>
              <a:t> </a:t>
            </a:r>
            <a:r>
              <a:rPr lang="en-GB" sz="3200" b="0" i="0" dirty="0">
                <a:solidFill>
                  <a:srgbClr val="13343B"/>
                </a:solidFill>
                <a:effectLst/>
                <a:highlight>
                  <a:srgbClr val="FCFCF9"/>
                </a:highlight>
                <a:latin typeface="__fkGroteskNeue_a82850"/>
              </a:rPr>
              <a:t>Technological innovations and advancements</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Access to emerging technologies</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Rate of technological obsolescence</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Government spending on research and development</a:t>
            </a:r>
          </a:p>
        </p:txBody>
      </p:sp>
      <p:pic>
        <p:nvPicPr>
          <p:cNvPr id="5122" name="Picture 2" descr="The 20 Biggest Tech Advances of the ...">
            <a:extLst>
              <a:ext uri="{FF2B5EF4-FFF2-40B4-BE49-F238E27FC236}">
                <a16:creationId xmlns:a16="http://schemas.microsoft.com/office/drawing/2014/main" id="{956C3473-3D06-595C-385D-51800EE2C1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4338" y="4024178"/>
            <a:ext cx="2062672" cy="15450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034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Legal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046988"/>
          </a:xfrm>
          <a:prstGeom prst="rect">
            <a:avLst/>
          </a:prstGeom>
          <a:noFill/>
        </p:spPr>
        <p:txBody>
          <a:bodyPr wrap="square">
            <a:spAutoFit/>
          </a:bodyPr>
          <a:lstStyle/>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Employment laws and regulations</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Consumer protection and safety regulations</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Intellectual property rights and copyright laws</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Environmental and trade regulations</a:t>
            </a:r>
          </a:p>
        </p:txBody>
      </p:sp>
      <p:pic>
        <p:nvPicPr>
          <p:cNvPr id="4098" name="Picture 2" descr="Future of Legal Services">
            <a:extLst>
              <a:ext uri="{FF2B5EF4-FFF2-40B4-BE49-F238E27FC236}">
                <a16:creationId xmlns:a16="http://schemas.microsoft.com/office/drawing/2014/main" id="{AAEDD3E3-3D0C-9D05-9615-B8B262E7C2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8697" y="4334286"/>
            <a:ext cx="2362514" cy="1290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064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Environmental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539430"/>
          </a:xfrm>
          <a:prstGeom prst="rect">
            <a:avLst/>
          </a:prstGeom>
          <a:noFill/>
        </p:spPr>
        <p:txBody>
          <a:bodyPr wrap="square">
            <a:spAutoFit/>
          </a:bodyPr>
          <a:lstStyle/>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Climate change and weather patterns</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Renewable energy and sustainability concerns</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Waste management and pollution levels</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 Attitudes towards green products and practices</a:t>
            </a:r>
          </a:p>
        </p:txBody>
      </p:sp>
      <p:pic>
        <p:nvPicPr>
          <p:cNvPr id="3074" name="Picture 2" descr="Q&amp;A about the environment – and 3 easy ...">
            <a:extLst>
              <a:ext uri="{FF2B5EF4-FFF2-40B4-BE49-F238E27FC236}">
                <a16:creationId xmlns:a16="http://schemas.microsoft.com/office/drawing/2014/main" id="{8B4A7312-23A1-3EC5-CD4D-1424C495F3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1701" y="4388486"/>
            <a:ext cx="2388850" cy="1228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2624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Why use it?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25563"/>
            <a:ext cx="8414401" cy="3785652"/>
          </a:xfrm>
          <a:prstGeom prst="rect">
            <a:avLst/>
          </a:prstGeom>
          <a:noFill/>
        </p:spPr>
        <p:txBody>
          <a:bodyPr wrap="square">
            <a:spAutoFit/>
          </a:bodyPr>
          <a:lstStyle/>
          <a:p>
            <a:pPr algn="l">
              <a:buFont typeface="Arial" panose="020B0604020202020204" pitchFamily="34" charset="0"/>
              <a:buChar char="•"/>
            </a:pPr>
            <a:r>
              <a:rPr lang="en-GB" sz="2400" b="0" i="0" dirty="0">
                <a:solidFill>
                  <a:srgbClr val="13343B"/>
                </a:solidFill>
                <a:effectLst/>
                <a:highlight>
                  <a:srgbClr val="FCFCF9"/>
                </a:highlight>
                <a:latin typeface="__fkGroteskNeue_a82850"/>
              </a:rPr>
              <a:t> PESTLE analysis helps organisations identify potential opportunities and threats in their external environment.</a:t>
            </a:r>
          </a:p>
          <a:p>
            <a:pPr algn="l">
              <a:buFont typeface="Arial" panose="020B0604020202020204" pitchFamily="34" charset="0"/>
              <a:buChar char="•"/>
            </a:pPr>
            <a:r>
              <a:rPr lang="en-GB" sz="2400" dirty="0">
                <a:solidFill>
                  <a:srgbClr val="13343B"/>
                </a:solidFill>
                <a:highlight>
                  <a:srgbClr val="FCFCF9"/>
                </a:highlight>
                <a:latin typeface="__fkGroteskNeue_a82850"/>
              </a:rPr>
              <a:t> It aids in strategic planning, risk management, and decision making processes by providing a comprehensive understanding of the macro-environmental factors that can impact business operations and performance. </a:t>
            </a:r>
          </a:p>
          <a:p>
            <a:pPr algn="l">
              <a:buFont typeface="Arial" panose="020B0604020202020204" pitchFamily="34" charset="0"/>
              <a:buChar char="•"/>
            </a:pPr>
            <a:r>
              <a:rPr lang="en-GB" sz="2400" b="0" i="0" dirty="0">
                <a:solidFill>
                  <a:srgbClr val="13343B"/>
                </a:solidFill>
                <a:effectLst/>
                <a:highlight>
                  <a:srgbClr val="FCFCF9"/>
                </a:highlight>
                <a:latin typeface="__fkGroteskNeue_a82850"/>
              </a:rPr>
              <a:t> By conducting a comprehensive PESTLE analysis, organisations can identify potential opportunities and threats, mitigate risks, and make informed strategic decisions that align with their objectives and the external environment.</a:t>
            </a:r>
            <a:endParaRPr lang="en-GB" sz="2400" dirty="0">
              <a:solidFill>
                <a:srgbClr val="13343B"/>
              </a:solidFill>
              <a:highlight>
                <a:srgbClr val="FCFCF9"/>
              </a:highlight>
              <a:latin typeface="__fkGroteskNeue_a82850"/>
            </a:endParaRPr>
          </a:p>
        </p:txBody>
      </p:sp>
    </p:spTree>
    <p:extLst>
      <p:ext uri="{BB962C8B-B14F-4D97-AF65-F5344CB8AC3E}">
        <p14:creationId xmlns:p14="http://schemas.microsoft.com/office/powerpoint/2010/main" val="1723831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Macro-environment</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25563"/>
            <a:ext cx="8414401" cy="1938992"/>
          </a:xfrm>
          <a:prstGeom prst="rect">
            <a:avLst/>
          </a:prstGeom>
          <a:noFill/>
        </p:spPr>
        <p:txBody>
          <a:bodyPr wrap="square">
            <a:spAutoFit/>
          </a:bodyPr>
          <a:lstStyle/>
          <a:p>
            <a:pPr algn="l">
              <a:buFont typeface="Arial" panose="020B0604020202020204" pitchFamily="34" charset="0"/>
              <a:buChar char="•"/>
            </a:pPr>
            <a:r>
              <a:rPr lang="en-GB" sz="2400" dirty="0">
                <a:solidFill>
                  <a:srgbClr val="13343B"/>
                </a:solidFill>
                <a:highlight>
                  <a:srgbClr val="FCFCF9"/>
                </a:highlight>
                <a:latin typeface="__fkGroteskNeue_a82850"/>
              </a:rPr>
              <a:t> In groups, research and define macro-environments.</a:t>
            </a:r>
          </a:p>
          <a:p>
            <a:pPr algn="l">
              <a:buFont typeface="Arial" panose="020B0604020202020204" pitchFamily="34" charset="0"/>
              <a:buChar char="•"/>
            </a:pPr>
            <a:r>
              <a:rPr lang="en-GB" sz="2400" dirty="0">
                <a:solidFill>
                  <a:srgbClr val="13343B"/>
                </a:solidFill>
                <a:highlight>
                  <a:srgbClr val="FCFCF9"/>
                </a:highlight>
                <a:latin typeface="__fkGroteskNeue_a82850"/>
              </a:rPr>
              <a:t> What is the difference between micro-environment and macro-environment?</a:t>
            </a:r>
          </a:p>
          <a:p>
            <a:pPr algn="l">
              <a:buFont typeface="Arial" panose="020B0604020202020204" pitchFamily="34" charset="0"/>
              <a:buChar char="•"/>
            </a:pPr>
            <a:r>
              <a:rPr lang="en-GB" sz="2400" dirty="0">
                <a:solidFill>
                  <a:srgbClr val="13343B"/>
                </a:solidFill>
                <a:highlight>
                  <a:srgbClr val="FCFCF9"/>
                </a:highlight>
                <a:latin typeface="__fkGroteskNeue_a82850"/>
              </a:rPr>
              <a:t> Attempt to reference any sources you use.</a:t>
            </a:r>
          </a:p>
          <a:p>
            <a:pPr algn="l"/>
            <a:endParaRPr lang="en-GB" sz="2400" dirty="0">
              <a:solidFill>
                <a:srgbClr val="13343B"/>
              </a:solidFill>
              <a:highlight>
                <a:srgbClr val="FCFCF9"/>
              </a:highlight>
              <a:latin typeface="__fkGroteskNeue_a82850"/>
            </a:endParaRPr>
          </a:p>
        </p:txBody>
      </p:sp>
      <p:pic>
        <p:nvPicPr>
          <p:cNvPr id="5" name="Picture 4">
            <a:extLst>
              <a:ext uri="{FF2B5EF4-FFF2-40B4-BE49-F238E27FC236}">
                <a16:creationId xmlns:a16="http://schemas.microsoft.com/office/drawing/2014/main" id="{6C137F63-6C83-961F-7018-8AAD354225D7}"/>
              </a:ext>
            </a:extLst>
          </p:cNvPr>
          <p:cNvPicPr>
            <a:picLocks noChangeAspect="1"/>
          </p:cNvPicPr>
          <p:nvPr/>
        </p:nvPicPr>
        <p:blipFill>
          <a:blip r:embed="rId3"/>
          <a:stretch>
            <a:fillRect/>
          </a:stretch>
        </p:blipFill>
        <p:spPr>
          <a:xfrm>
            <a:off x="2249805" y="2884500"/>
            <a:ext cx="4710047" cy="2647937"/>
          </a:xfrm>
          <a:prstGeom prst="rect">
            <a:avLst/>
          </a:prstGeom>
        </p:spPr>
      </p:pic>
    </p:spTree>
    <p:extLst>
      <p:ext uri="{BB962C8B-B14F-4D97-AF65-F5344CB8AC3E}">
        <p14:creationId xmlns:p14="http://schemas.microsoft.com/office/powerpoint/2010/main" val="3308032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03A96-5069-B9F0-6A19-1E5D0240AD6A}"/>
              </a:ext>
            </a:extLst>
          </p:cNvPr>
          <p:cNvSpPr>
            <a:spLocks noGrp="1"/>
          </p:cNvSpPr>
          <p:nvPr>
            <p:ph type="ctrTitle"/>
          </p:nvPr>
        </p:nvSpPr>
        <p:spPr/>
        <p:txBody>
          <a:bodyPr/>
          <a:lstStyle/>
          <a:p>
            <a:r>
              <a:rPr lang="en-GB" dirty="0">
                <a:solidFill>
                  <a:schemeClr val="bg2"/>
                </a:solidFill>
              </a:rPr>
              <a:t>Example of PESTLE in action</a:t>
            </a:r>
          </a:p>
        </p:txBody>
      </p:sp>
      <p:sp>
        <p:nvSpPr>
          <p:cNvPr id="3" name="Subtitle 2">
            <a:extLst>
              <a:ext uri="{FF2B5EF4-FFF2-40B4-BE49-F238E27FC236}">
                <a16:creationId xmlns:a16="http://schemas.microsoft.com/office/drawing/2014/main" id="{DB4FE19F-912D-ABFB-7A09-8A3C23883212}"/>
              </a:ext>
            </a:extLst>
          </p:cNvPr>
          <p:cNvSpPr>
            <a:spLocks noGrp="1"/>
          </p:cNvSpPr>
          <p:nvPr>
            <p:ph type="subTitle" idx="1"/>
          </p:nvPr>
        </p:nvSpPr>
        <p:spPr>
          <a:xfrm>
            <a:off x="1369368" y="3294239"/>
            <a:ext cx="6400800" cy="1752600"/>
          </a:xfrm>
        </p:spPr>
        <p:txBody>
          <a:bodyPr/>
          <a:lstStyle/>
          <a:p>
            <a:r>
              <a:rPr lang="en-GB" dirty="0">
                <a:solidFill>
                  <a:schemeClr val="bg2"/>
                </a:solidFill>
              </a:rPr>
              <a:t>Tesco</a:t>
            </a:r>
          </a:p>
          <a:p>
            <a:r>
              <a:rPr lang="en-GB" dirty="0">
                <a:solidFill>
                  <a:schemeClr val="bg2"/>
                </a:solidFill>
              </a:rPr>
              <a:t>British Airways</a:t>
            </a:r>
          </a:p>
        </p:txBody>
      </p:sp>
    </p:spTree>
    <p:extLst>
      <p:ext uri="{BB962C8B-B14F-4D97-AF65-F5344CB8AC3E}">
        <p14:creationId xmlns:p14="http://schemas.microsoft.com/office/powerpoint/2010/main" val="2751451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4000" b="1" dirty="0"/>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25563"/>
            <a:ext cx="8414401" cy="461665"/>
          </a:xfrm>
          <a:prstGeom prst="rect">
            <a:avLst/>
          </a:prstGeom>
          <a:noFill/>
        </p:spPr>
        <p:txBody>
          <a:bodyPr wrap="square">
            <a:spAutoFit/>
          </a:bodyPr>
          <a:lstStyle/>
          <a:p>
            <a:pPr algn="l">
              <a:buFont typeface="Arial" panose="020B0604020202020204" pitchFamily="34" charset="0"/>
              <a:buChar char="•"/>
            </a:pPr>
            <a:endParaRPr lang="en-GB" sz="2400" dirty="0">
              <a:solidFill>
                <a:srgbClr val="13343B"/>
              </a:solidFill>
              <a:highlight>
                <a:srgbClr val="FCFCF9"/>
              </a:highlight>
              <a:latin typeface="__fkGroteskNeue_a82850"/>
            </a:endParaRPr>
          </a:p>
        </p:txBody>
      </p:sp>
      <p:sp>
        <p:nvSpPr>
          <p:cNvPr id="3" name="AutoShape 2" descr="businessmodelanalyst.com">
            <a:extLst>
              <a:ext uri="{FF2B5EF4-FFF2-40B4-BE49-F238E27FC236}">
                <a16:creationId xmlns:a16="http://schemas.microsoft.com/office/drawing/2014/main" id="{E57157B5-AB7E-4045-3C6F-8D4526460C89}"/>
              </a:ext>
            </a:extLst>
          </p:cNvPr>
          <p:cNvSpPr>
            <a:spLocks noChangeAspect="1" noChangeArrowheads="1"/>
          </p:cNvSpPr>
          <p:nvPr/>
        </p:nvSpPr>
        <p:spPr bwMode="auto">
          <a:xfrm>
            <a:off x="1736592" y="3276600"/>
            <a:ext cx="2987808" cy="298780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CAEB0E66-2B01-E336-E3EC-05B943896887}"/>
              </a:ext>
            </a:extLst>
          </p:cNvPr>
          <p:cNvPicPr>
            <a:picLocks noChangeAspect="1"/>
          </p:cNvPicPr>
          <p:nvPr/>
        </p:nvPicPr>
        <p:blipFill>
          <a:blip r:embed="rId3"/>
          <a:stretch>
            <a:fillRect/>
          </a:stretch>
        </p:blipFill>
        <p:spPr>
          <a:xfrm>
            <a:off x="334542" y="685668"/>
            <a:ext cx="8596890" cy="4298445"/>
          </a:xfrm>
          <a:prstGeom prst="rect">
            <a:avLst/>
          </a:prstGeom>
        </p:spPr>
      </p:pic>
    </p:spTree>
    <p:extLst>
      <p:ext uri="{BB962C8B-B14F-4D97-AF65-F5344CB8AC3E}">
        <p14:creationId xmlns:p14="http://schemas.microsoft.com/office/powerpoint/2010/main" val="24864251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674" y="334944"/>
            <a:ext cx="5694348" cy="5550915"/>
          </a:xfrm>
        </p:spPr>
        <p:txBody>
          <a:bodyPr>
            <a:noAutofit/>
          </a:bodyPr>
          <a:lstStyle/>
          <a:p>
            <a:r>
              <a:rPr lang="en-GB" sz="1000" b="1" dirty="0"/>
              <a:t>Political</a:t>
            </a:r>
            <a:br>
              <a:rPr lang="en-GB" sz="1000" b="1" dirty="0"/>
            </a:br>
            <a:r>
              <a:rPr lang="en-GB" sz="1000" dirty="0"/>
              <a:t>Brexit</a:t>
            </a:r>
            <a:br>
              <a:rPr lang="en-GB" sz="1000" dirty="0"/>
            </a:br>
            <a:r>
              <a:rPr lang="en-GB" sz="1000" dirty="0"/>
              <a:t>Government policies</a:t>
            </a:r>
            <a:br>
              <a:rPr lang="en-GB" sz="1000" dirty="0"/>
            </a:br>
            <a:r>
              <a:rPr lang="en-GB" sz="1000" dirty="0"/>
              <a:t>Geopolitical stability</a:t>
            </a:r>
            <a:br>
              <a:rPr lang="en-GB" sz="1000" dirty="0"/>
            </a:br>
            <a:r>
              <a:rPr lang="en-GB" sz="1000" dirty="0"/>
              <a:t>Compliance with regulations</a:t>
            </a:r>
            <a:br>
              <a:rPr lang="en-GB" sz="1000" dirty="0"/>
            </a:br>
            <a:r>
              <a:rPr lang="en-GB" sz="1000" dirty="0"/>
              <a:t>Government support</a:t>
            </a:r>
            <a:br>
              <a:rPr lang="en-GB" sz="1000" dirty="0"/>
            </a:br>
            <a:br>
              <a:rPr lang="en-GB" sz="1000" dirty="0"/>
            </a:br>
            <a:r>
              <a:rPr lang="en-GB" sz="1000" b="1" dirty="0"/>
              <a:t>Economic</a:t>
            </a:r>
            <a:br>
              <a:rPr lang="en-GB" sz="1000" dirty="0"/>
            </a:br>
            <a:r>
              <a:rPr lang="en-GB" sz="1000" dirty="0"/>
              <a:t>Fluctuations in fuel prices</a:t>
            </a:r>
            <a:br>
              <a:rPr lang="en-GB" sz="1000" dirty="0"/>
            </a:br>
            <a:r>
              <a:rPr lang="en-GB" sz="1000" dirty="0"/>
              <a:t>Exchange rates</a:t>
            </a:r>
            <a:br>
              <a:rPr lang="en-GB" sz="1000" dirty="0"/>
            </a:br>
            <a:r>
              <a:rPr lang="en-GB" sz="1000" dirty="0"/>
              <a:t>Interest rates</a:t>
            </a:r>
            <a:br>
              <a:rPr lang="en-GB" sz="1000" dirty="0"/>
            </a:br>
            <a:r>
              <a:rPr lang="en-GB" sz="1000" dirty="0"/>
              <a:t>Inflation</a:t>
            </a:r>
            <a:br>
              <a:rPr lang="en-GB" sz="1000" dirty="0"/>
            </a:br>
            <a:r>
              <a:rPr lang="en-GB" sz="1000" dirty="0"/>
              <a:t>Highly competitive industry</a:t>
            </a:r>
            <a:br>
              <a:rPr lang="en-GB" sz="1000" dirty="0"/>
            </a:br>
            <a:br>
              <a:rPr lang="en-GB" sz="1000" dirty="0"/>
            </a:br>
            <a:r>
              <a:rPr lang="en-GB" sz="1000" b="1" dirty="0"/>
              <a:t>Social </a:t>
            </a:r>
            <a:br>
              <a:rPr lang="en-GB" sz="1000" dirty="0"/>
            </a:br>
            <a:r>
              <a:rPr lang="en-GB" sz="1000" dirty="0"/>
              <a:t>Growing middle class in developing economies</a:t>
            </a:r>
            <a:br>
              <a:rPr lang="en-GB" sz="1000" dirty="0"/>
            </a:br>
            <a:r>
              <a:rPr lang="en-GB" sz="1000" dirty="0"/>
              <a:t>Changing attitudes towards climate change</a:t>
            </a:r>
            <a:br>
              <a:rPr lang="en-GB" sz="1000" dirty="0"/>
            </a:br>
            <a:r>
              <a:rPr lang="en-GB" sz="1000" dirty="0"/>
              <a:t>Customer perception of the airline</a:t>
            </a:r>
            <a:br>
              <a:rPr lang="en-GB" sz="1000" dirty="0"/>
            </a:br>
            <a:br>
              <a:rPr lang="en-GB" sz="1000" dirty="0"/>
            </a:br>
            <a:r>
              <a:rPr lang="en-GB" sz="1000" b="1" dirty="0"/>
              <a:t>Technological</a:t>
            </a:r>
            <a:br>
              <a:rPr lang="en-GB" sz="1000" dirty="0"/>
            </a:br>
            <a:r>
              <a:rPr lang="en-GB" sz="1000" dirty="0"/>
              <a:t>Investments in mobile apps and digital tech</a:t>
            </a:r>
            <a:br>
              <a:rPr lang="en-GB" sz="1000" dirty="0"/>
            </a:br>
            <a:r>
              <a:rPr lang="en-GB" sz="1000" dirty="0"/>
              <a:t>Data analytics and AI</a:t>
            </a:r>
            <a:br>
              <a:rPr lang="en-GB" sz="1000" dirty="0"/>
            </a:br>
            <a:r>
              <a:rPr lang="en-GB" sz="1000" dirty="0"/>
              <a:t>Automation and robotics</a:t>
            </a:r>
            <a:br>
              <a:rPr lang="en-GB" sz="1000" dirty="0"/>
            </a:br>
            <a:br>
              <a:rPr lang="en-GB" sz="1000" dirty="0"/>
            </a:br>
            <a:r>
              <a:rPr lang="en-GB" sz="1000" b="1" dirty="0"/>
              <a:t>Legal</a:t>
            </a:r>
            <a:br>
              <a:rPr lang="en-GB" sz="1000" dirty="0"/>
            </a:br>
            <a:r>
              <a:rPr lang="en-GB" sz="1000" dirty="0"/>
              <a:t>Food safety regulations and consumer protection</a:t>
            </a:r>
            <a:br>
              <a:rPr lang="en-GB" sz="1000" dirty="0"/>
            </a:br>
            <a:r>
              <a:rPr lang="en-GB" sz="1000" dirty="0"/>
              <a:t>Data protection laws – GDPR</a:t>
            </a:r>
            <a:br>
              <a:rPr lang="en-GB" sz="1000" dirty="0"/>
            </a:br>
            <a:r>
              <a:rPr lang="en-GB" sz="1000" dirty="0"/>
              <a:t>Competition laws</a:t>
            </a:r>
            <a:br>
              <a:rPr lang="en-GB" sz="1000" dirty="0"/>
            </a:br>
            <a:br>
              <a:rPr lang="en-GB" sz="1000" dirty="0"/>
            </a:br>
            <a:r>
              <a:rPr lang="en-GB" sz="1000" b="1" dirty="0"/>
              <a:t>Environmental </a:t>
            </a:r>
            <a:br>
              <a:rPr lang="en-GB" sz="1000" dirty="0"/>
            </a:br>
            <a:r>
              <a:rPr lang="en-GB" sz="1000" dirty="0"/>
              <a:t>Pressure to reduce carbon emissions</a:t>
            </a:r>
            <a:br>
              <a:rPr lang="en-GB" sz="1000" dirty="0"/>
            </a:br>
            <a:r>
              <a:rPr lang="en-GB" sz="1000" dirty="0"/>
              <a:t>Climate change impacting weather patterns</a:t>
            </a:r>
            <a:br>
              <a:rPr lang="en-GB" sz="1000" dirty="0"/>
            </a:br>
            <a:r>
              <a:rPr lang="en-GB" sz="1000" dirty="0"/>
              <a:t>Growing customer demand for eco-friendly travel options</a:t>
            </a:r>
            <a:br>
              <a:rPr lang="en-GB" sz="1200" dirty="0"/>
            </a:br>
            <a:br>
              <a:rPr lang="en-GB" sz="1200" dirty="0"/>
            </a:br>
            <a:endParaRPr lang="en-GB" sz="1200" dirty="0"/>
          </a:p>
        </p:txBody>
      </p:sp>
      <p:sp>
        <p:nvSpPr>
          <p:cNvPr id="6" name="Rectangle 1027"/>
          <p:cNvSpPr txBox="1">
            <a:spLocks noChangeArrowheads="1"/>
          </p:cNvSpPr>
          <p:nvPr/>
        </p:nvSpPr>
        <p:spPr>
          <a:xfrm>
            <a:off x="364799" y="122212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364799" y="972141"/>
            <a:ext cx="8414401" cy="461665"/>
          </a:xfrm>
          <a:prstGeom prst="rect">
            <a:avLst/>
          </a:prstGeom>
          <a:noFill/>
        </p:spPr>
        <p:txBody>
          <a:bodyPr wrap="square">
            <a:spAutoFit/>
          </a:bodyPr>
          <a:lstStyle/>
          <a:p>
            <a:pPr algn="l">
              <a:buFont typeface="Arial" panose="020B0604020202020204" pitchFamily="34" charset="0"/>
              <a:buChar char="•"/>
            </a:pPr>
            <a:endParaRPr lang="en-GB" sz="2400" dirty="0">
              <a:solidFill>
                <a:srgbClr val="13343B"/>
              </a:solidFill>
              <a:highlight>
                <a:srgbClr val="FCFCF9"/>
              </a:highlight>
              <a:latin typeface="__fkGroteskNeue_a82850"/>
            </a:endParaRPr>
          </a:p>
        </p:txBody>
      </p:sp>
      <p:pic>
        <p:nvPicPr>
          <p:cNvPr id="2050" name="Picture 2" descr="British Airways (@British_Airways) / X">
            <a:extLst>
              <a:ext uri="{FF2B5EF4-FFF2-40B4-BE49-F238E27FC236}">
                <a16:creationId xmlns:a16="http://schemas.microsoft.com/office/drawing/2014/main" id="{051581A4-5C7A-8E0E-9E4C-9660562BCC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4312" y="988308"/>
            <a:ext cx="3699688" cy="3699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1340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636" y="182562"/>
            <a:ext cx="8229600" cy="1143000"/>
          </a:xfrm>
        </p:spPr>
        <p:txBody>
          <a:bodyPr>
            <a:normAutofit/>
          </a:bodyPr>
          <a:lstStyle/>
          <a:p>
            <a:r>
              <a:rPr lang="en-GB" sz="4000" b="1" dirty="0"/>
              <a:t>Group activity</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pic>
        <p:nvPicPr>
          <p:cNvPr id="3" name="Picture 2" descr="PESTLE Analysis. How to Conduct a PESTLE Analysis for… | by Anirban  Mukherjee ✍️ | Medium">
            <a:extLst>
              <a:ext uri="{FF2B5EF4-FFF2-40B4-BE49-F238E27FC236}">
                <a16:creationId xmlns:a16="http://schemas.microsoft.com/office/drawing/2014/main" id="{826F2D85-F2C3-FDC8-47A2-74571951A8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002" y="1320421"/>
            <a:ext cx="7616868" cy="262226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DD287FB-FA0A-096F-F569-602C75F486ED}"/>
              </a:ext>
            </a:extLst>
          </p:cNvPr>
          <p:cNvSpPr txBox="1"/>
          <p:nvPr/>
        </p:nvSpPr>
        <p:spPr>
          <a:xfrm>
            <a:off x="1534817" y="4275897"/>
            <a:ext cx="8414401" cy="461665"/>
          </a:xfrm>
          <a:prstGeom prst="rect">
            <a:avLst/>
          </a:prstGeom>
          <a:noFill/>
        </p:spPr>
        <p:txBody>
          <a:bodyPr wrap="square">
            <a:spAutoFit/>
          </a:bodyPr>
          <a:lstStyle/>
          <a:p>
            <a:pPr algn="l"/>
            <a:r>
              <a:rPr lang="en-GB" sz="2400" b="0" i="0" dirty="0">
                <a:solidFill>
                  <a:srgbClr val="13343B"/>
                </a:solidFill>
                <a:effectLst/>
                <a:highlight>
                  <a:srgbClr val="FCFCF9"/>
                </a:highlight>
                <a:latin typeface="__fkGroteskNeue_a82850"/>
              </a:rPr>
              <a:t>Complete a PESTLE analysis on Starbucks.</a:t>
            </a:r>
          </a:p>
        </p:txBody>
      </p:sp>
    </p:spTree>
    <p:extLst>
      <p:ext uri="{BB962C8B-B14F-4D97-AF65-F5344CB8AC3E}">
        <p14:creationId xmlns:p14="http://schemas.microsoft.com/office/powerpoint/2010/main" val="13963460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PESTLE vs SWOT</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EA363DB-7D5F-C6A6-096D-49FD48B57B71}"/>
              </a:ext>
            </a:extLst>
          </p:cNvPr>
          <p:cNvSpPr txBox="1"/>
          <p:nvPr/>
        </p:nvSpPr>
        <p:spPr>
          <a:xfrm>
            <a:off x="457200" y="1325562"/>
            <a:ext cx="8338782" cy="3693319"/>
          </a:xfrm>
          <a:prstGeom prst="rect">
            <a:avLst/>
          </a:prstGeom>
          <a:noFill/>
        </p:spPr>
        <p:txBody>
          <a:bodyPr wrap="square">
            <a:spAutoFit/>
          </a:bodyPr>
          <a:lstStyle/>
          <a:p>
            <a:pPr algn="l"/>
            <a:r>
              <a:rPr lang="en-GB" b="1" i="0" dirty="0">
                <a:solidFill>
                  <a:srgbClr val="13343B"/>
                </a:solidFill>
                <a:effectLst/>
                <a:highlight>
                  <a:srgbClr val="FCFCF9"/>
                </a:highlight>
                <a:latin typeface="__fkGroteskNeue_a82850"/>
              </a:rPr>
              <a:t>PESTLE Analysis</a:t>
            </a:r>
            <a:r>
              <a:rPr lang="en-GB" b="0" i="0" dirty="0">
                <a:solidFill>
                  <a:srgbClr val="13343B"/>
                </a:solidFill>
                <a:effectLst/>
                <a:highlight>
                  <a:srgbClr val="FCFCF9"/>
                </a:highlight>
                <a:latin typeface="__fkGroteskNeue_a82850"/>
              </a:rPr>
              <a:t>: Focuses solely on external macro-environmental factors that can impact an organisation</a:t>
            </a:r>
          </a:p>
          <a:p>
            <a:pPr algn="l">
              <a:buFont typeface="Arial" panose="020B0604020202020204" pitchFamily="34" charset="0"/>
              <a:buChar char="•"/>
            </a:pPr>
            <a:r>
              <a:rPr lang="en-GB" b="0" i="0" dirty="0">
                <a:solidFill>
                  <a:srgbClr val="13343B"/>
                </a:solidFill>
                <a:effectLst/>
                <a:highlight>
                  <a:srgbClr val="FCFCF9"/>
                </a:highlight>
                <a:latin typeface="__fkGroteskNeue_a82850"/>
              </a:rPr>
              <a:t> Examines Political, Economic, Social, Technological, Legal, and Environmental factors</a:t>
            </a:r>
          </a:p>
          <a:p>
            <a:pPr algn="l">
              <a:buFont typeface="Arial" panose="020B0604020202020204" pitchFamily="34" charset="0"/>
              <a:buChar char="•"/>
            </a:pPr>
            <a:r>
              <a:rPr lang="en-GB" b="0" i="0" dirty="0">
                <a:solidFill>
                  <a:srgbClr val="13343B"/>
                </a:solidFill>
                <a:effectLst/>
                <a:highlight>
                  <a:srgbClr val="FCFCF9"/>
                </a:highlight>
                <a:latin typeface="__fkGroteskNeue_a82850"/>
              </a:rPr>
              <a:t> Provides insights into the broader landscape and external conditions in which a business operates</a:t>
            </a:r>
          </a:p>
          <a:p>
            <a:pPr algn="l">
              <a:buFont typeface="Arial" panose="020B0604020202020204" pitchFamily="34" charset="0"/>
              <a:buChar char="•"/>
            </a:pPr>
            <a:r>
              <a:rPr lang="en-GB" b="0" i="0" dirty="0">
                <a:solidFill>
                  <a:srgbClr val="13343B"/>
                </a:solidFill>
                <a:effectLst/>
                <a:highlight>
                  <a:srgbClr val="FCFCF9"/>
                </a:highlight>
                <a:latin typeface="__fkGroteskNeue_a82850"/>
              </a:rPr>
              <a:t> Helps identify potential opportunities and threats arising from the external environment</a:t>
            </a:r>
          </a:p>
          <a:p>
            <a:pPr algn="l"/>
            <a:r>
              <a:rPr lang="en-GB" b="1" i="0" dirty="0">
                <a:solidFill>
                  <a:srgbClr val="13343B"/>
                </a:solidFill>
                <a:effectLst/>
                <a:highlight>
                  <a:srgbClr val="FCFCF9"/>
                </a:highlight>
                <a:latin typeface="__fkGroteskNeue_a82850"/>
              </a:rPr>
              <a:t>SWOT Analysis</a:t>
            </a:r>
            <a:r>
              <a:rPr lang="en-GB" b="0" i="0" dirty="0">
                <a:solidFill>
                  <a:srgbClr val="13343B"/>
                </a:solidFill>
                <a:effectLst/>
                <a:highlight>
                  <a:srgbClr val="FCFCF9"/>
                </a:highlight>
                <a:latin typeface="__fkGroteskNeue_a82850"/>
              </a:rPr>
              <a:t>: Considers both internal and external factors</a:t>
            </a:r>
          </a:p>
          <a:p>
            <a:pPr algn="l">
              <a:buFont typeface="Arial" panose="020B0604020202020204" pitchFamily="34" charset="0"/>
              <a:buChar char="•"/>
            </a:pPr>
            <a:r>
              <a:rPr lang="en-GB" b="0" i="0" dirty="0">
                <a:solidFill>
                  <a:srgbClr val="13343B"/>
                </a:solidFill>
                <a:effectLst/>
                <a:highlight>
                  <a:srgbClr val="FCFCF9"/>
                </a:highlight>
                <a:latin typeface="__fkGroteskNeue_a82850"/>
              </a:rPr>
              <a:t> Analyses Strengths, Weaknesses, Opportunities, and Threats</a:t>
            </a:r>
          </a:p>
          <a:p>
            <a:pPr algn="l">
              <a:buFont typeface="Arial" panose="020B0604020202020204" pitchFamily="34" charset="0"/>
              <a:buChar char="•"/>
            </a:pPr>
            <a:r>
              <a:rPr lang="en-GB" b="0" i="0" dirty="0">
                <a:solidFill>
                  <a:srgbClr val="13343B"/>
                </a:solidFill>
                <a:effectLst/>
                <a:highlight>
                  <a:srgbClr val="FCFCF9"/>
                </a:highlight>
                <a:latin typeface="__fkGroteskNeue_a82850"/>
              </a:rPr>
              <a:t> Strengths and Weaknesses are internal factors within the organisation's control</a:t>
            </a:r>
          </a:p>
          <a:p>
            <a:pPr algn="l">
              <a:buFont typeface="Arial" panose="020B0604020202020204" pitchFamily="34" charset="0"/>
              <a:buChar char="•"/>
            </a:pPr>
            <a:r>
              <a:rPr lang="en-GB" b="0" i="0" dirty="0">
                <a:solidFill>
                  <a:srgbClr val="13343B"/>
                </a:solidFill>
                <a:effectLst/>
                <a:highlight>
                  <a:srgbClr val="FCFCF9"/>
                </a:highlight>
                <a:latin typeface="__fkGroteskNeue_a82850"/>
              </a:rPr>
              <a:t> Opportunities and Threats are external factors outside the organisation's direct control</a:t>
            </a:r>
          </a:p>
          <a:p>
            <a:pPr algn="l">
              <a:buFont typeface="Arial" panose="020B0604020202020204" pitchFamily="34" charset="0"/>
              <a:buChar char="•"/>
            </a:pPr>
            <a:r>
              <a:rPr lang="en-GB" b="0" i="0" dirty="0">
                <a:solidFill>
                  <a:srgbClr val="13343B"/>
                </a:solidFill>
                <a:effectLst/>
                <a:highlight>
                  <a:srgbClr val="FCFCF9"/>
                </a:highlight>
                <a:latin typeface="__fkGroteskNeue_a82850"/>
              </a:rPr>
              <a:t> Provides a holistic overview of an organisation's current position and capabilities</a:t>
            </a:r>
          </a:p>
        </p:txBody>
      </p:sp>
    </p:spTree>
    <p:extLst>
      <p:ext uri="{BB962C8B-B14F-4D97-AF65-F5344CB8AC3E}">
        <p14:creationId xmlns:p14="http://schemas.microsoft.com/office/powerpoint/2010/main" val="37576290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Key differences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FA49A73-ADCB-16CB-60E4-58892FD4D3B9}"/>
              </a:ext>
            </a:extLst>
          </p:cNvPr>
          <p:cNvSpPr txBox="1"/>
          <p:nvPr/>
        </p:nvSpPr>
        <p:spPr>
          <a:xfrm>
            <a:off x="645458" y="1417638"/>
            <a:ext cx="7772400" cy="4431983"/>
          </a:xfrm>
          <a:prstGeom prst="rect">
            <a:avLst/>
          </a:prstGeom>
          <a:noFill/>
        </p:spPr>
        <p:txBody>
          <a:bodyPr wrap="square">
            <a:spAutoFit/>
          </a:bodyPr>
          <a:lstStyle/>
          <a:p>
            <a:pPr marL="342900" indent="-342900" algn="l">
              <a:buFont typeface="Arial" panose="020B0604020202020204" pitchFamily="34" charset="0"/>
              <a:buChar char="•"/>
            </a:pPr>
            <a:r>
              <a:rPr lang="en-GB" sz="2400" b="1" i="0" dirty="0">
                <a:solidFill>
                  <a:srgbClr val="13343B"/>
                </a:solidFill>
                <a:effectLst/>
                <a:highlight>
                  <a:srgbClr val="FCFCF9"/>
                </a:highlight>
                <a:latin typeface="__fkGroteskNeue_a82850"/>
              </a:rPr>
              <a:t>Sco</a:t>
            </a:r>
            <a:r>
              <a:rPr lang="en-GB" sz="2400" b="1" dirty="0">
                <a:solidFill>
                  <a:srgbClr val="13343B"/>
                </a:solidFill>
                <a:highlight>
                  <a:srgbClr val="FCFCF9"/>
                </a:highlight>
                <a:latin typeface="__fkGroteskNeue_a82850"/>
              </a:rPr>
              <a:t>pe: </a:t>
            </a:r>
            <a:r>
              <a:rPr lang="en-GB" sz="2400" dirty="0">
                <a:solidFill>
                  <a:srgbClr val="13343B"/>
                </a:solidFill>
                <a:highlight>
                  <a:srgbClr val="FCFCF9"/>
                </a:highlight>
                <a:latin typeface="__fkGroteskNeue_a82850"/>
              </a:rPr>
              <a:t>PESTLE is solely focused on the external macro-environment, while SWOT covers both internal and external factors. </a:t>
            </a:r>
          </a:p>
          <a:p>
            <a:pPr marL="342900" indent="-342900" algn="l">
              <a:buFont typeface="Arial" panose="020B0604020202020204" pitchFamily="34" charset="0"/>
              <a:buChar char="•"/>
            </a:pPr>
            <a:r>
              <a:rPr lang="en-GB" sz="2400" b="1" dirty="0">
                <a:solidFill>
                  <a:srgbClr val="13343B"/>
                </a:solidFill>
                <a:highlight>
                  <a:srgbClr val="FCFCF9"/>
                </a:highlight>
                <a:latin typeface="__fkGroteskNeue_a82850"/>
              </a:rPr>
              <a:t>Internal analysis: </a:t>
            </a:r>
            <a:r>
              <a:rPr lang="en-GB" sz="2400" dirty="0">
                <a:solidFill>
                  <a:srgbClr val="13343B"/>
                </a:solidFill>
                <a:highlight>
                  <a:srgbClr val="FCFCF9"/>
                </a:highlight>
                <a:latin typeface="__fkGroteskNeue_a82850"/>
              </a:rPr>
              <a:t>SWOT analysis allows for the evaluation of internal strengths and weaknesses, which PESTLE does not cover. </a:t>
            </a:r>
          </a:p>
          <a:p>
            <a:pPr marL="342900" indent="-342900" algn="l">
              <a:buFont typeface="Arial" panose="020B0604020202020204" pitchFamily="34" charset="0"/>
              <a:buChar char="•"/>
            </a:pPr>
            <a:r>
              <a:rPr lang="en-GB" sz="2400" b="1" dirty="0">
                <a:solidFill>
                  <a:srgbClr val="13343B"/>
                </a:solidFill>
                <a:highlight>
                  <a:srgbClr val="FCFCF9"/>
                </a:highlight>
                <a:latin typeface="__fkGroteskNeue_a82850"/>
              </a:rPr>
              <a:t>Application: </a:t>
            </a:r>
            <a:r>
              <a:rPr lang="en-GB" sz="2400" dirty="0">
                <a:solidFill>
                  <a:srgbClr val="13343B"/>
                </a:solidFill>
                <a:highlight>
                  <a:srgbClr val="FCFCF9"/>
                </a:highlight>
                <a:latin typeface="__fkGroteskNeue_a82850"/>
              </a:rPr>
              <a:t>PESTLE is often used for strategic planning, market-entry, and understanding the broader business landscape, while SWOT is more versatile and can be applied to various scenarios like product development, market analysis, and organisational assessment. </a:t>
            </a:r>
          </a:p>
          <a:p>
            <a:pPr algn="l"/>
            <a:endParaRPr lang="en-GB" dirty="0"/>
          </a:p>
        </p:txBody>
      </p:sp>
    </p:spTree>
    <p:extLst>
      <p:ext uri="{BB962C8B-B14F-4D97-AF65-F5344CB8AC3E}">
        <p14:creationId xmlns:p14="http://schemas.microsoft.com/office/powerpoint/2010/main" val="35397702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Problem of the Week</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DA78847-767F-6846-D81D-F58614CF86E6}"/>
              </a:ext>
            </a:extLst>
          </p:cNvPr>
          <p:cNvSpPr txBox="1"/>
          <p:nvPr/>
        </p:nvSpPr>
        <p:spPr>
          <a:xfrm>
            <a:off x="222838" y="1417638"/>
            <a:ext cx="8770482" cy="4647426"/>
          </a:xfrm>
          <a:prstGeom prst="rect">
            <a:avLst/>
          </a:prstGeom>
          <a:noFill/>
        </p:spPr>
        <p:txBody>
          <a:bodyPr wrap="square">
            <a:spAutoFit/>
          </a:bodyPr>
          <a:lstStyle/>
          <a:p>
            <a:pPr marL="285750" indent="-285750">
              <a:buFont typeface="Arial" panose="020B0604020202020204" pitchFamily="34" charset="0"/>
              <a:buChar char="•"/>
            </a:pPr>
            <a:r>
              <a:rPr lang="en-GB" sz="2000" b="0" i="0" dirty="0" err="1">
                <a:solidFill>
                  <a:srgbClr val="13343B"/>
                </a:solidFill>
                <a:effectLst/>
                <a:highlight>
                  <a:srgbClr val="FCFCF9"/>
                </a:highlight>
                <a:latin typeface="__fkGroteskNeue_a82850"/>
              </a:rPr>
              <a:t>TechNova</a:t>
            </a:r>
            <a:r>
              <a:rPr lang="en-GB" sz="2000" b="0" i="0" dirty="0">
                <a:solidFill>
                  <a:srgbClr val="13343B"/>
                </a:solidFill>
                <a:effectLst/>
                <a:highlight>
                  <a:srgbClr val="FCFCF9"/>
                </a:highlight>
                <a:latin typeface="__fkGroteskNeue_a82850"/>
              </a:rPr>
              <a:t> is a successful AI-</a:t>
            </a:r>
            <a:r>
              <a:rPr lang="en-GB" sz="2000" dirty="0">
                <a:solidFill>
                  <a:srgbClr val="13343B"/>
                </a:solidFill>
                <a:highlight>
                  <a:srgbClr val="FCFCF9"/>
                </a:highlight>
                <a:latin typeface="__fkGroteskNeue_a82850"/>
              </a:rPr>
              <a:t>powered productivity app startup based in San Francisco. After three years of rapid growth in the US market, they are considering expanding to either Germany or the UK</a:t>
            </a:r>
            <a:r>
              <a:rPr lang="en-GB" sz="2000" b="0" i="0" dirty="0">
                <a:solidFill>
                  <a:srgbClr val="13343B"/>
                </a:solidFill>
                <a:effectLst/>
                <a:highlight>
                  <a:srgbClr val="FCFCF9"/>
                </a:highlight>
                <a:latin typeface="__fkGroteskNeue_a82850"/>
              </a:rPr>
              <a:t>. The CEO has tasked your team with conducting a PESTLE analysis to determine which country offers the most favourable environment for expansion. </a:t>
            </a:r>
          </a:p>
          <a:p>
            <a:pPr marL="285750" indent="-285750">
              <a:buFont typeface="Arial" panose="020B0604020202020204" pitchFamily="34" charset="0"/>
              <a:buChar char="•"/>
            </a:pPr>
            <a:r>
              <a:rPr lang="en-GB" sz="2000" dirty="0">
                <a:solidFill>
                  <a:srgbClr val="13343B"/>
                </a:solidFill>
                <a:highlight>
                  <a:srgbClr val="FCFCF9"/>
                </a:highlight>
                <a:latin typeface="__fkGroteskNeue_a82850"/>
              </a:rPr>
              <a:t>Within your group, conduct a PESTLE analysis for both Germany and the UK. </a:t>
            </a:r>
          </a:p>
          <a:p>
            <a:pPr marL="285750" indent="-285750">
              <a:buFont typeface="Arial" panose="020B0604020202020204" pitchFamily="34" charset="0"/>
              <a:buChar char="•"/>
            </a:pPr>
            <a:r>
              <a:rPr lang="en-GB" sz="2000" b="0" i="0" dirty="0">
                <a:solidFill>
                  <a:srgbClr val="13343B"/>
                </a:solidFill>
                <a:effectLst/>
                <a:highlight>
                  <a:srgbClr val="FCFCF9"/>
                </a:highlight>
                <a:latin typeface="__fkGroteskNeue_a82850"/>
              </a:rPr>
              <a:t>You hav</a:t>
            </a:r>
            <a:r>
              <a:rPr lang="en-GB" sz="2000" dirty="0">
                <a:solidFill>
                  <a:srgbClr val="13343B"/>
                </a:solidFill>
                <a:highlight>
                  <a:srgbClr val="FCFCF9"/>
                </a:highlight>
                <a:latin typeface="__fkGroteskNeue_a82850"/>
              </a:rPr>
              <a:t>e 20 minutes to research and complete your analysis using online resources. </a:t>
            </a:r>
          </a:p>
          <a:p>
            <a:pPr marL="285750" indent="-285750">
              <a:buFont typeface="Arial" panose="020B0604020202020204" pitchFamily="34" charset="0"/>
              <a:buChar char="•"/>
            </a:pPr>
            <a:r>
              <a:rPr lang="en-GB" sz="2000" b="0" i="0" dirty="0">
                <a:solidFill>
                  <a:srgbClr val="13343B"/>
                </a:solidFill>
                <a:effectLst/>
                <a:highlight>
                  <a:srgbClr val="FCFCF9"/>
                </a:highlight>
                <a:latin typeface="__fkGroteskNeue_a82850"/>
              </a:rPr>
              <a:t>Create a simple scoring system for each PESTLE factor:</a:t>
            </a:r>
          </a:p>
          <a:p>
            <a:pPr marL="742950" lvl="1" indent="-285750">
              <a:buFont typeface="Arial" panose="020B0604020202020204" pitchFamily="34" charset="0"/>
              <a:buChar char="•"/>
            </a:pPr>
            <a:r>
              <a:rPr lang="en-GB" sz="2000" dirty="0">
                <a:solidFill>
                  <a:srgbClr val="13343B"/>
                </a:solidFill>
                <a:highlight>
                  <a:srgbClr val="FCFCF9"/>
                </a:highlight>
                <a:latin typeface="__fkGroteskNeue_a82850"/>
              </a:rPr>
              <a:t>Favourable – Plus 1</a:t>
            </a:r>
          </a:p>
          <a:p>
            <a:pPr marL="742950" lvl="1" indent="-285750">
              <a:buFont typeface="Arial" panose="020B0604020202020204" pitchFamily="34" charset="0"/>
              <a:buChar char="•"/>
            </a:pPr>
            <a:r>
              <a:rPr lang="en-GB" sz="2000" b="0" i="0" dirty="0">
                <a:solidFill>
                  <a:srgbClr val="13343B"/>
                </a:solidFill>
                <a:effectLst/>
                <a:highlight>
                  <a:srgbClr val="FCFCF9"/>
                </a:highlight>
                <a:latin typeface="__fkGroteskNeue_a82850"/>
              </a:rPr>
              <a:t>Neutr</a:t>
            </a:r>
            <a:r>
              <a:rPr lang="en-GB" sz="2000" dirty="0">
                <a:solidFill>
                  <a:srgbClr val="13343B"/>
                </a:solidFill>
                <a:highlight>
                  <a:srgbClr val="FCFCF9"/>
                </a:highlight>
                <a:latin typeface="__fkGroteskNeue_a82850"/>
              </a:rPr>
              <a:t>al – 0</a:t>
            </a:r>
          </a:p>
          <a:p>
            <a:pPr marL="742950" lvl="1" indent="-285750">
              <a:buFont typeface="Arial" panose="020B0604020202020204" pitchFamily="34" charset="0"/>
              <a:buChar char="•"/>
            </a:pPr>
            <a:r>
              <a:rPr lang="en-GB" sz="2000" b="0" i="0" dirty="0">
                <a:solidFill>
                  <a:srgbClr val="13343B"/>
                </a:solidFill>
                <a:effectLst/>
                <a:highlight>
                  <a:srgbClr val="FCFCF9"/>
                </a:highlight>
                <a:latin typeface="__fkGroteskNeue_a82850"/>
              </a:rPr>
              <a:t>Unfavourable – Minus 1</a:t>
            </a:r>
            <a:endParaRPr lang="en-GB" sz="2000" dirty="0">
              <a:solidFill>
                <a:srgbClr val="13343B"/>
              </a:solidFill>
              <a:highlight>
                <a:srgbClr val="FCFCF9"/>
              </a:highlight>
              <a:latin typeface="__fkGroteskNeue_a82850"/>
            </a:endParaRPr>
          </a:p>
          <a:p>
            <a:pPr lvl="1" algn="ctr"/>
            <a:r>
              <a:rPr lang="en-GB" sz="2000" b="1" dirty="0">
                <a:solidFill>
                  <a:srgbClr val="13343B"/>
                </a:solidFill>
                <a:highlight>
                  <a:srgbClr val="FCFCF9"/>
                </a:highlight>
                <a:latin typeface="__fkGroteskNeue_a82850"/>
              </a:rPr>
              <a:t>Which location will you choose? </a:t>
            </a:r>
            <a:endParaRPr lang="en-GB" sz="2000" b="1" i="0" dirty="0">
              <a:solidFill>
                <a:srgbClr val="13343B"/>
              </a:solidFill>
              <a:effectLst/>
              <a:highlight>
                <a:srgbClr val="FCFCF9"/>
              </a:highlight>
              <a:latin typeface="__fkGroteskNeue_a82850"/>
            </a:endParaRPr>
          </a:p>
          <a:p>
            <a:pPr marL="285750" indent="-285750">
              <a:buFont typeface="Arial" panose="020B0604020202020204" pitchFamily="34" charset="0"/>
              <a:buChar char="•"/>
            </a:pPr>
            <a:endParaRPr lang="en-GB" b="0" i="0" dirty="0">
              <a:solidFill>
                <a:srgbClr val="13343B"/>
              </a:solidFill>
              <a:effectLst/>
              <a:highlight>
                <a:srgbClr val="FCFCF9"/>
              </a:highlight>
              <a:latin typeface="__fkGroteskNeue_a8285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5790693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QUIZ</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D702841-A9F7-3F18-EE16-2AB083E162FD}"/>
              </a:ext>
            </a:extLst>
          </p:cNvPr>
          <p:cNvSpPr txBox="1"/>
          <p:nvPr/>
        </p:nvSpPr>
        <p:spPr>
          <a:xfrm>
            <a:off x="792126" y="1325562"/>
            <a:ext cx="7559748" cy="3416320"/>
          </a:xfrm>
          <a:prstGeom prst="rect">
            <a:avLst/>
          </a:prstGeom>
          <a:noFill/>
        </p:spPr>
        <p:txBody>
          <a:bodyPr wrap="square">
            <a:spAutoFit/>
          </a:bodyPr>
          <a:lstStyle/>
          <a:p>
            <a:pPr algn="l"/>
            <a:r>
              <a:rPr lang="en-GB" sz="3600" dirty="0">
                <a:solidFill>
                  <a:srgbClr val="13343B"/>
                </a:solidFill>
                <a:highlight>
                  <a:srgbClr val="FCFCF9"/>
                </a:highlight>
                <a:latin typeface="__fkGroteskNeue_a82850"/>
              </a:rPr>
              <a:t>1. </a:t>
            </a:r>
            <a:r>
              <a:rPr lang="en-GB" sz="3600" b="0" i="0" dirty="0">
                <a:solidFill>
                  <a:srgbClr val="13343B"/>
                </a:solidFill>
                <a:effectLst/>
                <a:highlight>
                  <a:srgbClr val="FCFCF9"/>
                </a:highlight>
                <a:latin typeface="__fkGroteskNeue_a82850"/>
              </a:rPr>
              <a:t>What do the Es in PESTLE stand for?</a:t>
            </a:r>
          </a:p>
          <a:p>
            <a:pPr algn="l"/>
            <a:r>
              <a:rPr lang="en-GB" sz="3600" dirty="0">
                <a:solidFill>
                  <a:srgbClr val="13343B"/>
                </a:solidFill>
                <a:highlight>
                  <a:srgbClr val="FCFCF9"/>
                </a:highlight>
                <a:latin typeface="__fkGroteskNeue_a82850"/>
              </a:rPr>
              <a:t>2. What type of legal factors could an organisation consider? </a:t>
            </a:r>
            <a:r>
              <a:rPr lang="en-GB" sz="3600" b="0" i="0" dirty="0">
                <a:solidFill>
                  <a:srgbClr val="13343B"/>
                </a:solidFill>
                <a:effectLst/>
                <a:highlight>
                  <a:srgbClr val="FCFCF9"/>
                </a:highlight>
                <a:latin typeface="__fkGroteskNeue_a82850"/>
              </a:rPr>
              <a:t> </a:t>
            </a:r>
          </a:p>
          <a:p>
            <a:pPr algn="l"/>
            <a:r>
              <a:rPr lang="en-GB" sz="3600" b="0" i="0" dirty="0">
                <a:solidFill>
                  <a:srgbClr val="13343B"/>
                </a:solidFill>
                <a:effectLst/>
                <a:highlight>
                  <a:srgbClr val="FCFCF9"/>
                </a:highlight>
                <a:latin typeface="__fkGroteskNeue_a82850"/>
              </a:rPr>
              <a:t>3. Name one benefit of using PESTLE</a:t>
            </a:r>
          </a:p>
          <a:p>
            <a:pPr algn="l"/>
            <a:r>
              <a:rPr lang="en-GB" sz="3600" dirty="0">
                <a:solidFill>
                  <a:srgbClr val="13343B"/>
                </a:solidFill>
                <a:highlight>
                  <a:srgbClr val="FCFCF9"/>
                </a:highlight>
                <a:latin typeface="__fkGroteskNeue_a82850"/>
              </a:rPr>
              <a:t>4. Name one key difference between PESTLE and SWOT</a:t>
            </a:r>
            <a:endParaRPr lang="en-GB" sz="3600" b="0" i="0" dirty="0">
              <a:solidFill>
                <a:srgbClr val="13343B"/>
              </a:solidFill>
              <a:effectLst/>
              <a:highlight>
                <a:srgbClr val="FCFCF9"/>
              </a:highlight>
              <a:latin typeface="__fkGroteskNeue_a82850"/>
            </a:endParaRPr>
          </a:p>
        </p:txBody>
      </p:sp>
    </p:spTree>
    <p:extLst>
      <p:ext uri="{BB962C8B-B14F-4D97-AF65-F5344CB8AC3E}">
        <p14:creationId xmlns:p14="http://schemas.microsoft.com/office/powerpoint/2010/main" val="28390604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189D2-0643-5BBE-F18F-BCF744DB6BC8}"/>
              </a:ext>
            </a:extLst>
          </p:cNvPr>
          <p:cNvSpPr>
            <a:spLocks noGrp="1"/>
          </p:cNvSpPr>
          <p:nvPr>
            <p:ph type="ctrTitle"/>
          </p:nvPr>
        </p:nvSpPr>
        <p:spPr/>
        <p:txBody>
          <a:bodyPr/>
          <a:lstStyle/>
          <a:p>
            <a:r>
              <a:rPr lang="en-GB" dirty="0"/>
              <a:t>Any questions? </a:t>
            </a:r>
          </a:p>
        </p:txBody>
      </p:sp>
      <p:sp>
        <p:nvSpPr>
          <p:cNvPr id="3" name="Subtitle 2">
            <a:extLst>
              <a:ext uri="{FF2B5EF4-FFF2-40B4-BE49-F238E27FC236}">
                <a16:creationId xmlns:a16="http://schemas.microsoft.com/office/drawing/2014/main" id="{E49E5A57-69E4-6F9C-4ED8-18209E24279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597224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0</TotalTime>
  <Words>1908</Words>
  <Application>Microsoft Office PowerPoint</Application>
  <PresentationFormat>On-screen Show (4:3)</PresentationFormat>
  <Paragraphs>186</Paragraphs>
  <Slides>22</Slides>
  <Notes>22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__fkGroteskNeue_a82850</vt:lpstr>
      <vt:lpstr>Inter</vt:lpstr>
      <vt:lpstr>Myriad Pro</vt:lpstr>
      <vt:lpstr>var(--font-berkeley-mono)</vt:lpstr>
      <vt:lpstr>var(--font-fk-grotesk)</vt:lpstr>
      <vt:lpstr>var(--font-fk-grotesk-neue)</vt:lpstr>
      <vt:lpstr>Arial</vt:lpstr>
      <vt:lpstr>Calibri</vt:lpstr>
      <vt:lpstr>20140311PresentationUWTSDTemplate</vt:lpstr>
      <vt:lpstr>Certificate of Higher Education in Employability Skills  Problem Solving and Innovation (BMSW4014)  Rhiannon Akers, Maria Heffernan and Chris Rogers, November 2024</vt:lpstr>
      <vt:lpstr>Agenda </vt:lpstr>
      <vt:lpstr>Reflective activity</vt:lpstr>
      <vt:lpstr>Assessment 2 </vt:lpstr>
      <vt:lpstr>What is PESTLE?</vt:lpstr>
      <vt:lpstr>Political Factors</vt:lpstr>
      <vt:lpstr>Economic Factors</vt:lpstr>
      <vt:lpstr>Social Factors</vt:lpstr>
      <vt:lpstr>Technological Factors</vt:lpstr>
      <vt:lpstr>Legal Factors</vt:lpstr>
      <vt:lpstr>Environmental Factors</vt:lpstr>
      <vt:lpstr>Why use it? </vt:lpstr>
      <vt:lpstr>Macro-environment</vt:lpstr>
      <vt:lpstr>Example of PESTLE in action</vt:lpstr>
      <vt:lpstr>PowerPoint Presentation</vt:lpstr>
      <vt:lpstr>Political Brexit Government policies Geopolitical stability Compliance with regulations Government support  Economic Fluctuations in fuel prices Exchange rates Interest rates Inflation Highly competitive industry  Social  Growing middle class in developing economies Changing attitudes towards climate change Customer perception of the airline  Technological Investments in mobile apps and digital tech Data analytics and AI Automation and robotics  Legal Food safety regulations and consumer protection Data protection laws – GDPR Competition laws  Environmental  Pressure to reduce carbon emissions Climate change impacting weather patterns Growing customer demand for eco-friendly travel options  </vt:lpstr>
      <vt:lpstr>Group activity</vt:lpstr>
      <vt:lpstr>PESTLE vs SWOT</vt:lpstr>
      <vt:lpstr>Key differences</vt:lpstr>
      <vt:lpstr>Problem of the Week</vt:lpstr>
      <vt:lpstr>QUIZ</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Rhiannon Akers</cp:lastModifiedBy>
  <cp:revision>32</cp:revision>
  <dcterms:created xsi:type="dcterms:W3CDTF">2017-12-11T18:00:04Z</dcterms:created>
  <dcterms:modified xsi:type="dcterms:W3CDTF">2024-11-12T10:24:26Z</dcterms:modified>
</cp:coreProperties>
</file>