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467" r:id="rId3"/>
    <p:sldId id="468" r:id="rId4"/>
    <p:sldId id="469" r:id="rId5"/>
    <p:sldId id="470" r:id="rId6"/>
    <p:sldId id="471" r:id="rId7"/>
    <p:sldId id="472" r:id="rId8"/>
    <p:sldId id="473" r:id="rId9"/>
    <p:sldId id="475" r:id="rId10"/>
    <p:sldId id="477" r:id="rId11"/>
    <p:sldId id="478" r:id="rId12"/>
    <p:sldId id="479" r:id="rId13"/>
    <p:sldId id="480" r:id="rId14"/>
    <p:sldId id="481" r:id="rId15"/>
    <p:sldId id="482" r:id="rId16"/>
    <p:sldId id="511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30890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050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0355" name="Rectangle 2051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13290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2403" name="Rectangle 1027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60378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29854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7844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8547" name="Rectangle 1027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003674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89644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2643" name="Rectangle 1027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92041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3395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ransparency.org/en/cpi/202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9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Lecture 9.1- </a:t>
            </a:r>
            <a:r>
              <a:rPr lang="en-US" altLang="en-US" b="1" dirty="0" smtClean="0">
                <a:solidFill>
                  <a:srgbClr val="FFFF00"/>
                </a:solidFill>
              </a:rPr>
              <a:t>Country Risk Analysis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6"/>
          <p:cNvSpPr>
            <a:spLocks noGrp="1" noChangeArrowheads="1"/>
          </p:cNvSpPr>
          <p:nvPr>
            <p:ph type="title"/>
          </p:nvPr>
        </p:nvSpPr>
        <p:spPr>
          <a:xfrm>
            <a:off x="899592" y="260648"/>
            <a:ext cx="6629400" cy="875184"/>
          </a:xfrm>
        </p:spPr>
        <p:txBody>
          <a:bodyPr/>
          <a:lstStyle/>
          <a:p>
            <a:r>
              <a:rPr lang="en-US" altLang="en-US" dirty="0" smtClean="0"/>
              <a:t>Objectives</a:t>
            </a:r>
            <a:endParaRPr lang="en-US" altLang="en-US" dirty="0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539552" y="1340768"/>
            <a:ext cx="8229600" cy="4176464"/>
          </a:xfrm>
        </p:spPr>
        <p:txBody>
          <a:bodyPr/>
          <a:lstStyle/>
          <a:p>
            <a:r>
              <a:rPr lang="en-US" altLang="en-US" dirty="0"/>
              <a:t>To identify the common factors 		used by MNCs to measure a country’s political risk and financial risk;</a:t>
            </a:r>
          </a:p>
          <a:p>
            <a:r>
              <a:rPr lang="en-US" altLang="en-US" dirty="0"/>
              <a:t>To explain the techniques used to measure country risk; </a:t>
            </a:r>
            <a:r>
              <a:rPr lang="en-US" altLang="en-US" dirty="0" smtClean="0"/>
              <a:t>and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888078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Country Risk Analysis</a:t>
            </a:r>
          </a:p>
        </p:txBody>
      </p:sp>
      <p:sp>
        <p:nvSpPr>
          <p:cNvPr id="9933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Country risk represents the potentially adverse impact of a country’s environment on the MNC’s cash flows.</a:t>
            </a:r>
          </a:p>
        </p:txBody>
      </p:sp>
    </p:spTree>
    <p:extLst>
      <p:ext uri="{BB962C8B-B14F-4D97-AF65-F5344CB8AC3E}">
        <p14:creationId xmlns:p14="http://schemas.microsoft.com/office/powerpoint/2010/main" val="31952807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20" name="Rectangle 1028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Country Risk Analysis</a:t>
            </a:r>
          </a:p>
        </p:txBody>
      </p:sp>
      <p:sp>
        <p:nvSpPr>
          <p:cNvPr id="137221" name="Rectangle 1029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Country risk can be used:</a:t>
            </a:r>
          </a:p>
          <a:p>
            <a:pPr lvl="1"/>
            <a:r>
              <a:rPr lang="en-US" altLang="en-US" dirty="0"/>
              <a:t>to monitor countries where the MNC is presently doing business;</a:t>
            </a:r>
          </a:p>
          <a:p>
            <a:pPr lvl="1"/>
            <a:r>
              <a:rPr lang="en-US" altLang="en-US" dirty="0"/>
              <a:t>as a screening device to avoid conducting business in countries with excessive risk; and</a:t>
            </a:r>
          </a:p>
          <a:p>
            <a:pPr lvl="1"/>
            <a:r>
              <a:rPr lang="en-US" altLang="en-US" dirty="0"/>
              <a:t>to improve the analysis used in making long-term investment or financing decisions.</a:t>
            </a:r>
          </a:p>
        </p:txBody>
      </p:sp>
    </p:spTree>
    <p:extLst>
      <p:ext uri="{BB962C8B-B14F-4D97-AF65-F5344CB8AC3E}">
        <p14:creationId xmlns:p14="http://schemas.microsoft.com/office/powerpoint/2010/main" val="3209107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7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7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7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7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21" grpId="0" build="p" bldLvl="2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1" name="Rectangle 1029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6629400" cy="1143000"/>
          </a:xfrm>
        </p:spPr>
        <p:txBody>
          <a:bodyPr/>
          <a:lstStyle/>
          <a:p>
            <a:r>
              <a:rPr lang="en-US" altLang="en-US"/>
              <a:t>Political Risk Factors</a:t>
            </a:r>
          </a:p>
        </p:txBody>
      </p:sp>
      <p:sp>
        <p:nvSpPr>
          <p:cNvPr id="101382" name="Rectangle 103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Attitude of Consumers in the Host Country</a:t>
            </a:r>
          </a:p>
          <a:p>
            <a:pPr lvl="1"/>
            <a:r>
              <a:rPr lang="en-US" altLang="en-US"/>
              <a:t>Some consumers may be very loyal to homemade products.</a:t>
            </a:r>
          </a:p>
          <a:p>
            <a:r>
              <a:rPr lang="en-US" altLang="en-US"/>
              <a:t>Attitude of Host Government</a:t>
            </a:r>
          </a:p>
          <a:p>
            <a:pPr lvl="1"/>
            <a:r>
              <a:rPr lang="en-US" altLang="en-US"/>
              <a:t>The host government may impose special requirements or taxes, restrict fund transfers, subsidize local firms, or fail to enforce copyright laws.</a:t>
            </a:r>
          </a:p>
        </p:txBody>
      </p:sp>
    </p:spTree>
    <p:extLst>
      <p:ext uri="{BB962C8B-B14F-4D97-AF65-F5344CB8AC3E}">
        <p14:creationId xmlns:p14="http://schemas.microsoft.com/office/powerpoint/2010/main" val="38153722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13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13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13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2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4" name="Rectangle 1028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6629400" cy="1143000"/>
          </a:xfrm>
          <a:noFill/>
          <a:ln/>
        </p:spPr>
        <p:txBody>
          <a:bodyPr/>
          <a:lstStyle/>
          <a:p>
            <a:r>
              <a:rPr lang="en-US" altLang="en-US"/>
              <a:t>Political Risk Factors</a:t>
            </a:r>
          </a:p>
        </p:txBody>
      </p:sp>
      <p:sp>
        <p:nvSpPr>
          <p:cNvPr id="138245" name="Rectangle 1029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Blockage of Fund Transfers</a:t>
            </a:r>
          </a:p>
          <a:p>
            <a:pPr lvl="1"/>
            <a:r>
              <a:rPr lang="en-US" altLang="en-US" dirty="0"/>
              <a:t>Funds that are blocked may not be optimally used.</a:t>
            </a:r>
          </a:p>
          <a:p>
            <a:pPr marL="0" indent="0">
              <a:buNone/>
            </a:pPr>
            <a:r>
              <a:rPr lang="en-US" altLang="en-US" dirty="0"/>
              <a:t>Currency Inconvertibility</a:t>
            </a:r>
          </a:p>
          <a:p>
            <a:pPr lvl="1"/>
            <a:r>
              <a:rPr lang="en-US" altLang="en-US" dirty="0"/>
              <a:t>The MNC parent may need to exchange earnings for goods.</a:t>
            </a:r>
          </a:p>
        </p:txBody>
      </p:sp>
    </p:spTree>
    <p:extLst>
      <p:ext uri="{BB962C8B-B14F-4D97-AF65-F5344CB8AC3E}">
        <p14:creationId xmlns:p14="http://schemas.microsoft.com/office/powerpoint/2010/main" val="3480123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8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38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8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38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5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3917032"/>
          </a:xfrm>
        </p:spPr>
        <p:txBody>
          <a:bodyPr/>
          <a:lstStyle/>
          <a:p>
            <a:r>
              <a:rPr lang="en-US" altLang="en-US" dirty="0"/>
              <a:t>War</a:t>
            </a:r>
          </a:p>
          <a:p>
            <a:pPr lvl="1"/>
            <a:r>
              <a:rPr lang="en-US" altLang="en-US" dirty="0"/>
              <a:t>Internal and external battles, or even the threat of war, can have devastating effects.</a:t>
            </a:r>
          </a:p>
          <a:p>
            <a:r>
              <a:rPr lang="en-US" altLang="en-US" dirty="0"/>
              <a:t>Bureaucracy</a:t>
            </a:r>
          </a:p>
          <a:p>
            <a:pPr lvl="1"/>
            <a:r>
              <a:rPr lang="en-US" altLang="en-US" dirty="0"/>
              <a:t>Bureaucracy can complicate businesses.</a:t>
            </a:r>
          </a:p>
          <a:p>
            <a:r>
              <a:rPr lang="en-US" altLang="en-US" dirty="0"/>
              <a:t>Corruption</a:t>
            </a:r>
          </a:p>
          <a:p>
            <a:pPr lvl="1"/>
            <a:r>
              <a:rPr lang="en-US" altLang="en-US" dirty="0"/>
              <a:t>Corruption can increase the cost of conducting business or reduce revenue.</a:t>
            </a:r>
          </a:p>
        </p:txBody>
      </p:sp>
      <p:sp>
        <p:nvSpPr>
          <p:cNvPr id="103432" name="Rectangle 8"/>
          <p:cNvSpPr>
            <a:spLocks noGrp="1" noChangeArrowheads="1"/>
          </p:cNvSpPr>
          <p:nvPr>
            <p:ph type="title"/>
          </p:nvPr>
        </p:nvSpPr>
        <p:spPr>
          <a:xfrm>
            <a:off x="683568" y="260648"/>
            <a:ext cx="6629400" cy="803176"/>
          </a:xfrm>
          <a:noFill/>
          <a:ln/>
        </p:spPr>
        <p:txBody>
          <a:bodyPr/>
          <a:lstStyle/>
          <a:p>
            <a:r>
              <a:rPr lang="en-US" altLang="en-US" dirty="0"/>
              <a:t>Political Risk Factors</a:t>
            </a:r>
          </a:p>
        </p:txBody>
      </p:sp>
    </p:spTree>
    <p:extLst>
      <p:ext uri="{BB962C8B-B14F-4D97-AF65-F5344CB8AC3E}">
        <p14:creationId xmlns:p14="http://schemas.microsoft.com/office/powerpoint/2010/main" val="26514246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34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34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34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34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34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0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914400"/>
          </a:xfrm>
        </p:spPr>
        <p:txBody>
          <a:bodyPr/>
          <a:lstStyle/>
          <a:p>
            <a:r>
              <a:rPr lang="en-US" altLang="en-US"/>
              <a:t>Corruption Perceptions Index</a:t>
            </a:r>
          </a:p>
        </p:txBody>
      </p:sp>
      <p:sp>
        <p:nvSpPr>
          <p:cNvPr id="140292" name="Text Box 4"/>
          <p:cNvSpPr txBox="1">
            <a:spLocks noChangeArrowheads="1"/>
          </p:cNvSpPr>
          <p:nvPr/>
        </p:nvSpPr>
        <p:spPr bwMode="auto">
          <a:xfrm>
            <a:off x="225476" y="1483933"/>
            <a:ext cx="9144000" cy="840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i="1" dirty="0"/>
              <a:t>The index, which is published by Transparency International, reflects the degree to which corruption is perceived to exist among public officials and politicians.</a:t>
            </a:r>
          </a:p>
          <a:p>
            <a:pPr>
              <a:lnSpc>
                <a:spcPct val="90000"/>
              </a:lnSpc>
            </a:pPr>
            <a:r>
              <a:rPr lang="en-US" altLang="en-US" i="1" dirty="0"/>
              <a:t>In </a:t>
            </a:r>
            <a:r>
              <a:rPr lang="en-US" altLang="en-US" i="1" dirty="0" smtClean="0"/>
              <a:t>2021, </a:t>
            </a:r>
            <a:r>
              <a:rPr lang="en-US" altLang="en-US" i="1" dirty="0"/>
              <a:t>91 countries are ranked on a clean score of 10.</a:t>
            </a:r>
          </a:p>
        </p:txBody>
      </p:sp>
      <p:sp>
        <p:nvSpPr>
          <p:cNvPr id="140293" name="Text Box 5"/>
          <p:cNvSpPr txBox="1">
            <a:spLocks noChangeArrowheads="1"/>
          </p:cNvSpPr>
          <p:nvPr/>
        </p:nvSpPr>
        <p:spPr bwMode="auto">
          <a:xfrm>
            <a:off x="971600" y="2958228"/>
            <a:ext cx="6120680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algn="l">
              <a:tabLst>
                <a:tab pos="400050" algn="ctr"/>
                <a:tab pos="914400" algn="l"/>
                <a:tab pos="29718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tabLst>
                <a:tab pos="400050" algn="ctr"/>
                <a:tab pos="914400" algn="l"/>
                <a:tab pos="29718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tabLst>
                <a:tab pos="400050" algn="ctr"/>
                <a:tab pos="914400" algn="l"/>
                <a:tab pos="29718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tabLst>
                <a:tab pos="400050" algn="ctr"/>
                <a:tab pos="914400" algn="l"/>
                <a:tab pos="29718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tabLst>
                <a:tab pos="400050" algn="ctr"/>
                <a:tab pos="914400" algn="l"/>
                <a:tab pos="29718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00050" algn="ctr"/>
                <a:tab pos="914400" algn="l"/>
                <a:tab pos="29718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00050" algn="ctr"/>
                <a:tab pos="914400" algn="l"/>
                <a:tab pos="29718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00050" algn="ctr"/>
                <a:tab pos="914400" algn="l"/>
                <a:tab pos="29718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00050" algn="ctr"/>
                <a:tab pos="914400" algn="l"/>
                <a:tab pos="29718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Aft>
                <a:spcPct val="10000"/>
              </a:spcAft>
            </a:pPr>
            <a:r>
              <a:rPr lang="en-US" altLang="en-US" sz="2000" dirty="0">
                <a:latin typeface="+mj-lt"/>
                <a:hlinkClick r:id="rId2"/>
              </a:rPr>
              <a:t>https://</a:t>
            </a:r>
            <a:r>
              <a:rPr lang="en-US" altLang="en-US" sz="2000" dirty="0" smtClean="0">
                <a:latin typeface="+mj-lt"/>
                <a:hlinkClick r:id="rId2"/>
              </a:rPr>
              <a:t>www.transparency.org/en/cpi/2021</a:t>
            </a:r>
            <a:endParaRPr lang="en-US" altLang="en-US" sz="2000" dirty="0" smtClean="0">
              <a:latin typeface="+mj-lt"/>
            </a:endParaRPr>
          </a:p>
          <a:p>
            <a:pPr>
              <a:lnSpc>
                <a:spcPct val="90000"/>
              </a:lnSpc>
              <a:spcAft>
                <a:spcPct val="10000"/>
              </a:spcAft>
            </a:pPr>
            <a:endParaRPr lang="en-US" altLang="en-US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06363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0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40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2" grpId="0" autoUpdateAnimBg="0"/>
      <p:bldP spid="140293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9" name="Rectangle 1031"/>
          <p:cNvSpPr>
            <a:spLocks noGrp="1" noChangeArrowheads="1"/>
          </p:cNvSpPr>
          <p:nvPr>
            <p:ph type="title"/>
          </p:nvPr>
        </p:nvSpPr>
        <p:spPr>
          <a:xfrm>
            <a:off x="899592" y="260648"/>
            <a:ext cx="6629400" cy="875184"/>
          </a:xfrm>
        </p:spPr>
        <p:txBody>
          <a:bodyPr/>
          <a:lstStyle/>
          <a:p>
            <a:r>
              <a:rPr lang="en-US" altLang="en-US" dirty="0"/>
              <a:t>Financial Risk Factors</a:t>
            </a:r>
          </a:p>
        </p:txBody>
      </p:sp>
      <p:sp>
        <p:nvSpPr>
          <p:cNvPr id="105480" name="Rectangle 1032"/>
          <p:cNvSpPr>
            <a:spLocks noGrp="1" noChangeArrowheads="1"/>
          </p:cNvSpPr>
          <p:nvPr>
            <p:ph type="body" idx="1"/>
          </p:nvPr>
        </p:nvSpPr>
        <p:spPr>
          <a:xfrm>
            <a:off x="467544" y="1135832"/>
            <a:ext cx="8229600" cy="4525416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Current and Potential State of the Country’s Economy</a:t>
            </a:r>
          </a:p>
          <a:p>
            <a:pPr lvl="1"/>
            <a:r>
              <a:rPr lang="en-US" altLang="en-US" dirty="0"/>
              <a:t>A recession can severely reduce demand. </a:t>
            </a:r>
          </a:p>
          <a:p>
            <a:pPr lvl="1"/>
            <a:r>
              <a:rPr lang="en-US" altLang="en-US" dirty="0"/>
              <a:t>Financial distress can also cause the government to restrict MNC operations.</a:t>
            </a:r>
          </a:p>
          <a:p>
            <a:pPr marL="0" indent="0">
              <a:buNone/>
            </a:pPr>
            <a:r>
              <a:rPr lang="en-US" altLang="en-US" dirty="0"/>
              <a:t>Indicators of Economic Growth</a:t>
            </a:r>
          </a:p>
          <a:p>
            <a:pPr lvl="1"/>
            <a:r>
              <a:rPr lang="en-US" altLang="en-US" dirty="0"/>
              <a:t>A country’s economic growth is dependent on several financial factors - interest rates, exchange rates, inflation, etc.</a:t>
            </a:r>
          </a:p>
        </p:txBody>
      </p:sp>
    </p:spTree>
    <p:extLst>
      <p:ext uri="{BB962C8B-B14F-4D97-AF65-F5344CB8AC3E}">
        <p14:creationId xmlns:p14="http://schemas.microsoft.com/office/powerpoint/2010/main" val="25209556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54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54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54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54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80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US" altLang="en-US"/>
              <a:t>Types of Country Risk Assessment</a:t>
            </a:r>
          </a:p>
        </p:txBody>
      </p:sp>
      <p:sp>
        <p:nvSpPr>
          <p:cNvPr id="10752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A </a:t>
            </a:r>
            <a:r>
              <a:rPr lang="en-US" altLang="en-US" i="1">
                <a:solidFill>
                  <a:srgbClr val="CC0000"/>
                </a:solidFill>
              </a:rPr>
              <a:t>macro-assessment</a:t>
            </a:r>
            <a:r>
              <a:rPr lang="en-US" altLang="en-US"/>
              <a:t> of country risk is an overall risk assessment of a country without consideration of the MNC’s business.</a:t>
            </a:r>
          </a:p>
          <a:p>
            <a:r>
              <a:rPr lang="en-US" altLang="en-US"/>
              <a:t>A </a:t>
            </a:r>
            <a:r>
              <a:rPr lang="en-US" altLang="en-US" i="1">
                <a:solidFill>
                  <a:srgbClr val="CC0000"/>
                </a:solidFill>
              </a:rPr>
              <a:t>micro-assessment</a:t>
            </a:r>
            <a:r>
              <a:rPr lang="en-US" altLang="en-US"/>
              <a:t> of country risk is the risk assessment of a country as related to the MNC’s type of business.</a:t>
            </a:r>
          </a:p>
        </p:txBody>
      </p:sp>
    </p:spTree>
    <p:extLst>
      <p:ext uri="{BB962C8B-B14F-4D97-AF65-F5344CB8AC3E}">
        <p14:creationId xmlns:p14="http://schemas.microsoft.com/office/powerpoint/2010/main" val="7037930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75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40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9144000" cy="1143000"/>
          </a:xfrm>
          <a:noFill/>
          <a:ln/>
        </p:spPr>
        <p:txBody>
          <a:bodyPr/>
          <a:lstStyle/>
          <a:p>
            <a:r>
              <a:rPr lang="en-US" altLang="en-US"/>
              <a:t>Types of Country Risk Assessment</a:t>
            </a:r>
          </a:p>
        </p:txBody>
      </p:sp>
      <p:sp>
        <p:nvSpPr>
          <p:cNvPr id="142341" name="Rectangle 5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The overall assessment of country risk thus consists of :</a:t>
            </a:r>
          </a:p>
          <a:p>
            <a:pPr marL="800100" lvl="1" indent="-342900">
              <a:spcBef>
                <a:spcPct val="15000"/>
              </a:spcBef>
              <a:buSzPct val="90000"/>
              <a:buFont typeface="Wingdings" panose="05000000000000000000" pitchFamily="2" charset="2"/>
              <a:buChar char=""/>
            </a:pPr>
            <a:r>
              <a:rPr lang="en-US" altLang="en-US" dirty="0"/>
              <a:t>Macro-political risk</a:t>
            </a:r>
          </a:p>
          <a:p>
            <a:pPr marL="800100" lvl="1" indent="-342900">
              <a:spcBef>
                <a:spcPct val="15000"/>
              </a:spcBef>
              <a:buSzPct val="90000"/>
              <a:buFont typeface="Wingdings" panose="05000000000000000000" pitchFamily="2" charset="2"/>
              <a:buChar char=""/>
            </a:pPr>
            <a:r>
              <a:rPr lang="en-US" altLang="en-US" dirty="0"/>
              <a:t>Macro-financial risk</a:t>
            </a:r>
          </a:p>
          <a:p>
            <a:pPr marL="800100" lvl="1" indent="-342900">
              <a:spcBef>
                <a:spcPct val="15000"/>
              </a:spcBef>
              <a:buSzPct val="90000"/>
              <a:buFont typeface="Wingdings" panose="05000000000000000000" pitchFamily="2" charset="2"/>
              <a:buChar char=""/>
            </a:pPr>
            <a:r>
              <a:rPr lang="en-US" altLang="en-US" dirty="0"/>
              <a:t>Micro-political risk</a:t>
            </a:r>
          </a:p>
          <a:p>
            <a:pPr marL="800100" lvl="1" indent="-342900">
              <a:spcBef>
                <a:spcPct val="15000"/>
              </a:spcBef>
              <a:buSzPct val="90000"/>
              <a:buFont typeface="Wingdings" panose="05000000000000000000" pitchFamily="2" charset="2"/>
              <a:buChar char=""/>
            </a:pPr>
            <a:r>
              <a:rPr lang="en-US" altLang="en-US" dirty="0"/>
              <a:t>Micro-financial risk</a:t>
            </a:r>
          </a:p>
        </p:txBody>
      </p:sp>
    </p:spTree>
    <p:extLst>
      <p:ext uri="{BB962C8B-B14F-4D97-AF65-F5344CB8AC3E}">
        <p14:creationId xmlns:p14="http://schemas.microsoft.com/office/powerpoint/2010/main" val="2557947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2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2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42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42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2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4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dirty="0"/>
              <a:t>Note that the opinions of different risk assessors often differ due to subjectivities in:</a:t>
            </a:r>
          </a:p>
          <a:p>
            <a:pPr lvl="1"/>
            <a:r>
              <a:rPr lang="en-US" altLang="en-US" dirty="0"/>
              <a:t>identifying the relevant political and financial factors,</a:t>
            </a:r>
          </a:p>
          <a:p>
            <a:pPr lvl="1"/>
            <a:r>
              <a:rPr lang="en-US" altLang="en-US" dirty="0"/>
              <a:t>determining the relative importance of each factor, and</a:t>
            </a:r>
          </a:p>
          <a:p>
            <a:pPr lvl="1"/>
            <a:r>
              <a:rPr lang="en-US" altLang="en-US" dirty="0"/>
              <a:t>predicting the values of factors that cannot be measured objectively.</a:t>
            </a:r>
          </a:p>
        </p:txBody>
      </p:sp>
      <p:sp>
        <p:nvSpPr>
          <p:cNvPr id="109577" name="Rectangle 9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9144000" cy="1143000"/>
          </a:xfrm>
          <a:noFill/>
          <a:ln/>
        </p:spPr>
        <p:txBody>
          <a:bodyPr/>
          <a:lstStyle/>
          <a:p>
            <a:r>
              <a:rPr lang="en-US" altLang="en-US"/>
              <a:t>Types of Country Risk Assessment</a:t>
            </a:r>
          </a:p>
        </p:txBody>
      </p:sp>
    </p:spTree>
    <p:extLst>
      <p:ext uri="{BB962C8B-B14F-4D97-AF65-F5344CB8AC3E}">
        <p14:creationId xmlns:p14="http://schemas.microsoft.com/office/powerpoint/2010/main" val="41146228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95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95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95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3" grpId="0" build="p" bldLvl="2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47" name="Rectangle 31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010400" cy="1143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Techniques of </a:t>
            </a:r>
            <a:br>
              <a:rPr lang="en-US" altLang="en-US"/>
            </a:br>
            <a:r>
              <a:rPr lang="en-US" altLang="en-US"/>
              <a:t>Assessing Country Risk</a:t>
            </a:r>
          </a:p>
        </p:txBody>
      </p:sp>
      <p:sp>
        <p:nvSpPr>
          <p:cNvPr id="111648" name="Rectangle 3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A </a:t>
            </a:r>
            <a:r>
              <a:rPr lang="en-US" altLang="en-US" i="1" dirty="0">
                <a:solidFill>
                  <a:srgbClr val="CC0000"/>
                </a:solidFill>
              </a:rPr>
              <a:t>checklist approach</a:t>
            </a:r>
            <a:r>
              <a:rPr lang="en-US" altLang="en-US" dirty="0"/>
              <a:t> involves rating and weighting all the identified factors, and then consolidating the rates and weights to produce an overall assessment.</a:t>
            </a:r>
          </a:p>
          <a:p>
            <a:r>
              <a:rPr lang="en-US" altLang="en-US" dirty="0"/>
              <a:t>The </a:t>
            </a:r>
            <a:r>
              <a:rPr lang="en-US" altLang="en-US" i="1" dirty="0">
                <a:solidFill>
                  <a:srgbClr val="CC0000"/>
                </a:solidFill>
              </a:rPr>
              <a:t>Delphi technique</a:t>
            </a:r>
            <a:r>
              <a:rPr lang="en-US" altLang="en-US" dirty="0"/>
              <a:t> involves collecting various independent opinions and then averaging and measuring the dispersion of those opinions.</a:t>
            </a:r>
          </a:p>
        </p:txBody>
      </p:sp>
    </p:spTree>
    <p:extLst>
      <p:ext uri="{BB962C8B-B14F-4D97-AF65-F5344CB8AC3E}">
        <p14:creationId xmlns:p14="http://schemas.microsoft.com/office/powerpoint/2010/main" val="35778495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16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16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48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0" name="Rectangle 30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010400" cy="1143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Techniques of </a:t>
            </a:r>
            <a:br>
              <a:rPr lang="en-US" altLang="en-US"/>
            </a:br>
            <a:r>
              <a:rPr lang="en-US" altLang="en-US"/>
              <a:t>Assessing Country Risk</a:t>
            </a:r>
          </a:p>
        </p:txBody>
      </p:sp>
      <p:sp>
        <p:nvSpPr>
          <p:cNvPr id="143391" name="Rectangle 31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 i="1">
                <a:solidFill>
                  <a:srgbClr val="CC0000"/>
                </a:solidFill>
              </a:rPr>
              <a:t>Quantitative analysis</a:t>
            </a:r>
            <a:r>
              <a:rPr lang="en-US" altLang="en-US"/>
              <a:t> techniques like regression analysis can be applied to historical data to assess the sensitivity of a business to various risk factors.</a:t>
            </a:r>
          </a:p>
          <a:p>
            <a:r>
              <a:rPr lang="en-US" altLang="en-US" i="1">
                <a:solidFill>
                  <a:srgbClr val="CC0000"/>
                </a:solidFill>
              </a:rPr>
              <a:t>Inspection visits</a:t>
            </a:r>
            <a:r>
              <a:rPr lang="en-US" altLang="en-US"/>
              <a:t> involve traveling to a country and meeting with government officials, firm executives, and/or consumers to clarify uncertainties.</a:t>
            </a:r>
          </a:p>
        </p:txBody>
      </p:sp>
    </p:spTree>
    <p:extLst>
      <p:ext uri="{BB962C8B-B14F-4D97-AF65-F5344CB8AC3E}">
        <p14:creationId xmlns:p14="http://schemas.microsoft.com/office/powerpoint/2010/main" val="3264698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3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33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72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Often, firms use a variety of techniques for making country risk assessments.</a:t>
            </a:r>
          </a:p>
          <a:p>
            <a:r>
              <a:rPr lang="en-US" altLang="en-US"/>
              <a:t>For example, they may use a checklist approach to develop an overall country risk rating, and some of the other techniques to assign ratings to the factors considered.</a:t>
            </a:r>
          </a:p>
        </p:txBody>
      </p:sp>
      <p:sp>
        <p:nvSpPr>
          <p:cNvPr id="113700" name="Rectangle 36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010400" cy="1143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Techniques of </a:t>
            </a:r>
            <a:br>
              <a:rPr lang="en-US" altLang="en-US"/>
            </a:br>
            <a:r>
              <a:rPr lang="en-US" altLang="en-US"/>
              <a:t>Assessing Country Risk</a:t>
            </a:r>
          </a:p>
        </p:txBody>
      </p:sp>
    </p:spTree>
    <p:extLst>
      <p:ext uri="{BB962C8B-B14F-4D97-AF65-F5344CB8AC3E}">
        <p14:creationId xmlns:p14="http://schemas.microsoft.com/office/powerpoint/2010/main" val="4171676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36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36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72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1063228"/>
            <a:ext cx="6172200" cy="47556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899" y="4471127"/>
            <a:ext cx="6172200" cy="561510"/>
          </a:xfrm>
        </p:spPr>
        <p:txBody>
          <a:bodyPr/>
          <a:lstStyle/>
          <a:p>
            <a:pPr marL="0" indent="0" algn="ctr">
              <a:buNone/>
            </a:pPr>
            <a:r>
              <a:rPr lang="en-GB" sz="3300" dirty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33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09/04/2022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857250"/>
            <a:ext cx="9143999" cy="340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7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2668</TotalTime>
  <Words>572</Words>
  <Application>Microsoft Office PowerPoint</Application>
  <PresentationFormat>On-screen Show (4:3)</PresentationFormat>
  <Paragraphs>70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Myriad Pro</vt:lpstr>
      <vt:lpstr>Verdana</vt:lpstr>
      <vt:lpstr>Wingdings</vt:lpstr>
      <vt:lpstr>20140311PresentationUWTSDTemplate</vt:lpstr>
      <vt:lpstr>LCBB6002</vt:lpstr>
      <vt:lpstr>Objectives</vt:lpstr>
      <vt:lpstr>Country Risk Analysis</vt:lpstr>
      <vt:lpstr>Country Risk Analysis</vt:lpstr>
      <vt:lpstr>Political Risk Factors</vt:lpstr>
      <vt:lpstr>Political Risk Factors</vt:lpstr>
      <vt:lpstr>Political Risk Factors</vt:lpstr>
      <vt:lpstr>Corruption Perceptions Index</vt:lpstr>
      <vt:lpstr>Financial Risk Factors</vt:lpstr>
      <vt:lpstr>Types of Country Risk Assessment</vt:lpstr>
      <vt:lpstr>Types of Country Risk Assessment</vt:lpstr>
      <vt:lpstr>Types of Country Risk Assessment</vt:lpstr>
      <vt:lpstr>Techniques of  Assessing Country Risk</vt:lpstr>
      <vt:lpstr>Techniques of  Assessing Country Risk</vt:lpstr>
      <vt:lpstr>Techniques of  Assessing Country Risk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218</cp:revision>
  <cp:lastPrinted>2018-07-09T15:27:01Z</cp:lastPrinted>
  <dcterms:created xsi:type="dcterms:W3CDTF">2002-10-07T19:43:58Z</dcterms:created>
  <dcterms:modified xsi:type="dcterms:W3CDTF">2022-04-09T13:21:29Z</dcterms:modified>
</cp:coreProperties>
</file>