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4" r:id="rId7"/>
    <p:sldId id="336" r:id="rId8"/>
    <p:sldId id="273" r:id="rId9"/>
    <p:sldId id="338" r:id="rId10"/>
    <p:sldId id="261" r:id="rId11"/>
    <p:sldId id="337" r:id="rId12"/>
    <p:sldId id="275" r:id="rId13"/>
    <p:sldId id="266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04" autoAdjust="0"/>
    <p:restoredTop sz="94660"/>
  </p:normalViewPr>
  <p:slideViewPr>
    <p:cSldViewPr snapToGrid="0">
      <p:cViewPr varScale="1">
        <p:scale>
          <a:sx n="96" d="100"/>
          <a:sy n="96" d="100"/>
        </p:scale>
        <p:origin x="16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20/09/2025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Mostafa Elbendary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2223479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US" dirty="0"/>
              <a:t>Founded in 2016 by Liam &amp; Priya Patel, Norwich, UK</a:t>
            </a:r>
          </a:p>
          <a:p>
            <a:r>
              <a:rPr lang="en-US" dirty="0"/>
              <a:t>Independent florist with eco-friendly ethos &amp; bespoke floral designs</a:t>
            </a:r>
          </a:p>
          <a:p>
            <a:r>
              <a:rPr lang="en-US" dirty="0"/>
              <a:t>Once successful due to community ties &amp; sustainability</a:t>
            </a:r>
          </a:p>
          <a:p>
            <a:r>
              <a:rPr lang="en-US" dirty="0"/>
              <a:t>Current issues:</a:t>
            </a:r>
          </a:p>
          <a:p>
            <a:pPr lvl="1"/>
            <a:r>
              <a:rPr lang="en-US" dirty="0"/>
              <a:t>30% decline in in-store sales</a:t>
            </a:r>
          </a:p>
          <a:p>
            <a:pPr lvl="1"/>
            <a:r>
              <a:rPr lang="en-US" dirty="0"/>
              <a:t>Rising costs of flowers &amp; sustainable packaging</a:t>
            </a:r>
          </a:p>
          <a:p>
            <a:pPr lvl="1"/>
            <a:r>
              <a:rPr lang="en-US" dirty="0"/>
              <a:t>Reduced high street traffic</a:t>
            </a:r>
          </a:p>
          <a:p>
            <a:pPr lvl="1"/>
            <a:r>
              <a:rPr lang="en-US" dirty="0"/>
              <a:t>Outdated website &amp; weak digital marketing</a:t>
            </a:r>
          </a:p>
          <a:p>
            <a:pPr lvl="1"/>
            <a:r>
              <a:rPr lang="en-US" dirty="0"/>
              <a:t>Increased competition (online + local)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US" sz="3200" b="1" dirty="0"/>
              <a:t>The Problem (5W2H)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r>
              <a:rPr lang="en-US" dirty="0"/>
              <a:t>30% decline in in-store sales</a:t>
            </a:r>
          </a:p>
          <a:p>
            <a:r>
              <a:rPr lang="en-US" dirty="0"/>
              <a:t>Rising operational costs (flowers &amp; eco-materials)</a:t>
            </a:r>
          </a:p>
          <a:p>
            <a:r>
              <a:rPr lang="en-US" dirty="0"/>
              <a:t>Reduced high street activity</a:t>
            </a:r>
          </a:p>
          <a:p>
            <a:r>
              <a:rPr lang="en-US" dirty="0"/>
              <a:t>Weak digital presence (website + marketing)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453528"/>
              </p:ext>
            </p:extLst>
          </p:nvPr>
        </p:nvGraphicFramePr>
        <p:xfrm>
          <a:off x="148281" y="0"/>
          <a:ext cx="12043724" cy="849285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20532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92341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0621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020086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49089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 30% decline in in-store sales over the last year.</a:t>
                      </a:r>
                      <a:endParaRPr lang="en-GB" sz="1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Norwich shop (physical location)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Problems became most visible in the past </a:t>
                      </a:r>
                      <a:r>
                        <a:rPr lang="en-US" b="1" dirty="0"/>
                        <a:t>12 months</a:t>
                      </a:r>
                      <a:r>
                        <a:rPr lang="en-US" dirty="0"/>
                        <a:t>.</a:t>
                      </a: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Owners: Liam and Priya Patel (financial pressure, stress)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Shift in consumer </a:t>
                      </a:r>
                      <a:r>
                        <a:rPr lang="en-US" dirty="0" err="1"/>
                        <a:t>behaviour</a:t>
                      </a:r>
                      <a:r>
                        <a:rPr lang="en-US" dirty="0"/>
                        <a:t> toward online shopping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Sales decline + rising costs = negative impact on profitability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30% decline in sales revenue in one year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96170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Reduced profitability and risk of long-term sustainability</a:t>
                      </a: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Online presence also underperforming compared to competitors.</a:t>
                      </a: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Coincided with inflation, supply chain issues, and new competitors entering the market.</a:t>
                      </a: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Employees (job security at risk).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Increased competition: boutique florist with Instagram reach + national chain with low prices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Threatens the survival of the business if unaddressed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Costs of imported flowers and eco-materials rising significantly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1387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Customers (reduced options for eco-friendly local shopping).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Outdated website and weak digital marketing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No exact figures, but the loss is substantial for a small independent shop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/>
              <a:t>✅ Critique of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3296"/>
            <a:ext cx="10515600" cy="5704703"/>
          </a:xfrm>
        </p:spPr>
        <p:txBody>
          <a:bodyPr>
            <a:noAutofit/>
          </a:bodyPr>
          <a:lstStyle/>
          <a:p>
            <a:r>
              <a:rPr lang="en-US" sz="1400" b="1" dirty="0"/>
              <a:t>What is it?</a:t>
            </a:r>
          </a:p>
          <a:p>
            <a:r>
              <a:rPr lang="en-US" sz="1400" dirty="0"/>
              <a:t>PESTEL = </a:t>
            </a:r>
            <a:r>
              <a:rPr lang="en-US" sz="1400" b="1" dirty="0"/>
              <a:t>Political, Economic, Social, Technological, Environmental, Legal</a:t>
            </a:r>
            <a:r>
              <a:rPr lang="en-US" sz="1400" dirty="0"/>
              <a:t> analysis.</a:t>
            </a:r>
          </a:p>
          <a:p>
            <a:r>
              <a:rPr lang="en-US" sz="1400" dirty="0"/>
              <a:t>A tool used to examine the </a:t>
            </a:r>
            <a:r>
              <a:rPr lang="en-US" sz="1400" b="1" dirty="0"/>
              <a:t>external environment</a:t>
            </a:r>
            <a:r>
              <a:rPr lang="en-US" sz="1400" dirty="0"/>
              <a:t> affecting a business (Johnson et al., 2020).</a:t>
            </a:r>
          </a:p>
          <a:p>
            <a:r>
              <a:rPr lang="en-US" sz="1400" b="1" dirty="0"/>
              <a:t>Why is it used?</a:t>
            </a:r>
          </a:p>
          <a:p>
            <a:r>
              <a:rPr lang="en-US" sz="1400" dirty="0"/>
              <a:t>Helps businesses identify </a:t>
            </a:r>
            <a:r>
              <a:rPr lang="en-US" sz="1400" b="1" dirty="0"/>
              <a:t>opportunities and threats</a:t>
            </a:r>
            <a:r>
              <a:rPr lang="en-US" sz="1400" dirty="0"/>
              <a:t>.</a:t>
            </a:r>
          </a:p>
          <a:p>
            <a:r>
              <a:rPr lang="en-US" sz="1400" dirty="0"/>
              <a:t>Supports </a:t>
            </a:r>
            <a:r>
              <a:rPr lang="en-US" sz="1400" b="1" dirty="0"/>
              <a:t>strategic planning and decision-making</a:t>
            </a:r>
            <a:r>
              <a:rPr lang="en-US" sz="1400" dirty="0"/>
              <a:t>.</a:t>
            </a:r>
          </a:p>
          <a:p>
            <a:r>
              <a:rPr lang="en-US" sz="1400" b="1" dirty="0"/>
              <a:t>Where/how is it used?</a:t>
            </a:r>
          </a:p>
          <a:p>
            <a:r>
              <a:rPr lang="en-US" sz="1400" dirty="0"/>
              <a:t>Used across industries for </a:t>
            </a:r>
            <a:r>
              <a:rPr lang="en-US" sz="1400" b="1" dirty="0"/>
              <a:t>market entry, competition analysis, and risk assessment</a:t>
            </a:r>
            <a:r>
              <a:rPr lang="en-US" sz="1400" dirty="0"/>
              <a:t>.</a:t>
            </a:r>
          </a:p>
          <a:p>
            <a:r>
              <a:rPr lang="en-US" sz="1400" dirty="0"/>
              <a:t>Example: For Green Haven Florists, it reveals how </a:t>
            </a:r>
            <a:r>
              <a:rPr lang="en-US" sz="1400" b="1" dirty="0"/>
              <a:t>inflation, digital trends, and sustainability costs</a:t>
            </a:r>
            <a:r>
              <a:rPr lang="en-US" sz="1400" dirty="0"/>
              <a:t> affect performance.</a:t>
            </a:r>
          </a:p>
          <a:p>
            <a:r>
              <a:rPr lang="en-US" sz="1400" b="1" dirty="0"/>
              <a:t>Benefits</a:t>
            </a:r>
          </a:p>
          <a:p>
            <a:r>
              <a:rPr lang="en-US" sz="1400" dirty="0"/>
              <a:t>Provides a </a:t>
            </a:r>
            <a:r>
              <a:rPr lang="en-US" sz="1400" b="1" dirty="0"/>
              <a:t>structured and comprehensive overview</a:t>
            </a:r>
            <a:r>
              <a:rPr lang="en-US" sz="1400" dirty="0"/>
              <a:t> of external influences.</a:t>
            </a:r>
          </a:p>
          <a:p>
            <a:r>
              <a:rPr lang="en-US" sz="1400" dirty="0"/>
              <a:t>Encourages managers to think broadly beyond the company’s internal issues.</a:t>
            </a:r>
          </a:p>
          <a:p>
            <a:r>
              <a:rPr lang="en-US" sz="1400" dirty="0"/>
              <a:t>Useful for </a:t>
            </a:r>
            <a:r>
              <a:rPr lang="en-US" sz="1400" b="1" dirty="0"/>
              <a:t>long-term strategic thinking</a:t>
            </a:r>
            <a:r>
              <a:rPr lang="en-US" sz="1400" dirty="0"/>
              <a:t> (Kotler &amp; Keller, 2019).</a:t>
            </a:r>
          </a:p>
          <a:p>
            <a:r>
              <a:rPr lang="en-US" sz="1400" b="1" dirty="0"/>
              <a:t>Criticisms</a:t>
            </a:r>
          </a:p>
          <a:p>
            <a:r>
              <a:rPr lang="en-US" sz="1400" dirty="0"/>
              <a:t>Can be </a:t>
            </a:r>
            <a:r>
              <a:rPr lang="en-US" sz="1400" b="1" dirty="0"/>
              <a:t>too broad and descriptive</a:t>
            </a:r>
            <a:r>
              <a:rPr lang="en-US" sz="1400" dirty="0"/>
              <a:t>—lacks depth in analysis (Yüksel, 2012).</a:t>
            </a:r>
          </a:p>
          <a:p>
            <a:r>
              <a:rPr lang="en-US" sz="1400" dirty="0"/>
              <a:t>Risk of becoming </a:t>
            </a:r>
            <a:r>
              <a:rPr lang="en-US" sz="1400" b="1" dirty="0"/>
              <a:t>outdated quickly</a:t>
            </a:r>
            <a:r>
              <a:rPr lang="en-US" sz="1400" dirty="0"/>
              <a:t> in fast-changing environments.</a:t>
            </a:r>
          </a:p>
          <a:p>
            <a:r>
              <a:rPr lang="en-US" sz="1400" dirty="0"/>
              <a:t>Doesn’t provide </a:t>
            </a:r>
            <a:r>
              <a:rPr lang="en-US" sz="1400" b="1" dirty="0"/>
              <a:t>direct solutions</a:t>
            </a:r>
            <a:r>
              <a:rPr lang="en-US" sz="1400" dirty="0"/>
              <a:t>; must be combined with other tools (e.g., SWOT, Porter’s Five Forces).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8C0CD-407E-8191-693F-E5E4772CF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4CE3E-83BF-E64C-CCD2-AF63CBF84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Johnson, G., Scholes, K. and Whittington, R. (2020) </a:t>
            </a:r>
            <a:r>
              <a:rPr lang="en-GB" i="1" dirty="0"/>
              <a:t>Exploring Corporate Strategy</a:t>
            </a:r>
            <a:r>
              <a:rPr lang="en-GB" dirty="0"/>
              <a:t>. 12th ed. Harlow: Pearson.</a:t>
            </a:r>
          </a:p>
          <a:p>
            <a:r>
              <a:rPr lang="en-GB" dirty="0"/>
              <a:t>Kotler, P. and Keller, K.L. (2019) </a:t>
            </a:r>
            <a:r>
              <a:rPr lang="en-GB" i="1" dirty="0"/>
              <a:t>Marketing Management</a:t>
            </a:r>
            <a:r>
              <a:rPr lang="en-GB" dirty="0"/>
              <a:t>. 15th ed. Harlow: Pearson Education.</a:t>
            </a:r>
          </a:p>
          <a:p>
            <a:r>
              <a:rPr lang="en-GB" dirty="0"/>
              <a:t>Yüksel, I. (2012) ‘Developing a Multi-Criteria Decision Making Model for PESTEL Analysis’, </a:t>
            </a:r>
            <a:r>
              <a:rPr lang="en-GB" i="1" dirty="0"/>
              <a:t>International Journal of Business and Management</a:t>
            </a:r>
            <a:r>
              <a:rPr lang="en-GB" dirty="0"/>
              <a:t>, 7(24), pp. 52–66.</a:t>
            </a:r>
          </a:p>
          <a:p>
            <a:r>
              <a:rPr lang="en-GB" dirty="0"/>
              <a:t>Porter, M.E. (2008) ‘The Five Competitive Forces That Shape Strategy’, </a:t>
            </a:r>
            <a:r>
              <a:rPr lang="en-GB" i="1" dirty="0"/>
              <a:t>Harvard Business Review</a:t>
            </a:r>
            <a:r>
              <a:rPr lang="en-GB" dirty="0"/>
              <a:t>, 86(1), pp. 78–93.</a:t>
            </a:r>
          </a:p>
          <a:p>
            <a:r>
              <a:rPr lang="en-GB" dirty="0"/>
              <a:t>Armstrong, G., Kotler, P. and </a:t>
            </a:r>
            <a:r>
              <a:rPr lang="en-GB" dirty="0" err="1"/>
              <a:t>Opresnik</a:t>
            </a:r>
            <a:r>
              <a:rPr lang="en-GB" dirty="0"/>
              <a:t>, M.O. (2022) </a:t>
            </a:r>
            <a:r>
              <a:rPr lang="en-GB" i="1" dirty="0"/>
              <a:t>Marketing: An Introduction</a:t>
            </a:r>
            <a:r>
              <a:rPr lang="en-GB" dirty="0"/>
              <a:t>. 15th ed. Harlow: Pearson Education.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633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11652"/>
              </p:ext>
            </p:extLst>
          </p:nvPr>
        </p:nvGraphicFramePr>
        <p:xfrm>
          <a:off x="948904" y="2123386"/>
          <a:ext cx="9782355" cy="5169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Import regulations on flowers increase costs for imported varieties like orchids and tulips.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Government sustainability policies encourage eco-friendly packaging but raise material costs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Inflation and rising supply chain costs make fresh flowers more expensive.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Local economic downturn and high-street decline reduce customer spending power and foot traffic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Shift in consumer </a:t>
                      </a:r>
                      <a:r>
                        <a:rPr lang="en-US" sz="1400" dirty="0" err="1"/>
                        <a:t>behaviour</a:t>
                      </a:r>
                      <a:r>
                        <a:rPr lang="en-US" sz="1400" dirty="0"/>
                        <a:t> towards convenience and online shopping.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Growing demand for sustainable, eco-friendly products among environmentally conscious customers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Outdated website and limited digital marketing reduce competitiveness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Competitors use strong social media strategies (Instagram, online platforms) to attract younger audiences.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Compliance with employment laws and fair trade regulations increases operating costs.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Data protection laws (GDPR) affect online sales and customer subscription services.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Commitment to biodegradable packaging and locally sourced flowers aligns with green trends but raises costs.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Climate change impacts flower availability and supply reliability.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056021" y="1807852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 Effect diagram (approx. 1 minute).</a:t>
            </a: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45A82A-043D-3087-38CE-0365EA342AE0}"/>
              </a:ext>
            </a:extLst>
          </p:cNvPr>
          <p:cNvSpPr txBox="1"/>
          <p:nvPr/>
        </p:nvSpPr>
        <p:spPr>
          <a:xfrm>
            <a:off x="827128" y="5751738"/>
            <a:ext cx="102233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5FAE0D-1FE3-9A33-20A4-7E81614C5924}"/>
              </a:ext>
            </a:extLst>
          </p:cNvPr>
          <p:cNvSpPr/>
          <p:nvPr/>
        </p:nvSpPr>
        <p:spPr>
          <a:xfrm>
            <a:off x="2696308" y="2307102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/>
              <a:t>Reliance on traditional marketing (word-of-mouth and occasional posts).</a:t>
            </a:r>
            <a:endParaRPr lang="en-GB" sz="9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A7F419D-3A24-BE5A-319B-F8FE2DEB5019}"/>
              </a:ext>
            </a:extLst>
          </p:cNvPr>
          <p:cNvSpPr/>
          <p:nvPr/>
        </p:nvSpPr>
        <p:spPr>
          <a:xfrm>
            <a:off x="2694983" y="2963339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Lack of digital marketing strategy or structured promotion plan (Kotler &amp; Keller, 2019)</a:t>
            </a:r>
            <a:endParaRPr lang="en-GB" sz="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037A21-E0E8-B13F-ACF9-3831F2D248E7}"/>
              </a:ext>
            </a:extLst>
          </p:cNvPr>
          <p:cNvSpPr/>
          <p:nvPr/>
        </p:nvSpPr>
        <p:spPr>
          <a:xfrm>
            <a:off x="4207361" y="2305471"/>
            <a:ext cx="1539903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Outdated website that limits online orders.</a:t>
            </a:r>
            <a:endParaRPr lang="en-GB" sz="8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9DA08-5B0D-1FE6-53C9-90521651B2E4}"/>
              </a:ext>
            </a:extLst>
          </p:cNvPr>
          <p:cNvSpPr/>
          <p:nvPr/>
        </p:nvSpPr>
        <p:spPr>
          <a:xfrm>
            <a:off x="4207360" y="2963339"/>
            <a:ext cx="1539904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No investment in e-commerce or modern digital tools for customer engagement.</a:t>
            </a:r>
            <a:endParaRPr lang="en-GB" sz="8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443D889-E6AD-C6B4-D9CE-0BE59F8CA00D}"/>
              </a:ext>
            </a:extLst>
          </p:cNvPr>
          <p:cNvSpPr/>
          <p:nvPr/>
        </p:nvSpPr>
        <p:spPr>
          <a:xfrm>
            <a:off x="5888042" y="2262784"/>
            <a:ext cx="1638274" cy="65786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Limited digital skills among owners (Liam and Priya).</a:t>
            </a:r>
            <a:endParaRPr lang="en-GB" sz="8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97150A-1011-6116-B748-D2AB89FF752E}"/>
              </a:ext>
            </a:extLst>
          </p:cNvPr>
          <p:cNvSpPr/>
          <p:nvPr/>
        </p:nvSpPr>
        <p:spPr>
          <a:xfrm>
            <a:off x="5889366" y="2963339"/>
            <a:ext cx="1653390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Small team size restricts innovation and time for online marketing (Johnson et al., 2020).</a:t>
            </a:r>
            <a:endParaRPr lang="en-GB" sz="8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340A69C-5224-F324-8409-4A816546C6BF}"/>
              </a:ext>
            </a:extLst>
          </p:cNvPr>
          <p:cNvSpPr/>
          <p:nvPr/>
        </p:nvSpPr>
        <p:spPr>
          <a:xfrm>
            <a:off x="2694983" y="4285938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Rising cost of sustainable materials and imported flowers (due to supply chain issues)</a:t>
            </a:r>
            <a:endParaRPr lang="en-GB" sz="8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872E8-912D-1A06-BC4F-C8514CFA9CC6}"/>
              </a:ext>
            </a:extLst>
          </p:cNvPr>
          <p:cNvSpPr/>
          <p:nvPr/>
        </p:nvSpPr>
        <p:spPr>
          <a:xfrm>
            <a:off x="2694983" y="3662165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Limited access to affordable eco-friendly suppliers.</a:t>
            </a:r>
            <a:endParaRPr lang="en-GB" sz="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61261B-2F1B-080B-0BC1-8EDE42FA8441}"/>
              </a:ext>
            </a:extLst>
          </p:cNvPr>
          <p:cNvSpPr/>
          <p:nvPr/>
        </p:nvSpPr>
        <p:spPr>
          <a:xfrm>
            <a:off x="4207360" y="3674550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No clear KPIs for digital performance or customer retention.</a:t>
            </a:r>
            <a:endParaRPr lang="en-GB" sz="8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1898A6-87F1-BE21-3F1E-7FEA00F90453}"/>
              </a:ext>
            </a:extLst>
          </p:cNvPr>
          <p:cNvSpPr/>
          <p:nvPr/>
        </p:nvSpPr>
        <p:spPr>
          <a:xfrm>
            <a:off x="5888042" y="3662165"/>
            <a:ext cx="1638274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/>
              <a:t>Reduced high-street footfall due to store closures.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1125</Words>
  <Application>Microsoft Office PowerPoint</Application>
  <PresentationFormat>Widescreen</PresentationFormat>
  <Paragraphs>150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Green Havan</vt:lpstr>
      <vt:lpstr>The Problem (5W2H)</vt:lpstr>
      <vt:lpstr>PowerPoint Presentation</vt:lpstr>
      <vt:lpstr>✅ Critique of the PESTEL Framework</vt:lpstr>
      <vt:lpstr>References 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Mostafa Elbendary (2223479)</cp:lastModifiedBy>
  <cp:revision>88</cp:revision>
  <dcterms:created xsi:type="dcterms:W3CDTF">2024-01-29T11:42:05Z</dcterms:created>
  <dcterms:modified xsi:type="dcterms:W3CDTF">2025-10-09T17:35:54Z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