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2"/>
  </p:sldMasterIdLst>
  <p:notesMasterIdLst>
    <p:notesMasterId r:id="rId40"/>
  </p:notesMasterIdLst>
  <p:handoutMasterIdLst>
    <p:handoutMasterId r:id="rId41"/>
  </p:handoutMasterIdLst>
  <p:sldIdLst>
    <p:sldId id="265" r:id="rId3"/>
    <p:sldId id="266" r:id="rId4"/>
    <p:sldId id="339" r:id="rId5"/>
    <p:sldId id="317" r:id="rId6"/>
    <p:sldId id="343" r:id="rId7"/>
    <p:sldId id="351" r:id="rId8"/>
    <p:sldId id="322" r:id="rId9"/>
    <p:sldId id="323" r:id="rId10"/>
    <p:sldId id="324" r:id="rId11"/>
    <p:sldId id="325" r:id="rId12"/>
    <p:sldId id="326" r:id="rId13"/>
    <p:sldId id="327" r:id="rId14"/>
    <p:sldId id="346" r:id="rId15"/>
    <p:sldId id="328" r:id="rId16"/>
    <p:sldId id="329" r:id="rId17"/>
    <p:sldId id="330" r:id="rId18"/>
    <p:sldId id="321" r:id="rId19"/>
    <p:sldId id="331" r:id="rId20"/>
    <p:sldId id="332" r:id="rId21"/>
    <p:sldId id="333" r:id="rId22"/>
    <p:sldId id="334" r:id="rId23"/>
    <p:sldId id="319" r:id="rId24"/>
    <p:sldId id="347" r:id="rId25"/>
    <p:sldId id="348" r:id="rId26"/>
    <p:sldId id="349" r:id="rId27"/>
    <p:sldId id="350" r:id="rId28"/>
    <p:sldId id="335" r:id="rId29"/>
    <p:sldId id="320" r:id="rId30"/>
    <p:sldId id="336" r:id="rId31"/>
    <p:sldId id="340" r:id="rId32"/>
    <p:sldId id="341" r:id="rId33"/>
    <p:sldId id="318" r:id="rId34"/>
    <p:sldId id="337" r:id="rId35"/>
    <p:sldId id="338" r:id="rId36"/>
    <p:sldId id="344" r:id="rId37"/>
    <p:sldId id="345" r:id="rId38"/>
    <p:sldId id="28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32FBAD-2A29-4DC4-923A-6801B74D3164}" v="6" dt="2026-01-05T13:38:23.462"/>
    <p1510:client id="{9B475B4A-5A31-FA7C-DFB5-0C9875874170}" v="1" dt="2026-01-05T11:52:43.9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98" d="100"/>
          <a:sy n="98" d="100"/>
        </p:scale>
        <p:origin x="5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delSld modSld">
      <pc:chgData name="Lara Hopkinson" userId="4c46a3d6-da89-4616-bd45-1b70e49404c2" providerId="ADAL" clId="{7F1F0841-190A-46F8-9915-0C9D4FD90F14}" dt="2026-01-05T13:38:40.793" v="191" actId="47"/>
      <pc:docMkLst>
        <pc:docMk/>
      </pc:docMkLst>
      <pc:sldChg chg="modSp mod">
        <pc:chgData name="Lara Hopkinson" userId="4c46a3d6-da89-4616-bd45-1b70e49404c2" providerId="ADAL" clId="{7F1F0841-190A-46F8-9915-0C9D4FD90F14}" dt="2026-01-05T13:15:47.579" v="155" actId="20577"/>
        <pc:sldMkLst>
          <pc:docMk/>
          <pc:sldMk cId="1704799362" sldId="283"/>
        </pc:sldMkLst>
        <pc:spChg chg="mod">
          <ac:chgData name="Lara Hopkinson" userId="4c46a3d6-da89-4616-bd45-1b70e49404c2" providerId="ADAL" clId="{7F1F0841-190A-46F8-9915-0C9D4FD90F14}" dt="2026-01-05T13:15:47.579" v="155" actId="20577"/>
          <ac:spMkLst>
            <pc:docMk/>
            <pc:sldMk cId="1704799362" sldId="283"/>
            <ac:spMk id="2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01-05T12:19:16.495" v="34" actId="20577"/>
        <pc:sldMkLst>
          <pc:docMk/>
          <pc:sldMk cId="4054015111" sldId="323"/>
        </pc:sldMkLst>
        <pc:spChg chg="mod">
          <ac:chgData name="Lara Hopkinson" userId="4c46a3d6-da89-4616-bd45-1b70e49404c2" providerId="ADAL" clId="{7F1F0841-190A-46F8-9915-0C9D4FD90F14}" dt="2026-01-05T12:19:16.495" v="34" actId="20577"/>
          <ac:spMkLst>
            <pc:docMk/>
            <pc:sldMk cId="4054015111" sldId="323"/>
            <ac:spMk id="3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01-05T12:19:02.523" v="27" actId="20577"/>
          <ac:spMkLst>
            <pc:docMk/>
            <pc:sldMk cId="4054015111" sldId="323"/>
            <ac:spMk id="5" creationId="{CDF340D9-6C9F-4FE2-B54D-5FB6E4B12F8D}"/>
          </ac:spMkLst>
        </pc:spChg>
        <pc:picChg chg="add mod modCrop">
          <ac:chgData name="Lara Hopkinson" userId="4c46a3d6-da89-4616-bd45-1b70e49404c2" providerId="ADAL" clId="{7F1F0841-190A-46F8-9915-0C9D4FD90F14}" dt="2026-01-05T12:19:10.543" v="30" actId="1076"/>
          <ac:picMkLst>
            <pc:docMk/>
            <pc:sldMk cId="4054015111" sldId="323"/>
            <ac:picMk id="4" creationId="{F6F3CBEE-3CC1-2628-0938-9413B36ED431}"/>
          </ac:picMkLst>
        </pc:picChg>
        <pc:picChg chg="del mod">
          <ac:chgData name="Lara Hopkinson" userId="4c46a3d6-da89-4616-bd45-1b70e49404c2" providerId="ADAL" clId="{7F1F0841-190A-46F8-9915-0C9D4FD90F14}" dt="2026-01-05T12:18:19.136" v="17" actId="478"/>
          <ac:picMkLst>
            <pc:docMk/>
            <pc:sldMk cId="4054015111" sldId="323"/>
            <ac:picMk id="1026" creationId="{00000000-0000-0000-0000-000000000000}"/>
          </ac:picMkLst>
        </pc:picChg>
      </pc:sldChg>
      <pc:sldChg chg="addSp delSp modSp mod">
        <pc:chgData name="Lara Hopkinson" userId="4c46a3d6-da89-4616-bd45-1b70e49404c2" providerId="ADAL" clId="{7F1F0841-190A-46F8-9915-0C9D4FD90F14}" dt="2026-01-05T13:38:37.194" v="190" actId="20577"/>
        <pc:sldMkLst>
          <pc:docMk/>
          <pc:sldMk cId="2468165557" sldId="338"/>
        </pc:sldMkLst>
        <pc:spChg chg="add mod">
          <ac:chgData name="Lara Hopkinson" userId="4c46a3d6-da89-4616-bd45-1b70e49404c2" providerId="ADAL" clId="{7F1F0841-190A-46F8-9915-0C9D4FD90F14}" dt="2026-01-05T13:38:37.194" v="190" actId="20577"/>
          <ac:spMkLst>
            <pc:docMk/>
            <pc:sldMk cId="2468165557" sldId="338"/>
            <ac:spMk id="6" creationId="{EF0AC30F-439A-0CFB-D793-D6BBDA611276}"/>
          </ac:spMkLst>
        </pc:spChg>
        <pc:picChg chg="del">
          <ac:chgData name="Lara Hopkinson" userId="4c46a3d6-da89-4616-bd45-1b70e49404c2" providerId="ADAL" clId="{7F1F0841-190A-46F8-9915-0C9D4FD90F14}" dt="2026-01-05T13:37:35.945" v="156" actId="478"/>
          <ac:picMkLst>
            <pc:docMk/>
            <pc:sldMk cId="2468165557" sldId="338"/>
            <ac:picMk id="4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6-01-05T13:38:11.410" v="164" actId="1076"/>
          <ac:picMkLst>
            <pc:docMk/>
            <pc:sldMk cId="2468165557" sldId="338"/>
            <ac:picMk id="5" creationId="{BB802D45-2C3F-051C-D46A-6F6863122611}"/>
          </ac:picMkLst>
        </pc:picChg>
      </pc:sldChg>
      <pc:sldChg chg="addSp delSp modSp mod">
        <pc:chgData name="Lara Hopkinson" userId="4c46a3d6-da89-4616-bd45-1b70e49404c2" providerId="ADAL" clId="{7F1F0841-190A-46F8-9915-0C9D4FD90F14}" dt="2026-01-05T12:08:00.020" v="11" actId="14100"/>
        <pc:sldMkLst>
          <pc:docMk/>
          <pc:sldMk cId="983982259" sldId="339"/>
        </pc:sldMkLst>
        <pc:spChg chg="add mod">
          <ac:chgData name="Lara Hopkinson" userId="4c46a3d6-da89-4616-bd45-1b70e49404c2" providerId="ADAL" clId="{7F1F0841-190A-46F8-9915-0C9D4FD90F14}" dt="2026-01-05T12:06:24.152" v="0"/>
          <ac:spMkLst>
            <pc:docMk/>
            <pc:sldMk cId="983982259" sldId="339"/>
            <ac:spMk id="6" creationId="{F723B841-CDA8-39B3-8D9F-954212C23D9A}"/>
          </ac:spMkLst>
        </pc:spChg>
        <pc:spChg chg="add del mod">
          <ac:chgData name="Lara Hopkinson" userId="4c46a3d6-da89-4616-bd45-1b70e49404c2" providerId="ADAL" clId="{7F1F0841-190A-46F8-9915-0C9D4FD90F14}" dt="2026-01-05T12:06:49.483" v="3" actId="478"/>
          <ac:spMkLst>
            <pc:docMk/>
            <pc:sldMk cId="983982259" sldId="339"/>
            <ac:spMk id="8" creationId="{0FE21E91-B5FA-F3C6-68ED-A10BFF38B6CD}"/>
          </ac:spMkLst>
        </pc:spChg>
        <pc:graphicFrameChg chg="add mod modGraphic">
          <ac:chgData name="Lara Hopkinson" userId="4c46a3d6-da89-4616-bd45-1b70e49404c2" providerId="ADAL" clId="{7F1F0841-190A-46F8-9915-0C9D4FD90F14}" dt="2026-01-05T12:08:00.020" v="11" actId="14100"/>
          <ac:graphicFrameMkLst>
            <pc:docMk/>
            <pc:sldMk cId="983982259" sldId="339"/>
            <ac:graphicFrameMk id="2" creationId="{C77227A0-D822-EE2F-354E-9EA1094602A1}"/>
          </ac:graphicFrameMkLst>
        </pc:graphicFrameChg>
        <pc:graphicFrameChg chg="del mod">
          <ac:chgData name="Lara Hopkinson" userId="4c46a3d6-da89-4616-bd45-1b70e49404c2" providerId="ADAL" clId="{7F1F0841-190A-46F8-9915-0C9D4FD90F14}" dt="2026-01-05T12:06:46.478" v="2" actId="478"/>
          <ac:graphicFrameMkLst>
            <pc:docMk/>
            <pc:sldMk cId="983982259" sldId="339"/>
            <ac:graphicFrameMk id="4" creationId="{00000000-0000-0000-0000-000000000000}"/>
          </ac:graphicFrameMkLst>
        </pc:graphicFrameChg>
      </pc:sldChg>
      <pc:sldChg chg="modSp mod">
        <pc:chgData name="Lara Hopkinson" userId="4c46a3d6-da89-4616-bd45-1b70e49404c2" providerId="ADAL" clId="{7F1F0841-190A-46F8-9915-0C9D4FD90F14}" dt="2026-01-05T13:14:59.149" v="139" actId="20577"/>
        <pc:sldMkLst>
          <pc:docMk/>
          <pc:sldMk cId="500951408" sldId="340"/>
        </pc:sldMkLst>
        <pc:spChg chg="mod">
          <ac:chgData name="Lara Hopkinson" userId="4c46a3d6-da89-4616-bd45-1b70e49404c2" providerId="ADAL" clId="{7F1F0841-190A-46F8-9915-0C9D4FD90F14}" dt="2026-01-05T13:14:59.149" v="139" actId="20577"/>
          <ac:spMkLst>
            <pc:docMk/>
            <pc:sldMk cId="500951408" sldId="340"/>
            <ac:spMk id="2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6-01-05T13:38:40.793" v="191" actId="47"/>
        <pc:sldMkLst>
          <pc:docMk/>
          <pc:sldMk cId="3374992405" sldId="34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ea.org/" TargetMode="External"/><Relationship Id="rId3" Type="http://schemas.openxmlformats.org/officeDocument/2006/relationships/hyperlink" Target="http://www.world-nuclear.org/" TargetMode="External"/><Relationship Id="rId7" Type="http://schemas.openxmlformats.org/officeDocument/2006/relationships/hyperlink" Target="http://www.economist.com/" TargetMode="External"/><Relationship Id="rId2" Type="http://schemas.openxmlformats.org/officeDocument/2006/relationships/hyperlink" Target="http://www.nei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ergy.gov/" TargetMode="External"/><Relationship Id="rId5" Type="http://schemas.openxmlformats.org/officeDocument/2006/relationships/hyperlink" Target="http://www.gov.uk/" TargetMode="External"/><Relationship Id="rId10" Type="http://schemas.openxmlformats.org/officeDocument/2006/relationships/hyperlink" Target="https://www.gov.uk/government/publications/gdf-report-2024/gdf-report-2024-protecting-people-and-our-environment" TargetMode="External"/><Relationship Id="rId4" Type="http://schemas.openxmlformats.org/officeDocument/2006/relationships/hyperlink" Target="http://www.iaee.org/" TargetMode="External"/><Relationship Id="rId9" Type="http://schemas.openxmlformats.org/officeDocument/2006/relationships/hyperlink" Target="http://www.wipp.energy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Nuclear Energy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Locations in the UK</a:t>
            </a:r>
          </a:p>
          <a:p>
            <a:pPr lvl="1"/>
            <a:r>
              <a:rPr lang="en-US" dirty="0"/>
              <a:t>Material used</a:t>
            </a:r>
          </a:p>
          <a:p>
            <a:pPr lvl="2"/>
            <a:r>
              <a:rPr lang="en-US" dirty="0"/>
              <a:t>Mining &amp; processing</a:t>
            </a:r>
          </a:p>
          <a:p>
            <a:pPr lvl="2"/>
            <a:r>
              <a:rPr lang="en-US" dirty="0"/>
              <a:t>Waste &amp; storage</a:t>
            </a:r>
          </a:p>
          <a:p>
            <a:pPr lvl="1"/>
            <a:r>
              <a:rPr lang="en-US" dirty="0"/>
              <a:t>Japan, post </a:t>
            </a:r>
            <a:r>
              <a:rPr lang="en-US" dirty="0" err="1"/>
              <a:t>Fukishima</a:t>
            </a:r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0F59B-C860-4253-8677-BE43CDD36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516" y="4010175"/>
            <a:ext cx="3548062" cy="262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nuclear power generation,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6734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77227A0-D822-EE2F-354E-9EA1094602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7545560"/>
              </p:ext>
            </p:extLst>
          </p:nvPr>
        </p:nvGraphicFramePr>
        <p:xfrm>
          <a:off x="695194" y="2054268"/>
          <a:ext cx="8148180" cy="4315218"/>
        </p:xfrm>
        <a:graphic>
          <a:graphicData uri="http://schemas.openxmlformats.org/drawingml/2006/table">
            <a:tbl>
              <a:tblPr/>
              <a:tblGrid>
                <a:gridCol w="1627744">
                  <a:extLst>
                    <a:ext uri="{9D8B030D-6E8A-4147-A177-3AD203B41FA5}">
                      <a16:colId xmlns:a16="http://schemas.microsoft.com/office/drawing/2014/main" val="3946699939"/>
                    </a:ext>
                  </a:extLst>
                </a:gridCol>
                <a:gridCol w="794944">
                  <a:extLst>
                    <a:ext uri="{9D8B030D-6E8A-4147-A177-3AD203B41FA5}">
                      <a16:colId xmlns:a16="http://schemas.microsoft.com/office/drawing/2014/main" val="367764945"/>
                    </a:ext>
                  </a:extLst>
                </a:gridCol>
                <a:gridCol w="1817015">
                  <a:extLst>
                    <a:ext uri="{9D8B030D-6E8A-4147-A177-3AD203B41FA5}">
                      <a16:colId xmlns:a16="http://schemas.microsoft.com/office/drawing/2014/main" val="1668542930"/>
                    </a:ext>
                  </a:extLst>
                </a:gridCol>
                <a:gridCol w="1533107">
                  <a:extLst>
                    <a:ext uri="{9D8B030D-6E8A-4147-A177-3AD203B41FA5}">
                      <a16:colId xmlns:a16="http://schemas.microsoft.com/office/drawing/2014/main" val="3255861318"/>
                    </a:ext>
                  </a:extLst>
                </a:gridCol>
                <a:gridCol w="2375370">
                  <a:extLst>
                    <a:ext uri="{9D8B030D-6E8A-4147-A177-3AD203B41FA5}">
                      <a16:colId xmlns:a16="http://schemas.microsoft.com/office/drawing/2014/main" val="2969719619"/>
                    </a:ext>
                  </a:extLst>
                </a:gridCol>
              </a:tblGrid>
              <a:tr h="881439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Plant​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Present capacity (MWe net)​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 power​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Expected shutdown​</a:t>
                      </a:r>
                      <a:endParaRPr lang="en-GB" sz="12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9079052"/>
                  </a:ext>
                </a:extLst>
              </a:tr>
              <a:tr h="59321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Hartlepool 1&amp;2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595, 585​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1983 &amp; 1984​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2024, 2026, </a:t>
                      </a: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2027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5410240"/>
                  </a:ext>
                </a:extLst>
              </a:tr>
              <a:tr h="59321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Heysham I 1&amp;2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580, 575​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1983 &amp; 1984​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2024, 2026, </a:t>
                      </a: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2027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555651"/>
                  </a:ext>
                </a:extLst>
              </a:tr>
              <a:tr h="59321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Heysham II 1&amp;2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 x 610​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1988​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2030, 2028, </a:t>
                      </a: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2030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152624"/>
                  </a:ext>
                </a:extLst>
              </a:tr>
              <a:tr h="556188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Torness 1&amp;2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590, 595​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1988 &amp; 1989​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2030, 2028, </a:t>
                      </a: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2030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0343203"/>
                  </a:ext>
                </a:extLst>
              </a:tr>
              <a:tr h="541773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Sizewell B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PWR​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1198​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1995​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2035, 2025, </a:t>
                      </a: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2028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1072843"/>
                  </a:ext>
                </a:extLst>
              </a:tr>
              <a:tr h="556188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Total: 9 units</a:t>
                      </a: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5938 MWe</a:t>
                      </a: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1200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​</a:t>
                      </a:r>
                      <a:endParaRPr lang="en-GB" sz="12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83512" marR="83512" marT="41756" marB="41756" anchor="ctr">
                    <a:lnL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940102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723B841-CDA8-39B3-8D9F-954212C23D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6325" y="16700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98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84D070-4002-404D-96F1-D6B121716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38" y="242034"/>
            <a:ext cx="3057524" cy="2861651"/>
          </a:xfrm>
        </p:spPr>
        <p:txBody>
          <a:bodyPr/>
          <a:lstStyle/>
          <a:p>
            <a:r>
              <a:rPr lang="en-GB" dirty="0"/>
              <a:t>Current Nuclear locations,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7537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Guardian</a:t>
            </a:r>
          </a:p>
        </p:txBody>
      </p:sp>
      <p:pic>
        <p:nvPicPr>
          <p:cNvPr id="9" name="Picture 8" descr="A close up of a map&#10;&#10;Description generated with high confidence">
            <a:extLst>
              <a:ext uri="{FF2B5EF4-FFF2-40B4-BE49-F238E27FC236}">
                <a16:creationId xmlns:a16="http://schemas.microsoft.com/office/drawing/2014/main" id="{496147ED-1FC3-4218-89D7-0173FD8FA5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302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32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Hinkley</a:t>
            </a:r>
            <a:r>
              <a:rPr lang="en-GB" dirty="0"/>
              <a:t> Point C, Sept 2019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335" y="1785594"/>
            <a:ext cx="8833767" cy="4667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7840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Somerset Live</a:t>
            </a:r>
          </a:p>
        </p:txBody>
      </p:sp>
    </p:spTree>
    <p:extLst>
      <p:ext uri="{BB962C8B-B14F-4D97-AF65-F5344CB8AC3E}">
        <p14:creationId xmlns:p14="http://schemas.microsoft.com/office/powerpoint/2010/main" val="360720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297C61F-B888-2173-D8CD-FAF11AECF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8F8C62-2556-8832-7E4B-F8F2D6019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85726"/>
            <a:ext cx="6772275" cy="1325563"/>
          </a:xfrm>
        </p:spPr>
        <p:txBody>
          <a:bodyPr/>
          <a:lstStyle/>
          <a:p>
            <a:r>
              <a:rPr lang="en-GB" dirty="0"/>
              <a:t>Hinkley Point C, January 2024</a:t>
            </a:r>
          </a:p>
        </p:txBody>
      </p:sp>
      <p:pic>
        <p:nvPicPr>
          <p:cNvPr id="1026" name="Picture 2" descr="Big Carl has lifted the 245-tonne domed roof onto the first reactor building.">
            <a:extLst>
              <a:ext uri="{FF2B5EF4-FFF2-40B4-BE49-F238E27FC236}">
                <a16:creationId xmlns:a16="http://schemas.microsoft.com/office/drawing/2014/main" id="{8D0B3BAA-37B1-D103-F678-19DAD4491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33" y="1252295"/>
            <a:ext cx="8417325" cy="560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21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C12EE9-27D2-4370-B324-C11848D10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Discovered in 1789 by Martin Heinrich Klaproth</a:t>
            </a:r>
          </a:p>
          <a:p>
            <a:r>
              <a:rPr lang="en-GB" dirty="0"/>
              <a:t>Named after the planet (Uranus)</a:t>
            </a:r>
          </a:p>
          <a:p>
            <a:r>
              <a:rPr lang="en-GB" dirty="0"/>
              <a:t>3 key isotopes – </a:t>
            </a:r>
            <a:r>
              <a:rPr lang="en-GB" baseline="30000" dirty="0"/>
              <a:t>243</a:t>
            </a:r>
            <a:r>
              <a:rPr lang="en-GB" dirty="0"/>
              <a:t>U, </a:t>
            </a:r>
            <a:r>
              <a:rPr lang="en-GB" baseline="30000" dirty="0"/>
              <a:t>235</a:t>
            </a:r>
            <a:r>
              <a:rPr lang="en-GB" dirty="0"/>
              <a:t>U and </a:t>
            </a:r>
            <a:r>
              <a:rPr lang="en-GB" baseline="30000" dirty="0"/>
              <a:t>238</a:t>
            </a:r>
            <a:r>
              <a:rPr lang="en-GB" dirty="0"/>
              <a:t>U</a:t>
            </a:r>
          </a:p>
          <a:p>
            <a:r>
              <a:rPr lang="en-GB" dirty="0"/>
              <a:t>99% naturally occurring = </a:t>
            </a:r>
            <a:r>
              <a:rPr lang="en-GB" baseline="30000" dirty="0"/>
              <a:t>238</a:t>
            </a:r>
            <a:r>
              <a:rPr lang="en-GB" dirty="0"/>
              <a:t>U</a:t>
            </a:r>
          </a:p>
          <a:p>
            <a:r>
              <a:rPr lang="en-GB" baseline="30000" dirty="0"/>
              <a:t>235</a:t>
            </a:r>
            <a:r>
              <a:rPr lang="en-GB" dirty="0"/>
              <a:t>U is only naturally fissionable fuel</a:t>
            </a:r>
          </a:p>
          <a:p>
            <a:r>
              <a:rPr lang="en-GB" dirty="0"/>
              <a:t>Occurs naturally e.g. </a:t>
            </a:r>
            <a:r>
              <a:rPr lang="en-GB" dirty="0" err="1"/>
              <a:t>uranite</a:t>
            </a:r>
            <a:r>
              <a:rPr lang="en-GB" dirty="0"/>
              <a:t>, </a:t>
            </a:r>
            <a:r>
              <a:rPr lang="en-GB" dirty="0" err="1"/>
              <a:t>brannerite</a:t>
            </a:r>
            <a:r>
              <a:rPr lang="en-GB" dirty="0"/>
              <a:t> and </a:t>
            </a:r>
            <a:r>
              <a:rPr lang="en-GB" dirty="0" err="1"/>
              <a:t>carnotite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F2EBEBF-143A-4D1A-96F0-6873D668F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Uranium</a:t>
            </a:r>
          </a:p>
        </p:txBody>
      </p:sp>
    </p:spTree>
    <p:extLst>
      <p:ext uri="{BB962C8B-B14F-4D97-AF65-F5344CB8AC3E}">
        <p14:creationId xmlns:p14="http://schemas.microsoft.com/office/powerpoint/2010/main" val="160779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Uranium resources,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563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NEA / IAEA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F3CBEE-3CC1-2628-0938-9413B36ED4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21" t="16586" r="31812" b="6485"/>
          <a:stretch>
            <a:fillRect/>
          </a:stretch>
        </p:blipFill>
        <p:spPr>
          <a:xfrm rot="5400000">
            <a:off x="2142066" y="693772"/>
            <a:ext cx="5086936" cy="6511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1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pit mining</a:t>
            </a:r>
          </a:p>
          <a:p>
            <a:endParaRPr lang="en-GB" dirty="0"/>
          </a:p>
          <a:p>
            <a:r>
              <a:rPr lang="en-GB" dirty="0"/>
              <a:t>Underground mining</a:t>
            </a:r>
          </a:p>
          <a:p>
            <a:endParaRPr lang="en-GB" dirty="0"/>
          </a:p>
          <a:p>
            <a:r>
              <a:rPr lang="en-GB" dirty="0"/>
              <a:t>In-situ leach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Uranium mining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363" y="1414796"/>
            <a:ext cx="4726132" cy="3274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0274" y="3004271"/>
            <a:ext cx="5800725" cy="2428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2586" y="3564797"/>
            <a:ext cx="4893685" cy="31819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30648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New Mexico Bureau of Geology</a:t>
            </a:r>
          </a:p>
        </p:txBody>
      </p:sp>
    </p:spTree>
    <p:extLst>
      <p:ext uri="{BB962C8B-B14F-4D97-AF65-F5344CB8AC3E}">
        <p14:creationId xmlns:p14="http://schemas.microsoft.com/office/powerpoint/2010/main" val="1331998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Uranium milling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451" y="1729581"/>
            <a:ext cx="8124825" cy="45434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36011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Longstaff</a:t>
            </a:r>
            <a:r>
              <a:rPr lang="en-GB" sz="1400" dirty="0"/>
              <a:t>, X (2017), Stanford University</a:t>
            </a:r>
          </a:p>
        </p:txBody>
      </p:sp>
    </p:spTree>
    <p:extLst>
      <p:ext uri="{BB962C8B-B14F-4D97-AF65-F5344CB8AC3E}">
        <p14:creationId xmlns:p14="http://schemas.microsoft.com/office/powerpoint/2010/main" val="310162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4661" y="2137845"/>
            <a:ext cx="6716112" cy="413019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Orano</a:t>
            </a:r>
            <a:r>
              <a:rPr lang="en-GB" dirty="0"/>
              <a:t> McClean Lake U mill, Canada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3338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Canada Nuclear Safety Commission</a:t>
            </a:r>
          </a:p>
        </p:txBody>
      </p:sp>
    </p:spTree>
    <p:extLst>
      <p:ext uri="{BB962C8B-B14F-4D97-AF65-F5344CB8AC3E}">
        <p14:creationId xmlns:p14="http://schemas.microsoft.com/office/powerpoint/2010/main" val="219619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process to concentrate one isotope relative to others</a:t>
            </a:r>
          </a:p>
          <a:p>
            <a:r>
              <a:rPr lang="en-GB" dirty="0"/>
              <a:t>Occurs in separate conversion plants</a:t>
            </a:r>
          </a:p>
          <a:p>
            <a:pPr lvl="1"/>
            <a:r>
              <a:rPr lang="en-GB" dirty="0"/>
              <a:t>13 countries have these</a:t>
            </a:r>
          </a:p>
          <a:p>
            <a:pPr lvl="1"/>
            <a:r>
              <a:rPr lang="en-GB" dirty="0"/>
              <a:t>90% total enrichment capacity is in 5 nuclear weapons states</a:t>
            </a:r>
          </a:p>
          <a:p>
            <a:r>
              <a:rPr lang="en-GB" dirty="0"/>
              <a:t>Differing levels of enrichment:</a:t>
            </a:r>
          </a:p>
          <a:p>
            <a:pPr lvl="1"/>
            <a:r>
              <a:rPr lang="en-GB" dirty="0"/>
              <a:t>Up to 6% (low-enriched uranium)</a:t>
            </a:r>
          </a:p>
          <a:p>
            <a:pPr lvl="1"/>
            <a:r>
              <a:rPr lang="en-GB" dirty="0"/>
              <a:t>Up to 20% (high-enriched uranium)</a:t>
            </a:r>
          </a:p>
          <a:p>
            <a:pPr lvl="1"/>
            <a:r>
              <a:rPr lang="en-GB" dirty="0"/>
              <a:t>Up to 85% (weapons grade)</a:t>
            </a:r>
          </a:p>
          <a:p>
            <a:pPr lvl="1"/>
            <a:r>
              <a:rPr lang="en-GB" dirty="0"/>
              <a:t>Site licenses specify maximum grade (IAEA)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Uranium enrichment</a:t>
            </a:r>
          </a:p>
        </p:txBody>
      </p:sp>
    </p:spTree>
    <p:extLst>
      <p:ext uri="{BB962C8B-B14F-4D97-AF65-F5344CB8AC3E}">
        <p14:creationId xmlns:p14="http://schemas.microsoft.com/office/powerpoint/2010/main" val="393616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6789" y="335438"/>
            <a:ext cx="2769549" cy="2787772"/>
          </a:xfrm>
        </p:spPr>
        <p:txBody>
          <a:bodyPr/>
          <a:lstStyle/>
          <a:p>
            <a:r>
              <a:rPr lang="en-GB" dirty="0"/>
              <a:t>Enrichment centrifuges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029" y="74033"/>
            <a:ext cx="5447444" cy="66236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6943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</p:spTree>
    <p:extLst>
      <p:ext uri="{BB962C8B-B14F-4D97-AF65-F5344CB8AC3E}">
        <p14:creationId xmlns:p14="http://schemas.microsoft.com/office/powerpoint/2010/main" val="693039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Responsibility of the country using uranium to generate power</a:t>
            </a:r>
          </a:p>
          <a:p>
            <a:r>
              <a:rPr lang="en-GB" dirty="0"/>
              <a:t>Key issue – radioactivity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Types: </a:t>
            </a:r>
          </a:p>
          <a:p>
            <a:pPr lvl="1"/>
            <a:r>
              <a:rPr lang="en-GB" dirty="0"/>
              <a:t>Low level waste</a:t>
            </a:r>
          </a:p>
          <a:p>
            <a:pPr lvl="1"/>
            <a:r>
              <a:rPr lang="en-GB" dirty="0"/>
              <a:t>Intermediate level waste</a:t>
            </a:r>
          </a:p>
          <a:p>
            <a:pPr lvl="1"/>
            <a:r>
              <a:rPr lang="en-GB" dirty="0"/>
              <a:t>High level waste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Nuclear waste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4403" y="2732809"/>
            <a:ext cx="3609975" cy="1600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6943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</p:spTree>
    <p:extLst>
      <p:ext uri="{BB962C8B-B14F-4D97-AF65-F5344CB8AC3E}">
        <p14:creationId xmlns:p14="http://schemas.microsoft.com/office/powerpoint/2010/main" val="359401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0031" y="1394307"/>
            <a:ext cx="6620494" cy="498614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Spent fuel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6943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</p:spTree>
    <p:extLst>
      <p:ext uri="{BB962C8B-B14F-4D97-AF65-F5344CB8AC3E}">
        <p14:creationId xmlns:p14="http://schemas.microsoft.com/office/powerpoint/2010/main" val="42925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7338" y="1773671"/>
            <a:ext cx="7343775" cy="4351338"/>
          </a:xfrm>
        </p:spPr>
        <p:txBody>
          <a:bodyPr/>
          <a:lstStyle/>
          <a:p>
            <a:r>
              <a:rPr lang="en-GB" dirty="0"/>
              <a:t>‘Recycling’ spent fuel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3821" y="243753"/>
            <a:ext cx="6772275" cy="1325563"/>
          </a:xfrm>
        </p:spPr>
        <p:txBody>
          <a:bodyPr/>
          <a:lstStyle/>
          <a:p>
            <a:r>
              <a:rPr lang="en-GB" dirty="0"/>
              <a:t>Reprocessing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5909" y="243753"/>
            <a:ext cx="5343525" cy="63912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6943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</p:spTree>
    <p:extLst>
      <p:ext uri="{BB962C8B-B14F-4D97-AF65-F5344CB8AC3E}">
        <p14:creationId xmlns:p14="http://schemas.microsoft.com/office/powerpoint/2010/main" val="178034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C57472-60E2-4EA8-B3C8-9C883E6500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Operational since 1940s</a:t>
            </a:r>
          </a:p>
          <a:p>
            <a:pPr lvl="1"/>
            <a:r>
              <a:rPr lang="en-GB" dirty="0"/>
              <a:t>Initially for arms development</a:t>
            </a:r>
          </a:p>
          <a:p>
            <a:pPr lvl="1"/>
            <a:r>
              <a:rPr lang="en-GB" dirty="0"/>
              <a:t>1950s – opening of Calder Hall &amp; </a:t>
            </a:r>
            <a:r>
              <a:rPr lang="en-GB" dirty="0" err="1"/>
              <a:t>Windscale</a:t>
            </a:r>
            <a:r>
              <a:rPr lang="en-GB" dirty="0"/>
              <a:t> (energy)</a:t>
            </a:r>
          </a:p>
          <a:p>
            <a:pPr lvl="1"/>
            <a:r>
              <a:rPr lang="en-GB" dirty="0"/>
              <a:t>Commercialisation of reprocessing in 1970s</a:t>
            </a:r>
          </a:p>
          <a:p>
            <a:pPr lvl="1"/>
            <a:r>
              <a:rPr lang="en-GB" dirty="0"/>
              <a:t>1980s – THORP (Thermal Oxide Reprocessing Plant)</a:t>
            </a:r>
          </a:p>
          <a:p>
            <a:r>
              <a:rPr lang="en-GB" dirty="0"/>
              <a:t>Covers 6 </a:t>
            </a:r>
            <a:r>
              <a:rPr lang="en-GB" dirty="0" err="1"/>
              <a:t>sq</a:t>
            </a:r>
            <a:r>
              <a:rPr lang="en-GB" dirty="0"/>
              <a:t> km</a:t>
            </a:r>
          </a:p>
          <a:p>
            <a:r>
              <a:rPr lang="en-GB" dirty="0"/>
              <a:t>200+ nuclear facilities</a:t>
            </a:r>
          </a:p>
          <a:p>
            <a:r>
              <a:rPr lang="en-GB" dirty="0"/>
              <a:t>Largest inventory of untreated nuclear waste in the world</a:t>
            </a:r>
          </a:p>
          <a:p>
            <a:r>
              <a:rPr lang="en-GB" dirty="0"/>
              <a:t>Now owned by Nuclear Decommissioning Authority (£2bn/</a:t>
            </a:r>
            <a:r>
              <a:rPr lang="en-GB" dirty="0" err="1"/>
              <a:t>yr</a:t>
            </a:r>
            <a:r>
              <a:rPr lang="en-GB" dirty="0"/>
              <a:t>) (April 2016)</a:t>
            </a:r>
          </a:p>
          <a:p>
            <a:r>
              <a:rPr lang="en-GB" dirty="0"/>
              <a:t>Reprocessing ended in 2020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3F0868-CC11-4061-B078-44450B8C9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Sellafield</a:t>
            </a:r>
          </a:p>
        </p:txBody>
      </p:sp>
    </p:spTree>
    <p:extLst>
      <p:ext uri="{BB962C8B-B14F-4D97-AF65-F5344CB8AC3E}">
        <p14:creationId xmlns:p14="http://schemas.microsoft.com/office/powerpoint/2010/main" val="152285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Sellafield site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350" y="488805"/>
            <a:ext cx="7620000" cy="5838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7548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New Scientist</a:t>
            </a:r>
          </a:p>
        </p:txBody>
      </p:sp>
    </p:spTree>
    <p:extLst>
      <p:ext uri="{BB962C8B-B14F-4D97-AF65-F5344CB8AC3E}">
        <p14:creationId xmlns:p14="http://schemas.microsoft.com/office/powerpoint/2010/main" val="308243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5126"/>
            <a:ext cx="9144000" cy="56052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33945" y="6143398"/>
            <a:ext cx="5963043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B30 cooling pond, circa 2006, published in the Ecologist, 2014</a:t>
            </a:r>
          </a:p>
        </p:txBody>
      </p:sp>
    </p:spTree>
    <p:extLst>
      <p:ext uri="{BB962C8B-B14F-4D97-AF65-F5344CB8AC3E}">
        <p14:creationId xmlns:p14="http://schemas.microsoft.com/office/powerpoint/2010/main" val="1506258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March 2015 – First Generation Magnox Storage Pond</a:t>
            </a:r>
          </a:p>
          <a:p>
            <a:pPr lvl="1"/>
            <a:r>
              <a:rPr lang="en-GB" dirty="0"/>
              <a:t>1500 cubic metres of radioactive sludge</a:t>
            </a:r>
          </a:p>
          <a:p>
            <a:pPr lvl="1"/>
            <a:r>
              <a:rPr lang="en-GB" dirty="0"/>
              <a:t>Pond will not be fully decommissioned until 2054</a:t>
            </a:r>
          </a:p>
          <a:p>
            <a:r>
              <a:rPr lang="en-GB" dirty="0"/>
              <a:t>Around the site – very high levels of radiation</a:t>
            </a:r>
          </a:p>
          <a:p>
            <a:pPr lvl="1"/>
            <a:r>
              <a:rPr lang="en-GB" dirty="0"/>
              <a:t>Decommissioning work largely carried out by robots</a:t>
            </a:r>
          </a:p>
          <a:p>
            <a:pPr lvl="1"/>
            <a:r>
              <a:rPr lang="en-GB" dirty="0"/>
              <a:t>Once rooms cleared, people allowed to enter</a:t>
            </a:r>
          </a:p>
          <a:p>
            <a:pPr lvl="1"/>
            <a:r>
              <a:rPr lang="en-GB" dirty="0"/>
              <a:t>10-hour days to fully decontaminate rooms</a:t>
            </a:r>
          </a:p>
          <a:p>
            <a:pPr lvl="1"/>
            <a:r>
              <a:rPr lang="en-GB" dirty="0"/>
              <a:t>90 mins a day in contaminated areas</a:t>
            </a:r>
          </a:p>
          <a:p>
            <a:pPr lvl="1"/>
            <a:r>
              <a:rPr lang="en-GB" dirty="0"/>
              <a:t>Certain areas where no human can ever enter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issues</a:t>
            </a:r>
          </a:p>
        </p:txBody>
      </p:sp>
    </p:spTree>
    <p:extLst>
      <p:ext uri="{BB962C8B-B14F-4D97-AF65-F5344CB8AC3E}">
        <p14:creationId xmlns:p14="http://schemas.microsoft.com/office/powerpoint/2010/main" val="390276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THORP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429544"/>
            <a:ext cx="7715250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2704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WIRED</a:t>
            </a:r>
          </a:p>
        </p:txBody>
      </p:sp>
    </p:spTree>
    <p:extLst>
      <p:ext uri="{BB962C8B-B14F-4D97-AF65-F5344CB8AC3E}">
        <p14:creationId xmlns:p14="http://schemas.microsoft.com/office/powerpoint/2010/main" val="74571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60E54B-C553-4882-8F97-2F09DEF7D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1825625"/>
            <a:ext cx="7452880" cy="4351338"/>
          </a:xfrm>
        </p:spPr>
        <p:txBody>
          <a:bodyPr/>
          <a:lstStyle/>
          <a:p>
            <a:r>
              <a:rPr lang="en-GB" dirty="0"/>
              <a:t>South-eastern Washington – weapons &amp; power</a:t>
            </a:r>
          </a:p>
          <a:p>
            <a:r>
              <a:rPr lang="en-GB" dirty="0"/>
              <a:t>Processed 110,000 tonnes of fuel</a:t>
            </a:r>
          </a:p>
          <a:p>
            <a:r>
              <a:rPr lang="en-GB" dirty="0"/>
              <a:t>Discharged 450 </a:t>
            </a:r>
            <a:r>
              <a:rPr lang="en-GB" dirty="0" err="1"/>
              <a:t>bn</a:t>
            </a:r>
            <a:r>
              <a:rPr lang="en-GB" dirty="0"/>
              <a:t> gallons liquids</a:t>
            </a:r>
          </a:p>
          <a:p>
            <a:r>
              <a:rPr lang="en-GB" dirty="0"/>
              <a:t>Stored 53m gallons radioactive waste in 177 underground tanks</a:t>
            </a:r>
          </a:p>
          <a:p>
            <a:pPr lvl="1"/>
            <a:r>
              <a:rPr lang="en-GB" dirty="0"/>
              <a:t>Many designed for 25-yr lifespan – 149 were 40+ years over this</a:t>
            </a:r>
          </a:p>
          <a:p>
            <a:pPr lvl="1"/>
            <a:r>
              <a:rPr lang="en-GB" dirty="0"/>
              <a:t>Known / suspected to be leaking – 1m gallons waste to surrounding soils</a:t>
            </a:r>
          </a:p>
          <a:p>
            <a:r>
              <a:rPr lang="en-GB" dirty="0"/>
              <a:t>Clean-up ongoing</a:t>
            </a:r>
          </a:p>
          <a:p>
            <a:r>
              <a:rPr lang="en-GB" dirty="0"/>
              <a:t>Waste sent to other disposal sites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37FCC3-7DE1-4BB5-95EB-79F340256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 – Hanford Nuclear Reservation</a:t>
            </a:r>
          </a:p>
        </p:txBody>
      </p:sp>
    </p:spTree>
    <p:extLst>
      <p:ext uri="{BB962C8B-B14F-4D97-AF65-F5344CB8AC3E}">
        <p14:creationId xmlns:p14="http://schemas.microsoft.com/office/powerpoint/2010/main" val="29924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568" y="157069"/>
            <a:ext cx="8618393" cy="64637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</p:spTree>
    <p:extLst>
      <p:ext uri="{BB962C8B-B14F-4D97-AF65-F5344CB8AC3E}">
        <p14:creationId xmlns:p14="http://schemas.microsoft.com/office/powerpoint/2010/main" val="2921308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759" y="186948"/>
            <a:ext cx="8520882" cy="63906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</p:spTree>
    <p:extLst>
      <p:ext uri="{BB962C8B-B14F-4D97-AF65-F5344CB8AC3E}">
        <p14:creationId xmlns:p14="http://schemas.microsoft.com/office/powerpoint/2010/main" val="327440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06" y="227113"/>
            <a:ext cx="8428478" cy="63213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</p:spTree>
    <p:extLst>
      <p:ext uri="{BB962C8B-B14F-4D97-AF65-F5344CB8AC3E}">
        <p14:creationId xmlns:p14="http://schemas.microsoft.com/office/powerpoint/2010/main" val="334159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66" y="267195"/>
            <a:ext cx="8382070" cy="6286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</p:spTree>
    <p:extLst>
      <p:ext uri="{BB962C8B-B14F-4D97-AF65-F5344CB8AC3E}">
        <p14:creationId xmlns:p14="http://schemas.microsoft.com/office/powerpoint/2010/main" val="160012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Site had been selected in 1983 (out of 5) and 1986 (out of 3)</a:t>
            </a:r>
          </a:p>
          <a:p>
            <a:r>
              <a:rPr lang="en-GB" dirty="0"/>
              <a:t>1987 – 5-mile tunnel developed through the mountain</a:t>
            </a:r>
          </a:p>
          <a:p>
            <a:r>
              <a:rPr lang="en-GB" dirty="0"/>
              <a:t>Designed to limit radiation for 1 million years</a:t>
            </a:r>
          </a:p>
          <a:p>
            <a:pPr lvl="1"/>
            <a:r>
              <a:rPr lang="en-GB" dirty="0"/>
              <a:t>Waste can be stored 1000ft down but still be 1000ft above water table</a:t>
            </a:r>
          </a:p>
          <a:p>
            <a:r>
              <a:rPr lang="en-GB" dirty="0"/>
              <a:t>2002 – US Congress designated Yucca Mountain as sole repository of US spend nuclear fuel</a:t>
            </a:r>
          </a:p>
          <a:p>
            <a:r>
              <a:rPr lang="en-GB" dirty="0"/>
              <a:t>2008 – licence application</a:t>
            </a:r>
          </a:p>
          <a:p>
            <a:r>
              <a:rPr lang="en-GB" dirty="0"/>
              <a:t>2010 – Obama administration terminated licence proceedings</a:t>
            </a:r>
          </a:p>
          <a:p>
            <a:r>
              <a:rPr lang="en-GB" dirty="0"/>
              <a:t>Period of challenges to licensing decision</a:t>
            </a:r>
          </a:p>
          <a:p>
            <a:r>
              <a:rPr lang="en-GB" dirty="0"/>
              <a:t>Now abandoned, yet partially developed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Yucca Mountain nuclear waste repository</a:t>
            </a:r>
          </a:p>
        </p:txBody>
      </p:sp>
    </p:spTree>
    <p:extLst>
      <p:ext uri="{BB962C8B-B14F-4D97-AF65-F5344CB8AC3E}">
        <p14:creationId xmlns:p14="http://schemas.microsoft.com/office/powerpoint/2010/main" val="168171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C1B48E-631F-495E-A5B5-CC92B790D0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739" y="1919714"/>
            <a:ext cx="3962400" cy="268605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3136C61-0628-45A1-BB8B-C8D7FC7C1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Yucca Mountain nuclear waste repository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99BECC-FDE4-41D4-8453-8DE47D0DD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114" y="2077976"/>
            <a:ext cx="4505325" cy="4505325"/>
          </a:xfrm>
          <a:prstGeom prst="rect">
            <a:avLst/>
          </a:prstGeom>
        </p:spPr>
      </p:pic>
      <p:pic>
        <p:nvPicPr>
          <p:cNvPr id="7" name="Picture 6" descr="A picture containing building, outdoor, ground, sky&#10;&#10;Description generated with very high confidence">
            <a:extLst>
              <a:ext uri="{FF2B5EF4-FFF2-40B4-BE49-F238E27FC236}">
                <a16:creationId xmlns:a16="http://schemas.microsoft.com/office/drawing/2014/main" id="{103308F9-6611-4795-96F1-5A51558C21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58" y="4834789"/>
            <a:ext cx="3615361" cy="1776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59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Isolation Pilot Plant, New Mexico</a:t>
            </a:r>
          </a:p>
        </p:txBody>
      </p:sp>
      <p:pic>
        <p:nvPicPr>
          <p:cNvPr id="1026" name="Picture 2" descr="Image result for new mexico nuclear was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448" y="1690689"/>
            <a:ext cx="533400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wipp.energy.gov/wipprecovery/Images/_MG_98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61" y="4509655"/>
            <a:ext cx="3019749" cy="201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21832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WIPP / Daily News</a:t>
            </a:r>
          </a:p>
        </p:txBody>
      </p:sp>
    </p:spTree>
    <p:extLst>
      <p:ext uri="{BB962C8B-B14F-4D97-AF65-F5344CB8AC3E}">
        <p14:creationId xmlns:p14="http://schemas.microsoft.com/office/powerpoint/2010/main" val="292533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4"/>
            <a:ext cx="2699781" cy="4794869"/>
          </a:xfrm>
        </p:spPr>
        <p:txBody>
          <a:bodyPr/>
          <a:lstStyle/>
          <a:p>
            <a:r>
              <a:rPr lang="en-GB" dirty="0"/>
              <a:t>Geological Disposal Facility</a:t>
            </a:r>
          </a:p>
          <a:p>
            <a:r>
              <a:rPr lang="en-GB" dirty="0"/>
              <a:t>Consultations began 2014</a:t>
            </a:r>
          </a:p>
          <a:p>
            <a:r>
              <a:rPr lang="en-GB" dirty="0"/>
              <a:t>Search for locations in 2018</a:t>
            </a:r>
          </a:p>
          <a:p>
            <a:r>
              <a:rPr lang="en-GB" dirty="0"/>
              <a:t>Three potential host sites (2 in Cumbria, 1 in Lincolnshire)</a:t>
            </a:r>
          </a:p>
          <a:p>
            <a:r>
              <a:rPr lang="en-GB" dirty="0"/>
              <a:t>Site evaluations are ongoing (years)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71575" y="285008"/>
            <a:ext cx="2699781" cy="1330037"/>
          </a:xfrm>
        </p:spPr>
        <p:txBody>
          <a:bodyPr/>
          <a:lstStyle/>
          <a:p>
            <a:r>
              <a:rPr lang="en-GB" dirty="0"/>
              <a:t>Long-term UK storage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548" y="-6796"/>
            <a:ext cx="4892634" cy="68287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11037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NIA</a:t>
            </a:r>
          </a:p>
        </p:txBody>
      </p:sp>
    </p:spTree>
    <p:extLst>
      <p:ext uri="{BB962C8B-B14F-4D97-AF65-F5344CB8AC3E}">
        <p14:creationId xmlns:p14="http://schemas.microsoft.com/office/powerpoint/2010/main" val="50095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397" t="22875" r="21560" b="12482"/>
          <a:stretch/>
        </p:blipFill>
        <p:spPr>
          <a:xfrm>
            <a:off x="262693" y="338202"/>
            <a:ext cx="8566611" cy="61485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F340D9-6C9F-4FE2-B54D-5FB6E4B12F8D}"/>
              </a:ext>
            </a:extLst>
          </p:cNvPr>
          <p:cNvSpPr txBox="1"/>
          <p:nvPr/>
        </p:nvSpPr>
        <p:spPr>
          <a:xfrm>
            <a:off x="0" y="6548472"/>
            <a:ext cx="42339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Providing Information on Geology, RWM, 2016</a:t>
            </a:r>
          </a:p>
        </p:txBody>
      </p:sp>
    </p:spTree>
    <p:extLst>
      <p:ext uri="{BB962C8B-B14F-4D97-AF65-F5344CB8AC3E}">
        <p14:creationId xmlns:p14="http://schemas.microsoft.com/office/powerpoint/2010/main" val="123658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DA259F-FCF0-4E05-9880-CDCBF7A7B9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3685" y="185093"/>
            <a:ext cx="5776545" cy="667290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A517EF0-2542-41D9-9D95-2F40C5EB4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253" y="391503"/>
            <a:ext cx="3760910" cy="2061551"/>
          </a:xfrm>
        </p:spPr>
        <p:txBody>
          <a:bodyPr/>
          <a:lstStyle/>
          <a:p>
            <a:r>
              <a:rPr lang="en-GB" dirty="0"/>
              <a:t>Japan, post </a:t>
            </a:r>
            <a:r>
              <a:rPr lang="en-GB" dirty="0" err="1"/>
              <a:t>Fukishima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27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164" y="95250"/>
            <a:ext cx="6096000" cy="66675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DA517EF0-2542-41D9-9D95-2F40C5EB4913}"/>
              </a:ext>
            </a:extLst>
          </p:cNvPr>
          <p:cNvSpPr txBox="1">
            <a:spLocks/>
          </p:cNvSpPr>
          <p:nvPr/>
        </p:nvSpPr>
        <p:spPr>
          <a:xfrm>
            <a:off x="169253" y="391503"/>
            <a:ext cx="3760910" cy="20615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Japan, post Fukishima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5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Outlook of nuclear power generation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802D45-2C3F-051C-D46A-6F68631226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79" t="21485" r="10851" b="5293"/>
          <a:stretch>
            <a:fillRect/>
          </a:stretch>
        </p:blipFill>
        <p:spPr>
          <a:xfrm>
            <a:off x="755241" y="1608307"/>
            <a:ext cx="7633518" cy="47548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0AC30F-439A-0CFB-D793-D6BBDA611276}"/>
              </a:ext>
            </a:extLst>
          </p:cNvPr>
          <p:cNvSpPr txBox="1"/>
          <p:nvPr/>
        </p:nvSpPr>
        <p:spPr>
          <a:xfrm>
            <a:off x="0" y="6548472"/>
            <a:ext cx="27648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World Nuclear Association</a:t>
            </a:r>
          </a:p>
        </p:txBody>
      </p:sp>
    </p:spTree>
    <p:extLst>
      <p:ext uri="{BB962C8B-B14F-4D97-AF65-F5344CB8AC3E}">
        <p14:creationId xmlns:p14="http://schemas.microsoft.com/office/powerpoint/2010/main" val="2468165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Shadow of Chernobyl</a:t>
            </a:r>
          </a:p>
          <a:p>
            <a:endParaRPr lang="en-GB" dirty="0"/>
          </a:p>
          <a:p>
            <a:r>
              <a:rPr lang="en-GB" dirty="0"/>
              <a:t>https://www.youtube.com/watch?v=tIk9h1vLO8M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to watch</a:t>
            </a:r>
          </a:p>
        </p:txBody>
      </p:sp>
    </p:spTree>
    <p:extLst>
      <p:ext uri="{BB962C8B-B14F-4D97-AF65-F5344CB8AC3E}">
        <p14:creationId xmlns:p14="http://schemas.microsoft.com/office/powerpoint/2010/main" val="104617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we consider nuclear within our low carbon future?</a:t>
            </a:r>
          </a:p>
          <a:p>
            <a:r>
              <a:rPr lang="en-GB" dirty="0"/>
              <a:t>Are there viable alternatives?</a:t>
            </a:r>
          </a:p>
          <a:p>
            <a:r>
              <a:rPr lang="en-GB" dirty="0"/>
              <a:t>What do we do about the waste issue?</a:t>
            </a:r>
          </a:p>
          <a:p>
            <a:r>
              <a:rPr lang="en-GB" dirty="0"/>
              <a:t>Why has nothing been done about it as of yet?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 time!</a:t>
            </a:r>
          </a:p>
        </p:txBody>
      </p:sp>
    </p:spTree>
    <p:extLst>
      <p:ext uri="{BB962C8B-B14F-4D97-AF65-F5344CB8AC3E}">
        <p14:creationId xmlns:p14="http://schemas.microsoft.com/office/powerpoint/2010/main" val="311932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Nuclear Energy Institute (</a:t>
            </a:r>
            <a:r>
              <a:rPr lang="en-GB" dirty="0">
                <a:hlinkClick r:id="rId2"/>
              </a:rPr>
              <a:t>www.nei.org</a:t>
            </a:r>
            <a:r>
              <a:rPr lang="en-GB" dirty="0"/>
              <a:t>)</a:t>
            </a:r>
          </a:p>
          <a:p>
            <a:r>
              <a:rPr lang="en-GB" dirty="0"/>
              <a:t>World Nuclear Association (</a:t>
            </a:r>
            <a:r>
              <a:rPr lang="en-GB" dirty="0">
                <a:hlinkClick r:id="rId3"/>
              </a:rPr>
              <a:t>www.world-nuclear.org</a:t>
            </a:r>
            <a:r>
              <a:rPr lang="en-GB" dirty="0"/>
              <a:t>)</a:t>
            </a:r>
          </a:p>
          <a:p>
            <a:r>
              <a:rPr lang="en-GB" dirty="0"/>
              <a:t>International Atomic Energy Agency (</a:t>
            </a:r>
            <a:r>
              <a:rPr lang="en-GB" dirty="0">
                <a:hlinkClick r:id="rId4"/>
              </a:rPr>
              <a:t>www.iaee.org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US Office of Environmental Management (</a:t>
            </a:r>
            <a:r>
              <a:rPr lang="en-GB" dirty="0">
                <a:hlinkClick r:id="rId6"/>
              </a:rPr>
              <a:t>www.energy.gov</a:t>
            </a:r>
            <a:r>
              <a:rPr lang="en-GB" dirty="0"/>
              <a:t>)</a:t>
            </a:r>
          </a:p>
          <a:p>
            <a:r>
              <a:rPr lang="en-GB" dirty="0"/>
              <a:t>The Economist (</a:t>
            </a:r>
            <a:r>
              <a:rPr lang="en-GB" dirty="0">
                <a:hlinkClick r:id="rId7"/>
              </a:rPr>
              <a:t>www.economist.com</a:t>
            </a:r>
            <a:r>
              <a:rPr lang="en-GB" dirty="0"/>
              <a:t>) </a:t>
            </a:r>
          </a:p>
          <a:p>
            <a:r>
              <a:rPr lang="en-GB" dirty="0"/>
              <a:t>International Energy Agency (</a:t>
            </a:r>
            <a:r>
              <a:rPr lang="en-GB" dirty="0">
                <a:hlinkClick r:id="rId8"/>
              </a:rPr>
              <a:t>www.iea.org/</a:t>
            </a:r>
            <a:r>
              <a:rPr lang="en-GB" dirty="0"/>
              <a:t>)</a:t>
            </a:r>
          </a:p>
          <a:p>
            <a:r>
              <a:rPr lang="en-GB" dirty="0"/>
              <a:t>Waste Isolation Pilot Plant (</a:t>
            </a:r>
            <a:r>
              <a:rPr lang="en-GB" dirty="0">
                <a:hlinkClick r:id="rId9"/>
              </a:rPr>
              <a:t>www.wipp.energy.gov/</a:t>
            </a:r>
            <a:r>
              <a:rPr lang="en-GB" dirty="0"/>
              <a:t>) </a:t>
            </a:r>
          </a:p>
          <a:p>
            <a:r>
              <a:rPr lang="en-GB" dirty="0"/>
              <a:t>GDF report (</a:t>
            </a:r>
            <a:r>
              <a:rPr lang="en-GB" dirty="0">
                <a:hlinkClick r:id="rId10"/>
              </a:rPr>
              <a:t>https://www.gov.uk/government/publications/gdf-report-2024/gdf-report-2024-protecting-people-and-our-environment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987</Words>
  <Application>Microsoft Office PowerPoint</Application>
  <PresentationFormat>On-screen Show (4:3)</PresentationFormat>
  <Paragraphs>191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Cambria</vt:lpstr>
      <vt:lpstr>Times New Roman</vt:lpstr>
      <vt:lpstr>Cloud skipper design template</vt:lpstr>
      <vt:lpstr>Low Carbon Technologies</vt:lpstr>
      <vt:lpstr>Todays Topic</vt:lpstr>
      <vt:lpstr>Current nuclear power generation, UK</vt:lpstr>
      <vt:lpstr>Current Nuclear locations, UK</vt:lpstr>
      <vt:lpstr>Hinkley Point C, Sept 2019</vt:lpstr>
      <vt:lpstr>Hinkley Point C, January 2024</vt:lpstr>
      <vt:lpstr>Uranium</vt:lpstr>
      <vt:lpstr>Uranium resources, 2023</vt:lpstr>
      <vt:lpstr>Uranium mining</vt:lpstr>
      <vt:lpstr>Uranium milling</vt:lpstr>
      <vt:lpstr>Orano McClean Lake U mill, Canada</vt:lpstr>
      <vt:lpstr>Uranium enrichment</vt:lpstr>
      <vt:lpstr>Enrichment centrifuges</vt:lpstr>
      <vt:lpstr>Nuclear waste</vt:lpstr>
      <vt:lpstr>Spent fuel</vt:lpstr>
      <vt:lpstr>Reprocessing</vt:lpstr>
      <vt:lpstr>Sellafield</vt:lpstr>
      <vt:lpstr>Sellafield site</vt:lpstr>
      <vt:lpstr>PowerPoint Presentation</vt:lpstr>
      <vt:lpstr>Other issues</vt:lpstr>
      <vt:lpstr>THORP</vt:lpstr>
      <vt:lpstr>US – Hanford Nuclear Reservation</vt:lpstr>
      <vt:lpstr>PowerPoint Presentation</vt:lpstr>
      <vt:lpstr>PowerPoint Presentation</vt:lpstr>
      <vt:lpstr>PowerPoint Presentation</vt:lpstr>
      <vt:lpstr>PowerPoint Presentation</vt:lpstr>
      <vt:lpstr>Yucca Mountain nuclear waste repository</vt:lpstr>
      <vt:lpstr>Yucca Mountain nuclear waste repository</vt:lpstr>
      <vt:lpstr>Waste Isolation Pilot Plant, New Mexico</vt:lpstr>
      <vt:lpstr>Long-term UK storage</vt:lpstr>
      <vt:lpstr>PowerPoint Presentation</vt:lpstr>
      <vt:lpstr>Japan, post Fukishima</vt:lpstr>
      <vt:lpstr>PowerPoint Presentation</vt:lpstr>
      <vt:lpstr>Outlook of nuclear power generation</vt:lpstr>
      <vt:lpstr>Video to watch</vt:lpstr>
      <vt:lpstr>Debate time!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>Lara Hopkinson</cp:lastModifiedBy>
  <cp:revision>2</cp:revision>
  <dcterms:created xsi:type="dcterms:W3CDTF">2017-01-04T09:10:00Z</dcterms:created>
  <dcterms:modified xsi:type="dcterms:W3CDTF">2026-01-05T13:38:48Z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