
<file path=[Content_Types].xml><?xml version="1.0" encoding="utf-8"?>
<Types xmlns="http://schemas.openxmlformats.org/package/2006/content-types">
  <Default Extension="bin" ContentType="application/vnd.openxmlformats-officedocument.oleObject"/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>
  <p:sldMasterIdLst>
    <p:sldMasterId id="2147484776" r:id="rId1"/>
    <p:sldMasterId id="2147484788" r:id="rId2"/>
  </p:sldMasterIdLst>
  <p:notesMasterIdLst>
    <p:notesMasterId r:id="rId47"/>
  </p:notesMasterIdLst>
  <p:sldIdLst>
    <p:sldId id="534" r:id="rId3"/>
    <p:sldId id="287" r:id="rId4"/>
    <p:sldId id="285" r:id="rId5"/>
    <p:sldId id="288" r:id="rId6"/>
    <p:sldId id="289" r:id="rId7"/>
    <p:sldId id="290" r:id="rId8"/>
    <p:sldId id="291" r:id="rId9"/>
    <p:sldId id="292" r:id="rId10"/>
    <p:sldId id="293" r:id="rId11"/>
    <p:sldId id="294" r:id="rId12"/>
    <p:sldId id="295" r:id="rId13"/>
    <p:sldId id="296" r:id="rId14"/>
    <p:sldId id="297" r:id="rId15"/>
    <p:sldId id="298" r:id="rId16"/>
    <p:sldId id="299" r:id="rId17"/>
    <p:sldId id="300" r:id="rId18"/>
    <p:sldId id="302" r:id="rId19"/>
    <p:sldId id="303" r:id="rId20"/>
    <p:sldId id="257" r:id="rId21"/>
    <p:sldId id="258" r:id="rId22"/>
    <p:sldId id="259" r:id="rId23"/>
    <p:sldId id="260" r:id="rId24"/>
    <p:sldId id="269" r:id="rId25"/>
    <p:sldId id="262" r:id="rId26"/>
    <p:sldId id="263" r:id="rId27"/>
    <p:sldId id="264" r:id="rId28"/>
    <p:sldId id="265" r:id="rId29"/>
    <p:sldId id="266" r:id="rId30"/>
    <p:sldId id="267" r:id="rId31"/>
    <p:sldId id="268" r:id="rId32"/>
    <p:sldId id="270" r:id="rId33"/>
    <p:sldId id="271" r:id="rId34"/>
    <p:sldId id="272" r:id="rId35"/>
    <p:sldId id="273" r:id="rId36"/>
    <p:sldId id="274" r:id="rId37"/>
    <p:sldId id="275" r:id="rId38"/>
    <p:sldId id="276" r:id="rId39"/>
    <p:sldId id="277" r:id="rId40"/>
    <p:sldId id="278" r:id="rId41"/>
    <p:sldId id="279" r:id="rId42"/>
    <p:sldId id="280" r:id="rId43"/>
    <p:sldId id="281" r:id="rId44"/>
    <p:sldId id="283" r:id="rId45"/>
    <p:sldId id="282" r:id="rId46"/>
  </p:sldIdLst>
  <p:sldSz cx="9144000" cy="6858000" type="screen4x3"/>
  <p:notesSz cx="6858000" cy="9144000"/>
  <p:embeddedFontLst>
    <p:embeddedFont>
      <p:font typeface="Arial Rounded MT Bold" panose="020F0704030504030204" pitchFamily="34" charset="0"/>
      <p:regular r:id="rId48"/>
    </p:embeddedFont>
    <p:embeddedFont>
      <p:font typeface="Calibri" panose="020F0502020204030204" pitchFamily="34" charset="0"/>
      <p:regular r:id="rId49"/>
      <p:bold r:id="rId50"/>
      <p:italic r:id="rId51"/>
      <p:boldItalic r:id="rId52"/>
    </p:embeddedFont>
    <p:embeddedFont>
      <p:font typeface="Corbel" panose="020B0503020204020204" pitchFamily="34" charset="0"/>
      <p:regular r:id="rId53"/>
      <p:bold r:id="rId54"/>
      <p:italic r:id="rId55"/>
      <p:boldItalic r:id="rId5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1625" y="8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font" Target="fonts/font3.fntdata"/><Relationship Id="rId55" Type="http://schemas.openxmlformats.org/officeDocument/2006/relationships/font" Target="fonts/font8.fntdata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font" Target="fonts/font6.fntdata"/><Relationship Id="rId58" Type="http://schemas.openxmlformats.org/officeDocument/2006/relationships/viewProps" Target="viewProps.xml"/><Relationship Id="rId5" Type="http://schemas.openxmlformats.org/officeDocument/2006/relationships/slide" Target="slides/slide3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font" Target="fonts/font1.fntdata"/><Relationship Id="rId56" Type="http://schemas.openxmlformats.org/officeDocument/2006/relationships/font" Target="fonts/font9.fntdata"/><Relationship Id="rId8" Type="http://schemas.openxmlformats.org/officeDocument/2006/relationships/slide" Target="slides/slide6.xml"/><Relationship Id="rId51" Type="http://schemas.openxmlformats.org/officeDocument/2006/relationships/font" Target="fonts/font4.fntdata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theme" Target="theme/theme1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font" Target="fonts/font7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font" Target="fonts/font2.fntdata"/><Relationship Id="rId57" Type="http://schemas.openxmlformats.org/officeDocument/2006/relationships/presProps" Target="presProps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font" Target="fonts/font5.fntdata"/><Relationship Id="rId6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3C259FB-71FF-4E4C-95AC-6EEC1F15F52F}" type="datetimeFigureOut">
              <a:rPr lang="en-GB" smtClean="0"/>
              <a:t>08/02/2021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7853BF-83B9-4A80-9C20-FB43AA56CD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016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63491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634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C25F2FB-5284-459E-B080-992AF68E20A9}" type="slidenum">
              <a:rPr lang="en-GB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1734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853BF-83B9-4A80-9C20-FB43AA56CD4A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892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7853BF-83B9-4A80-9C20-FB43AA56CD4A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892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233D26B-DFC2-4248-8ED0-AD3E108CBDD7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332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97F932-D99A-4087-BFB1-EA42FAFC8D2C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10723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9C96367-2F2B-4F6E-ACF4-15FA13738E10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2708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FB3498D-21C7-408B-8EF5-5B55DEF0BFD5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4790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84DB246E-8FD1-42FF-94A4-E4133095C37A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558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A93939D4-B818-4372-B1EE-7CB6D5BBC74A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4673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2F35E438-4D0D-4834-B658-A90420491D98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1038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76F8ADFA-7142-4015-85E6-1712F15FA709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09895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4A581E0-D653-4D78-A48F-41D80498BC7E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5063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694C003-38E8-486A-9BFD-47E55D87241C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5357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E059EAA3-934B-41DB-B3B1-806F4BE5CC37}" type="datetime1">
              <a:rPr lang="en-US" smtClean="0"/>
              <a:pPr/>
              <a:t>2/8/2021</a:t>
            </a:fld>
            <a:endParaRPr lang="en-US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66743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7613670-9DCC-4F3B-A813-2D57E3F669D3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4A349403-D926-47B3-8FBF-B85C5FC8257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8429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280217D-976E-4701-B677-C6175AAE263B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 dirty="0">
                <a:solidFill>
                  <a:prstClr val="black"/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98FFD23-A562-4633-A2B6-B3E5DF7E1A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3448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C1C87BB-82AB-48EA-82AC-8E1C827E2A7F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572781E-558C-4ED7-AD63-D27D44B396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1540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840280D5-0835-452F-BCC2-487F54756822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2096B041-6E99-4359-A389-74577D161FA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29931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3156C5D7-7866-404F-82ED-F8BA470F1151}" type="datetime1">
              <a:rPr lang="en-GB" smtClean="0"/>
              <a:t>08/02/2021</a:t>
            </a:fld>
            <a:endParaRPr lang="en-GB"/>
          </a:p>
        </p:txBody>
      </p:sp>
      <p:sp>
        <p:nvSpPr>
          <p:cNvPr id="8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855403F-8250-4DD1-A4C2-92980B39151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9539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B990BEFA-853F-4ADB-8261-B9DF19173941}" type="datetime1">
              <a:rPr lang="en-GB" smtClean="0"/>
              <a:t>08/02/2021</a:t>
            </a:fld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C29155E-2029-4282-9517-655B4E450D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56324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5589CA98-A964-4AD3-A673-FCBF05CA4D26}" type="datetime1">
              <a:rPr lang="en-GB" smtClean="0"/>
              <a:t>08/02/2021</a:t>
            </a:fld>
            <a:endParaRPr lang="en-GB"/>
          </a:p>
        </p:txBody>
      </p:sp>
      <p:sp>
        <p:nvSpPr>
          <p:cNvPr id="3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12AAD7C2-7D3F-4900-B54C-1413AE9CCE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308024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23CD21B-0839-4E99-8AA7-C391B9A66DF3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69BCF62-406D-4B72-989E-DA8A3B72D4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358719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067F16A8-215C-42C8-89FA-D2C0F30BF846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E53A42F0-A750-422B-9716-DDB2FB0FC3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30612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9344E236-80B5-4DAD-B96A-79D6D50208A4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2E60346-F0C0-4E9D-A339-9EEE2FD8241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563900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C0E0DA29-1DC4-4385-8A99-4F45290ACCCC}" type="datetime1">
              <a:rPr lang="en-GB" smtClean="0"/>
              <a:t>08/02/2021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Corbel" pitchFamily="34" charset="0"/>
                <a:cs typeface="Arial" pitchFamily="34" charset="0"/>
              </a:defRPr>
            </a:lvl1pPr>
          </a:lstStyle>
          <a:p>
            <a:pPr>
              <a:defRPr/>
            </a:pPr>
            <a:fld id="{F44FA86D-9419-442E-956B-46EF807636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150243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4675" y="304800"/>
            <a:ext cx="8001000" cy="1216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5667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752600"/>
            <a:ext cx="3924300" cy="42672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ECF607-62E2-47C5-9BEB-6A1B679AFB1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39182"/>
      </p:ext>
    </p:extLst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8B3AFFF1-9C47-49F0-AE12-AF188F3F4E82}" type="datetime1">
              <a:rPr lang="en-US" smtClean="0"/>
              <a:pPr/>
              <a:t>2/8/2021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33770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77" r:id="rId1"/>
    <p:sldLayoutId id="2147484778" r:id="rId2"/>
    <p:sldLayoutId id="2147484779" r:id="rId3"/>
    <p:sldLayoutId id="2147484780" r:id="rId4"/>
    <p:sldLayoutId id="2147484781" r:id="rId5"/>
    <p:sldLayoutId id="2147484782" r:id="rId6"/>
    <p:sldLayoutId id="2147484783" r:id="rId7"/>
    <p:sldLayoutId id="2147484784" r:id="rId8"/>
    <p:sldLayoutId id="2147484785" r:id="rId9"/>
    <p:sldLayoutId id="2147484786" r:id="rId10"/>
    <p:sldLayoutId id="2147484787" r:id="rId11"/>
  </p:sldLayoutIdLst>
  <p:hf sldNum="0"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05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C7E503A4-7D7E-474D-9C56-2AE210F4CB8E}" type="datetime1">
              <a:rPr lang="en-GB" smtClean="0"/>
              <a:t>08/02/2021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Myriad Pro"/>
                <a:cs typeface="+mn-cs"/>
              </a:defRPr>
            </a:lvl1pPr>
          </a:lstStyle>
          <a:p>
            <a:pPr>
              <a:defRPr/>
            </a:pPr>
            <a:fld id="{F8A608B1-9B14-4951-810E-F7DFA5DD70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2747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789" r:id="rId1"/>
    <p:sldLayoutId id="2147484790" r:id="rId2"/>
    <p:sldLayoutId id="2147484791" r:id="rId3"/>
    <p:sldLayoutId id="2147484792" r:id="rId4"/>
    <p:sldLayoutId id="2147484793" r:id="rId5"/>
    <p:sldLayoutId id="2147484794" r:id="rId6"/>
    <p:sldLayoutId id="2147484795" r:id="rId7"/>
    <p:sldLayoutId id="2147484796" r:id="rId8"/>
    <p:sldLayoutId id="2147484797" r:id="rId9"/>
    <p:sldLayoutId id="2147484798" r:id="rId10"/>
    <p:sldLayoutId id="2147484799" r:id="rId11"/>
    <p:sldLayoutId id="2147484800" r:id="rId12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athsisfun.com/mean.html" TargetMode="Externa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thsisfun.com/data/standard-deviation-calculator.html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wmf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thsisfun.com/data/index.html" TargetMode="External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550718" y="2335695"/>
            <a:ext cx="8291945" cy="3180521"/>
          </a:xfrm>
        </p:spPr>
        <p:txBody>
          <a:bodyPr/>
          <a:lstStyle/>
          <a:p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BMSK4008</a:t>
            </a:r>
            <a:br>
              <a:rPr lang="en-GB" altLang="en-US" dirty="0"/>
            </a:br>
            <a:r>
              <a:rPr lang="en-GB" altLang="en-US" dirty="0"/>
              <a:t> </a:t>
            </a:r>
            <a:r>
              <a:rPr lang="en-GB" altLang="en-US" sz="3600" dirty="0">
                <a:solidFill>
                  <a:schemeClr val="bg1">
                    <a:lumMod val="75000"/>
                  </a:schemeClr>
                </a:solidFill>
                <a:latin typeface="Arial Rounded MT Bold" charset="0"/>
                <a:ea typeface="Arial Rounded MT Bold" charset="0"/>
                <a:cs typeface="Arial Rounded MT Bold" charset="0"/>
              </a:rPr>
              <a:t>Academic and Research Skills</a:t>
            </a:r>
            <a:br>
              <a:rPr lang="en-GB" altLang="en-US" sz="3600" dirty="0">
                <a:latin typeface="Arial Rounded MT Bold" charset="0"/>
                <a:ea typeface="Arial Rounded MT Bold" charset="0"/>
                <a:cs typeface="Arial Rounded MT Bold" charset="0"/>
              </a:rPr>
            </a:br>
            <a:br>
              <a:rPr lang="en-US" dirty="0">
                <a:latin typeface="+mj-ea"/>
                <a:cs typeface="+mj-ea"/>
              </a:rPr>
            </a:br>
            <a:r>
              <a:rPr lang="en-GB" altLang="en-US" sz="4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Rounded MT Bold" charset="0"/>
                <a:ea typeface="Arial Rounded MT Bold" charset="0"/>
                <a:cs typeface="Arial Rounded MT Bold" charset="0"/>
              </a:rPr>
              <a:t>Statistics 101</a:t>
            </a:r>
            <a:br>
              <a:rPr lang="en-US" dirty="0">
                <a:latin typeface="+mj-ea"/>
                <a:cs typeface="+mj-ea"/>
              </a:rPr>
            </a:br>
            <a:br>
              <a:rPr lang="en-GB" altLang="en-US" sz="1400" dirty="0">
                <a:solidFill>
                  <a:schemeClr val="bg1"/>
                </a:solidFill>
              </a:rPr>
            </a:br>
            <a:endParaRPr lang="en-GB" altLang="en-US" sz="1400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4E039E-033A-44BF-A466-FFDFE31062ED}"/>
              </a:ext>
            </a:extLst>
          </p:cNvPr>
          <p:cNvSpPr txBox="1"/>
          <p:nvPr/>
        </p:nvSpPr>
        <p:spPr>
          <a:xfrm>
            <a:off x="665922" y="1222512"/>
            <a:ext cx="847807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Arial Rounded MT Bold" panose="020F0704030504030204" pitchFamily="34" charset="0"/>
                <a:ea typeface="+mn-ea"/>
                <a:cs typeface="+mn-cs"/>
              </a:rPr>
              <a:t>CertHE Skills for the Workplace</a:t>
            </a:r>
            <a:endParaRPr kumimoji="0" lang="en-GB" sz="4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Arial Rounded MT Bold" panose="020F070403050403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078178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/>
          </p:cNvSpPr>
          <p:nvPr>
            <p:ph idx="1"/>
          </p:nvPr>
        </p:nvSpPr>
        <p:spPr bwMode="auto">
          <a:xfrm>
            <a:off x="467544" y="656692"/>
            <a:ext cx="7924800" cy="457250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0" indent="0">
              <a:lnSpc>
                <a:spcPct val="90000"/>
              </a:lnSpc>
              <a:spcBef>
                <a:spcPts val="500"/>
              </a:spcBef>
              <a:buNone/>
            </a:pPr>
            <a:r>
              <a:rPr lang="en-US" sz="2800" dirty="0"/>
              <a:t>There are 2 broad categories of </a:t>
            </a:r>
            <a:r>
              <a:rPr lang="en-US" sz="2800" dirty="0">
                <a:solidFill>
                  <a:schemeClr val="tx2"/>
                </a:solidFill>
              </a:rPr>
              <a:t>descriptive statistics </a:t>
            </a:r>
            <a:br>
              <a:rPr lang="en-US" sz="2400" dirty="0">
                <a:solidFill>
                  <a:schemeClr val="tx2"/>
                </a:solidFill>
              </a:rPr>
            </a:br>
            <a:endParaRPr lang="en-US" sz="24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Ø"/>
            </a:pPr>
            <a:r>
              <a:rPr lang="en-US" sz="2400" dirty="0"/>
              <a:t>Measures of </a:t>
            </a:r>
            <a:r>
              <a:rPr lang="en-US" sz="2400" dirty="0">
                <a:solidFill>
                  <a:schemeClr val="tx2"/>
                </a:solidFill>
              </a:rPr>
              <a:t>Central Tendency</a:t>
            </a:r>
            <a:r>
              <a:rPr lang="en-US" sz="2400" dirty="0"/>
              <a:t> describe the centre point of a data set with a single value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Mean (i.e. </a:t>
            </a:r>
            <a:r>
              <a:rPr lang="en-US" sz="2400" dirty="0">
                <a:solidFill>
                  <a:schemeClr val="tx2"/>
                </a:solidFill>
              </a:rPr>
              <a:t>average</a:t>
            </a:r>
            <a:r>
              <a:rPr lang="en-US" sz="2400" dirty="0"/>
              <a:t>)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Median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Mode</a:t>
            </a:r>
          </a:p>
          <a:p>
            <a:pPr>
              <a:lnSpc>
                <a:spcPct val="90000"/>
              </a:lnSpc>
              <a:spcBef>
                <a:spcPts val="500"/>
              </a:spcBef>
              <a:buFont typeface="Wingdings" pitchFamily="2" charset="2"/>
              <a:buChar char="Ø"/>
            </a:pPr>
            <a:r>
              <a:rPr lang="en-US" sz="2400" dirty="0">
                <a:solidFill>
                  <a:schemeClr val="tx2"/>
                </a:solidFill>
              </a:rPr>
              <a:t>Dispersion</a:t>
            </a:r>
            <a:r>
              <a:rPr lang="en-US" sz="2400" b="1" dirty="0"/>
              <a:t> </a:t>
            </a:r>
            <a:r>
              <a:rPr lang="en-US" sz="2400" dirty="0"/>
              <a:t>measures how far individual data values have strayed from the mean. 	</a:t>
            </a:r>
          </a:p>
          <a:p>
            <a:pPr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        -	Range	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Quartiles</a:t>
            </a:r>
          </a:p>
          <a:p>
            <a:pPr marL="57150" indent="-57150">
              <a:lnSpc>
                <a:spcPct val="90000"/>
              </a:lnSpc>
              <a:spcBef>
                <a:spcPts val="500"/>
              </a:spcBef>
            </a:pPr>
            <a:r>
              <a:rPr lang="en-US" sz="2400" dirty="0"/>
              <a:t>	-	Standard deviation (and variance)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8464404"/>
      </p:ext>
    </p:extLst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827584" y="1484784"/>
            <a:ext cx="78488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Descriptive Statistics:</a:t>
            </a:r>
          </a:p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</a:p>
          <a:p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1. Central Tendency</a:t>
            </a:r>
          </a:p>
        </p:txBody>
      </p:sp>
    </p:spTree>
    <p:extLst>
      <p:ext uri="{BB962C8B-B14F-4D97-AF65-F5344CB8AC3E}">
        <p14:creationId xmlns:p14="http://schemas.microsoft.com/office/powerpoint/2010/main" val="14699056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193" name="Group 1"/>
          <p:cNvGrpSpPr>
            <a:grpSpLocks/>
          </p:cNvGrpSpPr>
          <p:nvPr/>
        </p:nvGrpSpPr>
        <p:grpSpPr bwMode="auto">
          <a:xfrm>
            <a:off x="513557" y="4860338"/>
            <a:ext cx="2825604" cy="744456"/>
            <a:chOff x="0" y="-1"/>
            <a:chExt cx="223" cy="59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194" name="AutoShape 2"/>
            <p:cNvSpPr>
              <a:spLocks/>
            </p:cNvSpPr>
            <p:nvPr/>
          </p:nvSpPr>
          <p:spPr bwMode="auto">
            <a:xfrm>
              <a:off x="0" y="0"/>
              <a:ext cx="218" cy="5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/>
            <a:p>
              <a:pPr defTabSz="914400"/>
              <a:endParaRPr lang="en-US" sz="1800">
                <a:solidFill>
                  <a:schemeClr val="tx1"/>
                </a:solidFill>
              </a:endParaRPr>
            </a:p>
          </p:txBody>
        </p:sp>
        <p:pic>
          <p:nvPicPr>
            <p:cNvPr id="8195" name="Picture 3" descr="image.pdf"/>
            <p:cNvPicPr>
              <a:picLocks noChangeAspect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" y="-1"/>
              <a:ext cx="218" cy="58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  <p:sp>
        <p:nvSpPr>
          <p:cNvPr id="8196" name="Rectangle 4"/>
          <p:cNvSpPr>
            <a:spLocks noGrp="1"/>
          </p:cNvSpPr>
          <p:nvPr>
            <p:ph type="title"/>
          </p:nvPr>
        </p:nvSpPr>
        <p:spPr bwMode="auto">
          <a:xfrm>
            <a:off x="457200" y="-23932"/>
            <a:ext cx="8229600" cy="85169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Mean</a:t>
            </a:r>
          </a:p>
        </p:txBody>
      </p:sp>
      <p:sp>
        <p:nvSpPr>
          <p:cNvPr id="8197" name="Rectangle 5"/>
          <p:cNvSpPr>
            <a:spLocks noGrp="1"/>
          </p:cNvSpPr>
          <p:nvPr>
            <p:ph idx="1"/>
          </p:nvPr>
        </p:nvSpPr>
        <p:spPr bwMode="auto">
          <a:xfrm>
            <a:off x="503959" y="827762"/>
            <a:ext cx="8228012" cy="46497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marL="257175" indent="-257175"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800" dirty="0"/>
              <a:t>The most common measure of central tendency</a:t>
            </a:r>
          </a:p>
          <a:p>
            <a:pPr marL="257175" indent="-257175"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800" dirty="0"/>
              <a:t>Mean = sum of all values divided by the number of values</a:t>
            </a:r>
          </a:p>
          <a:p>
            <a:pPr marL="257175" indent="-257175"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800" dirty="0"/>
              <a:t>Affected by extreme values (outliers)</a:t>
            </a:r>
          </a:p>
        </p:txBody>
      </p:sp>
      <p:sp>
        <p:nvSpPr>
          <p:cNvPr id="8198" name="AutoShape 6"/>
          <p:cNvSpPr>
            <a:spLocks/>
          </p:cNvSpPr>
          <p:nvPr/>
        </p:nvSpPr>
        <p:spPr bwMode="auto">
          <a:xfrm rot="16200000">
            <a:off x="6019800" y="4221266"/>
            <a:ext cx="381001" cy="228600"/>
          </a:xfrm>
          <a:prstGeom prst="rightArrow">
            <a:avLst>
              <a:gd name="adj1" fmla="val 50000"/>
              <a:gd name="adj2" fmla="val 67160"/>
            </a:avLst>
          </a:prstGeom>
          <a:solidFill>
            <a:srgbClr val="FF00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199" name="Line 7"/>
          <p:cNvSpPr>
            <a:spLocks noChangeShapeType="1"/>
          </p:cNvSpPr>
          <p:nvPr/>
        </p:nvSpPr>
        <p:spPr bwMode="auto">
          <a:xfrm>
            <a:off x="703263" y="3886200"/>
            <a:ext cx="3354387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00" name="AutoShape 8"/>
          <p:cNvSpPr>
            <a:spLocks/>
          </p:cNvSpPr>
          <p:nvPr/>
        </p:nvSpPr>
        <p:spPr bwMode="auto">
          <a:xfrm>
            <a:off x="611188" y="3789363"/>
            <a:ext cx="3984625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chemeClr val="tx1"/>
                </a:solidFill>
              </a:rPr>
              <a:t>0  1   2   3   4   5   6   7   8   9   10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201" name="AutoShape 9"/>
          <p:cNvSpPr>
            <a:spLocks/>
          </p:cNvSpPr>
          <p:nvPr/>
        </p:nvSpPr>
        <p:spPr bwMode="auto">
          <a:xfrm>
            <a:off x="862543" y="36449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2" name="AutoShape 10"/>
          <p:cNvSpPr>
            <a:spLocks/>
          </p:cNvSpPr>
          <p:nvPr/>
        </p:nvSpPr>
        <p:spPr bwMode="auto">
          <a:xfrm>
            <a:off x="1135592" y="36449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3" name="AutoShape 11"/>
          <p:cNvSpPr>
            <a:spLocks/>
          </p:cNvSpPr>
          <p:nvPr/>
        </p:nvSpPr>
        <p:spPr bwMode="auto">
          <a:xfrm>
            <a:off x="1434043" y="3636397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4" name="AutoShape 12"/>
          <p:cNvSpPr>
            <a:spLocks/>
          </p:cNvSpPr>
          <p:nvPr/>
        </p:nvSpPr>
        <p:spPr bwMode="auto">
          <a:xfrm>
            <a:off x="1700742" y="3636397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5" name="AutoShape 13"/>
          <p:cNvSpPr>
            <a:spLocks/>
          </p:cNvSpPr>
          <p:nvPr/>
        </p:nvSpPr>
        <p:spPr bwMode="auto">
          <a:xfrm>
            <a:off x="1967441" y="3624912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6" name="AutoShape 14"/>
          <p:cNvSpPr>
            <a:spLocks/>
          </p:cNvSpPr>
          <p:nvPr/>
        </p:nvSpPr>
        <p:spPr bwMode="auto">
          <a:xfrm rot="16200000">
            <a:off x="1317335" y="4223690"/>
            <a:ext cx="381001" cy="228600"/>
          </a:xfrm>
          <a:prstGeom prst="rightArrow">
            <a:avLst>
              <a:gd name="adj1" fmla="val 50000"/>
              <a:gd name="adj2" fmla="val 67160"/>
            </a:avLst>
          </a:prstGeom>
          <a:solidFill>
            <a:srgbClr val="FF00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07" name="AutoShape 15"/>
          <p:cNvSpPr>
            <a:spLocks/>
          </p:cNvSpPr>
          <p:nvPr/>
        </p:nvSpPr>
        <p:spPr bwMode="auto">
          <a:xfrm>
            <a:off x="1139693" y="4528282"/>
            <a:ext cx="1524000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Mean = 3</a:t>
            </a:r>
            <a:endParaRPr lang="en-US" dirty="0"/>
          </a:p>
        </p:txBody>
      </p:sp>
      <p:sp>
        <p:nvSpPr>
          <p:cNvPr id="8208" name="Line 16"/>
          <p:cNvSpPr>
            <a:spLocks noChangeShapeType="1"/>
          </p:cNvSpPr>
          <p:nvPr/>
        </p:nvSpPr>
        <p:spPr bwMode="auto">
          <a:xfrm>
            <a:off x="5046663" y="3886200"/>
            <a:ext cx="3354387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8209" name="AutoShape 17"/>
          <p:cNvSpPr>
            <a:spLocks/>
          </p:cNvSpPr>
          <p:nvPr/>
        </p:nvSpPr>
        <p:spPr bwMode="auto">
          <a:xfrm>
            <a:off x="4724400" y="3810000"/>
            <a:ext cx="4168775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061E3B"/>
                </a:solidFill>
              </a:rPr>
              <a:t>  </a:t>
            </a:r>
            <a:r>
              <a:rPr lang="en-US" sz="1800" b="1" dirty="0">
                <a:solidFill>
                  <a:schemeClr val="tx1"/>
                </a:solidFill>
              </a:rPr>
              <a:t>0    1    2    3   4   5   6   7   8   9   10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210" name="AutoShape 18"/>
          <p:cNvSpPr>
            <a:spLocks/>
          </p:cNvSpPr>
          <p:nvPr/>
        </p:nvSpPr>
        <p:spPr bwMode="auto">
          <a:xfrm>
            <a:off x="5181600" y="36576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1" name="AutoShape 19"/>
          <p:cNvSpPr>
            <a:spLocks/>
          </p:cNvSpPr>
          <p:nvPr/>
        </p:nvSpPr>
        <p:spPr bwMode="auto">
          <a:xfrm>
            <a:off x="5499099" y="36576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2" name="AutoShape 20"/>
          <p:cNvSpPr>
            <a:spLocks/>
          </p:cNvSpPr>
          <p:nvPr/>
        </p:nvSpPr>
        <p:spPr bwMode="auto">
          <a:xfrm>
            <a:off x="5778501" y="36576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3" name="AutoShape 21"/>
          <p:cNvSpPr>
            <a:spLocks/>
          </p:cNvSpPr>
          <p:nvPr/>
        </p:nvSpPr>
        <p:spPr bwMode="auto">
          <a:xfrm>
            <a:off x="6085417" y="36449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4" name="AutoShape 22"/>
          <p:cNvSpPr>
            <a:spLocks/>
          </p:cNvSpPr>
          <p:nvPr/>
        </p:nvSpPr>
        <p:spPr bwMode="auto">
          <a:xfrm>
            <a:off x="7816560" y="365760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8215" name="AutoShape 23"/>
          <p:cNvSpPr>
            <a:spLocks/>
          </p:cNvSpPr>
          <p:nvPr/>
        </p:nvSpPr>
        <p:spPr bwMode="auto">
          <a:xfrm>
            <a:off x="5830622" y="4496933"/>
            <a:ext cx="1524000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Mean = 4</a:t>
            </a:r>
            <a:endParaRPr lang="en-US" dirty="0"/>
          </a:p>
        </p:txBody>
      </p:sp>
      <p:grpSp>
        <p:nvGrpSpPr>
          <p:cNvPr id="8216" name="Group 24"/>
          <p:cNvGrpSpPr>
            <a:grpSpLocks/>
          </p:cNvGrpSpPr>
          <p:nvPr/>
        </p:nvGrpSpPr>
        <p:grpSpPr bwMode="auto">
          <a:xfrm>
            <a:off x="5259387" y="4898678"/>
            <a:ext cx="2928937" cy="731838"/>
            <a:chOff x="0" y="0"/>
            <a:chExt cx="231" cy="58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8217" name="AutoShape 25"/>
            <p:cNvSpPr>
              <a:spLocks/>
            </p:cNvSpPr>
            <p:nvPr/>
          </p:nvSpPr>
          <p:spPr bwMode="auto">
            <a:xfrm>
              <a:off x="0" y="0"/>
              <a:ext cx="231" cy="5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0"/>
                  </a:moveTo>
                  <a:lnTo>
                    <a:pt x="21600" y="0"/>
                  </a:lnTo>
                  <a:lnTo>
                    <a:pt x="21600" y="21600"/>
                  </a:lnTo>
                  <a:lnTo>
                    <a:pt x="0" y="21600"/>
                  </a:lnTo>
                  <a:close/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lIns="0" tIns="0" rIns="0" bIns="0"/>
            <a:lstStyle/>
            <a:p>
              <a:pPr defTabSz="914400"/>
              <a:endParaRPr lang="en-US" sz="1800">
                <a:solidFill>
                  <a:srgbClr val="ACDFFF"/>
                </a:solidFill>
              </a:endParaRPr>
            </a:p>
          </p:txBody>
        </p:sp>
        <p:pic>
          <p:nvPicPr>
            <p:cNvPr id="8218" name="Picture 26" descr="image.pdf"/>
            <p:cNvPicPr>
              <a:picLocks noChangeAspect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0"/>
              <a:ext cx="231" cy="58"/>
            </a:xfrm>
            <a:prstGeom prst="rect">
              <a:avLst/>
            </a:prstGeom>
            <a:grpFill/>
            <a:ln>
              <a:noFill/>
            </a:ln>
            <a:effectLst/>
            <a:extLst>
              <a:ext uri="{91240B29-F687-4F45-9708-019B960494DF}">
                <a14:hiddenLine xmlns:a14="http://schemas.microsoft.com/office/drawing/2010/main" w="12700" cap="flat" cmpd="sng">
                  <a:solidFill>
                    <a:srgbClr val="000000"/>
                  </a:solidFill>
                  <a:prstDash val="solid"/>
                  <a:miter lim="0"/>
                  <a:headEnd type="none" w="med" len="med"/>
                  <a:tailEnd type="none" w="med" len="med"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802068611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7778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Mean</a:t>
            </a:r>
          </a:p>
        </p:txBody>
      </p:sp>
      <p:sp>
        <p:nvSpPr>
          <p:cNvPr id="9218" name="Rectangle 2"/>
          <p:cNvSpPr>
            <a:spLocks noGrp="1"/>
          </p:cNvSpPr>
          <p:nvPr>
            <p:ph idx="1"/>
          </p:nvPr>
        </p:nvSpPr>
        <p:spPr bwMode="auto">
          <a:xfrm>
            <a:off x="467544" y="1196752"/>
            <a:ext cx="8229600" cy="43973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10 students were asked how many hours they spent online in a week</a:t>
            </a:r>
          </a:p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 The answers were: 3 7 4 9 5 4 6 17 4 7</a:t>
            </a:r>
          </a:p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 3+7+4+9+5+4+6+17+4+7=66</a:t>
            </a:r>
          </a:p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 </a:t>
            </a:r>
            <a:r>
              <a:rPr lang="en-US" sz="2700" dirty="0">
                <a:solidFill>
                  <a:schemeClr val="tx2"/>
                </a:solidFill>
              </a:rPr>
              <a:t>66</a:t>
            </a:r>
            <a:r>
              <a:rPr lang="en-US" sz="2700" dirty="0"/>
              <a:t> = Sum of answers </a:t>
            </a:r>
          </a:p>
          <a:p>
            <a:pPr marL="274638" indent="-274638">
              <a:lnSpc>
                <a:spcPct val="17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This is divided by the number of students (10) to arrive at the Mean (average)  = </a:t>
            </a:r>
            <a:r>
              <a:rPr lang="en-US" sz="2700" dirty="0">
                <a:solidFill>
                  <a:schemeClr val="tx2"/>
                </a:solidFill>
              </a:rPr>
              <a:t>6.6 </a:t>
            </a:r>
          </a:p>
          <a:p>
            <a:pPr marL="274638" indent="-274638">
              <a:lnSpc>
                <a:spcPct val="80000"/>
              </a:lnSpc>
              <a:spcBef>
                <a:spcPts val="600"/>
              </a:spcBef>
            </a:pPr>
            <a:r>
              <a:rPr lang="en-US" sz="2700" dirty="0"/>
              <a:t>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3605777"/>
      </p:ext>
    </p:extLst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305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Weighted Mean</a:t>
            </a:r>
          </a:p>
        </p:txBody>
      </p:sp>
      <p:sp>
        <p:nvSpPr>
          <p:cNvPr id="10242" name="Rectangle 2"/>
          <p:cNvSpPr>
            <a:spLocks noGrp="1"/>
          </p:cNvSpPr>
          <p:nvPr>
            <p:ph idx="1"/>
          </p:nvPr>
        </p:nvSpPr>
        <p:spPr bwMode="auto">
          <a:xfrm>
            <a:off x="609600" y="1412776"/>
            <a:ext cx="7924800" cy="430222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150000"/>
              </a:lnSpc>
              <a:spcBef>
                <a:spcPts val="700"/>
              </a:spcBef>
              <a:buFont typeface="Calibri" pitchFamily="34" charset="0"/>
              <a:buChar char="•"/>
            </a:pPr>
            <a:r>
              <a:rPr lang="en-US" sz="2000" dirty="0"/>
              <a:t>A weighted mean allows you to assign more importance to certain values and less importance to others </a:t>
            </a:r>
          </a:p>
          <a:p>
            <a:pPr marL="342900" indent="-342900">
              <a:lnSpc>
                <a:spcPct val="150000"/>
              </a:lnSpc>
              <a:spcBef>
                <a:spcPts val="700"/>
              </a:spcBef>
              <a:buFont typeface="Calibri" pitchFamily="34" charset="0"/>
              <a:buChar char="•"/>
            </a:pPr>
            <a:r>
              <a:rPr lang="en-US" sz="2000" dirty="0"/>
              <a:t>E.g. If a student’s module grade was made up of: </a:t>
            </a:r>
            <a:br>
              <a:rPr lang="en-US" sz="2000" dirty="0"/>
            </a:br>
            <a:r>
              <a:rPr lang="en-US" sz="2000" dirty="0"/>
              <a:t>50% exam, 35% project and 15% homework</a:t>
            </a:r>
          </a:p>
        </p:txBody>
      </p:sp>
      <p:pic>
        <p:nvPicPr>
          <p:cNvPr id="10243" name="Picture 3" descr="Screen shot 2011-10-08 at 2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939" y="3861048"/>
            <a:ext cx="6785437" cy="17235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4900093"/>
      </p:ext>
    </p:extLst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7778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Weighted Mean</a:t>
            </a:r>
          </a:p>
        </p:txBody>
      </p:sp>
      <p:pic>
        <p:nvPicPr>
          <p:cNvPr id="6" name="Picture 3" descr="Screen shot 2011-10-08 at 20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56792"/>
            <a:ext cx="6622504" cy="32921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80969181"/>
      </p:ext>
    </p:extLst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305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</a:t>
            </a:r>
          </a:p>
        </p:txBody>
      </p:sp>
      <p:sp>
        <p:nvSpPr>
          <p:cNvPr id="17410" name="Rectangle 2"/>
          <p:cNvSpPr>
            <a:spLocks noGrp="1"/>
          </p:cNvSpPr>
          <p:nvPr>
            <p:ph idx="1"/>
          </p:nvPr>
        </p:nvSpPr>
        <p:spPr bwMode="auto">
          <a:xfrm>
            <a:off x="251520" y="1268760"/>
            <a:ext cx="8663880" cy="45367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/>
          </a:bodyPr>
          <a:lstStyle/>
          <a:p>
            <a:pPr marL="0" indent="0">
              <a:lnSpc>
                <a:spcPct val="150000"/>
              </a:lnSpc>
              <a:spcBef>
                <a:spcPts val="700"/>
              </a:spcBef>
              <a:buNone/>
            </a:pPr>
            <a:r>
              <a:rPr lang="en-US" sz="2800" dirty="0"/>
              <a:t>In an ordered array, the median is the “middle” number (50% above, 50% below)</a:t>
            </a:r>
          </a:p>
          <a:p>
            <a:pPr marL="0" indent="0">
              <a:spcBef>
                <a:spcPts val="700"/>
              </a:spcBef>
              <a:buNone/>
            </a:pPr>
            <a:endParaRPr lang="en-US" sz="2600" dirty="0"/>
          </a:p>
          <a:p>
            <a:pPr marL="0" indent="0">
              <a:spcBef>
                <a:spcPts val="700"/>
              </a:spcBef>
              <a:buNone/>
            </a:pPr>
            <a:r>
              <a:rPr lang="en-US" sz="3100" dirty="0"/>
              <a:t> </a:t>
            </a:r>
          </a:p>
          <a:p>
            <a:pPr marL="0" indent="0">
              <a:spcBef>
                <a:spcPts val="700"/>
              </a:spcBef>
              <a:buNone/>
            </a:pPr>
            <a:r>
              <a:rPr lang="en-US" sz="3100" dirty="0"/>
              <a:t> </a:t>
            </a:r>
          </a:p>
          <a:p>
            <a:pPr marL="0" indent="0">
              <a:spcBef>
                <a:spcPts val="700"/>
              </a:spcBef>
              <a:buNone/>
            </a:pPr>
            <a:endParaRPr lang="en-US" sz="3100" dirty="0"/>
          </a:p>
          <a:p>
            <a:pPr marL="0" indent="0">
              <a:spcBef>
                <a:spcPts val="600"/>
              </a:spcBef>
              <a:buNone/>
            </a:pPr>
            <a:r>
              <a:rPr lang="en-US" sz="2600" dirty="0"/>
              <a:t>Notice that the result is not affected by extreme values.</a:t>
            </a:r>
            <a:endParaRPr lang="en-US" dirty="0"/>
          </a:p>
        </p:txBody>
      </p:sp>
      <p:sp>
        <p:nvSpPr>
          <p:cNvPr id="17411" name="AutoShape 3"/>
          <p:cNvSpPr>
            <a:spLocks/>
          </p:cNvSpPr>
          <p:nvPr/>
        </p:nvSpPr>
        <p:spPr bwMode="auto">
          <a:xfrm rot="16200000">
            <a:off x="5600700" y="3533775"/>
            <a:ext cx="457200" cy="228600"/>
          </a:xfrm>
          <a:prstGeom prst="rightArrow">
            <a:avLst>
              <a:gd name="adj1" fmla="val 50000"/>
              <a:gd name="adj2" fmla="val 50370"/>
            </a:avLst>
          </a:prstGeom>
          <a:solidFill>
            <a:srgbClr val="FF00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2" name="Line 4"/>
          <p:cNvSpPr>
            <a:spLocks noChangeShapeType="1"/>
          </p:cNvSpPr>
          <p:nvPr/>
        </p:nvSpPr>
        <p:spPr bwMode="auto">
          <a:xfrm>
            <a:off x="627063" y="3190875"/>
            <a:ext cx="3354387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13" name="AutoShape 5"/>
          <p:cNvSpPr>
            <a:spLocks/>
          </p:cNvSpPr>
          <p:nvPr/>
        </p:nvSpPr>
        <p:spPr bwMode="auto">
          <a:xfrm>
            <a:off x="446088" y="3103563"/>
            <a:ext cx="3984625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chemeClr val="tx1"/>
                </a:solidFill>
              </a:rPr>
              <a:t>0  1   2   3   4   5   6   7  8   9   10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7414" name="AutoShape 6"/>
          <p:cNvSpPr>
            <a:spLocks/>
          </p:cNvSpPr>
          <p:nvPr/>
        </p:nvSpPr>
        <p:spPr bwMode="auto">
          <a:xfrm>
            <a:off x="684213" y="292417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5" name="AutoShape 7"/>
          <p:cNvSpPr>
            <a:spLocks/>
          </p:cNvSpPr>
          <p:nvPr/>
        </p:nvSpPr>
        <p:spPr bwMode="auto">
          <a:xfrm>
            <a:off x="988137" y="292417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6" name="AutoShape 8"/>
          <p:cNvSpPr>
            <a:spLocks/>
          </p:cNvSpPr>
          <p:nvPr/>
        </p:nvSpPr>
        <p:spPr bwMode="auto">
          <a:xfrm>
            <a:off x="1272382" y="292417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7" name="AutoShape 9"/>
          <p:cNvSpPr>
            <a:spLocks/>
          </p:cNvSpPr>
          <p:nvPr/>
        </p:nvSpPr>
        <p:spPr bwMode="auto">
          <a:xfrm>
            <a:off x="1539359" y="2913063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8" name="AutoShape 10"/>
          <p:cNvSpPr>
            <a:spLocks/>
          </p:cNvSpPr>
          <p:nvPr/>
        </p:nvSpPr>
        <p:spPr bwMode="auto">
          <a:xfrm>
            <a:off x="1810014" y="290236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19" name="AutoShape 11"/>
          <p:cNvSpPr>
            <a:spLocks/>
          </p:cNvSpPr>
          <p:nvPr/>
        </p:nvSpPr>
        <p:spPr bwMode="auto">
          <a:xfrm rot="16200000">
            <a:off x="1258889" y="3543300"/>
            <a:ext cx="457200" cy="228600"/>
          </a:xfrm>
          <a:prstGeom prst="rightArrow">
            <a:avLst>
              <a:gd name="adj1" fmla="val 50000"/>
              <a:gd name="adj2" fmla="val 50370"/>
            </a:avLst>
          </a:prstGeom>
          <a:solidFill>
            <a:srgbClr val="FF00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0" name="AutoShape 12"/>
          <p:cNvSpPr>
            <a:spLocks/>
          </p:cNvSpPr>
          <p:nvPr/>
        </p:nvSpPr>
        <p:spPr bwMode="auto">
          <a:xfrm>
            <a:off x="678921" y="3960283"/>
            <a:ext cx="1828800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Median = 3</a:t>
            </a:r>
            <a:endParaRPr lang="en-US" dirty="0"/>
          </a:p>
        </p:txBody>
      </p:sp>
      <p:sp>
        <p:nvSpPr>
          <p:cNvPr id="17421" name="Line 13"/>
          <p:cNvSpPr>
            <a:spLocks noChangeShapeType="1"/>
          </p:cNvSpPr>
          <p:nvPr/>
        </p:nvSpPr>
        <p:spPr bwMode="auto">
          <a:xfrm>
            <a:off x="4970463" y="3190875"/>
            <a:ext cx="3354387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422" name="AutoShape 14"/>
          <p:cNvSpPr>
            <a:spLocks/>
          </p:cNvSpPr>
          <p:nvPr/>
        </p:nvSpPr>
        <p:spPr bwMode="auto">
          <a:xfrm>
            <a:off x="4716016" y="3068109"/>
            <a:ext cx="4316288" cy="988483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>
              <a:spcBef>
                <a:spcPts val="1200"/>
              </a:spcBef>
            </a:pPr>
            <a:r>
              <a:rPr lang="en-US" sz="2100" b="1" dirty="0">
                <a:solidFill>
                  <a:srgbClr val="061E3B"/>
                </a:solidFill>
              </a:rPr>
              <a:t>  </a:t>
            </a:r>
            <a:r>
              <a:rPr lang="en-US" sz="1800" b="1" dirty="0">
                <a:solidFill>
                  <a:schemeClr val="tx1"/>
                </a:solidFill>
              </a:rPr>
              <a:t>0  1   2   3   4   5   6   7   8   9  10</a:t>
            </a:r>
            <a:endParaRPr lang="en-US" sz="1800" dirty="0">
              <a:solidFill>
                <a:schemeClr val="tx1"/>
              </a:solidFill>
            </a:endParaRPr>
          </a:p>
        </p:txBody>
      </p:sp>
      <p:sp>
        <p:nvSpPr>
          <p:cNvPr id="17423" name="AutoShape 15"/>
          <p:cNvSpPr>
            <a:spLocks/>
          </p:cNvSpPr>
          <p:nvPr/>
        </p:nvSpPr>
        <p:spPr bwMode="auto">
          <a:xfrm>
            <a:off x="5105929" y="287284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4" name="AutoShape 16"/>
          <p:cNvSpPr>
            <a:spLocks/>
          </p:cNvSpPr>
          <p:nvPr/>
        </p:nvSpPr>
        <p:spPr bwMode="auto">
          <a:xfrm>
            <a:off x="5391232" y="287284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5" name="AutoShape 17"/>
          <p:cNvSpPr>
            <a:spLocks/>
          </p:cNvSpPr>
          <p:nvPr/>
        </p:nvSpPr>
        <p:spPr bwMode="auto">
          <a:xfrm>
            <a:off x="5645626" y="287284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6" name="AutoShape 18"/>
          <p:cNvSpPr>
            <a:spLocks/>
          </p:cNvSpPr>
          <p:nvPr/>
        </p:nvSpPr>
        <p:spPr bwMode="auto">
          <a:xfrm>
            <a:off x="5911337" y="286755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7" name="AutoShape 19"/>
          <p:cNvSpPr>
            <a:spLocks/>
          </p:cNvSpPr>
          <p:nvPr/>
        </p:nvSpPr>
        <p:spPr bwMode="auto">
          <a:xfrm>
            <a:off x="7563857" y="2895601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ln>
            <a:headEnd/>
            <a:tailEnd/>
          </a:ln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17428" name="AutoShape 20"/>
          <p:cNvSpPr>
            <a:spLocks/>
          </p:cNvSpPr>
          <p:nvPr/>
        </p:nvSpPr>
        <p:spPr bwMode="auto">
          <a:xfrm>
            <a:off x="4995863" y="3958166"/>
            <a:ext cx="1828800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Median = 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0210124"/>
      </p:ext>
    </p:extLst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1"/>
          <p:cNvSpPr>
            <a:spLocks noGrp="1"/>
          </p:cNvSpPr>
          <p:nvPr>
            <p:ph type="title"/>
          </p:nvPr>
        </p:nvSpPr>
        <p:spPr bwMode="auto">
          <a:xfrm>
            <a:off x="455613" y="52165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</a:t>
            </a:r>
          </a:p>
        </p:txBody>
      </p:sp>
      <p:sp>
        <p:nvSpPr>
          <p:cNvPr id="18434" name="Rectangle 2"/>
          <p:cNvSpPr>
            <a:spLocks noGrp="1"/>
          </p:cNvSpPr>
          <p:nvPr>
            <p:ph idx="1"/>
          </p:nvPr>
        </p:nvSpPr>
        <p:spPr bwMode="auto">
          <a:xfrm>
            <a:off x="684213" y="1196753"/>
            <a:ext cx="7772400" cy="4608736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This is another way to measure central tendency.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The median is the value in the data set for which half the observations are higher and half are lower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Using the previous example: 10 students were asked how many hours they spent online in a week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 The answers were: 3 7 4 9 5 4 6 17 4 7 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  <a:buFont typeface="Calibri" pitchFamily="34" charset="0"/>
              <a:buChar char="•"/>
            </a:pPr>
            <a:r>
              <a:rPr lang="en-US" sz="2400" dirty="0"/>
              <a:t>Rearrange these into ascending order:</a:t>
            </a:r>
          </a:p>
          <a:p>
            <a:pPr marL="214313" indent="-214313">
              <a:lnSpc>
                <a:spcPct val="150000"/>
              </a:lnSpc>
              <a:spcBef>
                <a:spcPts val="500"/>
              </a:spcBef>
            </a:pPr>
            <a:r>
              <a:rPr lang="en-US" sz="2400" dirty="0"/>
              <a:t>3 4 4 4 5 6 7 7 9 17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9856382"/>
      </p:ext>
    </p:extLst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1"/>
          <p:cNvSpPr>
            <a:spLocks noGrp="1"/>
          </p:cNvSpPr>
          <p:nvPr>
            <p:ph type="title"/>
          </p:nvPr>
        </p:nvSpPr>
        <p:spPr bwMode="auto">
          <a:xfrm>
            <a:off x="382588" y="7431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</a:t>
            </a:r>
          </a:p>
        </p:txBody>
      </p:sp>
      <p:sp>
        <p:nvSpPr>
          <p:cNvPr id="19458" name="Rectangle 2"/>
          <p:cNvSpPr>
            <a:spLocks noGrp="1"/>
          </p:cNvSpPr>
          <p:nvPr>
            <p:ph idx="1"/>
          </p:nvPr>
        </p:nvSpPr>
        <p:spPr bwMode="auto">
          <a:xfrm>
            <a:off x="611188" y="1152019"/>
            <a:ext cx="7772400" cy="439261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Because we have an even number of data, the median is the average of the two centre values (the values 5 and 6) which is 5.5 hours per week.</a:t>
            </a:r>
          </a:p>
          <a:p>
            <a:pPr marL="300038" indent="-300038">
              <a:lnSpc>
                <a:spcPct val="150000"/>
              </a:lnSpc>
              <a:spcBef>
                <a:spcPts val="700"/>
              </a:spcBef>
              <a:buFont typeface="Calibri" pitchFamily="34" charset="0"/>
              <a:buChar char="•"/>
            </a:pPr>
            <a:endParaRPr lang="en-US" sz="2600" dirty="0"/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If we had an odd number of data, the median would simply be the middle value of the set.</a:t>
            </a:r>
          </a:p>
          <a:p>
            <a:pPr marL="300038" indent="-300038">
              <a:lnSpc>
                <a:spcPct val="150000"/>
              </a:lnSpc>
              <a:spcBef>
                <a:spcPts val="700"/>
              </a:spcBef>
              <a:buFont typeface="Calibri" pitchFamily="34" charset="0"/>
              <a:buChar char="•"/>
            </a:pPr>
            <a:endParaRPr lang="en-US" sz="2600" dirty="0"/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It is the value in the data set for which half the observations are higher and half are lower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9380592"/>
      </p:ext>
    </p:extLst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305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Mode</a:t>
            </a:r>
          </a:p>
        </p:txBody>
      </p:sp>
      <p:sp>
        <p:nvSpPr>
          <p:cNvPr id="20482" name="Rectangle 2"/>
          <p:cNvSpPr>
            <a:spLocks noGrp="1"/>
          </p:cNvSpPr>
          <p:nvPr>
            <p:ph idx="1"/>
          </p:nvPr>
        </p:nvSpPr>
        <p:spPr bwMode="auto">
          <a:xfrm>
            <a:off x="609600" y="1628800"/>
            <a:ext cx="7772400" cy="3816424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196850" indent="-1968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mode is the number that occurs most frequently in the data.</a:t>
            </a:r>
          </a:p>
          <a:p>
            <a:pPr marL="196850" indent="-1968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In our online example:</a:t>
            </a:r>
          </a:p>
          <a:p>
            <a:pPr marL="196850" indent="-196850">
              <a:lnSpc>
                <a:spcPct val="150000"/>
              </a:lnSpc>
              <a:spcBef>
                <a:spcPts val="600"/>
              </a:spcBef>
            </a:pPr>
            <a:r>
              <a:rPr lang="en-US" sz="2600" dirty="0"/>
              <a:t>3 </a:t>
            </a:r>
            <a:r>
              <a:rPr lang="en-US" sz="2600" dirty="0">
                <a:solidFill>
                  <a:schemeClr val="tx2"/>
                </a:solidFill>
              </a:rPr>
              <a:t>4</a:t>
            </a:r>
            <a:r>
              <a:rPr lang="en-US" sz="2600" dirty="0"/>
              <a:t> </a:t>
            </a:r>
            <a:r>
              <a:rPr lang="en-US" sz="2600" dirty="0">
                <a:solidFill>
                  <a:schemeClr val="tx2"/>
                </a:solidFill>
              </a:rPr>
              <a:t>4</a:t>
            </a:r>
            <a:r>
              <a:rPr lang="en-US" sz="2600" dirty="0"/>
              <a:t> </a:t>
            </a:r>
            <a:r>
              <a:rPr lang="en-US" sz="2600" dirty="0">
                <a:solidFill>
                  <a:schemeClr val="tx2"/>
                </a:solidFill>
              </a:rPr>
              <a:t>4</a:t>
            </a:r>
            <a:r>
              <a:rPr lang="en-US" sz="2600" dirty="0"/>
              <a:t> 5 6 7 7 9 17 </a:t>
            </a:r>
          </a:p>
          <a:p>
            <a:pPr marL="196850" indent="-1968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mode is 4 hours per week because it occurs 3 times.</a:t>
            </a:r>
          </a:p>
          <a:p>
            <a:pPr marL="196850" indent="-196850">
              <a:lnSpc>
                <a:spcPct val="90000"/>
              </a:lnSpc>
              <a:spcBef>
                <a:spcPts val="700"/>
              </a:spcBef>
              <a:buFont typeface="Calibri" pitchFamily="34" charset="0"/>
              <a:buChar char="•"/>
            </a:pPr>
            <a:endParaRPr lang="en-US" sz="2600" dirty="0"/>
          </a:p>
          <a:p>
            <a:pPr marL="196850" indent="-196850">
              <a:lnSpc>
                <a:spcPct val="90000"/>
              </a:lnSpc>
              <a:spcBef>
                <a:spcPts val="600"/>
              </a:spcBef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4230422"/>
      </p:ext>
    </p:extLst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1"/>
          <p:cNvSpPr>
            <a:spLocks noGrp="1"/>
          </p:cNvSpPr>
          <p:nvPr>
            <p:ph type="title"/>
          </p:nvPr>
        </p:nvSpPr>
        <p:spPr bwMode="auto">
          <a:xfrm>
            <a:off x="664368" y="132178"/>
            <a:ext cx="7793038" cy="990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Mode</a:t>
            </a:r>
          </a:p>
        </p:txBody>
      </p:sp>
      <p:sp>
        <p:nvSpPr>
          <p:cNvPr id="21506" name="Rectangle 2"/>
          <p:cNvSpPr>
            <a:spLocks noGrp="1"/>
          </p:cNvSpPr>
          <p:nvPr>
            <p:ph idx="1"/>
          </p:nvPr>
        </p:nvSpPr>
        <p:spPr bwMode="auto">
          <a:xfrm>
            <a:off x="287747" y="1214909"/>
            <a:ext cx="8546281" cy="5262091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spcBef>
                <a:spcPts val="300"/>
              </a:spcBef>
              <a:buFontTx/>
              <a:buChar char="•"/>
            </a:pPr>
            <a:r>
              <a:rPr lang="en-US" sz="2800" dirty="0"/>
              <a:t>Not affected by extreme values</a:t>
            </a:r>
          </a:p>
          <a:p>
            <a:pPr marL="342900" indent="-342900">
              <a:spcBef>
                <a:spcPts val="300"/>
              </a:spcBef>
              <a:buFontTx/>
              <a:buChar char="•"/>
            </a:pPr>
            <a:r>
              <a:rPr lang="en-US" sz="2800" dirty="0"/>
              <a:t>Used for either numerical or categorical (nominal) data</a:t>
            </a:r>
          </a:p>
          <a:p>
            <a:pPr marL="342900" indent="-342900">
              <a:spcBef>
                <a:spcPts val="300"/>
              </a:spcBef>
              <a:buFontTx/>
              <a:buChar char="•"/>
            </a:pPr>
            <a:r>
              <a:rPr lang="en-US" sz="2800" dirty="0"/>
              <a:t>There may be no mode</a:t>
            </a:r>
          </a:p>
          <a:p>
            <a:pPr marL="342900" indent="-342900">
              <a:spcBef>
                <a:spcPts val="300"/>
              </a:spcBef>
              <a:buFontTx/>
              <a:buChar char="•"/>
            </a:pPr>
            <a:r>
              <a:rPr lang="en-US" sz="2800" dirty="0"/>
              <a:t>There may be several modes</a:t>
            </a:r>
          </a:p>
        </p:txBody>
      </p:sp>
      <p:sp>
        <p:nvSpPr>
          <p:cNvPr id="21507" name="Line 3"/>
          <p:cNvSpPr>
            <a:spLocks noChangeShapeType="1"/>
          </p:cNvSpPr>
          <p:nvPr/>
        </p:nvSpPr>
        <p:spPr bwMode="auto">
          <a:xfrm>
            <a:off x="768350" y="5576888"/>
            <a:ext cx="3354388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08" name="AutoShape 4"/>
          <p:cNvSpPr>
            <a:spLocks/>
          </p:cNvSpPr>
          <p:nvPr/>
        </p:nvSpPr>
        <p:spPr bwMode="auto">
          <a:xfrm>
            <a:off x="504032" y="4083492"/>
            <a:ext cx="5410200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600" b="1" dirty="0">
                <a:solidFill>
                  <a:schemeClr val="tx1"/>
                </a:solidFill>
              </a:rPr>
              <a:t>0   1   2   3   4   5   6   7   8   9   10   11   12   13   14</a:t>
            </a:r>
            <a:r>
              <a:rPr lang="en-US" sz="1800" b="1" dirty="0">
                <a:solidFill>
                  <a:schemeClr val="tx1"/>
                </a:solidFill>
              </a:rPr>
              <a:t>  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509" name="AutoShape 5"/>
          <p:cNvSpPr>
            <a:spLocks/>
          </p:cNvSpPr>
          <p:nvPr/>
        </p:nvSpPr>
        <p:spPr bwMode="auto">
          <a:xfrm>
            <a:off x="768350" y="3920903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0" name="AutoShape 6"/>
          <p:cNvSpPr>
            <a:spLocks/>
          </p:cNvSpPr>
          <p:nvPr/>
        </p:nvSpPr>
        <p:spPr bwMode="auto">
          <a:xfrm>
            <a:off x="1480452" y="3885161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1" name="AutoShape 7"/>
          <p:cNvSpPr>
            <a:spLocks/>
          </p:cNvSpPr>
          <p:nvPr/>
        </p:nvSpPr>
        <p:spPr bwMode="auto">
          <a:xfrm>
            <a:off x="1960878" y="3630881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2" name="AutoShape 8"/>
          <p:cNvSpPr>
            <a:spLocks/>
          </p:cNvSpPr>
          <p:nvPr/>
        </p:nvSpPr>
        <p:spPr bwMode="auto">
          <a:xfrm>
            <a:off x="2387243" y="3907708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3" name="AutoShape 9"/>
          <p:cNvSpPr>
            <a:spLocks/>
          </p:cNvSpPr>
          <p:nvPr/>
        </p:nvSpPr>
        <p:spPr bwMode="auto">
          <a:xfrm>
            <a:off x="1960878" y="3899230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4" name="AutoShape 10"/>
          <p:cNvSpPr>
            <a:spLocks/>
          </p:cNvSpPr>
          <p:nvPr/>
        </p:nvSpPr>
        <p:spPr bwMode="auto">
          <a:xfrm>
            <a:off x="2705126" y="389398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5" name="AutoShape 11"/>
          <p:cNvSpPr>
            <a:spLocks/>
          </p:cNvSpPr>
          <p:nvPr/>
        </p:nvSpPr>
        <p:spPr bwMode="auto">
          <a:xfrm>
            <a:off x="2705126" y="3567945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6" name="AutoShape 12"/>
          <p:cNvSpPr>
            <a:spLocks/>
          </p:cNvSpPr>
          <p:nvPr/>
        </p:nvSpPr>
        <p:spPr bwMode="auto">
          <a:xfrm>
            <a:off x="2707796" y="3207068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7" name="AutoShape 13"/>
          <p:cNvSpPr>
            <a:spLocks/>
          </p:cNvSpPr>
          <p:nvPr/>
        </p:nvSpPr>
        <p:spPr bwMode="auto">
          <a:xfrm>
            <a:off x="2761282" y="4718616"/>
            <a:ext cx="1698625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Mode = 9</a:t>
            </a:r>
            <a:endParaRPr lang="en-US" dirty="0"/>
          </a:p>
        </p:txBody>
      </p:sp>
      <p:sp>
        <p:nvSpPr>
          <p:cNvPr id="21518" name="AutoShape 14"/>
          <p:cNvSpPr>
            <a:spLocks/>
          </p:cNvSpPr>
          <p:nvPr/>
        </p:nvSpPr>
        <p:spPr bwMode="auto">
          <a:xfrm>
            <a:off x="3294064" y="3882324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19" name="AutoShape 15"/>
          <p:cNvSpPr>
            <a:spLocks/>
          </p:cNvSpPr>
          <p:nvPr/>
        </p:nvSpPr>
        <p:spPr bwMode="auto">
          <a:xfrm rot="16200000">
            <a:off x="1910980" y="4630052"/>
            <a:ext cx="609600" cy="398463"/>
          </a:xfrm>
          <a:prstGeom prst="rightArrow">
            <a:avLst>
              <a:gd name="adj1" fmla="val 31481"/>
              <a:gd name="adj2" fmla="val 38651"/>
            </a:avLst>
          </a:prstGeom>
          <a:solidFill>
            <a:srgbClr val="0E488F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0" name="Line 16"/>
          <p:cNvSpPr>
            <a:spLocks noChangeShapeType="1"/>
          </p:cNvSpPr>
          <p:nvPr/>
        </p:nvSpPr>
        <p:spPr bwMode="auto">
          <a:xfrm>
            <a:off x="3968750" y="5576888"/>
            <a:ext cx="1296988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1" name="AutoShape 17"/>
          <p:cNvSpPr>
            <a:spLocks/>
          </p:cNvSpPr>
          <p:nvPr/>
        </p:nvSpPr>
        <p:spPr bwMode="auto">
          <a:xfrm>
            <a:off x="3624649" y="3882324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2" name="AutoShape 18"/>
          <p:cNvSpPr>
            <a:spLocks/>
          </p:cNvSpPr>
          <p:nvPr/>
        </p:nvSpPr>
        <p:spPr bwMode="auto">
          <a:xfrm>
            <a:off x="3634009" y="361403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3" name="AutoShape 19"/>
          <p:cNvSpPr>
            <a:spLocks/>
          </p:cNvSpPr>
          <p:nvPr/>
        </p:nvSpPr>
        <p:spPr bwMode="auto">
          <a:xfrm>
            <a:off x="4020179" y="3920346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4" name="AutoShape 20"/>
          <p:cNvSpPr>
            <a:spLocks/>
          </p:cNvSpPr>
          <p:nvPr/>
        </p:nvSpPr>
        <p:spPr bwMode="auto">
          <a:xfrm>
            <a:off x="4348416" y="3915429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5" name="Line 21"/>
          <p:cNvSpPr>
            <a:spLocks noChangeShapeType="1"/>
          </p:cNvSpPr>
          <p:nvPr/>
        </p:nvSpPr>
        <p:spPr bwMode="auto">
          <a:xfrm>
            <a:off x="6477000" y="5576888"/>
            <a:ext cx="2209800" cy="0"/>
          </a:xfrm>
          <a:prstGeom prst="line">
            <a:avLst/>
          </a:prstGeom>
          <a:noFill/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526" name="AutoShape 22"/>
          <p:cNvSpPr>
            <a:spLocks/>
          </p:cNvSpPr>
          <p:nvPr/>
        </p:nvSpPr>
        <p:spPr bwMode="auto">
          <a:xfrm>
            <a:off x="5760940" y="4225327"/>
            <a:ext cx="2536825" cy="381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chemeClr val="tx1"/>
                </a:solidFill>
              </a:rPr>
              <a:t>0   1   2   3   4   5   6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527" name="AutoShape 23"/>
          <p:cNvSpPr>
            <a:spLocks/>
          </p:cNvSpPr>
          <p:nvPr/>
        </p:nvSpPr>
        <p:spPr bwMode="auto">
          <a:xfrm>
            <a:off x="6016217" y="3994019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8" name="AutoShape 24"/>
          <p:cNvSpPr>
            <a:spLocks/>
          </p:cNvSpPr>
          <p:nvPr/>
        </p:nvSpPr>
        <p:spPr bwMode="auto">
          <a:xfrm>
            <a:off x="6295099" y="3969192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29" name="AutoShape 25"/>
          <p:cNvSpPr>
            <a:spLocks/>
          </p:cNvSpPr>
          <p:nvPr/>
        </p:nvSpPr>
        <p:spPr bwMode="auto">
          <a:xfrm>
            <a:off x="6600040" y="3994019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31" name="AutoShape 27"/>
          <p:cNvSpPr>
            <a:spLocks/>
          </p:cNvSpPr>
          <p:nvPr/>
        </p:nvSpPr>
        <p:spPr bwMode="auto">
          <a:xfrm>
            <a:off x="6896233" y="3997929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32" name="AutoShape 28"/>
          <p:cNvSpPr>
            <a:spLocks/>
          </p:cNvSpPr>
          <p:nvPr/>
        </p:nvSpPr>
        <p:spPr bwMode="auto">
          <a:xfrm>
            <a:off x="7403715" y="3966587"/>
            <a:ext cx="228600" cy="2286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10800" y="0"/>
                </a:moveTo>
                <a:lnTo>
                  <a:pt x="10800" y="0"/>
                </a:lnTo>
                <a:cubicBezTo>
                  <a:pt x="4835" y="0"/>
                  <a:pt x="0" y="4835"/>
                  <a:pt x="0" y="10800"/>
                </a:cubicBezTo>
                <a:cubicBezTo>
                  <a:pt x="0" y="16764"/>
                  <a:pt x="4835" y="21600"/>
                  <a:pt x="10800" y="21600"/>
                </a:cubicBezTo>
                <a:cubicBezTo>
                  <a:pt x="16764" y="21600"/>
                  <a:pt x="21600" y="1676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lose/>
              </a:path>
            </a:pathLst>
          </a:custGeom>
          <a:solidFill>
            <a:srgbClr val="FFCC00"/>
          </a:solidFill>
          <a:ln w="12700" cap="flat" cmpd="sng">
            <a:solidFill>
              <a:srgbClr val="061E3B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 anchor="ctr"/>
          <a:lstStyle/>
          <a:p>
            <a:pPr defTabSz="914400"/>
            <a:endParaRPr lang="en-US" sz="1800">
              <a:solidFill>
                <a:srgbClr val="061E3B"/>
              </a:solidFill>
            </a:endParaRPr>
          </a:p>
        </p:txBody>
      </p:sp>
      <p:sp>
        <p:nvSpPr>
          <p:cNvPr id="21533" name="AutoShape 29"/>
          <p:cNvSpPr>
            <a:spLocks/>
          </p:cNvSpPr>
          <p:nvPr/>
        </p:nvSpPr>
        <p:spPr bwMode="auto">
          <a:xfrm>
            <a:off x="6295099" y="4740384"/>
            <a:ext cx="1622425" cy="3937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 w="12700" cap="flat" cmpd="sng">
            <a:noFill/>
            <a:prstDash val="solid"/>
            <a:round/>
            <a:headEnd/>
            <a:tailEnd/>
          </a:ln>
          <a:effectLst/>
        </p:spPr>
        <p:txBody>
          <a:bodyPr lIns="0" tIns="0" rIns="0" bIns="0"/>
          <a:lstStyle/>
          <a:p>
            <a:pPr defTabSz="914400">
              <a:spcBef>
                <a:spcPts val="1000"/>
              </a:spcBef>
            </a:pPr>
            <a:r>
              <a:rPr lang="en-US" sz="1800" b="1" dirty="0">
                <a:solidFill>
                  <a:srgbClr val="FF0000"/>
                </a:solidFill>
              </a:rPr>
              <a:t>No Mode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7004947"/>
      </p:ext>
    </p:extLst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/>
          </p:cNvSpPr>
          <p:nvPr>
            <p:ph type="title"/>
          </p:nvPr>
        </p:nvSpPr>
        <p:spPr bwMode="auto">
          <a:xfrm>
            <a:off x="457200" y="27305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 &amp; Mean</a:t>
            </a:r>
          </a:p>
        </p:txBody>
      </p:sp>
      <p:sp>
        <p:nvSpPr>
          <p:cNvPr id="22530" name="Rectangle 2"/>
          <p:cNvSpPr>
            <a:spLocks noGrp="1"/>
          </p:cNvSpPr>
          <p:nvPr>
            <p:ph idx="1"/>
          </p:nvPr>
        </p:nvSpPr>
        <p:spPr bwMode="auto">
          <a:xfrm>
            <a:off x="1619672" y="1888369"/>
            <a:ext cx="6336704" cy="295232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Mean was 6.6</a:t>
            </a:r>
          </a:p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Median was 5.5</a:t>
            </a:r>
          </a:p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Mode was 4</a:t>
            </a:r>
          </a:p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Quite a difference</a:t>
            </a:r>
          </a:p>
          <a:p>
            <a:pPr marL="342900" indent="-342900">
              <a:spcBef>
                <a:spcPts val="700"/>
              </a:spcBef>
              <a:buFontTx/>
              <a:buChar char="•"/>
            </a:pPr>
            <a:r>
              <a:rPr lang="en-US" sz="3200" dirty="0"/>
              <a:t>Which is best?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426044"/>
      </p:ext>
    </p:extLst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1"/>
          <p:cNvSpPr>
            <a:spLocks noGrp="1"/>
          </p:cNvSpPr>
          <p:nvPr>
            <p:ph type="title"/>
          </p:nvPr>
        </p:nvSpPr>
        <p:spPr bwMode="auto">
          <a:xfrm>
            <a:off x="457200" y="0"/>
            <a:ext cx="8229600" cy="11445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Median &amp; Mean</a:t>
            </a:r>
          </a:p>
        </p:txBody>
      </p:sp>
      <p:sp>
        <p:nvSpPr>
          <p:cNvPr id="23554" name="Rectangle 2"/>
          <p:cNvSpPr>
            <a:spLocks noGrp="1"/>
          </p:cNvSpPr>
          <p:nvPr>
            <p:ph idx="1"/>
          </p:nvPr>
        </p:nvSpPr>
        <p:spPr bwMode="auto">
          <a:xfrm>
            <a:off x="685800" y="1052736"/>
            <a:ext cx="7772400" cy="4573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lnSpcReduction="10000"/>
          </a:bodyPr>
          <a:lstStyle/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800" dirty="0"/>
              <a:t>Very small and very large numbers (outliers) can have significant impact on the </a:t>
            </a:r>
            <a:r>
              <a:rPr lang="en-US" sz="2800" dirty="0">
                <a:solidFill>
                  <a:schemeClr val="tx2"/>
                </a:solidFill>
              </a:rPr>
              <a:t>mean</a:t>
            </a:r>
          </a:p>
          <a:p>
            <a:pPr marL="742950" lvl="1" indent="-2857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–"/>
            </a:pPr>
            <a:r>
              <a:rPr lang="en-US" sz="2800" dirty="0"/>
              <a:t>In our data set example the number 17</a:t>
            </a:r>
          </a:p>
          <a:p>
            <a:pPr marL="742950" lvl="1" indent="-285750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–"/>
            </a:pPr>
            <a:r>
              <a:rPr lang="en-US" sz="2800" dirty="0"/>
              <a:t>If you think 17 is not a typical value, choose the </a:t>
            </a:r>
            <a:r>
              <a:rPr lang="en-US" sz="2800" dirty="0">
                <a:solidFill>
                  <a:schemeClr val="tx2"/>
                </a:solidFill>
              </a:rPr>
              <a:t>median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800" dirty="0">
                <a:solidFill>
                  <a:schemeClr val="tx2"/>
                </a:solidFill>
              </a:rPr>
              <a:t>Mode</a:t>
            </a:r>
            <a:r>
              <a:rPr lang="en-US" sz="2800" dirty="0"/>
              <a:t> has limited applications. Primarily used for data in the nominal scale.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233668"/>
      </p:ext>
    </p:extLst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1"/>
          <p:cNvSpPr>
            <a:spLocks noGrp="1"/>
          </p:cNvSpPr>
          <p:nvPr>
            <p:ph type="title"/>
          </p:nvPr>
        </p:nvSpPr>
        <p:spPr bwMode="auto">
          <a:xfrm>
            <a:off x="1600200" y="228600"/>
            <a:ext cx="6096000" cy="892175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sz="3600" dirty="0">
                <a:solidFill>
                  <a:srgbClr val="061E3B"/>
                </a:solidFill>
              </a:rPr>
              <a:t> </a:t>
            </a: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24578" name="Rectangle 2"/>
          <p:cNvSpPr>
            <a:spLocks noGrp="1"/>
          </p:cNvSpPr>
          <p:nvPr>
            <p:ph idx="1"/>
          </p:nvPr>
        </p:nvSpPr>
        <p:spPr bwMode="auto">
          <a:xfrm>
            <a:off x="827584" y="1268760"/>
            <a:ext cx="7772400" cy="10906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</a:bodyPr>
          <a:lstStyle/>
          <a:p>
            <a:pPr marL="288925" indent="-288925"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dirty="0"/>
              <a:t>Five houses on a hill by the beach</a:t>
            </a:r>
            <a:endParaRPr lang="en-US" dirty="0"/>
          </a:p>
        </p:txBody>
      </p:sp>
      <p:sp>
        <p:nvSpPr>
          <p:cNvPr id="24579" name="AutoShape 3"/>
          <p:cNvSpPr>
            <a:spLocks/>
          </p:cNvSpPr>
          <p:nvPr/>
        </p:nvSpPr>
        <p:spPr bwMode="auto">
          <a:xfrm>
            <a:off x="3046760" y="2060848"/>
            <a:ext cx="2286000" cy="3556000"/>
          </a:xfrm>
          <a:custGeom>
            <a:avLst/>
            <a:gdLst>
              <a:gd name="T0" fmla="*/ 10800 w 21600"/>
              <a:gd name="T1" fmla="*/ 10800 h 21600"/>
              <a:gd name="T2" fmla="*/ 10800 w 21600"/>
              <a:gd name="T3" fmla="*/ 10800 h 21600"/>
              <a:gd name="T4" fmla="*/ 10800 w 21600"/>
              <a:gd name="T5" fmla="*/ 10800 h 21600"/>
              <a:gd name="T6" fmla="*/ 10800 w 2160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21600"/>
                </a:lnTo>
                <a:close/>
              </a:path>
            </a:pathLst>
          </a:cu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50800" tIns="50800" rIns="50800" bIns="50800"/>
          <a:lstStyle/>
          <a:p>
            <a:pPr defTabSz="914400"/>
            <a:r>
              <a:rPr lang="en-US" sz="2800" dirty="0">
                <a:solidFill>
                  <a:schemeClr val="tx2"/>
                </a:solidFill>
              </a:rPr>
              <a:t>House Prices: </a:t>
            </a:r>
            <a:br>
              <a:rPr lang="en-US" sz="2800" dirty="0">
                <a:solidFill>
                  <a:schemeClr val="tx2"/>
                </a:solidFill>
              </a:rPr>
            </a:b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£2,000,000</a:t>
            </a: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     500,000</a:t>
            </a: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     300,000</a:t>
            </a: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     100,000</a:t>
            </a:r>
            <a:br>
              <a:rPr lang="en-US" sz="2800" dirty="0">
                <a:solidFill>
                  <a:schemeClr val="tx2"/>
                </a:solidFill>
              </a:rPr>
            </a:br>
            <a:r>
              <a:rPr lang="en-US" sz="2800" dirty="0">
                <a:solidFill>
                  <a:schemeClr val="tx2"/>
                </a:solidFill>
              </a:rPr>
              <a:t>       100,000</a:t>
            </a:r>
            <a:endParaRPr lang="en-US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1600193"/>
      </p:ext>
    </p:extLst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Grp="1"/>
          </p:cNvSpPr>
          <p:nvPr>
            <p:ph type="title"/>
          </p:nvPr>
        </p:nvSpPr>
        <p:spPr bwMode="auto">
          <a:xfrm>
            <a:off x="1331640" y="260648"/>
            <a:ext cx="6742113" cy="9906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>
              <a:lnSpc>
                <a:spcPct val="80000"/>
              </a:lnSpc>
            </a:pP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 Statistics</a:t>
            </a:r>
          </a:p>
        </p:txBody>
      </p:sp>
      <p:sp>
        <p:nvSpPr>
          <p:cNvPr id="25602" name="Rectangle 2"/>
          <p:cNvSpPr>
            <a:spLocks noGrp="1"/>
          </p:cNvSpPr>
          <p:nvPr>
            <p:ph idx="1"/>
          </p:nvPr>
        </p:nvSpPr>
        <p:spPr bwMode="auto">
          <a:xfrm>
            <a:off x="2874971" y="1628800"/>
            <a:ext cx="5873493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/>
          </a:bodyPr>
          <a:lstStyle/>
          <a:p>
            <a:pPr marL="258763" indent="-258763"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b="1" dirty="0"/>
              <a:t>Mean:</a:t>
            </a:r>
            <a:r>
              <a:rPr lang="en-US" sz="2700" dirty="0"/>
              <a:t>    (£3,000,000/5)  </a:t>
            </a:r>
          </a:p>
          <a:p>
            <a:pPr marL="0" indent="0">
              <a:spcBef>
                <a:spcPts val="600"/>
              </a:spcBef>
              <a:buNone/>
            </a:pPr>
            <a:r>
              <a:rPr lang="en-US" sz="2700" dirty="0"/>
              <a:t>			 =  </a:t>
            </a:r>
            <a:r>
              <a:rPr lang="en-US" sz="2700" b="1" dirty="0">
                <a:solidFill>
                  <a:schemeClr val="tx2"/>
                </a:solidFill>
              </a:rPr>
              <a:t>£600,000</a:t>
            </a:r>
          </a:p>
          <a:p>
            <a:pPr marL="258763" indent="-258763">
              <a:spcBef>
                <a:spcPts val="700"/>
              </a:spcBef>
              <a:buClr>
                <a:srgbClr val="0E488F"/>
              </a:buClr>
              <a:buFont typeface="Calibri" pitchFamily="34" charset="0"/>
              <a:buChar char="•"/>
            </a:pPr>
            <a:endParaRPr lang="en-US" sz="2700" dirty="0">
              <a:solidFill>
                <a:srgbClr val="0E488F"/>
              </a:solidFill>
            </a:endParaRPr>
          </a:p>
          <a:p>
            <a:pPr marL="258763" indent="-258763"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b="1" dirty="0"/>
              <a:t>Median:</a:t>
            </a:r>
            <a:r>
              <a:rPr lang="en-US" sz="2700" dirty="0"/>
              <a:t>  middle value of ranked data </a:t>
            </a:r>
            <a:br>
              <a:rPr lang="en-US" sz="2700" dirty="0"/>
            </a:br>
            <a:r>
              <a:rPr lang="en-US" sz="2700" dirty="0"/>
              <a:t>                 = </a:t>
            </a:r>
            <a:r>
              <a:rPr lang="en-US" sz="2700" b="1" dirty="0">
                <a:solidFill>
                  <a:schemeClr val="tx2"/>
                </a:solidFill>
              </a:rPr>
              <a:t>£300,000</a:t>
            </a:r>
          </a:p>
          <a:p>
            <a:pPr marL="258763" indent="-258763">
              <a:spcBef>
                <a:spcPts val="700"/>
              </a:spcBef>
              <a:buClr>
                <a:srgbClr val="FFCC00"/>
              </a:buClr>
              <a:buFont typeface="Calibri" pitchFamily="34" charset="0"/>
              <a:buChar char="•"/>
            </a:pPr>
            <a:endParaRPr lang="en-US" sz="2700" dirty="0">
              <a:solidFill>
                <a:srgbClr val="FFCC00"/>
              </a:solidFill>
            </a:endParaRPr>
          </a:p>
          <a:p>
            <a:pPr marL="258763" indent="-258763"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700" b="1" dirty="0"/>
              <a:t>Mode:</a:t>
            </a:r>
            <a:r>
              <a:rPr lang="en-US" sz="2700" dirty="0"/>
              <a:t>  most frequent value </a:t>
            </a:r>
            <a:br>
              <a:rPr lang="en-US" sz="2700" dirty="0"/>
            </a:br>
            <a:r>
              <a:rPr lang="en-US" sz="2700" dirty="0"/>
              <a:t>                = </a:t>
            </a:r>
            <a:r>
              <a:rPr lang="en-US" sz="2700" b="1" dirty="0">
                <a:solidFill>
                  <a:schemeClr val="tx2"/>
                </a:solidFill>
              </a:rPr>
              <a:t>£100,000</a:t>
            </a:r>
            <a:endParaRPr lang="en-US" dirty="0">
              <a:solidFill>
                <a:schemeClr val="tx2"/>
              </a:solidFill>
            </a:endParaRPr>
          </a:p>
        </p:txBody>
      </p:sp>
      <p:pic>
        <p:nvPicPr>
          <p:cNvPr id="25603" name="Picture 3" descr="image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725" y="1920875"/>
            <a:ext cx="2397125" cy="278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 type="none" w="med" len="med"/>
                <a:tailEnd type="none" w="med" len="med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40879677"/>
      </p:ext>
    </p:extLst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Grp="1"/>
          </p:cNvSpPr>
          <p:nvPr>
            <p:ph type="title"/>
          </p:nvPr>
        </p:nvSpPr>
        <p:spPr bwMode="auto">
          <a:xfrm>
            <a:off x="683568" y="260648"/>
            <a:ext cx="7772400" cy="79533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ctr" anchorCtr="0" compatLnSpc="1">
            <a:prstTxWarp prst="textNoShape">
              <a:avLst/>
            </a:prstTxWarp>
          </a:bodyPr>
          <a:lstStyle/>
          <a:p>
            <a:pPr algn="ctr" defTabSz="914400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</a:p>
        </p:txBody>
      </p:sp>
      <p:sp>
        <p:nvSpPr>
          <p:cNvPr id="27650" name="Rectangle 2"/>
          <p:cNvSpPr>
            <a:spLocks noGrp="1"/>
          </p:cNvSpPr>
          <p:nvPr>
            <p:ph idx="1"/>
          </p:nvPr>
        </p:nvSpPr>
        <p:spPr bwMode="auto">
          <a:xfrm>
            <a:off x="467544" y="1196752"/>
            <a:ext cx="8147050" cy="4573587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 cap="flat" cmpd="sng">
                <a:solidFill>
                  <a:srgbClr val="000000"/>
                </a:solidFill>
                <a:prstDash val="solid"/>
                <a:miter lim="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50800" tIns="50800" rIns="50800" bIns="50800" numCol="1" anchor="t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Calculate the </a:t>
            </a:r>
            <a:r>
              <a:rPr lang="en-US" sz="2600" dirty="0">
                <a:solidFill>
                  <a:schemeClr val="tx2"/>
                </a:solidFill>
              </a:rPr>
              <a:t>mean</a:t>
            </a:r>
            <a:r>
              <a:rPr lang="en-US" sz="2600" dirty="0"/>
              <a:t> of a data set by summing the values and dividing this sum by the number of values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</a:t>
            </a:r>
            <a:r>
              <a:rPr lang="en-US" sz="2600" dirty="0">
                <a:solidFill>
                  <a:schemeClr val="tx2"/>
                </a:solidFill>
              </a:rPr>
              <a:t>median</a:t>
            </a:r>
            <a:r>
              <a:rPr lang="en-US" sz="2600" dirty="0"/>
              <a:t> of a data set is the midpoint of the set so long as the set is arranged in </a:t>
            </a:r>
            <a:r>
              <a:rPr lang="en-US" sz="2600" dirty="0">
                <a:solidFill>
                  <a:schemeClr val="tx2"/>
                </a:solidFill>
              </a:rPr>
              <a:t>rank order</a:t>
            </a:r>
            <a:r>
              <a:rPr lang="en-US" sz="2600" dirty="0"/>
              <a:t>.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median is the </a:t>
            </a:r>
            <a:r>
              <a:rPr lang="en-US" sz="2600" dirty="0">
                <a:solidFill>
                  <a:schemeClr val="tx2"/>
                </a:solidFill>
              </a:rPr>
              <a:t>single centre value </a:t>
            </a:r>
            <a:r>
              <a:rPr lang="en-US" sz="2600" dirty="0"/>
              <a:t>from an odd numbered data set; or the </a:t>
            </a:r>
            <a:r>
              <a:rPr lang="en-US" sz="2600" dirty="0">
                <a:solidFill>
                  <a:schemeClr val="tx2"/>
                </a:solidFill>
              </a:rPr>
              <a:t>average of the two centre values</a:t>
            </a:r>
            <a:r>
              <a:rPr lang="en-US" sz="2600" dirty="0"/>
              <a:t> from an even numbered set.</a:t>
            </a:r>
          </a:p>
          <a:p>
            <a:pPr marL="300038" indent="-300038">
              <a:lnSpc>
                <a:spcPct val="150000"/>
              </a:lnSpc>
              <a:spcBef>
                <a:spcPts val="600"/>
              </a:spcBef>
              <a:buFont typeface="Calibri" pitchFamily="34" charset="0"/>
              <a:buChar char="•"/>
            </a:pPr>
            <a:r>
              <a:rPr lang="en-US" sz="2600" dirty="0"/>
              <a:t>The </a:t>
            </a:r>
            <a:r>
              <a:rPr lang="en-US" sz="2600" dirty="0">
                <a:solidFill>
                  <a:schemeClr val="tx2"/>
                </a:solidFill>
              </a:rPr>
              <a:t>mode</a:t>
            </a:r>
            <a:r>
              <a:rPr lang="en-US" sz="2600" dirty="0"/>
              <a:t> is the value that appears most often</a:t>
            </a:r>
            <a:r>
              <a:rPr lang="en-US" sz="2800" dirty="0"/>
              <a:t>. 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5501666"/>
      </p:ext>
    </p:extLst>
  </p:cSld>
  <p:clrMapOvr>
    <a:masterClrMapping/>
  </p:clrMapOvr>
  <p:transition spd="med"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23B5F192-61E3-4EEE-A142-3B2DC42623A4}"/>
              </a:ext>
            </a:extLst>
          </p:cNvPr>
          <p:cNvSpPr txBox="1"/>
          <p:nvPr/>
        </p:nvSpPr>
        <p:spPr>
          <a:xfrm>
            <a:off x="755576" y="1484784"/>
            <a:ext cx="784887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Descriptive Statistics:</a:t>
            </a:r>
          </a:p>
          <a:p>
            <a:pPr algn="ctr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</a:p>
          <a:p>
            <a:pPr algn="ctr"/>
            <a:r>
              <a:rPr lang="en-GB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2. Dispersion</a:t>
            </a:r>
          </a:p>
        </p:txBody>
      </p:sp>
    </p:spTree>
    <p:extLst>
      <p:ext uri="{BB962C8B-B14F-4D97-AF65-F5344CB8AC3E}">
        <p14:creationId xmlns:p14="http://schemas.microsoft.com/office/powerpoint/2010/main" val="7021473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Dispersion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052736"/>
            <a:ext cx="7924800" cy="439248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GB" sz="2400" dirty="0">
                <a:cs typeface="Times New Roman" charset="0"/>
              </a:rPr>
              <a:t>What we mean by </a:t>
            </a: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dispersion</a:t>
            </a:r>
            <a:r>
              <a:rPr lang="en-GB" sz="2400" dirty="0">
                <a:cs typeface="Times New Roman" charset="0"/>
              </a:rPr>
              <a:t> is how far have individual data values strayed from the mean.</a:t>
            </a: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GB" sz="2400" dirty="0">
                <a:cs typeface="Times New Roman" charset="0"/>
              </a:rPr>
              <a:t>We will look at:	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Times New Roman" charset="0"/>
              </a:rPr>
              <a:t>	-	Range	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Times New Roman" charset="0"/>
              </a:rPr>
              <a:t>	-	Quartiles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cs typeface="Times New Roman" charset="0"/>
              </a:rPr>
              <a:t>	-	Standard deviation (and variance)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9921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use dispersion?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sz="2400" dirty="0"/>
              <a:t>A measure of </a:t>
            </a:r>
            <a:r>
              <a:rPr lang="en-GB" sz="2400" dirty="0">
                <a:solidFill>
                  <a:schemeClr val="tx2"/>
                </a:solidFill>
              </a:rPr>
              <a:t>central tendency </a:t>
            </a:r>
            <a:r>
              <a:rPr lang="en-GB" sz="2400" dirty="0"/>
              <a:t>(mean, mode, median) only tells us part of the story about our data.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We lose useful information about how the data is distributed or spread.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787847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6690" y="378937"/>
            <a:ext cx="8820472" cy="562074"/>
          </a:xfrm>
        </p:spPr>
        <p:txBody>
          <a:bodyPr/>
          <a:lstStyle/>
          <a:p>
            <a:r>
              <a:rPr lang="en-US" sz="32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Different distributions with the same mean</a:t>
            </a:r>
            <a:endParaRPr lang="en-GB" sz="3200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Object 2">
            <a:hlinkClick r:id="" action="ppaction://ole?verb=0"/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894502750"/>
              </p:ext>
            </p:extLst>
          </p:nvPr>
        </p:nvGraphicFramePr>
        <p:xfrm>
          <a:off x="3933826" y="2841015"/>
          <a:ext cx="430212" cy="5445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2" imgW="428400" imgH="542880" progId="">
                  <p:embed/>
                </p:oleObj>
              </mc:Choice>
              <mc:Fallback>
                <p:oleObj name="Equation" r:id="rId2" imgW="428400" imgH="542880" progId="">
                  <p:embed/>
                  <p:pic>
                    <p:nvPicPr>
                      <p:cNvPr id="4" name="Object 2">
                        <a:hlinkClick r:id="" action="ppaction://ole?verb=0"/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933826" y="2841015"/>
                        <a:ext cx="430212" cy="5445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6364288" y="1694840"/>
            <a:ext cx="1981200" cy="7739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Mean = 15.5</a:t>
            </a:r>
          </a:p>
          <a:p>
            <a:pPr eaLnBrk="0" hangingPunct="0">
              <a:lnSpc>
                <a:spcPct val="3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latin typeface="Calibri" pitchFamily="34" charset="0"/>
              </a:rPr>
              <a:t>  </a:t>
            </a: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609601" y="2199665"/>
            <a:ext cx="5183187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7" name="Rectangle 6"/>
          <p:cNvSpPr>
            <a:spLocks noChangeArrowheads="1"/>
          </p:cNvSpPr>
          <p:nvPr/>
        </p:nvSpPr>
        <p:spPr bwMode="auto">
          <a:xfrm>
            <a:off x="411163" y="2186965"/>
            <a:ext cx="5572125" cy="41293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100" b="1" dirty="0">
                <a:latin typeface="Calibri" pitchFamily="34" charset="0"/>
              </a:rPr>
              <a:t>11    12    13    14    15    16    17    18    19    20   21</a:t>
            </a:r>
          </a:p>
        </p:txBody>
      </p:sp>
      <p:sp>
        <p:nvSpPr>
          <p:cNvPr id="8" name="Oval 7"/>
          <p:cNvSpPr>
            <a:spLocks noChangeArrowheads="1"/>
          </p:cNvSpPr>
          <p:nvPr/>
        </p:nvSpPr>
        <p:spPr bwMode="auto">
          <a:xfrm>
            <a:off x="4921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9" name="Oval 8"/>
          <p:cNvSpPr>
            <a:spLocks noChangeArrowheads="1"/>
          </p:cNvSpPr>
          <p:nvPr/>
        </p:nvSpPr>
        <p:spPr bwMode="auto">
          <a:xfrm>
            <a:off x="10255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0" name="Oval 9"/>
          <p:cNvSpPr>
            <a:spLocks noChangeArrowheads="1"/>
          </p:cNvSpPr>
          <p:nvPr/>
        </p:nvSpPr>
        <p:spPr bwMode="auto">
          <a:xfrm>
            <a:off x="15589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1" name="Oval 10"/>
          <p:cNvSpPr>
            <a:spLocks noChangeArrowheads="1"/>
          </p:cNvSpPr>
          <p:nvPr/>
        </p:nvSpPr>
        <p:spPr bwMode="auto">
          <a:xfrm>
            <a:off x="30829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3082926" y="17424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35401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4" name="Oval 13"/>
          <p:cNvSpPr>
            <a:spLocks noChangeArrowheads="1"/>
          </p:cNvSpPr>
          <p:nvPr/>
        </p:nvSpPr>
        <p:spPr bwMode="auto">
          <a:xfrm>
            <a:off x="40735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5" name="Oval 14"/>
          <p:cNvSpPr>
            <a:spLocks noChangeArrowheads="1"/>
          </p:cNvSpPr>
          <p:nvPr/>
        </p:nvSpPr>
        <p:spPr bwMode="auto">
          <a:xfrm>
            <a:off x="5521326" y="19710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6" name="Rectangle 15"/>
          <p:cNvSpPr>
            <a:spLocks noChangeArrowheads="1"/>
          </p:cNvSpPr>
          <p:nvPr/>
        </p:nvSpPr>
        <p:spPr bwMode="auto">
          <a:xfrm>
            <a:off x="411163" y="3634765"/>
            <a:ext cx="5724525" cy="41293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100" b="1" dirty="0">
                <a:latin typeface="Calibri" pitchFamily="34" charset="0"/>
              </a:rPr>
              <a:t>11    12    13    14    15    16    17    18    19    20   21</a:t>
            </a:r>
          </a:p>
        </p:txBody>
      </p:sp>
      <p:sp>
        <p:nvSpPr>
          <p:cNvPr id="17" name="Rectangle 16"/>
          <p:cNvSpPr>
            <a:spLocks noChangeArrowheads="1"/>
          </p:cNvSpPr>
          <p:nvPr/>
        </p:nvSpPr>
        <p:spPr bwMode="auto">
          <a:xfrm>
            <a:off x="493713" y="2887053"/>
            <a:ext cx="1292225" cy="366712"/>
          </a:xfrm>
          <a:prstGeom prst="rect">
            <a:avLst/>
          </a:prstGeom>
          <a:solidFill>
            <a:srgbClr val="FDE0B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Data B</a:t>
            </a:r>
          </a:p>
        </p:txBody>
      </p:sp>
      <p:sp>
        <p:nvSpPr>
          <p:cNvPr id="18" name="Rectangle 17"/>
          <p:cNvSpPr>
            <a:spLocks noChangeArrowheads="1"/>
          </p:cNvSpPr>
          <p:nvPr/>
        </p:nvSpPr>
        <p:spPr bwMode="auto">
          <a:xfrm>
            <a:off x="493713" y="1363053"/>
            <a:ext cx="1292225" cy="36671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Data A</a:t>
            </a:r>
          </a:p>
        </p:txBody>
      </p:sp>
      <p:sp>
        <p:nvSpPr>
          <p:cNvPr id="19" name="Line 18"/>
          <p:cNvSpPr>
            <a:spLocks noChangeShapeType="1"/>
          </p:cNvSpPr>
          <p:nvPr/>
        </p:nvSpPr>
        <p:spPr bwMode="auto">
          <a:xfrm>
            <a:off x="585788" y="3647465"/>
            <a:ext cx="518318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0" name="Oval 19"/>
          <p:cNvSpPr>
            <a:spLocks noChangeArrowheads="1"/>
          </p:cNvSpPr>
          <p:nvPr/>
        </p:nvSpPr>
        <p:spPr bwMode="auto">
          <a:xfrm>
            <a:off x="2549526" y="3418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1" name="Oval 20"/>
          <p:cNvSpPr>
            <a:spLocks noChangeArrowheads="1"/>
          </p:cNvSpPr>
          <p:nvPr/>
        </p:nvSpPr>
        <p:spPr bwMode="auto">
          <a:xfrm>
            <a:off x="3082926" y="3418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2" name="Oval 21"/>
          <p:cNvSpPr>
            <a:spLocks noChangeArrowheads="1"/>
          </p:cNvSpPr>
          <p:nvPr/>
        </p:nvSpPr>
        <p:spPr bwMode="auto">
          <a:xfrm>
            <a:off x="2549526" y="31902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3" name="Oval 22"/>
          <p:cNvSpPr>
            <a:spLocks noChangeArrowheads="1"/>
          </p:cNvSpPr>
          <p:nvPr/>
        </p:nvSpPr>
        <p:spPr bwMode="auto">
          <a:xfrm>
            <a:off x="3082926" y="31902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4" name="Oval 23"/>
          <p:cNvSpPr>
            <a:spLocks noChangeArrowheads="1"/>
          </p:cNvSpPr>
          <p:nvPr/>
        </p:nvSpPr>
        <p:spPr bwMode="auto">
          <a:xfrm>
            <a:off x="2549526" y="29616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5" name="Oval 24"/>
          <p:cNvSpPr>
            <a:spLocks noChangeArrowheads="1"/>
          </p:cNvSpPr>
          <p:nvPr/>
        </p:nvSpPr>
        <p:spPr bwMode="auto">
          <a:xfrm>
            <a:off x="3082926" y="29616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" name="Oval 25"/>
          <p:cNvSpPr>
            <a:spLocks noChangeArrowheads="1"/>
          </p:cNvSpPr>
          <p:nvPr/>
        </p:nvSpPr>
        <p:spPr bwMode="auto">
          <a:xfrm>
            <a:off x="2092326" y="3418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7" name="Oval 26"/>
          <p:cNvSpPr>
            <a:spLocks noChangeArrowheads="1"/>
          </p:cNvSpPr>
          <p:nvPr/>
        </p:nvSpPr>
        <p:spPr bwMode="auto">
          <a:xfrm>
            <a:off x="3540126" y="3418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8" name="Rectangle 27"/>
          <p:cNvSpPr>
            <a:spLocks noChangeArrowheads="1"/>
          </p:cNvSpPr>
          <p:nvPr/>
        </p:nvSpPr>
        <p:spPr bwMode="auto">
          <a:xfrm>
            <a:off x="6369051" y="3190265"/>
            <a:ext cx="1976437" cy="838563"/>
          </a:xfrm>
          <a:prstGeom prst="rect">
            <a:avLst/>
          </a:prstGeom>
          <a:solidFill>
            <a:srgbClr val="FDE0B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Mean = 15.5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latin typeface="Calibri" pitchFamily="34" charset="0"/>
              </a:rPr>
              <a:t>  </a:t>
            </a:r>
            <a:endParaRPr lang="en-US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29" name="Rectangle 28"/>
          <p:cNvSpPr>
            <a:spLocks noChangeArrowheads="1"/>
          </p:cNvSpPr>
          <p:nvPr/>
        </p:nvSpPr>
        <p:spPr bwMode="auto">
          <a:xfrm>
            <a:off x="411163" y="5171465"/>
            <a:ext cx="5724525" cy="41293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100" b="1" dirty="0">
                <a:latin typeface="Calibri" pitchFamily="34" charset="0"/>
              </a:rPr>
              <a:t>11    12    13    14    15    16    17    18    19    20   21</a:t>
            </a:r>
          </a:p>
        </p:txBody>
      </p:sp>
      <p:sp>
        <p:nvSpPr>
          <p:cNvPr id="30" name="Line 29"/>
          <p:cNvSpPr>
            <a:spLocks noChangeShapeType="1"/>
          </p:cNvSpPr>
          <p:nvPr/>
        </p:nvSpPr>
        <p:spPr bwMode="auto">
          <a:xfrm>
            <a:off x="585788" y="5171465"/>
            <a:ext cx="5183188" cy="0"/>
          </a:xfrm>
          <a:prstGeom prst="line">
            <a:avLst/>
          </a:prstGeom>
          <a:noFill/>
          <a:ln w="19050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31" name="Oval 30"/>
          <p:cNvSpPr>
            <a:spLocks noChangeArrowheads="1"/>
          </p:cNvSpPr>
          <p:nvPr/>
        </p:nvSpPr>
        <p:spPr bwMode="auto">
          <a:xfrm>
            <a:off x="492126" y="4942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2" name="Oval 31"/>
          <p:cNvSpPr>
            <a:spLocks noChangeArrowheads="1"/>
          </p:cNvSpPr>
          <p:nvPr/>
        </p:nvSpPr>
        <p:spPr bwMode="auto">
          <a:xfrm>
            <a:off x="492126" y="47142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3" name="Oval 32"/>
          <p:cNvSpPr>
            <a:spLocks noChangeArrowheads="1"/>
          </p:cNvSpPr>
          <p:nvPr/>
        </p:nvSpPr>
        <p:spPr bwMode="auto">
          <a:xfrm>
            <a:off x="492126" y="44856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4" name="Oval 33"/>
          <p:cNvSpPr>
            <a:spLocks noChangeArrowheads="1"/>
          </p:cNvSpPr>
          <p:nvPr/>
        </p:nvSpPr>
        <p:spPr bwMode="auto">
          <a:xfrm>
            <a:off x="5064126" y="4942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5" name="Oval 34"/>
          <p:cNvSpPr>
            <a:spLocks noChangeArrowheads="1"/>
          </p:cNvSpPr>
          <p:nvPr/>
        </p:nvSpPr>
        <p:spPr bwMode="auto">
          <a:xfrm>
            <a:off x="5064126" y="47142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6" name="Oval 35"/>
          <p:cNvSpPr>
            <a:spLocks noChangeArrowheads="1"/>
          </p:cNvSpPr>
          <p:nvPr/>
        </p:nvSpPr>
        <p:spPr bwMode="auto">
          <a:xfrm>
            <a:off x="5064126" y="44856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7" name="Oval 36"/>
          <p:cNvSpPr>
            <a:spLocks noChangeArrowheads="1"/>
          </p:cNvSpPr>
          <p:nvPr/>
        </p:nvSpPr>
        <p:spPr bwMode="auto">
          <a:xfrm>
            <a:off x="1025526" y="4942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8" name="Oval 37"/>
          <p:cNvSpPr>
            <a:spLocks noChangeArrowheads="1"/>
          </p:cNvSpPr>
          <p:nvPr/>
        </p:nvSpPr>
        <p:spPr bwMode="auto">
          <a:xfrm>
            <a:off x="4606926" y="4942865"/>
            <a:ext cx="228600" cy="2286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39" name="Rectangle 38"/>
          <p:cNvSpPr>
            <a:spLocks noChangeArrowheads="1"/>
          </p:cNvSpPr>
          <p:nvPr/>
        </p:nvSpPr>
        <p:spPr bwMode="auto">
          <a:xfrm>
            <a:off x="6369051" y="4714265"/>
            <a:ext cx="1976437" cy="783163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lnSpc>
                <a:spcPct val="80000"/>
              </a:lnSpc>
              <a:spcBef>
                <a:spcPct val="50000"/>
              </a:spcBef>
            </a:pPr>
            <a:r>
              <a:rPr lang="en-US">
                <a:solidFill>
                  <a:srgbClr val="000000"/>
                </a:solidFill>
                <a:latin typeface="Calibri" pitchFamily="34" charset="0"/>
              </a:rPr>
              <a:t>Mean = 15.5</a:t>
            </a:r>
          </a:p>
          <a:p>
            <a:pPr eaLnBrk="0" hangingPunct="0">
              <a:lnSpc>
                <a:spcPct val="50000"/>
              </a:lnSpc>
              <a:spcBef>
                <a:spcPct val="50000"/>
              </a:spcBef>
            </a:pPr>
            <a:r>
              <a:rPr lang="en-US" sz="2800">
                <a:solidFill>
                  <a:srgbClr val="000000"/>
                </a:solidFill>
                <a:latin typeface="Calibri" pitchFamily="34" charset="0"/>
              </a:rPr>
              <a:t>  </a:t>
            </a:r>
            <a:endParaRPr lang="en-US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40" name="Rectangle 39"/>
          <p:cNvSpPr>
            <a:spLocks noChangeArrowheads="1"/>
          </p:cNvSpPr>
          <p:nvPr/>
        </p:nvSpPr>
        <p:spPr bwMode="auto">
          <a:xfrm>
            <a:off x="950913" y="4334853"/>
            <a:ext cx="1292225" cy="3667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 w="12700">
            <a:solidFill>
              <a:schemeClr val="tx2">
                <a:lumMod val="20000"/>
                <a:lumOff val="80000"/>
              </a:schemeClr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rgbClr val="000000"/>
                </a:solidFill>
                <a:latin typeface="Calibri" pitchFamily="34" charset="0"/>
              </a:rPr>
              <a:t>Data C</a:t>
            </a:r>
          </a:p>
        </p:txBody>
      </p:sp>
    </p:spTree>
    <p:extLst>
      <p:ext uri="{BB962C8B-B14F-4D97-AF65-F5344CB8AC3E}">
        <p14:creationId xmlns:p14="http://schemas.microsoft.com/office/powerpoint/2010/main" val="359504350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980728"/>
            <a:ext cx="7924800" cy="324036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000" dirty="0"/>
              <a:t>The </a:t>
            </a:r>
            <a:r>
              <a:rPr lang="en-GB" sz="2000" dirty="0">
                <a:solidFill>
                  <a:schemeClr val="tx2"/>
                </a:solidFill>
              </a:rPr>
              <a:t>range</a:t>
            </a:r>
            <a:r>
              <a:rPr lang="en-GB" sz="2000" dirty="0"/>
              <a:t> summarises the overall spread of the data.  The data is spread between the minimum and maximum  values. 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The range is the simplest measure of variation.</a:t>
            </a:r>
          </a:p>
          <a:p>
            <a:pPr>
              <a:lnSpc>
                <a:spcPct val="150000"/>
              </a:lnSpc>
            </a:pPr>
            <a:r>
              <a:rPr lang="en-US" sz="2000" dirty="0"/>
              <a:t>It equals the difference between the largest and the smallest values in a set of data:</a:t>
            </a:r>
          </a:p>
          <a:p>
            <a:endParaRPr lang="en-US" dirty="0">
              <a:latin typeface="Calibri" pitchFamily="34" charset="0"/>
            </a:endParaRPr>
          </a:p>
          <a:p>
            <a:pPr>
              <a:lnSpc>
                <a:spcPct val="110000"/>
              </a:lnSpc>
            </a:pPr>
            <a:endParaRPr lang="en-US" dirty="0">
              <a:latin typeface="Calibri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1805236" y="3394914"/>
            <a:ext cx="5105400" cy="9048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lnSpc>
                <a:spcPct val="140000"/>
              </a:lnSpc>
              <a:spcBef>
                <a:spcPct val="50000"/>
              </a:spcBef>
            </a:pPr>
            <a:r>
              <a:rPr lang="en-US" sz="2800" dirty="0">
                <a:solidFill>
                  <a:srgbClr val="000000"/>
                </a:solidFill>
                <a:latin typeface="Calibri" pitchFamily="34" charset="0"/>
              </a:rPr>
              <a:t>Range = X</a:t>
            </a:r>
            <a:r>
              <a:rPr lang="en-US" sz="2800" baseline="-25000" dirty="0">
                <a:solidFill>
                  <a:srgbClr val="000000"/>
                </a:solidFill>
                <a:latin typeface="Calibri" pitchFamily="34" charset="0"/>
              </a:rPr>
              <a:t>largest</a:t>
            </a:r>
            <a:r>
              <a:rPr lang="en-US" sz="2800" dirty="0">
                <a:solidFill>
                  <a:srgbClr val="000000"/>
                </a:solidFill>
                <a:latin typeface="Calibri" pitchFamily="34" charset="0"/>
              </a:rPr>
              <a:t> –  X</a:t>
            </a:r>
            <a:r>
              <a:rPr lang="en-US" sz="2800" baseline="-25000" dirty="0">
                <a:solidFill>
                  <a:srgbClr val="000000"/>
                </a:solidFill>
                <a:latin typeface="Calibri" pitchFamily="34" charset="0"/>
              </a:rPr>
              <a:t>smallest</a:t>
            </a:r>
          </a:p>
          <a:p>
            <a:pPr algn="ctr" eaLnBrk="0" hangingPunct="0">
              <a:spcBef>
                <a:spcPct val="50000"/>
              </a:spcBef>
            </a:pPr>
            <a:endParaRPr lang="en-US" sz="1400" baseline="-25000" dirty="0">
              <a:solidFill>
                <a:srgbClr val="000000"/>
              </a:solidFill>
              <a:latin typeface="Calibri" pitchFamily="34" charset="0"/>
            </a:endParaRPr>
          </a:p>
        </p:txBody>
      </p:sp>
      <p:sp>
        <p:nvSpPr>
          <p:cNvPr id="6" name="Line 5"/>
          <p:cNvSpPr>
            <a:spLocks noChangeShapeType="1"/>
          </p:cNvSpPr>
          <p:nvPr/>
        </p:nvSpPr>
        <p:spPr bwMode="auto">
          <a:xfrm>
            <a:off x="2149475" y="5181600"/>
            <a:ext cx="3355975" cy="1588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7" name="Oval 6"/>
          <p:cNvSpPr>
            <a:spLocks noChangeArrowheads="1"/>
          </p:cNvSpPr>
          <p:nvPr/>
        </p:nvSpPr>
        <p:spPr bwMode="auto">
          <a:xfrm>
            <a:off x="2286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8" name="Oval 7"/>
          <p:cNvSpPr>
            <a:spLocks noChangeArrowheads="1"/>
          </p:cNvSpPr>
          <p:nvPr/>
        </p:nvSpPr>
        <p:spPr bwMode="auto">
          <a:xfrm>
            <a:off x="28956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9" name="Oval 8"/>
          <p:cNvSpPr>
            <a:spLocks noChangeArrowheads="1"/>
          </p:cNvSpPr>
          <p:nvPr/>
        </p:nvSpPr>
        <p:spPr bwMode="auto">
          <a:xfrm>
            <a:off x="3429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0" name="Oval 9"/>
          <p:cNvSpPr>
            <a:spLocks noChangeArrowheads="1"/>
          </p:cNvSpPr>
          <p:nvPr/>
        </p:nvSpPr>
        <p:spPr bwMode="auto">
          <a:xfrm>
            <a:off x="40386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1" name="Oval 10"/>
          <p:cNvSpPr>
            <a:spLocks noChangeArrowheads="1"/>
          </p:cNvSpPr>
          <p:nvPr/>
        </p:nvSpPr>
        <p:spPr bwMode="auto">
          <a:xfrm>
            <a:off x="3429000" y="47244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2" name="Oval 11"/>
          <p:cNvSpPr>
            <a:spLocks noChangeArrowheads="1"/>
          </p:cNvSpPr>
          <p:nvPr/>
        </p:nvSpPr>
        <p:spPr bwMode="auto">
          <a:xfrm>
            <a:off x="4572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3" name="Oval 12"/>
          <p:cNvSpPr>
            <a:spLocks noChangeArrowheads="1"/>
          </p:cNvSpPr>
          <p:nvPr/>
        </p:nvSpPr>
        <p:spPr bwMode="auto">
          <a:xfrm>
            <a:off x="4572000" y="47244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4" name="Oval 13"/>
          <p:cNvSpPr>
            <a:spLocks noChangeArrowheads="1"/>
          </p:cNvSpPr>
          <p:nvPr/>
        </p:nvSpPr>
        <p:spPr bwMode="auto">
          <a:xfrm>
            <a:off x="4572000" y="44958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5" name="Oval 14"/>
          <p:cNvSpPr>
            <a:spLocks noChangeArrowheads="1"/>
          </p:cNvSpPr>
          <p:nvPr/>
        </p:nvSpPr>
        <p:spPr bwMode="auto">
          <a:xfrm>
            <a:off x="4953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6" name="Line 15"/>
          <p:cNvSpPr>
            <a:spLocks noChangeShapeType="1"/>
          </p:cNvSpPr>
          <p:nvPr/>
        </p:nvSpPr>
        <p:spPr bwMode="auto">
          <a:xfrm>
            <a:off x="5349875" y="5181600"/>
            <a:ext cx="1298575" cy="1588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17" name="Oval 16"/>
          <p:cNvSpPr>
            <a:spLocks noChangeArrowheads="1"/>
          </p:cNvSpPr>
          <p:nvPr/>
        </p:nvSpPr>
        <p:spPr bwMode="auto">
          <a:xfrm>
            <a:off x="57150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8" name="Oval 17"/>
          <p:cNvSpPr>
            <a:spLocks noChangeArrowheads="1"/>
          </p:cNvSpPr>
          <p:nvPr/>
        </p:nvSpPr>
        <p:spPr bwMode="auto">
          <a:xfrm>
            <a:off x="5715000" y="47244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19" name="Oval 18"/>
          <p:cNvSpPr>
            <a:spLocks noChangeArrowheads="1"/>
          </p:cNvSpPr>
          <p:nvPr/>
        </p:nvSpPr>
        <p:spPr bwMode="auto">
          <a:xfrm>
            <a:off x="61722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0" name="Oval 19"/>
          <p:cNvSpPr>
            <a:spLocks noChangeArrowheads="1"/>
          </p:cNvSpPr>
          <p:nvPr/>
        </p:nvSpPr>
        <p:spPr bwMode="auto">
          <a:xfrm>
            <a:off x="6553200" y="4953000"/>
            <a:ext cx="228600" cy="228600"/>
          </a:xfrm>
          <a:prstGeom prst="ellipse">
            <a:avLst/>
          </a:prstGeom>
          <a:solidFill>
            <a:schemeClr val="tx2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4" name="Text Box 24"/>
          <p:cNvSpPr txBox="1">
            <a:spLocks noChangeArrowheads="1"/>
          </p:cNvSpPr>
          <p:nvPr/>
        </p:nvSpPr>
        <p:spPr bwMode="auto">
          <a:xfrm>
            <a:off x="2504209" y="5377611"/>
            <a:ext cx="41148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b="1" dirty="0">
                <a:latin typeface="Calibri" pitchFamily="34" charset="0"/>
              </a:rPr>
              <a:t>Range = 13 - 1 = 12</a:t>
            </a:r>
            <a:endParaRPr lang="en-US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023176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688" name="Rectangle 24"/>
          <p:cNvSpPr>
            <a:spLocks noGrp="1" noChangeArrowheads="1"/>
          </p:cNvSpPr>
          <p:nvPr>
            <p:ph type="title"/>
          </p:nvPr>
        </p:nvSpPr>
        <p:spPr>
          <a:xfrm>
            <a:off x="609600" y="116632"/>
            <a:ext cx="7924800" cy="648072"/>
          </a:xfrm>
        </p:spPr>
        <p:txBody>
          <a:bodyPr/>
          <a:lstStyle/>
          <a:p>
            <a:pPr algn="ctr">
              <a:defRPr/>
            </a:pPr>
            <a:r>
              <a:rPr lang="en-US" dirty="0">
                <a:latin typeface="Calibri" pitchFamily="34" charset="0"/>
              </a:rPr>
              <a:t> </a:t>
            </a:r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Disadvantages of the Range</a:t>
            </a:r>
          </a:p>
        </p:txBody>
      </p:sp>
      <p:sp>
        <p:nvSpPr>
          <p:cNvPr id="26626" name="Rectangle 2"/>
          <p:cNvSpPr>
            <a:spLocks noGrp="1" noChangeArrowheads="1"/>
          </p:cNvSpPr>
          <p:nvPr>
            <p:ph idx="1"/>
          </p:nvPr>
        </p:nvSpPr>
        <p:spPr>
          <a:xfrm>
            <a:off x="454057" y="679888"/>
            <a:ext cx="8058472" cy="2265040"/>
          </a:xfrm>
        </p:spPr>
        <p:txBody>
          <a:bodyPr>
            <a:normAutofit/>
          </a:bodyPr>
          <a:lstStyle/>
          <a:p>
            <a:r>
              <a:rPr lang="en-US" sz="2400" dirty="0"/>
              <a:t>It ignores the way in which data are distributed:</a:t>
            </a:r>
          </a:p>
          <a:p>
            <a:r>
              <a:rPr lang="en-US" sz="2400" dirty="0"/>
              <a:t>Also, it is sensitive to outliers (extremes):</a:t>
            </a:r>
          </a:p>
          <a:p>
            <a:endParaRPr lang="en-US" sz="2800" b="1" dirty="0">
              <a:latin typeface="Calibri" pitchFamily="34" charset="0"/>
            </a:endParaRPr>
          </a:p>
          <a:p>
            <a:endParaRPr lang="en-US" sz="2800" b="1" dirty="0">
              <a:latin typeface="Calibri" pitchFamily="34" charset="0"/>
            </a:endParaRPr>
          </a:p>
          <a:p>
            <a:endParaRPr lang="en-US" sz="2800" b="1" dirty="0">
              <a:latin typeface="Calibri" pitchFamily="34" charset="0"/>
            </a:endParaRPr>
          </a:p>
          <a:p>
            <a:pPr>
              <a:buFont typeface="Wingdings" charset="2"/>
              <a:buNone/>
            </a:pPr>
            <a:endParaRPr lang="en-US" sz="2800" b="1" dirty="0">
              <a:latin typeface="Calibri" pitchFamily="34" charset="0"/>
            </a:endParaRPr>
          </a:p>
          <a:p>
            <a:pPr>
              <a:buFont typeface="Wingdings" charset="2"/>
              <a:buNone/>
            </a:pPr>
            <a:endParaRPr lang="en-US" sz="2800" b="1" dirty="0">
              <a:latin typeface="Calibri" pitchFamily="34" charset="0"/>
            </a:endParaRPr>
          </a:p>
        </p:txBody>
      </p:sp>
      <p:sp>
        <p:nvSpPr>
          <p:cNvPr id="26627" name="Line 3"/>
          <p:cNvSpPr>
            <a:spLocks noChangeShapeType="1"/>
          </p:cNvSpPr>
          <p:nvPr/>
        </p:nvSpPr>
        <p:spPr bwMode="auto">
          <a:xfrm>
            <a:off x="1160463" y="2590800"/>
            <a:ext cx="3049587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6628" name="Oval 4"/>
          <p:cNvSpPr>
            <a:spLocks noChangeArrowheads="1"/>
          </p:cNvSpPr>
          <p:nvPr/>
        </p:nvSpPr>
        <p:spPr bwMode="auto">
          <a:xfrm>
            <a:off x="1219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29" name="Oval 5"/>
          <p:cNvSpPr>
            <a:spLocks noChangeArrowheads="1"/>
          </p:cNvSpPr>
          <p:nvPr/>
        </p:nvSpPr>
        <p:spPr bwMode="auto">
          <a:xfrm>
            <a:off x="22098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0" name="Oval 6"/>
          <p:cNvSpPr>
            <a:spLocks noChangeArrowheads="1"/>
          </p:cNvSpPr>
          <p:nvPr/>
        </p:nvSpPr>
        <p:spPr bwMode="auto">
          <a:xfrm>
            <a:off x="3886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1" name="Oval 7"/>
          <p:cNvSpPr>
            <a:spLocks noChangeArrowheads="1"/>
          </p:cNvSpPr>
          <p:nvPr/>
        </p:nvSpPr>
        <p:spPr bwMode="auto">
          <a:xfrm>
            <a:off x="27432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2" name="Oval 8"/>
          <p:cNvSpPr>
            <a:spLocks noChangeArrowheads="1"/>
          </p:cNvSpPr>
          <p:nvPr/>
        </p:nvSpPr>
        <p:spPr bwMode="auto">
          <a:xfrm>
            <a:off x="33528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3" name="Oval 9"/>
          <p:cNvSpPr>
            <a:spLocks noChangeArrowheads="1"/>
          </p:cNvSpPr>
          <p:nvPr/>
        </p:nvSpPr>
        <p:spPr bwMode="auto">
          <a:xfrm>
            <a:off x="1752600" y="2438400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4" name="Rectangle 10"/>
          <p:cNvSpPr>
            <a:spLocks noChangeArrowheads="1"/>
          </p:cNvSpPr>
          <p:nvPr/>
        </p:nvSpPr>
        <p:spPr bwMode="auto">
          <a:xfrm>
            <a:off x="1143000" y="2590800"/>
            <a:ext cx="3276600" cy="4437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300" b="1" dirty="0">
                <a:latin typeface="Calibri" pitchFamily="34" charset="0"/>
              </a:rPr>
              <a:t>7     8     9     10    11    12</a:t>
            </a:r>
          </a:p>
        </p:txBody>
      </p:sp>
      <p:sp>
        <p:nvSpPr>
          <p:cNvPr id="26635" name="Rectangle 11"/>
          <p:cNvSpPr>
            <a:spLocks noChangeArrowheads="1"/>
          </p:cNvSpPr>
          <p:nvPr/>
        </p:nvSpPr>
        <p:spPr bwMode="auto">
          <a:xfrm>
            <a:off x="1187624" y="2996952"/>
            <a:ext cx="2752725" cy="4064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 b="1" dirty="0">
                <a:solidFill>
                  <a:srgbClr val="000000"/>
                </a:solidFill>
                <a:latin typeface="Calibri" pitchFamily="34" charset="0"/>
              </a:rPr>
              <a:t>Range = 12 - 7 = 5</a:t>
            </a:r>
          </a:p>
        </p:txBody>
      </p:sp>
      <p:sp>
        <p:nvSpPr>
          <p:cNvPr id="26636" name="Line 12"/>
          <p:cNvSpPr>
            <a:spLocks noChangeShapeType="1"/>
          </p:cNvSpPr>
          <p:nvPr/>
        </p:nvSpPr>
        <p:spPr bwMode="auto">
          <a:xfrm>
            <a:off x="5051425" y="2595563"/>
            <a:ext cx="3049588" cy="0"/>
          </a:xfrm>
          <a:prstGeom prst="line">
            <a:avLst/>
          </a:prstGeom>
          <a:noFill/>
          <a:ln w="12700">
            <a:solidFill>
              <a:srgbClr val="FFFFCC"/>
            </a:solidFill>
            <a:round/>
            <a:headEnd/>
            <a:tailEnd/>
          </a:ln>
        </p:spPr>
        <p:txBody>
          <a:bodyPr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6637" name="Rectangle 13"/>
          <p:cNvSpPr>
            <a:spLocks noChangeArrowheads="1"/>
          </p:cNvSpPr>
          <p:nvPr/>
        </p:nvSpPr>
        <p:spPr bwMode="auto">
          <a:xfrm>
            <a:off x="5029200" y="2590800"/>
            <a:ext cx="3429000" cy="4437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sz="2300" b="1" dirty="0">
                <a:latin typeface="Calibri" pitchFamily="34" charset="0"/>
              </a:rPr>
              <a:t>7     8     9    10     11    12</a:t>
            </a:r>
          </a:p>
        </p:txBody>
      </p:sp>
      <p:sp>
        <p:nvSpPr>
          <p:cNvPr id="26638" name="Oval 14"/>
          <p:cNvSpPr>
            <a:spLocks noChangeArrowheads="1"/>
          </p:cNvSpPr>
          <p:nvPr/>
        </p:nvSpPr>
        <p:spPr bwMode="auto">
          <a:xfrm>
            <a:off x="5110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39" name="Oval 15"/>
          <p:cNvSpPr>
            <a:spLocks noChangeArrowheads="1"/>
          </p:cNvSpPr>
          <p:nvPr/>
        </p:nvSpPr>
        <p:spPr bwMode="auto">
          <a:xfrm>
            <a:off x="6634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0" name="Oval 16"/>
          <p:cNvSpPr>
            <a:spLocks noChangeArrowheads="1"/>
          </p:cNvSpPr>
          <p:nvPr/>
        </p:nvSpPr>
        <p:spPr bwMode="auto">
          <a:xfrm>
            <a:off x="77771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1" name="Oval 17"/>
          <p:cNvSpPr>
            <a:spLocks noChangeArrowheads="1"/>
          </p:cNvSpPr>
          <p:nvPr/>
        </p:nvSpPr>
        <p:spPr bwMode="auto">
          <a:xfrm>
            <a:off x="7243763" y="24431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2" name="Oval 18"/>
          <p:cNvSpPr>
            <a:spLocks noChangeArrowheads="1"/>
          </p:cNvSpPr>
          <p:nvPr/>
        </p:nvSpPr>
        <p:spPr bwMode="auto">
          <a:xfrm>
            <a:off x="7777163" y="22907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3" name="Oval 19"/>
          <p:cNvSpPr>
            <a:spLocks noChangeArrowheads="1"/>
          </p:cNvSpPr>
          <p:nvPr/>
        </p:nvSpPr>
        <p:spPr bwMode="auto">
          <a:xfrm>
            <a:off x="7777163" y="2151063"/>
            <a:ext cx="152400" cy="152400"/>
          </a:xfrm>
          <a:prstGeom prst="ellipse">
            <a:avLst/>
          </a:prstGeom>
          <a:solidFill>
            <a:schemeClr val="hlink"/>
          </a:solidFill>
          <a:ln w="12700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4" name="Rectangle 20"/>
          <p:cNvSpPr>
            <a:spLocks noChangeArrowheads="1"/>
          </p:cNvSpPr>
          <p:nvPr/>
        </p:nvSpPr>
        <p:spPr bwMode="auto">
          <a:xfrm>
            <a:off x="5186363" y="2836863"/>
            <a:ext cx="2381250" cy="457200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45" name="Rectangle 21"/>
          <p:cNvSpPr>
            <a:spLocks noChangeArrowheads="1"/>
          </p:cNvSpPr>
          <p:nvPr/>
        </p:nvSpPr>
        <p:spPr bwMode="auto">
          <a:xfrm>
            <a:off x="5181600" y="2984500"/>
            <a:ext cx="2895600" cy="4064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 b="1" dirty="0">
                <a:solidFill>
                  <a:srgbClr val="000000"/>
                </a:solidFill>
                <a:latin typeface="Calibri" pitchFamily="34" charset="0"/>
              </a:rPr>
              <a:t>Range = 12 - 7 = 5</a:t>
            </a:r>
          </a:p>
        </p:txBody>
      </p:sp>
      <p:sp>
        <p:nvSpPr>
          <p:cNvPr id="26646" name="Line 22"/>
          <p:cNvSpPr>
            <a:spLocks noChangeShapeType="1"/>
          </p:cNvSpPr>
          <p:nvPr/>
        </p:nvSpPr>
        <p:spPr bwMode="auto">
          <a:xfrm>
            <a:off x="1066800" y="2590800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6647" name="Line 23"/>
          <p:cNvSpPr>
            <a:spLocks noChangeShapeType="1"/>
          </p:cNvSpPr>
          <p:nvPr/>
        </p:nvSpPr>
        <p:spPr bwMode="auto">
          <a:xfrm>
            <a:off x="5033963" y="2595563"/>
            <a:ext cx="3124200" cy="0"/>
          </a:xfrm>
          <a:prstGeom prst="line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</p:spPr>
        <p:txBody>
          <a:bodyPr wrap="none"/>
          <a:lstStyle/>
          <a:p>
            <a:endParaRPr lang="en-GB">
              <a:latin typeface="Calibri" pitchFamily="34" charset="0"/>
            </a:endParaRPr>
          </a:p>
        </p:txBody>
      </p:sp>
      <p:sp>
        <p:nvSpPr>
          <p:cNvPr id="26649" name="Text Box 25"/>
          <p:cNvSpPr txBox="1">
            <a:spLocks noChangeArrowheads="1"/>
          </p:cNvSpPr>
          <p:nvPr/>
        </p:nvSpPr>
        <p:spPr bwMode="auto">
          <a:xfrm>
            <a:off x="533400" y="4005064"/>
            <a:ext cx="8229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>
                <a:solidFill>
                  <a:schemeClr val="folHlink"/>
                </a:solidFill>
                <a:latin typeface="Calibri" pitchFamily="34" charset="0"/>
              </a:rPr>
              <a:t>	</a:t>
            </a:r>
            <a:r>
              <a:rPr lang="en-US">
                <a:solidFill>
                  <a:schemeClr val="hlink"/>
                </a:solidFill>
                <a:latin typeface="Calibri" pitchFamily="34" charset="0"/>
              </a:rPr>
              <a:t>1</a:t>
            </a:r>
            <a:r>
              <a:rPr lang="en-US">
                <a:latin typeface="Calibri" pitchFamily="34" charset="0"/>
              </a:rPr>
              <a:t>,1,1,1,1,1,1,1,1,1,1,2,2,2,2,2,2,2,2,3,3,3,3,4,</a:t>
            </a:r>
            <a:r>
              <a:rPr lang="en-US">
                <a:solidFill>
                  <a:schemeClr val="hlink"/>
                </a:solidFill>
                <a:latin typeface="Calibri" pitchFamily="34" charset="0"/>
              </a:rPr>
              <a:t>5</a:t>
            </a:r>
          </a:p>
        </p:txBody>
      </p:sp>
      <p:sp>
        <p:nvSpPr>
          <p:cNvPr id="26650" name="Text Box 26"/>
          <p:cNvSpPr txBox="1">
            <a:spLocks noChangeArrowheads="1"/>
          </p:cNvSpPr>
          <p:nvPr/>
        </p:nvSpPr>
        <p:spPr bwMode="auto">
          <a:xfrm>
            <a:off x="533400" y="4927600"/>
            <a:ext cx="82296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US" dirty="0">
                <a:solidFill>
                  <a:schemeClr val="folHlink"/>
                </a:solidFill>
                <a:latin typeface="Calibri" pitchFamily="34" charset="0"/>
              </a:rPr>
              <a:t>	</a:t>
            </a:r>
            <a:r>
              <a:rPr lang="en-US" dirty="0">
                <a:solidFill>
                  <a:schemeClr val="hlink"/>
                </a:solidFill>
                <a:latin typeface="Calibri" pitchFamily="34" charset="0"/>
              </a:rPr>
              <a:t>1</a:t>
            </a:r>
            <a:r>
              <a:rPr lang="en-US" dirty="0">
                <a:latin typeface="Calibri" pitchFamily="34" charset="0"/>
              </a:rPr>
              <a:t>,1,1,1,1,1,1,1,1,1,1,2,2,2,2,2,2,2,2,3,3,3,3,4,</a:t>
            </a:r>
            <a:r>
              <a:rPr lang="en-US" dirty="0">
                <a:solidFill>
                  <a:schemeClr val="hlink"/>
                </a:solidFill>
                <a:latin typeface="Calibri" pitchFamily="34" charset="0"/>
              </a:rPr>
              <a:t>120</a:t>
            </a:r>
          </a:p>
        </p:txBody>
      </p:sp>
      <p:sp>
        <p:nvSpPr>
          <p:cNvPr id="26651" name="Rectangle 27"/>
          <p:cNvSpPr>
            <a:spLocks noChangeArrowheads="1"/>
          </p:cNvSpPr>
          <p:nvPr/>
        </p:nvSpPr>
        <p:spPr bwMode="auto">
          <a:xfrm>
            <a:off x="3193976" y="4374396"/>
            <a:ext cx="2895600" cy="406400"/>
          </a:xfrm>
          <a:prstGeom prst="rect">
            <a:avLst/>
          </a:prstGeom>
          <a:solidFill>
            <a:srgbClr val="FDE0B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 b="1" dirty="0">
                <a:solidFill>
                  <a:srgbClr val="000000"/>
                </a:solidFill>
                <a:latin typeface="Calibri" pitchFamily="34" charset="0"/>
              </a:rPr>
              <a:t>Range = 5 - 1 = 4</a:t>
            </a:r>
          </a:p>
        </p:txBody>
      </p:sp>
      <p:sp>
        <p:nvSpPr>
          <p:cNvPr id="26652" name="Rectangle 28"/>
          <p:cNvSpPr>
            <a:spLocks noChangeArrowheads="1"/>
          </p:cNvSpPr>
          <p:nvPr/>
        </p:nvSpPr>
        <p:spPr bwMode="auto">
          <a:xfrm>
            <a:off x="3178529" y="5310287"/>
            <a:ext cx="2895600" cy="406400"/>
          </a:xfrm>
          <a:prstGeom prst="rect">
            <a:avLst/>
          </a:prstGeom>
          <a:solidFill>
            <a:srgbClr val="FDE0BD"/>
          </a:solidFill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US" sz="2000" b="1" dirty="0">
                <a:solidFill>
                  <a:srgbClr val="000000"/>
                </a:solidFill>
                <a:latin typeface="Calibri" pitchFamily="34" charset="0"/>
              </a:rPr>
              <a:t>Range = 120 - 1 = 119</a:t>
            </a:r>
          </a:p>
        </p:txBody>
      </p:sp>
      <p:sp>
        <p:nvSpPr>
          <p:cNvPr id="26653" name="Rectangle 29"/>
          <p:cNvSpPr>
            <a:spLocks noChangeArrowheads="1"/>
          </p:cNvSpPr>
          <p:nvPr/>
        </p:nvSpPr>
        <p:spPr bwMode="auto">
          <a:xfrm>
            <a:off x="685800" y="1981200"/>
            <a:ext cx="7772400" cy="1447800"/>
          </a:xfrm>
          <a:prstGeom prst="rect">
            <a:avLst/>
          </a:prstGeom>
          <a:noFill/>
          <a:ln w="19050">
            <a:solidFill>
              <a:schemeClr val="folHlink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  <p:sp>
        <p:nvSpPr>
          <p:cNvPr id="26654" name="Rectangle 30"/>
          <p:cNvSpPr>
            <a:spLocks noChangeArrowheads="1"/>
          </p:cNvSpPr>
          <p:nvPr/>
        </p:nvSpPr>
        <p:spPr bwMode="auto">
          <a:xfrm>
            <a:off x="722261" y="3451132"/>
            <a:ext cx="7772400" cy="2277616"/>
          </a:xfrm>
          <a:prstGeom prst="rect">
            <a:avLst/>
          </a:prstGeom>
          <a:noFill/>
          <a:ln w="19050">
            <a:solidFill>
              <a:schemeClr val="folHlink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4583580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Times New Roman" charset="0"/>
              </a:rPr>
              <a:t>Calculate the range</a:t>
            </a:r>
            <a:br>
              <a:rPr lang="en-US" sz="3600" cap="none" dirty="0">
                <a:solidFill>
                  <a:schemeClr val="tx2"/>
                </a:solidFill>
                <a:cs typeface="Times New Roman" charset="0"/>
              </a:rPr>
            </a:br>
            <a:endParaRPr lang="en-GB" sz="3600" cap="none" dirty="0">
              <a:solidFill>
                <a:schemeClr val="tx2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>
          <a:xfrm>
            <a:off x="539552" y="1340768"/>
            <a:ext cx="7920880" cy="4104456"/>
          </a:xfrm>
        </p:spPr>
        <p:txBody>
          <a:bodyPr>
            <a:normAutofit/>
          </a:bodyPr>
          <a:lstStyle/>
          <a:p>
            <a:pPr eaLnBrk="1" hangingPunct="1">
              <a:buNone/>
            </a:pPr>
            <a:r>
              <a:rPr lang="en-US" sz="2800" dirty="0">
                <a:cs typeface="Times New Roman" charset="0"/>
              </a:rPr>
              <a:t>a.</a:t>
            </a:r>
          </a:p>
          <a:p>
            <a:pPr eaLnBrk="1" hangingPunct="1">
              <a:buNone/>
            </a:pPr>
            <a:r>
              <a:rPr lang="en-US" sz="2800" dirty="0">
                <a:cs typeface="Times New Roman" charset="0"/>
              </a:rPr>
              <a:t>	7  9  8  11  4</a:t>
            </a:r>
          </a:p>
          <a:p>
            <a:pPr eaLnBrk="1" hangingPunct="1">
              <a:buFont typeface="Wingdings" charset="2"/>
              <a:buAutoNum type="alphaLcPeriod"/>
            </a:pPr>
            <a:endParaRPr lang="en-US" sz="2800" dirty="0"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r>
              <a:rPr lang="en-US" sz="2800" dirty="0">
                <a:cs typeface="Times New Roman" charset="0"/>
              </a:rPr>
              <a:t>b.</a:t>
            </a:r>
          </a:p>
          <a:p>
            <a:pPr algn="ctr" eaLnBrk="1" hangingPunct="1">
              <a:buFont typeface="Wingdings" charset="2"/>
              <a:buNone/>
            </a:pPr>
            <a:r>
              <a:rPr lang="en-US" sz="2800" dirty="0">
                <a:cs typeface="Times New Roman" charset="0"/>
              </a:rPr>
              <a:t>21.49   31.50   11.35   13.80   15.47   18.37  38.16 </a:t>
            </a:r>
          </a:p>
          <a:p>
            <a:pPr algn="ctr" eaLnBrk="1" hangingPunct="1">
              <a:buFont typeface="Wingdings" charset="2"/>
              <a:buNone/>
            </a:pPr>
            <a:r>
              <a:rPr lang="en-US" sz="2800" dirty="0">
                <a:cs typeface="Times New Roman" charset="0"/>
              </a:rPr>
              <a:t>18.47   17.48   18.61   9.77   20.72    22.47  12.46</a:t>
            </a:r>
          </a:p>
          <a:p>
            <a:pPr algn="ctr" eaLnBrk="1" hangingPunct="1">
              <a:buFont typeface="Wingdings" charset="2"/>
              <a:buNone/>
            </a:pPr>
            <a:endParaRPr lang="en-US" sz="2400" b="1" dirty="0">
              <a:latin typeface="Calibri" pitchFamily="34" charset="0"/>
              <a:cs typeface="Times New Roman" charset="0"/>
            </a:endParaRPr>
          </a:p>
          <a:p>
            <a:pPr eaLnBrk="1" hangingPunct="1">
              <a:buFont typeface="Wingdings" charset="2"/>
              <a:buNone/>
            </a:pPr>
            <a:endParaRPr lang="en-GB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5358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51720" y="980728"/>
            <a:ext cx="4536504" cy="43924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/>
              <a:t>a. </a:t>
            </a:r>
          </a:p>
          <a:p>
            <a:r>
              <a:rPr lang="en-GB" sz="2000" dirty="0"/>
              <a:t>Largest value = 11 </a:t>
            </a:r>
          </a:p>
          <a:p>
            <a:r>
              <a:rPr lang="en-GB" sz="2000" dirty="0"/>
              <a:t>Smallest value = 4  </a:t>
            </a:r>
          </a:p>
          <a:p>
            <a:r>
              <a:rPr lang="en-GB" sz="2000" dirty="0"/>
              <a:t>Range: largest value - smallest value</a:t>
            </a:r>
          </a:p>
          <a:p>
            <a:r>
              <a:rPr lang="en-GB" sz="2000" dirty="0"/>
              <a:t>Range = 11 - 4 = </a:t>
            </a:r>
            <a:r>
              <a:rPr lang="en-GB" sz="2000" dirty="0">
                <a:solidFill>
                  <a:schemeClr val="tx2"/>
                </a:solidFill>
              </a:rPr>
              <a:t>7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b. </a:t>
            </a:r>
          </a:p>
          <a:p>
            <a:pPr marL="0" indent="0">
              <a:buNone/>
            </a:pPr>
            <a:r>
              <a:rPr lang="en-GB" sz="2000" dirty="0"/>
              <a:t>Largest value =  38.16 </a:t>
            </a:r>
          </a:p>
          <a:p>
            <a:pPr marL="0" indent="0">
              <a:buNone/>
            </a:pPr>
            <a:r>
              <a:rPr lang="en-GB" sz="2000" dirty="0"/>
              <a:t>Smallest value =  9.77</a:t>
            </a:r>
          </a:p>
          <a:p>
            <a:pPr marL="0" indent="0">
              <a:buNone/>
            </a:pPr>
            <a:r>
              <a:rPr lang="en-GB" sz="2000" dirty="0"/>
              <a:t>Range: largest value - smallest value </a:t>
            </a:r>
          </a:p>
          <a:p>
            <a:pPr marL="0" indent="0">
              <a:buNone/>
            </a:pPr>
            <a:r>
              <a:rPr lang="en-GB" sz="2000" dirty="0"/>
              <a:t>Range = 38.16  -  9.77 =  </a:t>
            </a:r>
            <a:r>
              <a:rPr lang="en-GB" sz="2000" dirty="0">
                <a:solidFill>
                  <a:schemeClr val="tx2"/>
                </a:solidFill>
              </a:rPr>
              <a:t>28.39</a:t>
            </a:r>
          </a:p>
        </p:txBody>
      </p:sp>
    </p:spTree>
    <p:extLst>
      <p:ext uri="{BB962C8B-B14F-4D97-AF65-F5344CB8AC3E}">
        <p14:creationId xmlns:p14="http://schemas.microsoft.com/office/powerpoint/2010/main" val="19920962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Quartiles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836712"/>
            <a:ext cx="7924800" cy="496855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  problem with the range is its lack of detail.  The use of </a:t>
            </a:r>
            <a:r>
              <a:rPr lang="en-GB" sz="2400" dirty="0">
                <a:solidFill>
                  <a:schemeClr val="tx2"/>
                </a:solidFill>
              </a:rPr>
              <a:t>quartiles</a:t>
            </a:r>
            <a:r>
              <a:rPr lang="en-GB" sz="2400" dirty="0"/>
              <a:t> provides more information. 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Quartiles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charset="2"/>
              <a:buChar char="§"/>
            </a:pPr>
            <a:r>
              <a:rPr lang="en-GB" sz="2400" dirty="0">
                <a:cs typeface="Times New Roman" charset="0"/>
              </a:rPr>
              <a:t>The </a:t>
            </a:r>
            <a:r>
              <a:rPr lang="en-GB" sz="2400" i="1" dirty="0">
                <a:cs typeface="Times New Roman" charset="0"/>
              </a:rPr>
              <a:t>first quartile</a:t>
            </a:r>
            <a:r>
              <a:rPr lang="en-GB" sz="2400" dirty="0">
                <a:cs typeface="Times New Roman" charset="0"/>
              </a:rPr>
              <a:t> is the value ¼ of the way through the data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charset="2"/>
              <a:buChar char="§"/>
            </a:pPr>
            <a:r>
              <a:rPr lang="en-GB" sz="2400" dirty="0">
                <a:cs typeface="Times New Roman" charset="0"/>
              </a:rPr>
              <a:t>The </a:t>
            </a:r>
            <a:r>
              <a:rPr lang="en-GB" sz="2400" i="1" dirty="0">
                <a:cs typeface="Times New Roman" charset="0"/>
              </a:rPr>
              <a:t>second quartile</a:t>
            </a:r>
            <a:r>
              <a:rPr lang="en-GB" sz="2400" dirty="0">
                <a:cs typeface="Times New Roman" charset="0"/>
              </a:rPr>
              <a:t> is the value  half way through data (same as the </a:t>
            </a: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median value</a:t>
            </a:r>
            <a:r>
              <a:rPr lang="en-GB" sz="2400" dirty="0">
                <a:cs typeface="Times New Roman" charset="0"/>
              </a:rPr>
              <a:t>).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charset="2"/>
              <a:buChar char="§"/>
            </a:pPr>
            <a:r>
              <a:rPr lang="en-GB" sz="2400" dirty="0">
                <a:cs typeface="Times New Roman" charset="0"/>
              </a:rPr>
              <a:t>The </a:t>
            </a:r>
            <a:r>
              <a:rPr lang="en-GB" sz="2400" i="1" dirty="0">
                <a:cs typeface="Times New Roman" charset="0"/>
              </a:rPr>
              <a:t>third quartile</a:t>
            </a:r>
            <a:r>
              <a:rPr lang="en-GB" sz="2400" dirty="0">
                <a:cs typeface="Times New Roman" charset="0"/>
              </a:rPr>
              <a:t> is the value ¾ of the way through the data.</a:t>
            </a:r>
          </a:p>
          <a:p>
            <a:pPr>
              <a:lnSpc>
                <a:spcPct val="150000"/>
              </a:lnSpc>
              <a:spcBef>
                <a:spcPct val="50000"/>
              </a:spcBef>
              <a:buFont typeface="Wingdings" charset="2"/>
              <a:buChar char="§"/>
            </a:pPr>
            <a:r>
              <a:rPr lang="en-GB" sz="2400" dirty="0">
                <a:cs typeface="Times New Roman" charset="0"/>
              </a:rPr>
              <a:t>The </a:t>
            </a:r>
            <a:r>
              <a:rPr lang="en-GB" sz="2400" i="1" dirty="0">
                <a:cs typeface="Times New Roman" charset="0"/>
              </a:rPr>
              <a:t>fourth quartile</a:t>
            </a:r>
            <a:r>
              <a:rPr lang="en-GB" sz="2400" dirty="0">
                <a:cs typeface="Times New Roman" charset="0"/>
              </a:rPr>
              <a:t> is the upper value of the range.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97663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634082"/>
          </a:xfrm>
        </p:spPr>
        <p:txBody>
          <a:bodyPr/>
          <a:lstStyle/>
          <a:p>
            <a:pPr algn="ctr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Interquartile Range</a:t>
            </a:r>
            <a:endParaRPr lang="en-GB" cap="none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2724" y="1159496"/>
            <a:ext cx="7924800" cy="4429743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sz="2400" dirty="0"/>
              <a:t>We can eliminate some outlier problems by using the </a:t>
            </a:r>
            <a:r>
              <a:rPr lang="en-US" sz="2400" dirty="0">
                <a:solidFill>
                  <a:schemeClr val="tx2"/>
                </a:solidFill>
              </a:rPr>
              <a:t>inter-quartile range </a:t>
            </a:r>
          </a:p>
          <a:p>
            <a:pPr>
              <a:lnSpc>
                <a:spcPct val="150000"/>
              </a:lnSpc>
            </a:pPr>
            <a:r>
              <a:rPr lang="en-US" sz="2400" dirty="0"/>
              <a:t>Eliminate some high and low valued observations and calculate the range from the remaining values</a:t>
            </a:r>
          </a:p>
          <a:p>
            <a:pPr>
              <a:lnSpc>
                <a:spcPct val="90000"/>
              </a:lnSpc>
            </a:pPr>
            <a:endParaRPr lang="en-US" dirty="0">
              <a:latin typeface="Calibri" pitchFamily="34" charset="0"/>
            </a:endParaRP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99592" y="3645024"/>
            <a:ext cx="7344816" cy="1222850"/>
          </a:xfrm>
          <a:prstGeom prst="rect">
            <a:avLst/>
          </a:prstGeom>
          <a:solidFill>
            <a:schemeClr val="tx2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90000"/>
              </a:lnSpc>
            </a:pPr>
            <a:r>
              <a:rPr lang="en-US" sz="2400" dirty="0">
                <a:solidFill>
                  <a:schemeClr val="bg1"/>
                </a:solidFill>
              </a:rPr>
              <a:t>Interquartile range = 3</a:t>
            </a:r>
            <a:r>
              <a:rPr lang="en-US" sz="2400" baseline="30000" dirty="0">
                <a:solidFill>
                  <a:schemeClr val="bg1"/>
                </a:solidFill>
              </a:rPr>
              <a:t>rd</a:t>
            </a:r>
            <a:r>
              <a:rPr lang="en-US" sz="2400" dirty="0">
                <a:solidFill>
                  <a:schemeClr val="bg1"/>
                </a:solidFill>
              </a:rPr>
              <a:t> quartile – 1</a:t>
            </a:r>
            <a:r>
              <a:rPr lang="en-US" sz="2400" baseline="30000" dirty="0">
                <a:solidFill>
                  <a:schemeClr val="bg1"/>
                </a:solidFill>
              </a:rPr>
              <a:t>st</a:t>
            </a:r>
            <a:r>
              <a:rPr lang="en-US" sz="2400" dirty="0">
                <a:solidFill>
                  <a:schemeClr val="bg1"/>
                </a:solidFill>
              </a:rPr>
              <a:t> quartile  = Q</a:t>
            </a:r>
            <a:r>
              <a:rPr lang="en-US" sz="2400" baseline="-25000" dirty="0">
                <a:solidFill>
                  <a:schemeClr val="bg1"/>
                </a:solidFill>
              </a:rPr>
              <a:t>3</a:t>
            </a:r>
            <a:r>
              <a:rPr lang="en-US" sz="2400" dirty="0">
                <a:solidFill>
                  <a:schemeClr val="bg1"/>
                </a:solidFill>
              </a:rPr>
              <a:t> – Q</a:t>
            </a:r>
            <a:r>
              <a:rPr lang="en-US" sz="2400" baseline="-25000" dirty="0">
                <a:solidFill>
                  <a:schemeClr val="bg1"/>
                </a:solidFill>
              </a:rPr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61734644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620688"/>
            <a:ext cx="7924800" cy="5400600"/>
          </a:xfrm>
        </p:spPr>
        <p:txBody>
          <a:bodyPr>
            <a:normAutofit/>
          </a:bodyPr>
          <a:lstStyle/>
          <a:p>
            <a:pPr>
              <a:buFont typeface="Wingdings" charset="2"/>
              <a:buNone/>
            </a:pPr>
            <a:r>
              <a:rPr lang="en-US" sz="2000" dirty="0"/>
              <a:t>9  5  3  10  14  6  12  7  14</a:t>
            </a:r>
          </a:p>
          <a:p>
            <a:pPr>
              <a:buFont typeface="Wingdings" charset="2"/>
              <a:buNone/>
            </a:pPr>
            <a:r>
              <a:rPr lang="en-US" sz="2000" u="sng" dirty="0"/>
              <a:t>Step 1</a:t>
            </a:r>
            <a:r>
              <a:rPr lang="en-US" sz="2000" dirty="0"/>
              <a:t>  </a:t>
            </a:r>
            <a:br>
              <a:rPr lang="en-US" sz="2000" dirty="0"/>
            </a:br>
            <a:r>
              <a:rPr lang="en-US" sz="2000" dirty="0"/>
              <a:t>Arrange the data in ascending order</a:t>
            </a:r>
          </a:p>
          <a:p>
            <a:pPr>
              <a:buFont typeface="Wingdings" charset="2"/>
              <a:buNone/>
            </a:pPr>
            <a:r>
              <a:rPr lang="en-US" sz="2000" dirty="0"/>
              <a:t>3  5  6  7  9  10  12  14  14 </a:t>
            </a:r>
          </a:p>
          <a:p>
            <a:pPr>
              <a:buFont typeface="Wingdings" charset="2"/>
              <a:buNone/>
            </a:pPr>
            <a:r>
              <a:rPr lang="en-US" sz="2000" u="sng" dirty="0"/>
              <a:t>Step 2</a:t>
            </a:r>
            <a:r>
              <a:rPr lang="en-US" sz="2000" dirty="0"/>
              <a:t>   </a:t>
            </a:r>
            <a:br>
              <a:rPr lang="en-US" sz="2000" dirty="0"/>
            </a:br>
            <a:r>
              <a:rPr lang="en-US" sz="2000" dirty="0"/>
              <a:t>Find the median (2</a:t>
            </a:r>
            <a:r>
              <a:rPr lang="en-US" sz="2000" baseline="30000" dirty="0"/>
              <a:t>nd</a:t>
            </a:r>
            <a:r>
              <a:rPr lang="en-US" sz="2000" dirty="0"/>
              <a:t> quartile)</a:t>
            </a:r>
          </a:p>
          <a:p>
            <a:pPr>
              <a:buFont typeface="Wingdings" charset="2"/>
              <a:buNone/>
            </a:pPr>
            <a:r>
              <a:rPr lang="en-US" sz="2000" dirty="0"/>
              <a:t>3  5  6  7  </a:t>
            </a:r>
            <a:r>
              <a:rPr lang="en-US" sz="2000" dirty="0">
                <a:solidFill>
                  <a:schemeClr val="tx2"/>
                </a:solidFill>
              </a:rPr>
              <a:t>9</a:t>
            </a:r>
            <a:r>
              <a:rPr lang="en-US" sz="2000" dirty="0"/>
              <a:t>  10  12  14  14 </a:t>
            </a:r>
          </a:p>
          <a:p>
            <a:pPr>
              <a:buNone/>
            </a:pPr>
            <a:r>
              <a:rPr lang="en-US" sz="2000" u="sng" dirty="0">
                <a:cs typeface="Times New Roman" charset="0"/>
              </a:rPr>
              <a:t>Step 3</a:t>
            </a:r>
            <a:r>
              <a:rPr lang="en-US" sz="2000" dirty="0">
                <a:cs typeface="Times New Roman" charset="0"/>
              </a:rPr>
              <a:t>     </a:t>
            </a:r>
            <a:br>
              <a:rPr lang="en-US" sz="2000" dirty="0">
                <a:cs typeface="Times New Roman" charset="0"/>
              </a:rPr>
            </a:br>
            <a:r>
              <a:rPr lang="en-US" sz="2000" dirty="0">
                <a:cs typeface="Times New Roman" charset="0"/>
              </a:rPr>
              <a:t>Find the median of the lower half of the data set (</a:t>
            </a:r>
            <a:r>
              <a:rPr lang="en-US" sz="2000" dirty="0">
                <a:solidFill>
                  <a:schemeClr val="tx2"/>
                </a:solidFill>
                <a:cs typeface="Times New Roman" charset="0"/>
              </a:rPr>
              <a:t>Q1</a:t>
            </a:r>
            <a:r>
              <a:rPr lang="en-US" sz="2000" dirty="0">
                <a:cs typeface="Times New Roman" charset="0"/>
              </a:rPr>
              <a:t>).</a:t>
            </a:r>
          </a:p>
          <a:p>
            <a:pPr marL="566928" indent="-457200">
              <a:buNone/>
            </a:pPr>
            <a:r>
              <a:rPr lang="en-US" sz="2000" dirty="0"/>
              <a:t>3  </a:t>
            </a:r>
            <a:r>
              <a:rPr lang="en-US" sz="2000" dirty="0">
                <a:solidFill>
                  <a:schemeClr val="tx2"/>
                </a:solidFill>
              </a:rPr>
              <a:t>5  6</a:t>
            </a:r>
            <a:r>
              <a:rPr lang="en-US" sz="2000" dirty="0"/>
              <a:t>  7  </a:t>
            </a:r>
            <a:r>
              <a:rPr lang="en-US" sz="2000" dirty="0">
                <a:cs typeface="Times New Roman" charset="0"/>
              </a:rPr>
              <a:t>9  10  12  14  14  = </a:t>
            </a:r>
            <a:r>
              <a:rPr lang="en-US" sz="2000" dirty="0">
                <a:solidFill>
                  <a:schemeClr val="tx2"/>
                </a:solidFill>
                <a:cs typeface="Times New Roman" charset="0"/>
              </a:rPr>
              <a:t>5.5</a:t>
            </a:r>
          </a:p>
          <a:p>
            <a:pPr>
              <a:buNone/>
            </a:pPr>
            <a:r>
              <a:rPr lang="en-US" sz="2000" u="sng" dirty="0">
                <a:cs typeface="Times New Roman" charset="0"/>
              </a:rPr>
              <a:t>Step 4</a:t>
            </a:r>
            <a:r>
              <a:rPr lang="en-US" sz="2000" dirty="0">
                <a:cs typeface="Times New Roman" charset="0"/>
              </a:rPr>
              <a:t> </a:t>
            </a:r>
            <a:br>
              <a:rPr lang="en-US" sz="2000" dirty="0">
                <a:cs typeface="Times New Roman" charset="0"/>
              </a:rPr>
            </a:br>
            <a:r>
              <a:rPr lang="en-US" sz="2000" dirty="0">
                <a:cs typeface="Times New Roman" charset="0"/>
              </a:rPr>
              <a:t>Find the median of the upper half of the data set (</a:t>
            </a:r>
            <a:r>
              <a:rPr lang="en-US" sz="2000" dirty="0">
                <a:solidFill>
                  <a:schemeClr val="tx2"/>
                </a:solidFill>
                <a:cs typeface="Times New Roman" charset="0"/>
              </a:rPr>
              <a:t>Q3</a:t>
            </a:r>
            <a:r>
              <a:rPr lang="en-US" sz="2000" dirty="0">
                <a:cs typeface="Times New Roman" charset="0"/>
              </a:rPr>
              <a:t>).</a:t>
            </a:r>
          </a:p>
          <a:p>
            <a:pPr>
              <a:buNone/>
            </a:pPr>
            <a:r>
              <a:rPr lang="en-US" sz="2000" dirty="0">
                <a:cs typeface="Times New Roman" charset="0"/>
              </a:rPr>
              <a:t>3  5  6  7  </a:t>
            </a:r>
            <a:r>
              <a:rPr lang="en-US" sz="2000" dirty="0"/>
              <a:t>9  10  </a:t>
            </a:r>
            <a:r>
              <a:rPr lang="en-US" sz="2000" dirty="0">
                <a:solidFill>
                  <a:schemeClr val="tx2"/>
                </a:solidFill>
              </a:rPr>
              <a:t>12  14  </a:t>
            </a:r>
            <a:r>
              <a:rPr lang="en-US" sz="2000" dirty="0"/>
              <a:t>14 </a:t>
            </a:r>
            <a:r>
              <a:rPr lang="en-US" sz="2000" dirty="0">
                <a:cs typeface="Times New Roman" charset="0"/>
              </a:rPr>
              <a:t>= </a:t>
            </a:r>
            <a:r>
              <a:rPr lang="en-US" sz="2000" dirty="0">
                <a:solidFill>
                  <a:schemeClr val="tx2"/>
                </a:solidFill>
                <a:cs typeface="Times New Roman" charset="0"/>
              </a:rPr>
              <a:t>13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8628037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US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Interquartile Range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52736"/>
            <a:ext cx="7924800" cy="46622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The inter-quartile range is the difference between the first quartile to the third quartile and represents the central 50% of the data.   </a:t>
            </a:r>
            <a:endParaRPr lang="en-US" sz="2400" dirty="0"/>
          </a:p>
          <a:p>
            <a:pPr>
              <a:lnSpc>
                <a:spcPct val="150000"/>
              </a:lnSpc>
            </a:pPr>
            <a:endParaRPr lang="en-US" sz="2400" dirty="0"/>
          </a:p>
          <a:p>
            <a:pPr>
              <a:lnSpc>
                <a:spcPct val="150000"/>
              </a:lnSpc>
            </a:pPr>
            <a:r>
              <a:rPr lang="en-US" sz="2400" dirty="0"/>
              <a:t>In our example, the i</a:t>
            </a:r>
            <a:r>
              <a:rPr lang="en-GB" sz="2400" dirty="0"/>
              <a:t>nter-quartile range is</a:t>
            </a:r>
            <a:r>
              <a:rPr lang="en-US" sz="2400" dirty="0"/>
              <a:t> </a:t>
            </a:r>
          </a:p>
          <a:p>
            <a:pPr lvl="1">
              <a:lnSpc>
                <a:spcPct val="150000"/>
              </a:lnSpc>
            </a:pPr>
            <a:r>
              <a:rPr lang="en-US" sz="2400" dirty="0"/>
              <a:t>Q3 - Q1 </a:t>
            </a:r>
          </a:p>
          <a:p>
            <a:pPr lvl="1">
              <a:lnSpc>
                <a:spcPct val="150000"/>
              </a:lnSpc>
            </a:pPr>
            <a:r>
              <a:rPr lang="en-US" sz="2400" dirty="0"/>
              <a:t>13 - 5.5 =  7.5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47627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Calculate the Interquartile Range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27406" y="1700808"/>
            <a:ext cx="7289188" cy="3744416"/>
          </a:xfrm>
        </p:spPr>
        <p:txBody>
          <a:bodyPr/>
          <a:lstStyle/>
          <a:p>
            <a:pPr>
              <a:buNone/>
            </a:pPr>
            <a:r>
              <a:rPr lang="en-US" sz="2400" dirty="0">
                <a:cs typeface="Times New Roman" charset="0"/>
              </a:rPr>
              <a:t>a.</a:t>
            </a:r>
          </a:p>
          <a:p>
            <a:pPr algn="ctr">
              <a:buNone/>
            </a:pPr>
            <a:r>
              <a:rPr lang="en-US" sz="2400" dirty="0">
                <a:cs typeface="Times New Roman" charset="0"/>
              </a:rPr>
              <a:t>9.77   11.35   12.46   13.80   15.47   17.48   18.37   </a:t>
            </a:r>
          </a:p>
          <a:p>
            <a:pPr algn="ctr">
              <a:buNone/>
            </a:pPr>
            <a:r>
              <a:rPr lang="en-US" sz="2400" dirty="0">
                <a:cs typeface="Times New Roman" charset="0"/>
              </a:rPr>
              <a:t>18.47   18.61   20.72   21.49   22.47   31.50   38.16 </a:t>
            </a:r>
          </a:p>
          <a:p>
            <a:pPr algn="ctr">
              <a:buNone/>
            </a:pPr>
            <a:endParaRPr lang="en-US" sz="2400" dirty="0">
              <a:cs typeface="Times New Roman" charset="0"/>
            </a:endParaRPr>
          </a:p>
          <a:p>
            <a:pPr>
              <a:buNone/>
            </a:pPr>
            <a:r>
              <a:rPr lang="en-GB" sz="2400" dirty="0">
                <a:cs typeface="Times New Roman" charset="0"/>
              </a:rPr>
              <a:t>b. </a:t>
            </a:r>
          </a:p>
          <a:p>
            <a:pPr algn="ctr">
              <a:buNone/>
            </a:pPr>
            <a:r>
              <a:rPr lang="en-US" sz="2400" dirty="0">
                <a:cs typeface="Times New Roman" charset="0"/>
              </a:rPr>
              <a:t>9.77   11.35   12.46   13.80   15.47   17.48   18.37   </a:t>
            </a:r>
          </a:p>
          <a:p>
            <a:pPr algn="ctr">
              <a:buNone/>
            </a:pPr>
            <a:r>
              <a:rPr lang="en-US" sz="2400" dirty="0">
                <a:cs typeface="Times New Roman" charset="0"/>
              </a:rPr>
              <a:t>18.47   18.61   20.72   21.49   22.47  38.16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45085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5840" y="1082451"/>
            <a:ext cx="7398568" cy="4146749"/>
          </a:xfrm>
        </p:spPr>
        <p:txBody>
          <a:bodyPr>
            <a:normAutofit fontScale="92500" lnSpcReduction="20000"/>
          </a:bodyPr>
          <a:lstStyle/>
          <a:p>
            <a:pPr>
              <a:buFont typeface="Wingdings" charset="2"/>
              <a:buNone/>
            </a:pPr>
            <a:r>
              <a:rPr lang="en-US" sz="2400" u="sng" dirty="0"/>
              <a:t>Step 1</a:t>
            </a:r>
            <a:r>
              <a:rPr lang="en-US" sz="2400" dirty="0"/>
              <a:t> </a:t>
            </a:r>
            <a:br>
              <a:rPr lang="en-US" sz="2400" dirty="0"/>
            </a:br>
            <a:endParaRPr lang="en-US" sz="2400" dirty="0"/>
          </a:p>
          <a:p>
            <a:pPr>
              <a:buFont typeface="Wingdings" charset="2"/>
              <a:buNone/>
            </a:pPr>
            <a:r>
              <a:rPr lang="en-US" sz="2400" dirty="0"/>
              <a:t>Arrange the data in ascending order</a:t>
            </a:r>
          </a:p>
          <a:p>
            <a:pPr>
              <a:buNone/>
            </a:pPr>
            <a:r>
              <a:rPr lang="en-US" sz="2400" dirty="0">
                <a:cs typeface="Times New Roman" charset="0"/>
              </a:rPr>
              <a:t>9.77   11.35   12.46   13.80   15.47   17.48   18.37   </a:t>
            </a:r>
          </a:p>
          <a:p>
            <a:pPr>
              <a:buNone/>
            </a:pPr>
            <a:r>
              <a:rPr lang="en-US" sz="2400" dirty="0">
                <a:cs typeface="Times New Roman" charset="0"/>
              </a:rPr>
              <a:t>18.47   18.61   20.72   21.49   22.47   31.50   38.16</a:t>
            </a:r>
          </a:p>
          <a:p>
            <a:pPr>
              <a:buNone/>
            </a:pPr>
            <a:r>
              <a:rPr lang="en-US" sz="2400" dirty="0">
                <a:cs typeface="Times New Roman" charset="0"/>
              </a:rPr>
              <a:t> </a:t>
            </a:r>
          </a:p>
          <a:p>
            <a:pPr>
              <a:buFont typeface="Wingdings" charset="2"/>
              <a:buNone/>
            </a:pPr>
            <a:r>
              <a:rPr lang="en-US" sz="2400" u="sng" dirty="0"/>
              <a:t>Step 2</a:t>
            </a:r>
            <a:br>
              <a:rPr lang="en-US" sz="2400" u="sng" dirty="0"/>
            </a:br>
            <a:endParaRPr lang="en-US" sz="2400" u="sng" dirty="0"/>
          </a:p>
          <a:p>
            <a:pPr>
              <a:buFont typeface="Wingdings" charset="2"/>
              <a:buNone/>
            </a:pPr>
            <a:r>
              <a:rPr lang="en-US" sz="2400" dirty="0"/>
              <a:t>Find the median (2</a:t>
            </a:r>
            <a:r>
              <a:rPr lang="en-US" sz="2400" baseline="30000" dirty="0"/>
              <a:t>nd</a:t>
            </a:r>
            <a:r>
              <a:rPr lang="en-US" sz="2400" dirty="0"/>
              <a:t> quartile)</a:t>
            </a:r>
          </a:p>
          <a:p>
            <a:pPr>
              <a:buNone/>
            </a:pPr>
            <a:r>
              <a:rPr lang="en-US" sz="2400" dirty="0">
                <a:cs typeface="Times New Roman" charset="0"/>
              </a:rPr>
              <a:t>9.77   11.35   12.46   13.80   15.47   17.48   </a:t>
            </a:r>
            <a:r>
              <a:rPr lang="en-US" sz="2400" dirty="0">
                <a:solidFill>
                  <a:schemeClr val="tx2"/>
                </a:solidFill>
                <a:cs typeface="Times New Roman" charset="0"/>
              </a:rPr>
              <a:t>18.37</a:t>
            </a:r>
            <a:r>
              <a:rPr lang="en-US" sz="2400" dirty="0">
                <a:cs typeface="Times New Roman" charset="0"/>
              </a:rPr>
              <a:t>   </a:t>
            </a:r>
          </a:p>
          <a:p>
            <a:pPr>
              <a:buNone/>
            </a:pPr>
            <a:r>
              <a:rPr lang="en-US" sz="2400" dirty="0">
                <a:solidFill>
                  <a:schemeClr val="tx2"/>
                </a:solidFill>
                <a:cs typeface="Times New Roman" charset="0"/>
              </a:rPr>
              <a:t>18.47</a:t>
            </a:r>
            <a:r>
              <a:rPr lang="en-US" sz="2400" dirty="0">
                <a:cs typeface="Times New Roman" charset="0"/>
              </a:rPr>
              <a:t>   18.61   20.72   21.49   22.47   31.50   38.16 </a:t>
            </a:r>
          </a:p>
          <a:p>
            <a:pPr>
              <a:buNone/>
            </a:pPr>
            <a:r>
              <a:rPr lang="en-US" sz="2400" i="1" dirty="0">
                <a:cs typeface="Times New Roman" charset="0"/>
              </a:rPr>
              <a:t>(Add 18.37 + 18-47 then divide by 2 = </a:t>
            </a:r>
            <a:r>
              <a:rPr lang="en-US" sz="2400" i="1" dirty="0">
                <a:solidFill>
                  <a:schemeClr val="tx2"/>
                </a:solidFill>
                <a:cs typeface="Times New Roman" charset="0"/>
              </a:rPr>
              <a:t>18.42)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660575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Answers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648" y="1025860"/>
            <a:ext cx="5976664" cy="4491372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sz="2900" u="sng" dirty="0">
                <a:cs typeface="Times New Roman" charset="0"/>
              </a:rPr>
              <a:t>Step 3</a:t>
            </a:r>
            <a:r>
              <a:rPr lang="en-US" sz="2900" dirty="0">
                <a:cs typeface="Times New Roman" charset="0"/>
              </a:rPr>
              <a:t>     </a:t>
            </a:r>
            <a:br>
              <a:rPr lang="en-US" sz="2900" dirty="0">
                <a:cs typeface="Times New Roman" charset="0"/>
              </a:rPr>
            </a:br>
            <a:r>
              <a:rPr lang="en-US" sz="2900" dirty="0">
                <a:cs typeface="Times New Roman" charset="0"/>
              </a:rPr>
              <a:t>Find the median of the lower half of the data set (</a:t>
            </a:r>
            <a:r>
              <a:rPr lang="en-US" sz="2900" dirty="0">
                <a:solidFill>
                  <a:schemeClr val="tx2"/>
                </a:solidFill>
                <a:cs typeface="Times New Roman" charset="0"/>
              </a:rPr>
              <a:t>Q1</a:t>
            </a:r>
            <a:r>
              <a:rPr lang="en-US" sz="2900" dirty="0">
                <a:cs typeface="Times New Roman" charset="0"/>
              </a:rPr>
              <a:t>)</a:t>
            </a:r>
          </a:p>
          <a:p>
            <a:pPr lvl="1"/>
            <a:r>
              <a:rPr lang="en-US" sz="2900" dirty="0">
                <a:cs typeface="Times New Roman" charset="0"/>
              </a:rPr>
              <a:t>9.77   11.35   </a:t>
            </a:r>
            <a:r>
              <a:rPr lang="en-US" sz="2900" dirty="0">
                <a:solidFill>
                  <a:schemeClr val="tx2"/>
                </a:solidFill>
                <a:cs typeface="Times New Roman" charset="0"/>
              </a:rPr>
              <a:t>12.46   13.80   </a:t>
            </a:r>
            <a:r>
              <a:rPr lang="en-US" sz="2900" dirty="0">
                <a:cs typeface="Times New Roman" charset="0"/>
              </a:rPr>
              <a:t>15.47   17.48 </a:t>
            </a:r>
          </a:p>
          <a:p>
            <a:pPr lvl="1"/>
            <a:r>
              <a:rPr lang="en-US" sz="2900" i="1" dirty="0">
                <a:cs typeface="Times New Roman" charset="0"/>
              </a:rPr>
              <a:t>Add 12.46 + 13.80 together  then divide by 2 = </a:t>
            </a:r>
            <a:r>
              <a:rPr lang="en-US" sz="2900" i="1" dirty="0">
                <a:solidFill>
                  <a:schemeClr val="tx2"/>
                </a:solidFill>
                <a:cs typeface="Times New Roman" charset="0"/>
              </a:rPr>
              <a:t>13.13</a:t>
            </a:r>
          </a:p>
          <a:p>
            <a:pPr>
              <a:buNone/>
            </a:pPr>
            <a:r>
              <a:rPr lang="en-US" sz="2900" u="sng" dirty="0">
                <a:cs typeface="Times New Roman" charset="0"/>
              </a:rPr>
              <a:t>Step 4</a:t>
            </a:r>
            <a:r>
              <a:rPr lang="en-US" sz="2900" dirty="0">
                <a:cs typeface="Times New Roman" charset="0"/>
              </a:rPr>
              <a:t> </a:t>
            </a:r>
            <a:br>
              <a:rPr lang="en-US" sz="2900" dirty="0">
                <a:cs typeface="Times New Roman" charset="0"/>
              </a:rPr>
            </a:br>
            <a:r>
              <a:rPr lang="en-US" sz="2900" dirty="0">
                <a:cs typeface="Times New Roman" charset="0"/>
              </a:rPr>
              <a:t>Find the median of the upper half of the data set (</a:t>
            </a:r>
            <a:r>
              <a:rPr lang="en-US" sz="2900" dirty="0">
                <a:solidFill>
                  <a:schemeClr val="tx2"/>
                </a:solidFill>
                <a:cs typeface="Times New Roman" charset="0"/>
              </a:rPr>
              <a:t>Q3</a:t>
            </a:r>
            <a:r>
              <a:rPr lang="en-US" sz="2900" dirty="0">
                <a:cs typeface="Times New Roman" charset="0"/>
              </a:rPr>
              <a:t>)</a:t>
            </a:r>
          </a:p>
          <a:p>
            <a:r>
              <a:rPr lang="en-US" sz="2900" dirty="0">
                <a:cs typeface="Times New Roman" charset="0"/>
              </a:rPr>
              <a:t>18.61   20.72   21.49   22.47   31.50   38.16</a:t>
            </a:r>
          </a:p>
          <a:p>
            <a:r>
              <a:rPr lang="en-US" sz="2900" i="1" dirty="0">
                <a:cs typeface="Times New Roman" charset="0"/>
              </a:rPr>
              <a:t>Add 21.49 + 22.47 together  then divide by 2 = </a:t>
            </a:r>
            <a:r>
              <a:rPr lang="en-US" sz="2900" i="1" dirty="0">
                <a:solidFill>
                  <a:schemeClr val="tx2"/>
                </a:solidFill>
                <a:cs typeface="Times New Roman" charset="0"/>
              </a:rPr>
              <a:t>21.98</a:t>
            </a:r>
          </a:p>
          <a:p>
            <a:pPr>
              <a:lnSpc>
                <a:spcPct val="150000"/>
              </a:lnSpc>
            </a:pPr>
            <a:r>
              <a:rPr lang="en-US" sz="2900" dirty="0"/>
              <a:t>The i</a:t>
            </a:r>
            <a:r>
              <a:rPr lang="en-GB" sz="2900" dirty="0"/>
              <a:t>nter-quartile range is</a:t>
            </a:r>
            <a:r>
              <a:rPr lang="en-US" sz="2900" dirty="0"/>
              <a:t> </a:t>
            </a:r>
          </a:p>
          <a:p>
            <a:pPr lvl="1">
              <a:lnSpc>
                <a:spcPct val="150000"/>
              </a:lnSpc>
            </a:pPr>
            <a:r>
              <a:rPr lang="en-US" sz="2900" dirty="0"/>
              <a:t>Q3 - Q1 </a:t>
            </a:r>
          </a:p>
          <a:p>
            <a:pPr lvl="1">
              <a:lnSpc>
                <a:spcPct val="150000"/>
              </a:lnSpc>
            </a:pPr>
            <a:r>
              <a:rPr lang="en-US" sz="2900" dirty="0"/>
              <a:t>21.98 - 13.13 =  </a:t>
            </a:r>
            <a:r>
              <a:rPr lang="en-US" sz="2900" dirty="0">
                <a:solidFill>
                  <a:schemeClr val="tx2"/>
                </a:solidFill>
              </a:rPr>
              <a:t>8.85 </a:t>
            </a:r>
          </a:p>
          <a:p>
            <a:endParaRPr lang="en-US" sz="1600" i="1" dirty="0">
              <a:solidFill>
                <a:schemeClr val="tx2"/>
              </a:solidFill>
              <a:cs typeface="Times New Roman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76853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2074"/>
          </a:xfrm>
        </p:spPr>
        <p:txBody>
          <a:bodyPr/>
          <a:lstStyle/>
          <a:p>
            <a:pPr algn="ctr"/>
            <a:r>
              <a:rPr lang="en-GB" sz="36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Standard Deviation and Variance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80728"/>
            <a:ext cx="7924800" cy="4734272"/>
          </a:xfrm>
        </p:spPr>
        <p:txBody>
          <a:bodyPr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The Standard Deviation is a measure of how spread out numbers are.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Its symbol is σ (the Greek letter sigma)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The formula is the</a:t>
            </a:r>
            <a:r>
              <a:rPr lang="en-GB" sz="2400" b="1" dirty="0"/>
              <a:t> </a:t>
            </a:r>
            <a:r>
              <a:rPr lang="en-GB" sz="2400" dirty="0">
                <a:solidFill>
                  <a:schemeClr val="tx2"/>
                </a:solidFill>
              </a:rPr>
              <a:t>square root</a:t>
            </a:r>
            <a:r>
              <a:rPr lang="en-GB" sz="2400" dirty="0"/>
              <a:t> of the </a:t>
            </a:r>
            <a:r>
              <a:rPr lang="en-GB" sz="2400" dirty="0">
                <a:solidFill>
                  <a:schemeClr val="tx2"/>
                </a:solidFill>
              </a:rPr>
              <a:t>Variance</a:t>
            </a:r>
            <a:r>
              <a:rPr lang="en-GB" sz="2400" b="1" dirty="0"/>
              <a:t>. 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So now you ask, "What is the Variance?"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555776" y="5157192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30037182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7924800" cy="86409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Variance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36712"/>
            <a:ext cx="7924800" cy="4896544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sz="1800" dirty="0"/>
              <a:t>The Variance is defined as: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The average of the </a:t>
            </a:r>
            <a:r>
              <a:rPr lang="en-GB" sz="1800" dirty="0">
                <a:solidFill>
                  <a:schemeClr val="tx2"/>
                </a:solidFill>
              </a:rPr>
              <a:t>squared</a:t>
            </a:r>
            <a:r>
              <a:rPr lang="en-GB" sz="1800" dirty="0"/>
              <a:t> differences from the Mean.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To calculate the variance follow these steps: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Work out the </a:t>
            </a:r>
            <a:r>
              <a:rPr lang="en-GB" sz="1800" dirty="0">
                <a:hlinkClick r:id="rId2"/>
              </a:rPr>
              <a:t>Mean</a:t>
            </a:r>
            <a:r>
              <a:rPr lang="en-GB" sz="1800" dirty="0"/>
              <a:t> (the simple average of the numbers)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Then for each number: subtract the Mean and square the result (the </a:t>
            </a:r>
            <a:r>
              <a:rPr lang="en-GB" sz="1800" i="1" dirty="0"/>
              <a:t>squared difference</a:t>
            </a:r>
            <a:r>
              <a:rPr lang="en-GB" sz="1800" dirty="0"/>
              <a:t>).</a:t>
            </a:r>
          </a:p>
          <a:p>
            <a:pPr>
              <a:lnSpc>
                <a:spcPct val="200000"/>
              </a:lnSpc>
            </a:pPr>
            <a:r>
              <a:rPr lang="en-GB" sz="1800" dirty="0"/>
              <a:t>Then work out the average of those squared differences. </a:t>
            </a:r>
          </a:p>
        </p:txBody>
      </p:sp>
      <p:sp>
        <p:nvSpPr>
          <p:cNvPr id="5" name="Rectangle 4"/>
          <p:cNvSpPr/>
          <p:nvPr/>
        </p:nvSpPr>
        <p:spPr>
          <a:xfrm>
            <a:off x="2663280" y="5229200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143257613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88640"/>
            <a:ext cx="7924800" cy="50405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(1)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764704"/>
            <a:ext cx="7924800" cy="4734272"/>
          </a:xfrm>
        </p:spPr>
        <p:txBody>
          <a:bodyPr/>
          <a:lstStyle/>
          <a:p>
            <a:r>
              <a:rPr lang="en-GB" dirty="0"/>
              <a:t>You and your friends have just measured the heights of your dogs (in millimetres):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1815995"/>
            <a:ext cx="5829300" cy="194310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829544" y="4028871"/>
            <a:ext cx="73448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The heights (at the shoulders) are: 600mm, 470mm, 170mm, 430mm and 300mm.</a:t>
            </a:r>
          </a:p>
          <a:p>
            <a:r>
              <a:rPr lang="en-GB" dirty="0"/>
              <a:t>Find out the Mean, the Variance, and the Standard Deviation.</a:t>
            </a:r>
          </a:p>
          <a:p>
            <a:r>
              <a:rPr lang="en-GB" dirty="0"/>
              <a:t>Your first step is to find the Mean:</a:t>
            </a:r>
          </a:p>
        </p:txBody>
      </p:sp>
      <p:sp>
        <p:nvSpPr>
          <p:cNvPr id="7" name="Rectangle 6"/>
          <p:cNvSpPr/>
          <p:nvPr/>
        </p:nvSpPr>
        <p:spPr>
          <a:xfrm>
            <a:off x="3131840" y="5301208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126327035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18058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(2)</a:t>
            </a:r>
          </a:p>
        </p:txBody>
      </p:sp>
      <p:graphicFrame>
        <p:nvGraphicFramePr>
          <p:cNvPr id="8" name="Content Placeholder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41214541"/>
              </p:ext>
            </p:extLst>
          </p:nvPr>
        </p:nvGraphicFramePr>
        <p:xfrm>
          <a:off x="467544" y="990918"/>
          <a:ext cx="7632849" cy="1097280"/>
        </p:xfrm>
        <a:graphic>
          <a:graphicData uri="http://schemas.openxmlformats.org/drawingml/2006/table">
            <a:tbl>
              <a:tblPr/>
              <a:tblGrid>
                <a:gridCol w="90161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9087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67044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9517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97474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</a:tblGrid>
              <a:tr h="0">
                <a:tc rowSpan="3"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Mean = 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600 + 470 + 170 + 430 + 300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  =  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1970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rowSpan="3">
                  <a:txBody>
                    <a:bodyPr/>
                    <a:lstStyle/>
                    <a:p>
                      <a:r>
                        <a:rPr lang="en-GB" dirty="0">
                          <a:effectLst/>
                        </a:rPr>
                        <a:t>  = 394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>
                        <a:effectLst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effectLst/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effectLst/>
                        </a:rPr>
                        <a:t>5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cxnSp>
        <p:nvCxnSpPr>
          <p:cNvPr id="10" name="Straight Connector 9"/>
          <p:cNvCxnSpPr/>
          <p:nvPr/>
        </p:nvCxnSpPr>
        <p:spPr>
          <a:xfrm>
            <a:off x="1691680" y="1556792"/>
            <a:ext cx="295232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796136" y="1567588"/>
            <a:ext cx="1152128" cy="0"/>
          </a:xfrm>
          <a:prstGeom prst="line">
            <a:avLst/>
          </a:prstGeom>
          <a:ln w="28575">
            <a:solidFill>
              <a:schemeClr val="tx2"/>
            </a:solidFill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1793187" y="2224072"/>
            <a:ext cx="4434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So the mean (average) height is 394 mm. </a:t>
            </a:r>
          </a:p>
          <a:p>
            <a:r>
              <a:rPr lang="en-GB" sz="2000" dirty="0"/>
              <a:t>Let's plot this on the chart:</a:t>
            </a: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3057024"/>
            <a:ext cx="5895975" cy="1971675"/>
          </a:xfrm>
          <a:prstGeom prst="rect">
            <a:avLst/>
          </a:prstGeom>
        </p:spPr>
      </p:pic>
      <p:sp>
        <p:nvSpPr>
          <p:cNvPr id="19" name="Rectangle 18"/>
          <p:cNvSpPr/>
          <p:nvPr/>
        </p:nvSpPr>
        <p:spPr>
          <a:xfrm>
            <a:off x="2843808" y="5248054"/>
            <a:ext cx="6048672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34589836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(3)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7924800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Now, we calculate each dog’s difference from the Mean: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538664"/>
            <a:ext cx="6742567" cy="180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687488" y="3379683"/>
            <a:ext cx="77048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To calculate the Variance, take each difference, square it, and then average the result:</a:t>
            </a:r>
          </a:p>
        </p:txBody>
      </p:sp>
      <p:sp>
        <p:nvSpPr>
          <p:cNvPr id="8" name="Rectangle 7"/>
          <p:cNvSpPr/>
          <p:nvPr/>
        </p:nvSpPr>
        <p:spPr>
          <a:xfrm>
            <a:off x="2771800" y="5119281"/>
            <a:ext cx="5976664" cy="39795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400692526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88640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Example (4)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980728"/>
            <a:ext cx="7924800" cy="5040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Variance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484784"/>
            <a:ext cx="7704856" cy="2232248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467544" y="3618890"/>
            <a:ext cx="799288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dirty="0"/>
              <a:t>So, the Variance is </a:t>
            </a:r>
            <a:r>
              <a:rPr lang="en-GB" b="1" dirty="0"/>
              <a:t>21,704</a:t>
            </a:r>
            <a:r>
              <a:rPr lang="en-GB" dirty="0"/>
              <a:t>.</a:t>
            </a:r>
          </a:p>
          <a:p>
            <a:pPr>
              <a:lnSpc>
                <a:spcPct val="200000"/>
              </a:lnSpc>
            </a:pPr>
            <a:r>
              <a:rPr lang="en-GB" dirty="0"/>
              <a:t>And the Standard Deviation is the square root of Variance, so:</a:t>
            </a:r>
          </a:p>
          <a:p>
            <a:pPr>
              <a:lnSpc>
                <a:spcPct val="200000"/>
              </a:lnSpc>
            </a:pPr>
            <a:r>
              <a:rPr lang="en-GB" dirty="0"/>
              <a:t>Standard Deviation: </a:t>
            </a:r>
            <a:r>
              <a:rPr lang="en-GB" b="1" dirty="0"/>
              <a:t>σ = √21,704 = 147.32...</a:t>
            </a:r>
            <a:r>
              <a:rPr lang="en-GB" dirty="0"/>
              <a:t> = </a:t>
            </a:r>
            <a:r>
              <a:rPr lang="en-GB" b="1" dirty="0"/>
              <a:t>147</a:t>
            </a:r>
            <a:r>
              <a:rPr lang="en-GB" dirty="0"/>
              <a:t> (to the nearest mm)</a:t>
            </a:r>
          </a:p>
        </p:txBody>
      </p:sp>
      <p:sp>
        <p:nvSpPr>
          <p:cNvPr id="10" name="Rectangle 9"/>
          <p:cNvSpPr/>
          <p:nvPr/>
        </p:nvSpPr>
        <p:spPr>
          <a:xfrm>
            <a:off x="3059832" y="5344081"/>
            <a:ext cx="583264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392115195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604" y="195918"/>
            <a:ext cx="7924800" cy="56207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 why is this useful?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3408" y="904245"/>
            <a:ext cx="7924800" cy="504056"/>
          </a:xfrm>
        </p:spPr>
        <p:txBody>
          <a:bodyPr>
            <a:noAutofit/>
          </a:bodyPr>
          <a:lstStyle/>
          <a:p>
            <a:r>
              <a:rPr lang="en-GB" sz="2000" dirty="0"/>
              <a:t>Now we can show which heights are within one Standard Deviation (147mm) of the Mean: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9552" y="3933056"/>
            <a:ext cx="813690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So, using the Standard Deviation we have a "standard" way of knowing what is normal, and what is extra large or extra small.</a:t>
            </a:r>
          </a:p>
          <a:p>
            <a:pPr>
              <a:lnSpc>
                <a:spcPct val="150000"/>
              </a:lnSpc>
            </a:pPr>
            <a:r>
              <a:rPr lang="en-GB" dirty="0"/>
              <a:t>Rottweilers </a:t>
            </a:r>
            <a:r>
              <a:rPr lang="en-GB" b="1" dirty="0"/>
              <a:t>are</a:t>
            </a:r>
            <a:r>
              <a:rPr lang="en-GB" dirty="0"/>
              <a:t> tall dogs. And Dachshunds </a:t>
            </a:r>
            <a:r>
              <a:rPr lang="en-GB" b="1" dirty="0"/>
              <a:t>are</a:t>
            </a:r>
            <a:r>
              <a:rPr lang="en-GB" dirty="0"/>
              <a:t> a bit short ... but don't tell them!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65993" y="1700808"/>
            <a:ext cx="5915025" cy="198120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2915816" y="5301208"/>
            <a:ext cx="597666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89485236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924800" cy="576064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Data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836712"/>
            <a:ext cx="7924800" cy="4896544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sz="2000" dirty="0"/>
              <a:t>Our example was for a </a:t>
            </a:r>
            <a:r>
              <a:rPr lang="en-GB" sz="2000" dirty="0">
                <a:solidFill>
                  <a:schemeClr val="tx2"/>
                </a:solidFill>
              </a:rPr>
              <a:t>Population</a:t>
            </a:r>
            <a:r>
              <a:rPr lang="en-GB" sz="2000" dirty="0"/>
              <a:t> (the 5 dogs were the only dogs we were interested in).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But if the data is a </a:t>
            </a:r>
            <a:r>
              <a:rPr lang="en-GB" sz="2000" dirty="0">
                <a:solidFill>
                  <a:schemeClr val="tx2"/>
                </a:solidFill>
              </a:rPr>
              <a:t>Sample</a:t>
            </a:r>
            <a:r>
              <a:rPr lang="en-GB" sz="2000" dirty="0"/>
              <a:t> (a selection taken from a bigger Population), then the calculation changes.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When you have "N" data values that are: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2"/>
                </a:solidFill>
              </a:rPr>
              <a:t>The Population</a:t>
            </a:r>
            <a:r>
              <a:rPr lang="en-GB" sz="2000" dirty="0"/>
              <a:t>: divide by </a:t>
            </a:r>
            <a:r>
              <a:rPr lang="en-GB" sz="2000" dirty="0">
                <a:solidFill>
                  <a:schemeClr val="tx2"/>
                </a:solidFill>
              </a:rPr>
              <a:t>N</a:t>
            </a:r>
            <a:r>
              <a:rPr lang="en-GB" sz="2000" dirty="0"/>
              <a:t> when calculating Variance (like we did)</a:t>
            </a:r>
          </a:p>
          <a:p>
            <a:pPr>
              <a:lnSpc>
                <a:spcPct val="150000"/>
              </a:lnSpc>
            </a:pPr>
            <a:r>
              <a:rPr lang="en-GB" sz="2000" dirty="0">
                <a:solidFill>
                  <a:schemeClr val="tx2"/>
                </a:solidFill>
              </a:rPr>
              <a:t>A Sample</a:t>
            </a:r>
            <a:r>
              <a:rPr lang="en-GB" sz="2000" dirty="0"/>
              <a:t>: divide by </a:t>
            </a:r>
            <a:r>
              <a:rPr lang="en-GB" sz="2000" dirty="0">
                <a:solidFill>
                  <a:schemeClr val="tx2"/>
                </a:solidFill>
              </a:rPr>
              <a:t>N-1</a:t>
            </a:r>
            <a:r>
              <a:rPr lang="en-GB" sz="2000" dirty="0"/>
              <a:t> when calculating Variance</a:t>
            </a:r>
          </a:p>
          <a:p>
            <a:pPr>
              <a:lnSpc>
                <a:spcPct val="150000"/>
              </a:lnSpc>
            </a:pPr>
            <a:endParaRPr lang="en-GB" sz="2000" dirty="0"/>
          </a:p>
          <a:p>
            <a:pPr>
              <a:lnSpc>
                <a:spcPct val="200000"/>
              </a:lnSpc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645412" y="5013176"/>
            <a:ext cx="6480720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1336168954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720080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Data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8453" y="908720"/>
            <a:ext cx="7851979" cy="3528392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dirty="0"/>
              <a:t>All other calculations stay the same, including how we calculated the mean.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Example: if our 5 dogs were just a </a:t>
            </a:r>
            <a:r>
              <a:rPr lang="en-GB" sz="2000" dirty="0">
                <a:solidFill>
                  <a:schemeClr val="tx2"/>
                </a:solidFill>
              </a:rPr>
              <a:t>sample</a:t>
            </a:r>
            <a:r>
              <a:rPr lang="en-GB" sz="2000" dirty="0"/>
              <a:t> of a bigger population of dogs, we would divide by </a:t>
            </a:r>
            <a:r>
              <a:rPr lang="en-GB" sz="2000" dirty="0">
                <a:solidFill>
                  <a:schemeClr val="tx2"/>
                </a:solidFill>
              </a:rPr>
              <a:t>4 instead of 5</a:t>
            </a:r>
            <a:r>
              <a:rPr lang="en-GB" sz="2000" dirty="0"/>
              <a:t> like this: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Sample Variance = 108,520 / </a:t>
            </a:r>
            <a:r>
              <a:rPr lang="en-GB" sz="2000" dirty="0">
                <a:solidFill>
                  <a:schemeClr val="tx2"/>
                </a:solidFill>
              </a:rPr>
              <a:t>4 = 27,130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Sample Standard Deviation = √27,130 = </a:t>
            </a:r>
            <a:r>
              <a:rPr lang="en-GB" sz="2000" b="1" dirty="0"/>
              <a:t>164</a:t>
            </a:r>
            <a:r>
              <a:rPr lang="en-GB" sz="2000" dirty="0"/>
              <a:t> (to the nearest mm)</a:t>
            </a:r>
          </a:p>
          <a:p>
            <a:pPr>
              <a:lnSpc>
                <a:spcPct val="150000"/>
              </a:lnSpc>
            </a:pPr>
            <a:r>
              <a:rPr lang="en-GB" sz="2000" dirty="0"/>
              <a:t>Think of it as a "correction" when your data is only a sample.</a:t>
            </a:r>
          </a:p>
          <a:p>
            <a:pPr>
              <a:lnSpc>
                <a:spcPct val="200000"/>
              </a:lnSpc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663280" y="5229200"/>
            <a:ext cx="630120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</p:spTree>
    <p:extLst>
      <p:ext uri="{BB962C8B-B14F-4D97-AF65-F5344CB8AC3E}">
        <p14:creationId xmlns:p14="http://schemas.microsoft.com/office/powerpoint/2010/main" val="133616895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116632"/>
            <a:ext cx="7924800" cy="720080"/>
          </a:xfrm>
        </p:spPr>
        <p:txBody>
          <a:bodyPr/>
          <a:lstStyle/>
          <a:p>
            <a:pPr algn="ctr"/>
            <a:r>
              <a:rPr lang="en-GB" sz="4000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Standard Deviation Calculator</a:t>
            </a:r>
            <a:endParaRPr lang="en-GB" sz="4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6647" y="849629"/>
            <a:ext cx="8066856" cy="4752528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If you are not so hot with using formulae, the wonderful website (cited below) that has helped us demystify statistics (a bit!) also has a </a:t>
            </a:r>
            <a:r>
              <a:rPr lang="en-GB" dirty="0">
                <a:solidFill>
                  <a:schemeClr val="tx2"/>
                </a:solidFill>
              </a:rPr>
              <a:t>Standard Deviation Calculator </a:t>
            </a:r>
            <a:r>
              <a:rPr lang="en-GB" dirty="0"/>
              <a:t>that you can use to work out the calculations for you.</a:t>
            </a:r>
          </a:p>
          <a:p>
            <a:pPr>
              <a:lnSpc>
                <a:spcPct val="200000"/>
              </a:lnSpc>
            </a:pPr>
            <a:r>
              <a:rPr lang="en-GB" dirty="0"/>
              <a:t>Enter your data set (the numbers you want to analyse) and watch it calculate in real time. </a:t>
            </a:r>
            <a:br>
              <a:rPr lang="en-GB" dirty="0"/>
            </a:br>
            <a:r>
              <a:rPr lang="en-GB" dirty="0">
                <a:hlinkClick r:id="rId3"/>
              </a:rPr>
              <a:t>Standard Deviation Calculator </a:t>
            </a:r>
            <a:r>
              <a:rPr lang="en-GB" dirty="0"/>
              <a:t>(bookmark this link!)</a:t>
            </a:r>
          </a:p>
        </p:txBody>
      </p:sp>
      <p:sp>
        <p:nvSpPr>
          <p:cNvPr id="5" name="Rectangle 4"/>
          <p:cNvSpPr/>
          <p:nvPr/>
        </p:nvSpPr>
        <p:spPr>
          <a:xfrm>
            <a:off x="2987824" y="5301208"/>
            <a:ext cx="648072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latin typeface="Arial" pitchFamily="34" charset="0"/>
                <a:cs typeface="Arial" pitchFamily="34" charset="0"/>
              </a:rPr>
              <a:t>Pierce, Rod. (5 May 2012). "Standard Deviation and Variance". Math Is Fun. Retrieved Mar 2018 from http://www.mathsisfun.com/data/standard-deviation.html</a:t>
            </a:r>
          </a:p>
        </p:txBody>
      </p:sp>
      <p:pic>
        <p:nvPicPr>
          <p:cNvPr id="3074" name="Picture 2" descr="C:\Users\Julia\AppData\Local\Microsoft\Windows\Temporary Internet Files\Content.IE5\SRIZ5SHS\MC9004404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933056"/>
            <a:ext cx="1008111" cy="955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863170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490066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Summary</a:t>
            </a: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980728"/>
            <a:ext cx="7704856" cy="4680520"/>
          </a:xfrm>
        </p:spPr>
        <p:txBody>
          <a:bodyPr/>
          <a:lstStyle/>
          <a:p>
            <a:pPr>
              <a:lnSpc>
                <a:spcPct val="200000"/>
              </a:lnSpc>
            </a:pPr>
            <a:r>
              <a:rPr lang="en-GB" sz="2400" dirty="0"/>
              <a:t>The </a:t>
            </a:r>
            <a:r>
              <a:rPr lang="en-GB" sz="2400" dirty="0">
                <a:solidFill>
                  <a:schemeClr val="tx2"/>
                </a:solidFill>
              </a:rPr>
              <a:t>range</a:t>
            </a:r>
            <a:r>
              <a:rPr lang="en-GB" sz="2400" dirty="0"/>
              <a:t> of a data set is the difference between the smallest and largest values.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The </a:t>
            </a:r>
            <a:r>
              <a:rPr lang="en-GB" sz="2400" dirty="0">
                <a:solidFill>
                  <a:schemeClr val="tx2"/>
                </a:solidFill>
              </a:rPr>
              <a:t>variance</a:t>
            </a:r>
            <a:r>
              <a:rPr lang="en-GB" sz="2400" dirty="0"/>
              <a:t> of the data summarises the </a:t>
            </a:r>
            <a:r>
              <a:rPr lang="en-GB" sz="2400" dirty="0">
                <a:solidFill>
                  <a:schemeClr val="tx2"/>
                </a:solidFill>
              </a:rPr>
              <a:t>squared deviation</a:t>
            </a:r>
            <a:r>
              <a:rPr lang="en-GB" sz="2400" dirty="0"/>
              <a:t> of each data value from the </a:t>
            </a:r>
            <a:r>
              <a:rPr lang="en-GB" sz="2400" dirty="0">
                <a:solidFill>
                  <a:schemeClr val="tx2"/>
                </a:solidFill>
              </a:rPr>
              <a:t>mean</a:t>
            </a:r>
            <a:r>
              <a:rPr lang="en-GB" sz="2400" dirty="0"/>
              <a:t>.</a:t>
            </a:r>
          </a:p>
          <a:p>
            <a:pPr>
              <a:lnSpc>
                <a:spcPct val="200000"/>
              </a:lnSpc>
            </a:pPr>
            <a:r>
              <a:rPr lang="en-GB" sz="2400" dirty="0"/>
              <a:t>The </a:t>
            </a:r>
            <a:r>
              <a:rPr lang="en-GB" sz="2400" dirty="0">
                <a:solidFill>
                  <a:schemeClr val="tx2"/>
                </a:solidFill>
              </a:rPr>
              <a:t>standard deviation </a:t>
            </a:r>
            <a:r>
              <a:rPr lang="en-GB" sz="2400" dirty="0"/>
              <a:t>of a data set is the squared root of the variance.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3840103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274638"/>
            <a:ext cx="8496944" cy="634082"/>
          </a:xfrm>
        </p:spPr>
        <p:txBody>
          <a:bodyPr/>
          <a:lstStyle/>
          <a:p>
            <a:pPr algn="ctr"/>
            <a:r>
              <a:rPr lang="en-GB" cap="none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Some extra help…..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20788"/>
            <a:ext cx="3386337" cy="252028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Have a look at the Slides on Moodle containing links to some really good online Tutorials on using Excel  ----</a:t>
            </a:r>
            <a:r>
              <a:rPr lang="en-GB" dirty="0">
                <a:sym typeface="Wingdings" panose="05000000000000000000" pitchFamily="2" charset="2"/>
              </a:rPr>
              <a:t></a:t>
            </a:r>
            <a:endParaRPr lang="en-GB" dirty="0"/>
          </a:p>
        </p:txBody>
      </p:sp>
      <p:pic>
        <p:nvPicPr>
          <p:cNvPr id="5" name="Picture 4" descr="A close up of a sign&#10;&#10;Description automatically generated">
            <a:extLst>
              <a:ext uri="{FF2B5EF4-FFF2-40B4-BE49-F238E27FC236}">
                <a16:creationId xmlns:a16="http://schemas.microsoft.com/office/drawing/2014/main" id="{B56D769E-1741-474A-9ECD-8A056B0315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43496" y="1363608"/>
            <a:ext cx="4632960" cy="283464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742A8C-AFF8-41FB-9AE9-119933A68694}"/>
              </a:ext>
            </a:extLst>
          </p:cNvPr>
          <p:cNvSpPr txBox="1"/>
          <p:nvPr/>
        </p:nvSpPr>
        <p:spPr>
          <a:xfrm>
            <a:off x="839808" y="4463551"/>
            <a:ext cx="7464384" cy="8803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This website (mathsisfun.com) is a great resource for all levels of ability and prior knowledge. </a:t>
            </a:r>
            <a:r>
              <a:rPr lang="en-GB" dirty="0">
                <a:hlinkClick r:id="rId3"/>
              </a:rPr>
              <a:t>Using and Handling Data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40928109"/>
      </p:ext>
    </p:extLst>
  </p:cSld>
  <p:clrMapOvr>
    <a:masterClrMapping/>
  </p:clrMapOvr>
</p:sld>
</file>

<file path=ppt/theme/theme1.xml><?xml version="1.0" encoding="utf-8"?>
<a:theme xmlns:a="http://schemas.openxmlformats.org/drawingml/2006/main" name="Default Them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JA">
      <a:majorFont>
        <a:latin typeface="Arial Rounded MT Bold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fault Theme" id="{2FD15C29-1987-4B56-B8CC-A231EB5F3597}" vid="{01FF006F-6B05-4DA5-8DEF-1BE6DE7C5707}"/>
    </a:ext>
  </a:extLst>
</a:theme>
</file>

<file path=ppt/theme/theme2.xml><?xml version="1.0" encoding="utf-8"?>
<a:theme xmlns:a="http://schemas.openxmlformats.org/drawingml/2006/main" name="SftWP July 15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2239</TotalTime>
  <Words>2660</Words>
  <Application>Microsoft Office PowerPoint</Application>
  <PresentationFormat>On-screen Show (4:3)</PresentationFormat>
  <Paragraphs>295</Paragraphs>
  <Slides>44</Slides>
  <Notes>3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4" baseType="lpstr">
      <vt:lpstr>Times New Roman</vt:lpstr>
      <vt:lpstr>Arial Rounded MT Bold</vt:lpstr>
      <vt:lpstr>Myriad Pro</vt:lpstr>
      <vt:lpstr>Calibri</vt:lpstr>
      <vt:lpstr>Wingdings</vt:lpstr>
      <vt:lpstr>Arial</vt:lpstr>
      <vt:lpstr>Corbel</vt:lpstr>
      <vt:lpstr>Default Theme</vt:lpstr>
      <vt:lpstr>SftWP July 15</vt:lpstr>
      <vt:lpstr>Equation</vt:lpstr>
      <vt:lpstr>BMSK4008  Academic and Research Skills  Statistics 101  </vt:lpstr>
      <vt:lpstr>PowerPoint Presentation</vt:lpstr>
      <vt:lpstr>PowerPoint Presentation</vt:lpstr>
      <vt:lpstr>The Mean</vt:lpstr>
      <vt:lpstr>The Mean</vt:lpstr>
      <vt:lpstr>The Weighted Mean</vt:lpstr>
      <vt:lpstr>The Weighted Mean</vt:lpstr>
      <vt:lpstr>The Median</vt:lpstr>
      <vt:lpstr>The Median</vt:lpstr>
      <vt:lpstr>The Median</vt:lpstr>
      <vt:lpstr>The Mode</vt:lpstr>
      <vt:lpstr>The Mode</vt:lpstr>
      <vt:lpstr>The Median &amp; Mean</vt:lpstr>
      <vt:lpstr>The Median &amp; Mean</vt:lpstr>
      <vt:lpstr> Example</vt:lpstr>
      <vt:lpstr>Summary Statistics</vt:lpstr>
      <vt:lpstr>Summary</vt:lpstr>
      <vt:lpstr>PowerPoint Presentation</vt:lpstr>
      <vt:lpstr>Dispersion</vt:lpstr>
      <vt:lpstr>Why use dispersion?</vt:lpstr>
      <vt:lpstr>Different distributions with the same mean</vt:lpstr>
      <vt:lpstr>The Range</vt:lpstr>
      <vt:lpstr> Disadvantages of the Range</vt:lpstr>
      <vt:lpstr>Calculate the range </vt:lpstr>
      <vt:lpstr>Answers</vt:lpstr>
      <vt:lpstr>Quartiles</vt:lpstr>
      <vt:lpstr>Interquartile Range</vt:lpstr>
      <vt:lpstr>Example</vt:lpstr>
      <vt:lpstr>Interquartile Range</vt:lpstr>
      <vt:lpstr>Calculate the Interquartile Range</vt:lpstr>
      <vt:lpstr>Answers</vt:lpstr>
      <vt:lpstr>Answers</vt:lpstr>
      <vt:lpstr>Standard Deviation and Variance</vt:lpstr>
      <vt:lpstr>Variance </vt:lpstr>
      <vt:lpstr>Example (1)</vt:lpstr>
      <vt:lpstr>Example (2)</vt:lpstr>
      <vt:lpstr>Example (3)</vt:lpstr>
      <vt:lpstr>Example (4)</vt:lpstr>
      <vt:lpstr>So why is this useful?</vt:lpstr>
      <vt:lpstr>Sample Data</vt:lpstr>
      <vt:lpstr>Sample Data</vt:lpstr>
      <vt:lpstr>Standard Deviation Calculator</vt:lpstr>
      <vt:lpstr>Summary </vt:lpstr>
      <vt:lpstr>Some extra help…..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BMSK4008 Statistics 101</dc:title>
  <dc:creator>Julia Ault</dc:creator>
  <cp:lastModifiedBy>Julia Ault</cp:lastModifiedBy>
  <cp:revision>45</cp:revision>
  <dcterms:created xsi:type="dcterms:W3CDTF">2013-03-10T22:16:32Z</dcterms:created>
  <dcterms:modified xsi:type="dcterms:W3CDTF">2021-02-08T17:03:56Z</dcterms:modified>
</cp:coreProperties>
</file>