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6"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35" d="100"/>
          <a:sy n="35" d="100"/>
        </p:scale>
        <p:origin x="1120" y="73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3852B-BBBC-43AD-8B5C-EB6818941F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A8030B-74E9-4A46-AE7B-7FE25A874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A46CE4-1C22-4C31-8FC1-C1D1866F676F}"/>
              </a:ext>
            </a:extLst>
          </p:cNvPr>
          <p:cNvSpPr>
            <a:spLocks noGrp="1"/>
          </p:cNvSpPr>
          <p:nvPr>
            <p:ph type="dt" sz="half" idx="10"/>
          </p:nvPr>
        </p:nvSpPr>
        <p:spPr/>
        <p:txBody>
          <a:bodyPr/>
          <a:lstStyle/>
          <a:p>
            <a:fld id="{2D51345E-9826-455D-9BF6-085C5B16C3F0}" type="datetimeFigureOut">
              <a:rPr lang="en-GB" smtClean="0"/>
              <a:t>13/11/2020</a:t>
            </a:fld>
            <a:endParaRPr lang="en-GB"/>
          </a:p>
        </p:txBody>
      </p:sp>
      <p:sp>
        <p:nvSpPr>
          <p:cNvPr id="5" name="Footer Placeholder 4">
            <a:extLst>
              <a:ext uri="{FF2B5EF4-FFF2-40B4-BE49-F238E27FC236}">
                <a16:creationId xmlns:a16="http://schemas.microsoft.com/office/drawing/2014/main" id="{85D719D0-5E77-4E94-8120-8467726B2C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7E90DE-EF7F-4105-A6E9-40E168882A58}"/>
              </a:ext>
            </a:extLst>
          </p:cNvPr>
          <p:cNvSpPr>
            <a:spLocks noGrp="1"/>
          </p:cNvSpPr>
          <p:nvPr>
            <p:ph type="sldNum" sz="quarter" idx="12"/>
          </p:nvPr>
        </p:nvSpPr>
        <p:spPr/>
        <p:txBody>
          <a:bodyPr/>
          <a:lstStyle/>
          <a:p>
            <a:fld id="{E406F35C-5A7B-4B63-8457-C8CF7CB29EB0}" type="slidenum">
              <a:rPr lang="en-GB" smtClean="0"/>
              <a:t>‹#›</a:t>
            </a:fld>
            <a:endParaRPr lang="en-GB"/>
          </a:p>
        </p:txBody>
      </p:sp>
    </p:spTree>
    <p:extLst>
      <p:ext uri="{BB962C8B-B14F-4D97-AF65-F5344CB8AC3E}">
        <p14:creationId xmlns:p14="http://schemas.microsoft.com/office/powerpoint/2010/main" val="515629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C7D62-411F-4F39-A26F-1942707FF7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948265-40C5-4B7A-BAF2-11F64DC96D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AD25E3-A158-4607-9282-318D25F9CF87}"/>
              </a:ext>
            </a:extLst>
          </p:cNvPr>
          <p:cNvSpPr>
            <a:spLocks noGrp="1"/>
          </p:cNvSpPr>
          <p:nvPr>
            <p:ph type="dt" sz="half" idx="10"/>
          </p:nvPr>
        </p:nvSpPr>
        <p:spPr/>
        <p:txBody>
          <a:bodyPr/>
          <a:lstStyle/>
          <a:p>
            <a:fld id="{2D51345E-9826-455D-9BF6-085C5B16C3F0}" type="datetimeFigureOut">
              <a:rPr lang="en-GB" smtClean="0"/>
              <a:t>13/11/2020</a:t>
            </a:fld>
            <a:endParaRPr lang="en-GB"/>
          </a:p>
        </p:txBody>
      </p:sp>
      <p:sp>
        <p:nvSpPr>
          <p:cNvPr id="5" name="Footer Placeholder 4">
            <a:extLst>
              <a:ext uri="{FF2B5EF4-FFF2-40B4-BE49-F238E27FC236}">
                <a16:creationId xmlns:a16="http://schemas.microsoft.com/office/drawing/2014/main" id="{B52427BF-D45F-4D6A-A345-4B6F25F856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387AD-5254-47EE-AA8E-48B98693AC42}"/>
              </a:ext>
            </a:extLst>
          </p:cNvPr>
          <p:cNvSpPr>
            <a:spLocks noGrp="1"/>
          </p:cNvSpPr>
          <p:nvPr>
            <p:ph type="sldNum" sz="quarter" idx="12"/>
          </p:nvPr>
        </p:nvSpPr>
        <p:spPr/>
        <p:txBody>
          <a:bodyPr/>
          <a:lstStyle/>
          <a:p>
            <a:fld id="{E406F35C-5A7B-4B63-8457-C8CF7CB29EB0}" type="slidenum">
              <a:rPr lang="en-GB" smtClean="0"/>
              <a:t>‹#›</a:t>
            </a:fld>
            <a:endParaRPr lang="en-GB"/>
          </a:p>
        </p:txBody>
      </p:sp>
    </p:spTree>
    <p:extLst>
      <p:ext uri="{BB962C8B-B14F-4D97-AF65-F5344CB8AC3E}">
        <p14:creationId xmlns:p14="http://schemas.microsoft.com/office/powerpoint/2010/main" val="721993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CB8C-492A-4D0F-AD76-E6D23F82BE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A0B97E-2660-4ECB-8BD3-12AD67B6E4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BDBB73-7C61-4A3C-BC0A-1C31AFC89271}"/>
              </a:ext>
            </a:extLst>
          </p:cNvPr>
          <p:cNvSpPr>
            <a:spLocks noGrp="1"/>
          </p:cNvSpPr>
          <p:nvPr>
            <p:ph type="dt" sz="half" idx="10"/>
          </p:nvPr>
        </p:nvSpPr>
        <p:spPr/>
        <p:txBody>
          <a:bodyPr/>
          <a:lstStyle/>
          <a:p>
            <a:fld id="{2D51345E-9826-455D-9BF6-085C5B16C3F0}" type="datetimeFigureOut">
              <a:rPr lang="en-GB" smtClean="0"/>
              <a:t>13/11/2020</a:t>
            </a:fld>
            <a:endParaRPr lang="en-GB"/>
          </a:p>
        </p:txBody>
      </p:sp>
      <p:sp>
        <p:nvSpPr>
          <p:cNvPr id="5" name="Footer Placeholder 4">
            <a:extLst>
              <a:ext uri="{FF2B5EF4-FFF2-40B4-BE49-F238E27FC236}">
                <a16:creationId xmlns:a16="http://schemas.microsoft.com/office/drawing/2014/main" id="{6DB457E4-313F-4EAC-A0EC-B5C589A3FD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DE7D5C-3CA5-4FA3-BAE4-34ADBC0A6783}"/>
              </a:ext>
            </a:extLst>
          </p:cNvPr>
          <p:cNvSpPr>
            <a:spLocks noGrp="1"/>
          </p:cNvSpPr>
          <p:nvPr>
            <p:ph type="sldNum" sz="quarter" idx="12"/>
          </p:nvPr>
        </p:nvSpPr>
        <p:spPr/>
        <p:txBody>
          <a:bodyPr/>
          <a:lstStyle/>
          <a:p>
            <a:fld id="{E406F35C-5A7B-4B63-8457-C8CF7CB29EB0}" type="slidenum">
              <a:rPr lang="en-GB" smtClean="0"/>
              <a:t>‹#›</a:t>
            </a:fld>
            <a:endParaRPr lang="en-GB"/>
          </a:p>
        </p:txBody>
      </p:sp>
    </p:spTree>
    <p:extLst>
      <p:ext uri="{BB962C8B-B14F-4D97-AF65-F5344CB8AC3E}">
        <p14:creationId xmlns:p14="http://schemas.microsoft.com/office/powerpoint/2010/main" val="4042277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ABCFF-9706-4DE6-B5D0-E08C03346D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C0C63F-3391-46FA-A36A-5A5F3353A7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737324-76F0-48A2-825D-CB4CA47F60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D3A259-1E74-44F3-85FA-7256B64D45FB}"/>
              </a:ext>
            </a:extLst>
          </p:cNvPr>
          <p:cNvSpPr>
            <a:spLocks noGrp="1"/>
          </p:cNvSpPr>
          <p:nvPr>
            <p:ph type="dt" sz="half" idx="10"/>
          </p:nvPr>
        </p:nvSpPr>
        <p:spPr/>
        <p:txBody>
          <a:bodyPr/>
          <a:lstStyle/>
          <a:p>
            <a:fld id="{2D51345E-9826-455D-9BF6-085C5B16C3F0}" type="datetimeFigureOut">
              <a:rPr lang="en-GB" smtClean="0"/>
              <a:t>13/11/2020</a:t>
            </a:fld>
            <a:endParaRPr lang="en-GB"/>
          </a:p>
        </p:txBody>
      </p:sp>
      <p:sp>
        <p:nvSpPr>
          <p:cNvPr id="6" name="Footer Placeholder 5">
            <a:extLst>
              <a:ext uri="{FF2B5EF4-FFF2-40B4-BE49-F238E27FC236}">
                <a16:creationId xmlns:a16="http://schemas.microsoft.com/office/drawing/2014/main" id="{6BBA31AB-560A-4BFA-B7B7-5B2D394B7E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336BBE-A773-4060-82E5-7A59032E328F}"/>
              </a:ext>
            </a:extLst>
          </p:cNvPr>
          <p:cNvSpPr>
            <a:spLocks noGrp="1"/>
          </p:cNvSpPr>
          <p:nvPr>
            <p:ph type="sldNum" sz="quarter" idx="12"/>
          </p:nvPr>
        </p:nvSpPr>
        <p:spPr/>
        <p:txBody>
          <a:bodyPr/>
          <a:lstStyle/>
          <a:p>
            <a:fld id="{E406F35C-5A7B-4B63-8457-C8CF7CB29EB0}" type="slidenum">
              <a:rPr lang="en-GB" smtClean="0"/>
              <a:t>‹#›</a:t>
            </a:fld>
            <a:endParaRPr lang="en-GB"/>
          </a:p>
        </p:txBody>
      </p:sp>
    </p:spTree>
    <p:extLst>
      <p:ext uri="{BB962C8B-B14F-4D97-AF65-F5344CB8AC3E}">
        <p14:creationId xmlns:p14="http://schemas.microsoft.com/office/powerpoint/2010/main" val="2726925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0E5B7-7CFD-4CB0-A6F8-2F2170C145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DA0875-0803-41DE-A0DD-66E7351B22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A51179-E067-40E5-830C-C1F01DF49B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DFB11D-7E67-4769-B167-7B40299ED4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3428F2-AC17-43FC-8BCE-C529D30E9C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C145FF8-A2C3-4682-BF88-CE32A75951AE}"/>
              </a:ext>
            </a:extLst>
          </p:cNvPr>
          <p:cNvSpPr>
            <a:spLocks noGrp="1"/>
          </p:cNvSpPr>
          <p:nvPr>
            <p:ph type="dt" sz="half" idx="10"/>
          </p:nvPr>
        </p:nvSpPr>
        <p:spPr/>
        <p:txBody>
          <a:bodyPr/>
          <a:lstStyle/>
          <a:p>
            <a:fld id="{2D51345E-9826-455D-9BF6-085C5B16C3F0}" type="datetimeFigureOut">
              <a:rPr lang="en-GB" smtClean="0"/>
              <a:t>13/11/2020</a:t>
            </a:fld>
            <a:endParaRPr lang="en-GB"/>
          </a:p>
        </p:txBody>
      </p:sp>
      <p:sp>
        <p:nvSpPr>
          <p:cNvPr id="8" name="Footer Placeholder 7">
            <a:extLst>
              <a:ext uri="{FF2B5EF4-FFF2-40B4-BE49-F238E27FC236}">
                <a16:creationId xmlns:a16="http://schemas.microsoft.com/office/drawing/2014/main" id="{4D6CABE5-73A7-4A66-AC10-F7906685A4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37B5326-5D23-48FA-8C8F-0367A2F75673}"/>
              </a:ext>
            </a:extLst>
          </p:cNvPr>
          <p:cNvSpPr>
            <a:spLocks noGrp="1"/>
          </p:cNvSpPr>
          <p:nvPr>
            <p:ph type="sldNum" sz="quarter" idx="12"/>
          </p:nvPr>
        </p:nvSpPr>
        <p:spPr/>
        <p:txBody>
          <a:bodyPr/>
          <a:lstStyle/>
          <a:p>
            <a:fld id="{E406F35C-5A7B-4B63-8457-C8CF7CB29EB0}" type="slidenum">
              <a:rPr lang="en-GB" smtClean="0"/>
              <a:t>‹#›</a:t>
            </a:fld>
            <a:endParaRPr lang="en-GB"/>
          </a:p>
        </p:txBody>
      </p:sp>
    </p:spTree>
    <p:extLst>
      <p:ext uri="{BB962C8B-B14F-4D97-AF65-F5344CB8AC3E}">
        <p14:creationId xmlns:p14="http://schemas.microsoft.com/office/powerpoint/2010/main" val="2387784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88688-FDA4-46EE-B181-F77F0BB646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4721BC-6A76-4E22-9162-AF2BC703075C}"/>
              </a:ext>
            </a:extLst>
          </p:cNvPr>
          <p:cNvSpPr>
            <a:spLocks noGrp="1"/>
          </p:cNvSpPr>
          <p:nvPr>
            <p:ph type="dt" sz="half" idx="10"/>
          </p:nvPr>
        </p:nvSpPr>
        <p:spPr/>
        <p:txBody>
          <a:bodyPr/>
          <a:lstStyle/>
          <a:p>
            <a:fld id="{2D51345E-9826-455D-9BF6-085C5B16C3F0}" type="datetimeFigureOut">
              <a:rPr lang="en-GB" smtClean="0"/>
              <a:t>13/11/2020</a:t>
            </a:fld>
            <a:endParaRPr lang="en-GB"/>
          </a:p>
        </p:txBody>
      </p:sp>
      <p:sp>
        <p:nvSpPr>
          <p:cNvPr id="4" name="Footer Placeholder 3">
            <a:extLst>
              <a:ext uri="{FF2B5EF4-FFF2-40B4-BE49-F238E27FC236}">
                <a16:creationId xmlns:a16="http://schemas.microsoft.com/office/drawing/2014/main" id="{2F122AF6-BCB3-45D8-9204-BBD73373A9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CD6E7D-FAF9-42AC-9988-6D1F9D8D6B98}"/>
              </a:ext>
            </a:extLst>
          </p:cNvPr>
          <p:cNvSpPr>
            <a:spLocks noGrp="1"/>
          </p:cNvSpPr>
          <p:nvPr>
            <p:ph type="sldNum" sz="quarter" idx="12"/>
          </p:nvPr>
        </p:nvSpPr>
        <p:spPr/>
        <p:txBody>
          <a:bodyPr/>
          <a:lstStyle/>
          <a:p>
            <a:fld id="{E406F35C-5A7B-4B63-8457-C8CF7CB29EB0}" type="slidenum">
              <a:rPr lang="en-GB" smtClean="0"/>
              <a:t>‹#›</a:t>
            </a:fld>
            <a:endParaRPr lang="en-GB"/>
          </a:p>
        </p:txBody>
      </p:sp>
    </p:spTree>
    <p:extLst>
      <p:ext uri="{BB962C8B-B14F-4D97-AF65-F5344CB8AC3E}">
        <p14:creationId xmlns:p14="http://schemas.microsoft.com/office/powerpoint/2010/main" val="2648864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4B7988-D60C-4035-B269-6794DFBE8E49}"/>
              </a:ext>
            </a:extLst>
          </p:cNvPr>
          <p:cNvSpPr>
            <a:spLocks noGrp="1"/>
          </p:cNvSpPr>
          <p:nvPr>
            <p:ph type="dt" sz="half" idx="10"/>
          </p:nvPr>
        </p:nvSpPr>
        <p:spPr/>
        <p:txBody>
          <a:bodyPr/>
          <a:lstStyle/>
          <a:p>
            <a:fld id="{2D51345E-9826-455D-9BF6-085C5B16C3F0}" type="datetimeFigureOut">
              <a:rPr lang="en-GB" smtClean="0"/>
              <a:t>13/11/2020</a:t>
            </a:fld>
            <a:endParaRPr lang="en-GB"/>
          </a:p>
        </p:txBody>
      </p:sp>
      <p:sp>
        <p:nvSpPr>
          <p:cNvPr id="3" name="Footer Placeholder 2">
            <a:extLst>
              <a:ext uri="{FF2B5EF4-FFF2-40B4-BE49-F238E27FC236}">
                <a16:creationId xmlns:a16="http://schemas.microsoft.com/office/drawing/2014/main" id="{2BE496F9-6CCA-41E1-8DA6-4C04B377D2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FA30FC-EEC2-45D9-A437-A3AC9AA521E2}"/>
              </a:ext>
            </a:extLst>
          </p:cNvPr>
          <p:cNvSpPr>
            <a:spLocks noGrp="1"/>
          </p:cNvSpPr>
          <p:nvPr>
            <p:ph type="sldNum" sz="quarter" idx="12"/>
          </p:nvPr>
        </p:nvSpPr>
        <p:spPr/>
        <p:txBody>
          <a:bodyPr/>
          <a:lstStyle/>
          <a:p>
            <a:fld id="{E406F35C-5A7B-4B63-8457-C8CF7CB29EB0}" type="slidenum">
              <a:rPr lang="en-GB" smtClean="0"/>
              <a:t>‹#›</a:t>
            </a:fld>
            <a:endParaRPr lang="en-GB"/>
          </a:p>
        </p:txBody>
      </p:sp>
    </p:spTree>
    <p:extLst>
      <p:ext uri="{BB962C8B-B14F-4D97-AF65-F5344CB8AC3E}">
        <p14:creationId xmlns:p14="http://schemas.microsoft.com/office/powerpoint/2010/main" val="2159083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F3346-1592-411C-9D5E-1333231850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3E958C-0B14-4D73-B7AC-945D07D32E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0E9605-40AF-4B72-B678-6334F072DA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E66DD-AD51-43F0-A6F0-6E6D61F20A9E}"/>
              </a:ext>
            </a:extLst>
          </p:cNvPr>
          <p:cNvSpPr>
            <a:spLocks noGrp="1"/>
          </p:cNvSpPr>
          <p:nvPr>
            <p:ph type="dt" sz="half" idx="10"/>
          </p:nvPr>
        </p:nvSpPr>
        <p:spPr/>
        <p:txBody>
          <a:bodyPr/>
          <a:lstStyle/>
          <a:p>
            <a:fld id="{2D51345E-9826-455D-9BF6-085C5B16C3F0}" type="datetimeFigureOut">
              <a:rPr lang="en-GB" smtClean="0"/>
              <a:t>13/11/2020</a:t>
            </a:fld>
            <a:endParaRPr lang="en-GB"/>
          </a:p>
        </p:txBody>
      </p:sp>
      <p:sp>
        <p:nvSpPr>
          <p:cNvPr id="6" name="Footer Placeholder 5">
            <a:extLst>
              <a:ext uri="{FF2B5EF4-FFF2-40B4-BE49-F238E27FC236}">
                <a16:creationId xmlns:a16="http://schemas.microsoft.com/office/drawing/2014/main" id="{21092E70-2790-478C-8A18-432A2B8DD4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A0D447-2EA1-4B67-91FE-4EA9FE8F51D8}"/>
              </a:ext>
            </a:extLst>
          </p:cNvPr>
          <p:cNvSpPr>
            <a:spLocks noGrp="1"/>
          </p:cNvSpPr>
          <p:nvPr>
            <p:ph type="sldNum" sz="quarter" idx="12"/>
          </p:nvPr>
        </p:nvSpPr>
        <p:spPr/>
        <p:txBody>
          <a:bodyPr/>
          <a:lstStyle/>
          <a:p>
            <a:fld id="{E406F35C-5A7B-4B63-8457-C8CF7CB29EB0}" type="slidenum">
              <a:rPr lang="en-GB" smtClean="0"/>
              <a:t>‹#›</a:t>
            </a:fld>
            <a:endParaRPr lang="en-GB"/>
          </a:p>
        </p:txBody>
      </p:sp>
    </p:spTree>
    <p:extLst>
      <p:ext uri="{BB962C8B-B14F-4D97-AF65-F5344CB8AC3E}">
        <p14:creationId xmlns:p14="http://schemas.microsoft.com/office/powerpoint/2010/main" val="1653817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2E316-A04B-4E9A-B15F-9C85B6FD0D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7F4808-E8F1-4610-A4DE-FC3AF37CF1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955658-99DA-41B3-A18D-00E12A0FF2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757CEB-91A2-430B-8B87-78E8172DF014}"/>
              </a:ext>
            </a:extLst>
          </p:cNvPr>
          <p:cNvSpPr>
            <a:spLocks noGrp="1"/>
          </p:cNvSpPr>
          <p:nvPr>
            <p:ph type="dt" sz="half" idx="10"/>
          </p:nvPr>
        </p:nvSpPr>
        <p:spPr/>
        <p:txBody>
          <a:bodyPr/>
          <a:lstStyle/>
          <a:p>
            <a:fld id="{2D51345E-9826-455D-9BF6-085C5B16C3F0}" type="datetimeFigureOut">
              <a:rPr lang="en-GB" smtClean="0"/>
              <a:t>13/11/2020</a:t>
            </a:fld>
            <a:endParaRPr lang="en-GB"/>
          </a:p>
        </p:txBody>
      </p:sp>
      <p:sp>
        <p:nvSpPr>
          <p:cNvPr id="6" name="Footer Placeholder 5">
            <a:extLst>
              <a:ext uri="{FF2B5EF4-FFF2-40B4-BE49-F238E27FC236}">
                <a16:creationId xmlns:a16="http://schemas.microsoft.com/office/drawing/2014/main" id="{CF3F7304-B899-4C6C-83D3-7C7E85E0FE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D876DA-5198-4693-95FF-F079E9204774}"/>
              </a:ext>
            </a:extLst>
          </p:cNvPr>
          <p:cNvSpPr>
            <a:spLocks noGrp="1"/>
          </p:cNvSpPr>
          <p:nvPr>
            <p:ph type="sldNum" sz="quarter" idx="12"/>
          </p:nvPr>
        </p:nvSpPr>
        <p:spPr/>
        <p:txBody>
          <a:bodyPr/>
          <a:lstStyle/>
          <a:p>
            <a:fld id="{E406F35C-5A7B-4B63-8457-C8CF7CB29EB0}" type="slidenum">
              <a:rPr lang="en-GB" smtClean="0"/>
              <a:t>‹#›</a:t>
            </a:fld>
            <a:endParaRPr lang="en-GB"/>
          </a:p>
        </p:txBody>
      </p:sp>
    </p:spTree>
    <p:extLst>
      <p:ext uri="{BB962C8B-B14F-4D97-AF65-F5344CB8AC3E}">
        <p14:creationId xmlns:p14="http://schemas.microsoft.com/office/powerpoint/2010/main" val="163706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C9A3C-9592-44C7-B22E-5075DF16C4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02717C-3010-49D7-94A2-52BE4B3C22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9B6FBB-742D-496A-9B9C-4E14F2F688F4}"/>
              </a:ext>
            </a:extLst>
          </p:cNvPr>
          <p:cNvSpPr>
            <a:spLocks noGrp="1"/>
          </p:cNvSpPr>
          <p:nvPr>
            <p:ph type="dt" sz="half" idx="10"/>
          </p:nvPr>
        </p:nvSpPr>
        <p:spPr/>
        <p:txBody>
          <a:bodyPr/>
          <a:lstStyle/>
          <a:p>
            <a:fld id="{2D51345E-9826-455D-9BF6-085C5B16C3F0}" type="datetimeFigureOut">
              <a:rPr lang="en-GB" smtClean="0"/>
              <a:t>13/11/2020</a:t>
            </a:fld>
            <a:endParaRPr lang="en-GB"/>
          </a:p>
        </p:txBody>
      </p:sp>
      <p:sp>
        <p:nvSpPr>
          <p:cNvPr id="5" name="Footer Placeholder 4">
            <a:extLst>
              <a:ext uri="{FF2B5EF4-FFF2-40B4-BE49-F238E27FC236}">
                <a16:creationId xmlns:a16="http://schemas.microsoft.com/office/drawing/2014/main" id="{9E76796B-56E2-436B-9531-1E72303A7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5A4BAD-693E-4D53-81D7-66BABFAF8E95}"/>
              </a:ext>
            </a:extLst>
          </p:cNvPr>
          <p:cNvSpPr>
            <a:spLocks noGrp="1"/>
          </p:cNvSpPr>
          <p:nvPr>
            <p:ph type="sldNum" sz="quarter" idx="12"/>
          </p:nvPr>
        </p:nvSpPr>
        <p:spPr/>
        <p:txBody>
          <a:bodyPr/>
          <a:lstStyle/>
          <a:p>
            <a:fld id="{E406F35C-5A7B-4B63-8457-C8CF7CB29EB0}" type="slidenum">
              <a:rPr lang="en-GB" smtClean="0"/>
              <a:t>‹#›</a:t>
            </a:fld>
            <a:endParaRPr lang="en-GB"/>
          </a:p>
        </p:txBody>
      </p:sp>
    </p:spTree>
    <p:extLst>
      <p:ext uri="{BB962C8B-B14F-4D97-AF65-F5344CB8AC3E}">
        <p14:creationId xmlns:p14="http://schemas.microsoft.com/office/powerpoint/2010/main" val="3591365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FDD232-6F14-4319-86C7-2566474456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26565E-F5BA-4FD8-9B9E-E60ED5E8E7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8545EA-75A3-46F5-BF17-AC7BC91D0833}"/>
              </a:ext>
            </a:extLst>
          </p:cNvPr>
          <p:cNvSpPr>
            <a:spLocks noGrp="1"/>
          </p:cNvSpPr>
          <p:nvPr>
            <p:ph type="dt" sz="half" idx="10"/>
          </p:nvPr>
        </p:nvSpPr>
        <p:spPr/>
        <p:txBody>
          <a:bodyPr/>
          <a:lstStyle/>
          <a:p>
            <a:fld id="{2D51345E-9826-455D-9BF6-085C5B16C3F0}" type="datetimeFigureOut">
              <a:rPr lang="en-GB" smtClean="0"/>
              <a:t>13/11/2020</a:t>
            </a:fld>
            <a:endParaRPr lang="en-GB"/>
          </a:p>
        </p:txBody>
      </p:sp>
      <p:sp>
        <p:nvSpPr>
          <p:cNvPr id="5" name="Footer Placeholder 4">
            <a:extLst>
              <a:ext uri="{FF2B5EF4-FFF2-40B4-BE49-F238E27FC236}">
                <a16:creationId xmlns:a16="http://schemas.microsoft.com/office/drawing/2014/main" id="{3D8AE755-B5B4-4D04-A8C2-4AF30694B8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B14DCB-11EC-49DD-8C6A-FAFD195F2FD4}"/>
              </a:ext>
            </a:extLst>
          </p:cNvPr>
          <p:cNvSpPr>
            <a:spLocks noGrp="1"/>
          </p:cNvSpPr>
          <p:nvPr>
            <p:ph type="sldNum" sz="quarter" idx="12"/>
          </p:nvPr>
        </p:nvSpPr>
        <p:spPr/>
        <p:txBody>
          <a:bodyPr/>
          <a:lstStyle/>
          <a:p>
            <a:fld id="{E406F35C-5A7B-4B63-8457-C8CF7CB29EB0}" type="slidenum">
              <a:rPr lang="en-GB" smtClean="0"/>
              <a:t>‹#›</a:t>
            </a:fld>
            <a:endParaRPr lang="en-GB"/>
          </a:p>
        </p:txBody>
      </p:sp>
    </p:spTree>
    <p:extLst>
      <p:ext uri="{BB962C8B-B14F-4D97-AF65-F5344CB8AC3E}">
        <p14:creationId xmlns:p14="http://schemas.microsoft.com/office/powerpoint/2010/main" val="3873939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4824AE-52B4-467F-8458-BA70C287FB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426AD6-AC6F-4F6D-91E3-6E4A362B1B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E90802-2676-42B9-B691-5DC438F04A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51345E-9826-455D-9BF6-085C5B16C3F0}" type="datetimeFigureOut">
              <a:rPr lang="en-GB" smtClean="0"/>
              <a:t>13/11/2020</a:t>
            </a:fld>
            <a:endParaRPr lang="en-GB"/>
          </a:p>
        </p:txBody>
      </p:sp>
      <p:sp>
        <p:nvSpPr>
          <p:cNvPr id="5" name="Footer Placeholder 4">
            <a:extLst>
              <a:ext uri="{FF2B5EF4-FFF2-40B4-BE49-F238E27FC236}">
                <a16:creationId xmlns:a16="http://schemas.microsoft.com/office/drawing/2014/main" id="{755B94AE-A991-4215-BC21-01DE49EFF4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2F9E23-7AF7-448A-8EB8-44C144098C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06F35C-5A7B-4B63-8457-C8CF7CB29EB0}" type="slidenum">
              <a:rPr lang="en-GB" smtClean="0"/>
              <a:t>‹#›</a:t>
            </a:fld>
            <a:endParaRPr lang="en-GB"/>
          </a:p>
        </p:txBody>
      </p:sp>
    </p:spTree>
    <p:extLst>
      <p:ext uri="{BB962C8B-B14F-4D97-AF65-F5344CB8AC3E}">
        <p14:creationId xmlns:p14="http://schemas.microsoft.com/office/powerpoint/2010/main" val="105183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hyperlink" Target="https://www.itgovernance.co.uk/shop/product/certified-gdpr-foundation-training-course" TargetMode="External"/><Relationship Id="rId3" Type="http://schemas.openxmlformats.org/officeDocument/2006/relationships/hyperlink" Target="https://www.facebook.com/business/learn/lessons/how-business-owners-can-use-facebook?course_id=1042513649280895&amp;curriculum_id=1066271893760429" TargetMode="External"/><Relationship Id="rId7" Type="http://schemas.openxmlformats.org/officeDocument/2006/relationships/hyperlink" Target="https://smecomply.co.uk/eu-representative/" TargetMode="External"/><Relationship Id="rId12" Type="http://schemas.openxmlformats.org/officeDocument/2006/relationships/hyperlink" Target="https://www.paypal.com/uk/business?kid=p29015929058&amp;gclid=670d55e010b917e1fc4d0a4ebba5749d&amp;gclsrc=3p.ds&amp;" TargetMode="External"/><Relationship Id="rId2" Type="http://schemas.openxmlformats.org/officeDocument/2006/relationships/hyperlink" Target="https://thenextweb.com/podium/2019/07/17/over-3-5-billion-people-are-on-social-media-facebook-still-biggest-with-teens-esports-on-the-rise/" TargetMode="External"/><Relationship Id="rId1" Type="http://schemas.openxmlformats.org/officeDocument/2006/relationships/slideLayout" Target="../slideLayouts/slideLayout2.xml"/><Relationship Id="rId6" Type="http://schemas.openxmlformats.org/officeDocument/2006/relationships/hyperlink" Target="https://www.which.co.uk/consumer-rights/l/online-shopping" TargetMode="External"/><Relationship Id="rId11" Type="http://schemas.openxmlformats.org/officeDocument/2006/relationships/hyperlink" Target="https://www.quicksprout.com/snapchat/#:~:text=15%20Ways%20to%20Use%20Snapchat%20for%20Your%20Business,10%20Reply%20to%20your%20followers.%20More%20items...%20" TargetMode="External"/><Relationship Id="rId5" Type="http://schemas.openxmlformats.org/officeDocument/2006/relationships/hyperlink" Target="https://www.shpock.com/en-gb/help/web/5baa251b5ad4ae41b80f12a6" TargetMode="External"/><Relationship Id="rId10" Type="http://schemas.openxmlformats.org/officeDocument/2006/relationships/hyperlink" Target="https://www.gumtreeforbusiness.co.uk/" TargetMode="External"/><Relationship Id="rId4" Type="http://schemas.openxmlformats.org/officeDocument/2006/relationships/hyperlink" Target="https://www.smartinsights.com/social-media-marketing/social-media-strategy/snapchat-statistics/#:~:text=Snapchat%20reached%20210%20million%20daily%20users%20in%20Q4,The%20current%20longest%20Snapchat%20streak%20stands%20at%201%2C802" TargetMode="External"/><Relationship Id="rId9" Type="http://schemas.openxmlformats.org/officeDocument/2006/relationships/hyperlink" Target="https://www.dsayce.com/social-media/tweets-d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6AFB-73DE-429B-BFC2-5A5A9C7D2842}"/>
              </a:ext>
            </a:extLst>
          </p:cNvPr>
          <p:cNvSpPr>
            <a:spLocks noGrp="1"/>
          </p:cNvSpPr>
          <p:nvPr>
            <p:ph type="ctrTitle"/>
          </p:nvPr>
        </p:nvSpPr>
        <p:spPr/>
        <p:txBody>
          <a:bodyPr/>
          <a:lstStyle/>
          <a:p>
            <a:r>
              <a:rPr lang="en-GB" dirty="0"/>
              <a:t>Digital Skills and Research</a:t>
            </a:r>
          </a:p>
        </p:txBody>
      </p:sp>
      <p:sp>
        <p:nvSpPr>
          <p:cNvPr id="3" name="Subtitle 2">
            <a:extLst>
              <a:ext uri="{FF2B5EF4-FFF2-40B4-BE49-F238E27FC236}">
                <a16:creationId xmlns:a16="http://schemas.microsoft.com/office/drawing/2014/main" id="{0F19CE77-993A-4D33-A5C5-F6277F059E93}"/>
              </a:ext>
            </a:extLst>
          </p:cNvPr>
          <p:cNvSpPr>
            <a:spLocks noGrp="1"/>
          </p:cNvSpPr>
          <p:nvPr>
            <p:ph type="subTitle" idx="1"/>
          </p:nvPr>
        </p:nvSpPr>
        <p:spPr/>
        <p:txBody>
          <a:bodyPr>
            <a:noAutofit/>
          </a:bodyPr>
          <a:lstStyle/>
          <a:p>
            <a:r>
              <a:rPr lang="en-GB" sz="3200" dirty="0"/>
              <a:t>Methods  ( BMSK4003)</a:t>
            </a:r>
          </a:p>
          <a:p>
            <a:r>
              <a:rPr lang="en-GB" sz="3200" dirty="0"/>
              <a:t>Marcus Thomas </a:t>
            </a:r>
          </a:p>
          <a:p>
            <a:r>
              <a:rPr lang="en-GB" sz="3200" dirty="0"/>
              <a:t>Student number 1905296</a:t>
            </a:r>
          </a:p>
        </p:txBody>
      </p:sp>
    </p:spTree>
    <p:extLst>
      <p:ext uri="{BB962C8B-B14F-4D97-AF65-F5344CB8AC3E}">
        <p14:creationId xmlns:p14="http://schemas.microsoft.com/office/powerpoint/2010/main" val="3018494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6A156-FB27-4F28-BCD7-C74B17DD16B5}"/>
              </a:ext>
            </a:extLst>
          </p:cNvPr>
          <p:cNvSpPr>
            <a:spLocks noGrp="1"/>
          </p:cNvSpPr>
          <p:nvPr>
            <p:ph idx="1"/>
          </p:nvPr>
        </p:nvSpPr>
        <p:spPr>
          <a:xfrm>
            <a:off x="838200" y="1253330"/>
            <a:ext cx="10515600" cy="5452269"/>
          </a:xfrm>
        </p:spPr>
        <p:txBody>
          <a:bodyPr/>
          <a:lstStyle/>
          <a:p>
            <a:pPr marL="0" indent="0">
              <a:buNone/>
            </a:pPr>
            <a:r>
              <a:rPr lang="en-GB" dirty="0"/>
              <a:t> </a:t>
            </a:r>
          </a:p>
          <a:p>
            <a:pPr marL="0" indent="0">
              <a:buNone/>
            </a:pPr>
            <a:r>
              <a:rPr lang="en-GB" dirty="0"/>
              <a:t>Page 1 ….. Introduction  </a:t>
            </a:r>
          </a:p>
        </p:txBody>
      </p:sp>
      <p:sp>
        <p:nvSpPr>
          <p:cNvPr id="5" name="Title 4">
            <a:extLst>
              <a:ext uri="{FF2B5EF4-FFF2-40B4-BE49-F238E27FC236}">
                <a16:creationId xmlns:a16="http://schemas.microsoft.com/office/drawing/2014/main" id="{A4F1FEBD-7AE7-47F8-9196-BD5E7F8B9BC7}"/>
              </a:ext>
            </a:extLst>
          </p:cNvPr>
          <p:cNvSpPr>
            <a:spLocks noGrp="1"/>
          </p:cNvSpPr>
          <p:nvPr>
            <p:ph type="title"/>
          </p:nvPr>
        </p:nvSpPr>
        <p:spPr/>
        <p:txBody>
          <a:bodyPr/>
          <a:lstStyle/>
          <a:p>
            <a:r>
              <a:rPr lang="en-GB" dirty="0"/>
              <a:t>                         Content Page</a:t>
            </a:r>
          </a:p>
        </p:txBody>
      </p:sp>
    </p:spTree>
    <p:extLst>
      <p:ext uri="{BB962C8B-B14F-4D97-AF65-F5344CB8AC3E}">
        <p14:creationId xmlns:p14="http://schemas.microsoft.com/office/powerpoint/2010/main" val="2435837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EF631-4276-4CE3-A1D5-230F11E05705}"/>
              </a:ext>
            </a:extLst>
          </p:cNvPr>
          <p:cNvSpPr>
            <a:spLocks noGrp="1"/>
          </p:cNvSpPr>
          <p:nvPr>
            <p:ph type="title"/>
          </p:nvPr>
        </p:nvSpPr>
        <p:spPr/>
        <p:txBody>
          <a:bodyPr/>
          <a:lstStyle/>
          <a:p>
            <a:r>
              <a:rPr lang="en-GB" dirty="0"/>
              <a:t> Digital skills at the work Place introduction</a:t>
            </a:r>
          </a:p>
        </p:txBody>
      </p:sp>
      <p:sp>
        <p:nvSpPr>
          <p:cNvPr id="3" name="Content Placeholder 2">
            <a:extLst>
              <a:ext uri="{FF2B5EF4-FFF2-40B4-BE49-F238E27FC236}">
                <a16:creationId xmlns:a16="http://schemas.microsoft.com/office/drawing/2014/main" id="{9BD9A8C2-E3D6-44D3-962C-CC88EB11CA78}"/>
              </a:ext>
            </a:extLst>
          </p:cNvPr>
          <p:cNvSpPr>
            <a:spLocks noGrp="1"/>
          </p:cNvSpPr>
          <p:nvPr>
            <p:ph idx="1"/>
          </p:nvPr>
        </p:nvSpPr>
        <p:spPr/>
        <p:txBody>
          <a:bodyPr/>
          <a:lstStyle/>
          <a:p>
            <a:pPr marL="0" indent="0">
              <a:buNone/>
            </a:pPr>
            <a:r>
              <a:rPr lang="en-GB" dirty="0"/>
              <a:t>From engaging in research in digital skills I have learn you can reach so man people quicker by using these mobile phone apps . They are good for advertising your brand, business name, products and much more. The technology so in advance you can now do live broadcast  build a audience of your own advertise your products for sale to gain more new customers. Accordingly to data from Simon Kemp Snapchat its shows a big increase of 19% audience in July 2019 making a total figure of 369 million users. Facebook been the most successful having 113.3 million members aged 13-17 years of age. Instagram 52.9 million age 13-17 years of age. Twitter had 20.2 million users 13-17.</a:t>
            </a:r>
          </a:p>
          <a:p>
            <a:pPr marL="0" indent="0">
              <a:buNone/>
            </a:pPr>
            <a:endParaRPr lang="en-GB" dirty="0"/>
          </a:p>
        </p:txBody>
      </p:sp>
    </p:spTree>
    <p:extLst>
      <p:ext uri="{BB962C8B-B14F-4D97-AF65-F5344CB8AC3E}">
        <p14:creationId xmlns:p14="http://schemas.microsoft.com/office/powerpoint/2010/main" val="396033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19BFA-426E-42AC-A981-A2E021E0FB97}"/>
              </a:ext>
            </a:extLst>
          </p:cNvPr>
          <p:cNvSpPr>
            <a:spLocks noGrp="1"/>
          </p:cNvSpPr>
          <p:nvPr>
            <p:ph type="title"/>
          </p:nvPr>
        </p:nvSpPr>
        <p:spPr/>
        <p:txBody>
          <a:bodyPr/>
          <a:lstStyle/>
          <a:p>
            <a:r>
              <a:rPr lang="en-GB" dirty="0"/>
              <a:t>Digital Skills at the work Place continues</a:t>
            </a:r>
          </a:p>
        </p:txBody>
      </p:sp>
      <p:sp>
        <p:nvSpPr>
          <p:cNvPr id="3" name="Content Placeholder 2">
            <a:extLst>
              <a:ext uri="{FF2B5EF4-FFF2-40B4-BE49-F238E27FC236}">
                <a16:creationId xmlns:a16="http://schemas.microsoft.com/office/drawing/2014/main" id="{3EE06DFC-1880-4436-99B1-53201EEC0484}"/>
              </a:ext>
            </a:extLst>
          </p:cNvPr>
          <p:cNvSpPr>
            <a:spLocks noGrp="1"/>
          </p:cNvSpPr>
          <p:nvPr>
            <p:ph idx="1"/>
          </p:nvPr>
        </p:nvSpPr>
        <p:spPr/>
        <p:txBody>
          <a:bodyPr/>
          <a:lstStyle/>
          <a:p>
            <a:pPr marL="0" indent="0">
              <a:buNone/>
            </a:pPr>
            <a:r>
              <a:rPr lang="en-GB" dirty="0"/>
              <a:t>Ever since COVID 19 the way we work has never been the same. People loosing jobs and the individual how still has a job are working from home because coronavirus out break has gone out of control which is eliminating the population rapidly. So you can see how working from home is going to be a way of the future. In chapter 1 I will further discus Digital skills at my work place. What social media apps are used. Also How the apps used Can be used to it best ability to benefit the business.</a:t>
            </a:r>
          </a:p>
        </p:txBody>
      </p:sp>
    </p:spTree>
    <p:extLst>
      <p:ext uri="{BB962C8B-B14F-4D97-AF65-F5344CB8AC3E}">
        <p14:creationId xmlns:p14="http://schemas.microsoft.com/office/powerpoint/2010/main" val="3778760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F253A-53F4-4280-94CF-7C72BAF0B817}"/>
              </a:ext>
            </a:extLst>
          </p:cNvPr>
          <p:cNvSpPr>
            <a:spLocks noGrp="1"/>
          </p:cNvSpPr>
          <p:nvPr>
            <p:ph type="title"/>
          </p:nvPr>
        </p:nvSpPr>
        <p:spPr/>
        <p:txBody>
          <a:bodyPr/>
          <a:lstStyle/>
          <a:p>
            <a:r>
              <a:rPr lang="en-GB" dirty="0"/>
              <a:t>           Digital skills at my work place</a:t>
            </a:r>
          </a:p>
        </p:txBody>
      </p:sp>
      <p:sp>
        <p:nvSpPr>
          <p:cNvPr id="3" name="Content Placeholder 2">
            <a:extLst>
              <a:ext uri="{FF2B5EF4-FFF2-40B4-BE49-F238E27FC236}">
                <a16:creationId xmlns:a16="http://schemas.microsoft.com/office/drawing/2014/main" id="{E53AA78A-A41B-463D-98D9-4BF88EAB005E}"/>
              </a:ext>
            </a:extLst>
          </p:cNvPr>
          <p:cNvSpPr>
            <a:spLocks noGrp="1"/>
          </p:cNvSpPr>
          <p:nvPr>
            <p:ph idx="1"/>
          </p:nvPr>
        </p:nvSpPr>
        <p:spPr/>
        <p:txBody>
          <a:bodyPr/>
          <a:lstStyle/>
          <a:p>
            <a:pPr marL="0" indent="0">
              <a:buNone/>
            </a:pPr>
            <a:r>
              <a:rPr lang="en-GB" dirty="0"/>
              <a:t>I am self employed I specialise in repairing Smartphones and PC tablets I also sell refurbished stock. The mobile phone social media apps I use for engaging with customers is Facebook, Gumtree, Shpock. I use these  apps just  to advertise and sell new products. I use these apps for nothing else.  I have never really considered other options which you can use with these apps. That  can really  benefit my business and make it expand. WhatsApp, Instagram, messenger are  apart of the same family of  Facebook which I never knew. They are all common app use daily by individual's way of communicate withy family friends. Its the perfect place to get in touch with new and old customers for business.</a:t>
            </a:r>
          </a:p>
          <a:p>
            <a:pPr marL="0" indent="0">
              <a:buNone/>
            </a:pPr>
            <a:endParaRPr lang="en-GB" dirty="0"/>
          </a:p>
        </p:txBody>
      </p:sp>
    </p:spTree>
    <p:extLst>
      <p:ext uri="{BB962C8B-B14F-4D97-AF65-F5344CB8AC3E}">
        <p14:creationId xmlns:p14="http://schemas.microsoft.com/office/powerpoint/2010/main" val="1371793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2A6E5-5051-4E8A-8B1E-311E4657B795}"/>
              </a:ext>
            </a:extLst>
          </p:cNvPr>
          <p:cNvSpPr>
            <a:spLocks noGrp="1"/>
          </p:cNvSpPr>
          <p:nvPr>
            <p:ph type="title"/>
          </p:nvPr>
        </p:nvSpPr>
        <p:spPr/>
        <p:txBody>
          <a:bodyPr/>
          <a:lstStyle/>
          <a:p>
            <a:r>
              <a:rPr lang="en-GB" dirty="0"/>
              <a:t>Digital skills at my work place continues</a:t>
            </a:r>
          </a:p>
        </p:txBody>
      </p:sp>
      <p:sp>
        <p:nvSpPr>
          <p:cNvPr id="3" name="Content Placeholder 2">
            <a:extLst>
              <a:ext uri="{FF2B5EF4-FFF2-40B4-BE49-F238E27FC236}">
                <a16:creationId xmlns:a16="http://schemas.microsoft.com/office/drawing/2014/main" id="{2C860860-EAA4-4F00-8CD8-14DA04DADBAE}"/>
              </a:ext>
            </a:extLst>
          </p:cNvPr>
          <p:cNvSpPr>
            <a:spLocks noGrp="1"/>
          </p:cNvSpPr>
          <p:nvPr>
            <p:ph idx="1"/>
          </p:nvPr>
        </p:nvSpPr>
        <p:spPr/>
        <p:txBody>
          <a:bodyPr/>
          <a:lstStyle/>
          <a:p>
            <a:pPr marL="0" indent="0">
              <a:buNone/>
            </a:pPr>
            <a:r>
              <a:rPr lang="en-GB" dirty="0"/>
              <a:t>Which is important it can take my small business to reach audience I could not reach before. Which will generate into more views, likes, shares, etc. also keep in contact with customers and build a long term relationships.</a:t>
            </a:r>
          </a:p>
        </p:txBody>
      </p:sp>
    </p:spTree>
    <p:extLst>
      <p:ext uri="{BB962C8B-B14F-4D97-AF65-F5344CB8AC3E}">
        <p14:creationId xmlns:p14="http://schemas.microsoft.com/office/powerpoint/2010/main" val="442731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CC415-A153-43A6-9273-4C9E6AA404C2}"/>
              </a:ext>
            </a:extLst>
          </p:cNvPr>
          <p:cNvSpPr>
            <a:spLocks noGrp="1"/>
          </p:cNvSpPr>
          <p:nvPr>
            <p:ph type="title"/>
          </p:nvPr>
        </p:nvSpPr>
        <p:spPr/>
        <p:txBody>
          <a:bodyPr>
            <a:normAutofit fontScale="90000"/>
          </a:bodyPr>
          <a:lstStyle/>
          <a:p>
            <a:r>
              <a:rPr lang="en-GB" dirty="0"/>
              <a:t>Social Media apps </a:t>
            </a:r>
            <a:r>
              <a:rPr lang="en-GB" dirty="0" err="1"/>
              <a:t>i</a:t>
            </a:r>
            <a:r>
              <a:rPr lang="en-GB" dirty="0"/>
              <a:t> have considered I am going to use to grow my business into a success</a:t>
            </a:r>
          </a:p>
        </p:txBody>
      </p:sp>
      <p:sp>
        <p:nvSpPr>
          <p:cNvPr id="3" name="Content Placeholder 2">
            <a:extLst>
              <a:ext uri="{FF2B5EF4-FFF2-40B4-BE49-F238E27FC236}">
                <a16:creationId xmlns:a16="http://schemas.microsoft.com/office/drawing/2014/main" id="{B76E3C77-286C-4E6A-B963-F99D03C6A61E}"/>
              </a:ext>
            </a:extLst>
          </p:cNvPr>
          <p:cNvSpPr>
            <a:spLocks noGrp="1"/>
          </p:cNvSpPr>
          <p:nvPr>
            <p:ph idx="1"/>
          </p:nvPr>
        </p:nvSpPr>
        <p:spPr/>
        <p:txBody>
          <a:bodyPr/>
          <a:lstStyle/>
          <a:p>
            <a:pPr marL="0" indent="0">
              <a:buNone/>
            </a:pPr>
            <a:r>
              <a:rPr lang="en-GB" dirty="0"/>
              <a:t>Facebook Business Page</a:t>
            </a:r>
          </a:p>
          <a:p>
            <a:pPr marL="0" indent="0">
              <a:buNone/>
            </a:pPr>
            <a:r>
              <a:rPr lang="en-GB" dirty="0"/>
              <a:t>I do not have a Facebook business Page . Which when engaging in research I need to have one . Facebook page comes with more options than a standard account its designed to make your business successful. You can do so much on your Facebook page you can add a link to your website have customer go straight to your website , upload videos of your product, take payment using PayPal, link your Facebook page with your Instagram page  attracting  more audience which will possibly lead to a sale. Can also add your friends.</a:t>
            </a:r>
          </a:p>
          <a:p>
            <a:pPr marL="0" indent="0">
              <a:buNone/>
            </a:pPr>
            <a:endParaRPr lang="en-GB" dirty="0"/>
          </a:p>
        </p:txBody>
      </p:sp>
    </p:spTree>
    <p:extLst>
      <p:ext uri="{BB962C8B-B14F-4D97-AF65-F5344CB8AC3E}">
        <p14:creationId xmlns:p14="http://schemas.microsoft.com/office/powerpoint/2010/main" val="98748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87DFC-8B91-4E6B-8C90-625029AEF4B3}"/>
              </a:ext>
            </a:extLst>
          </p:cNvPr>
          <p:cNvSpPr>
            <a:spLocks noGrp="1"/>
          </p:cNvSpPr>
          <p:nvPr>
            <p:ph type="title"/>
          </p:nvPr>
        </p:nvSpPr>
        <p:spPr/>
        <p:txBody>
          <a:bodyPr/>
          <a:lstStyle/>
          <a:p>
            <a:r>
              <a:rPr lang="en-GB" dirty="0"/>
              <a:t>Benefits for my company using Facebook business Page</a:t>
            </a:r>
          </a:p>
        </p:txBody>
      </p:sp>
      <p:sp>
        <p:nvSpPr>
          <p:cNvPr id="3" name="Content Placeholder 2">
            <a:extLst>
              <a:ext uri="{FF2B5EF4-FFF2-40B4-BE49-F238E27FC236}">
                <a16:creationId xmlns:a16="http://schemas.microsoft.com/office/drawing/2014/main" id="{DD6E5BBF-3770-4385-A978-B1BAB5981708}"/>
              </a:ext>
            </a:extLst>
          </p:cNvPr>
          <p:cNvSpPr>
            <a:spLocks noGrp="1"/>
          </p:cNvSpPr>
          <p:nvPr>
            <p:ph idx="1"/>
          </p:nvPr>
        </p:nvSpPr>
        <p:spPr/>
        <p:txBody>
          <a:bodyPr/>
          <a:lstStyle/>
          <a:p>
            <a:pPr marL="0" indent="0">
              <a:buNone/>
            </a:pPr>
            <a:r>
              <a:rPr lang="en-GB" dirty="0"/>
              <a:t>I believe by using Facebook Business page I will expand my company brand, create larger audience  increase traffic to my website. As Facebook business Page is free it will cut down a lot of marketing cost and make my time more efficient. For me to get full use of this app as well I will need some selling strategies for example engaging regular  posting daily . Do sales on products to get audience attention.  Once  a I month I could  repair lcd scree s for Samsung's half price or do bundle deal. One thing I liked is the that you can do live videos advertising and selling your products. Linking PayPal to your account is an big advantage to take payment. You can put your work hours on your page as well giving customers knowledge of opening hours. </a:t>
            </a:r>
          </a:p>
        </p:txBody>
      </p:sp>
    </p:spTree>
    <p:extLst>
      <p:ext uri="{BB962C8B-B14F-4D97-AF65-F5344CB8AC3E}">
        <p14:creationId xmlns:p14="http://schemas.microsoft.com/office/powerpoint/2010/main" val="3575610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A5436-6854-4E88-96CE-D393FF881E33}"/>
              </a:ext>
            </a:extLst>
          </p:cNvPr>
          <p:cNvSpPr>
            <a:spLocks noGrp="1"/>
          </p:cNvSpPr>
          <p:nvPr>
            <p:ph type="title"/>
          </p:nvPr>
        </p:nvSpPr>
        <p:spPr/>
        <p:txBody>
          <a:bodyPr/>
          <a:lstStyle/>
          <a:p>
            <a:r>
              <a:rPr lang="en-GB" dirty="0"/>
              <a:t>Benefits for my company using Facebook business Page continues</a:t>
            </a:r>
          </a:p>
        </p:txBody>
      </p:sp>
      <p:sp>
        <p:nvSpPr>
          <p:cNvPr id="3" name="Content Placeholder 2">
            <a:extLst>
              <a:ext uri="{FF2B5EF4-FFF2-40B4-BE49-F238E27FC236}">
                <a16:creationId xmlns:a16="http://schemas.microsoft.com/office/drawing/2014/main" id="{E0B8172A-1782-4FAD-9DB1-9A719E4D5CED}"/>
              </a:ext>
            </a:extLst>
          </p:cNvPr>
          <p:cNvSpPr>
            <a:spLocks noGrp="1"/>
          </p:cNvSpPr>
          <p:nvPr>
            <p:ph idx="1"/>
          </p:nvPr>
        </p:nvSpPr>
        <p:spPr/>
        <p:txBody>
          <a:bodyPr/>
          <a:lstStyle/>
          <a:p>
            <a:pPr marL="0" indent="0">
              <a:buNone/>
            </a:pPr>
            <a:r>
              <a:rPr lang="en-GB" dirty="0"/>
              <a:t>You can also add member of your staff or team members to your account. Another good option what comes with Facebook business page when connecting to your Instagram it makes it helps you keep up to date with messages in one place and all these options are free. Knowing all this is amazing my method before I was just joining Facebook groups posting my items up for sale and advertise my services of repairs. In total I joined 30 groups making my audience 200k . </a:t>
            </a:r>
          </a:p>
        </p:txBody>
      </p:sp>
    </p:spTree>
    <p:extLst>
      <p:ext uri="{BB962C8B-B14F-4D97-AF65-F5344CB8AC3E}">
        <p14:creationId xmlns:p14="http://schemas.microsoft.com/office/powerpoint/2010/main" val="1137921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EDAE-73C1-4C52-8B86-73D666A155B9}"/>
              </a:ext>
            </a:extLst>
          </p:cNvPr>
          <p:cNvSpPr>
            <a:spLocks noGrp="1"/>
          </p:cNvSpPr>
          <p:nvPr>
            <p:ph type="title"/>
          </p:nvPr>
        </p:nvSpPr>
        <p:spPr/>
        <p:txBody>
          <a:bodyPr/>
          <a:lstStyle/>
          <a:p>
            <a:r>
              <a:rPr lang="en-GB" dirty="0"/>
              <a:t>Instagram Social media app</a:t>
            </a:r>
          </a:p>
        </p:txBody>
      </p:sp>
      <p:sp>
        <p:nvSpPr>
          <p:cNvPr id="3" name="Content Placeholder 2">
            <a:extLst>
              <a:ext uri="{FF2B5EF4-FFF2-40B4-BE49-F238E27FC236}">
                <a16:creationId xmlns:a16="http://schemas.microsoft.com/office/drawing/2014/main" id="{5AFC2D15-6C16-457C-98F7-D9C15F391860}"/>
              </a:ext>
            </a:extLst>
          </p:cNvPr>
          <p:cNvSpPr>
            <a:spLocks noGrp="1"/>
          </p:cNvSpPr>
          <p:nvPr>
            <p:ph idx="1"/>
          </p:nvPr>
        </p:nvSpPr>
        <p:spPr/>
        <p:txBody>
          <a:bodyPr>
            <a:normAutofit lnSpcReduction="10000"/>
          </a:bodyPr>
          <a:lstStyle/>
          <a:p>
            <a:pPr marL="0" indent="0">
              <a:buNone/>
            </a:pPr>
            <a:r>
              <a:rPr lang="en-GB" dirty="0"/>
              <a:t>The next social media app I am going to use is Instagram . On Instagram most big companies advertise there brand. Having a business page in Instagram is the future its great to advertise your products meet new and old customers. There are options to upload photos off your device or take a live picture from your device , upload videos. Some features are   similar to Facebook features. You can also have a link to your website to attract more sales. When researching Instagram further to be a successful business or brand you need to consistent for example regular posting products ,deals, posting  my work before and after picture of repairs giving customers a vision of what there device will look like repaired by my self. Also refurbished stock for sale with a way of receiving Payment through PayPal. </a:t>
            </a:r>
          </a:p>
        </p:txBody>
      </p:sp>
    </p:spTree>
    <p:extLst>
      <p:ext uri="{BB962C8B-B14F-4D97-AF65-F5344CB8AC3E}">
        <p14:creationId xmlns:p14="http://schemas.microsoft.com/office/powerpoint/2010/main" val="532131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74917-2608-4D8F-B430-575A9855D017}"/>
              </a:ext>
            </a:extLst>
          </p:cNvPr>
          <p:cNvSpPr>
            <a:spLocks noGrp="1"/>
          </p:cNvSpPr>
          <p:nvPr>
            <p:ph type="title"/>
          </p:nvPr>
        </p:nvSpPr>
        <p:spPr/>
        <p:txBody>
          <a:bodyPr/>
          <a:lstStyle/>
          <a:p>
            <a:r>
              <a:rPr lang="en-GB" dirty="0"/>
              <a:t>Instagram Social media app continues </a:t>
            </a:r>
          </a:p>
        </p:txBody>
      </p:sp>
      <p:sp>
        <p:nvSpPr>
          <p:cNvPr id="3" name="Content Placeholder 2">
            <a:extLst>
              <a:ext uri="{FF2B5EF4-FFF2-40B4-BE49-F238E27FC236}">
                <a16:creationId xmlns:a16="http://schemas.microsoft.com/office/drawing/2014/main" id="{15073633-E254-4FF6-8C81-8A04A00D82DD}"/>
              </a:ext>
            </a:extLst>
          </p:cNvPr>
          <p:cNvSpPr>
            <a:spLocks noGrp="1"/>
          </p:cNvSpPr>
          <p:nvPr>
            <p:ph idx="1"/>
          </p:nvPr>
        </p:nvSpPr>
        <p:spPr/>
        <p:txBody>
          <a:bodyPr/>
          <a:lstStyle/>
          <a:p>
            <a:pPr marL="0" indent="0">
              <a:buNone/>
            </a:pPr>
            <a:r>
              <a:rPr lang="en-GB" dirty="0"/>
              <a:t>There are more option available where you can also keep up to date with audience how liked your page by simply clicking heart symbol button you can see comments mentioned  about your company which I found amazing. No cost to open Instagram business page. For you to setup a Instagram business page you will need to have official Facebook  business page. Interesting part is that you can link your PayPal account to Instagram business page to take payment through Promotion Payments option in settings making it easier to reach out to whole of united kingdom and world. Know all this through researching has open my mind to a different .  Critical thinking. I am slowly learning there are more ways of communication with the world.</a:t>
            </a:r>
          </a:p>
        </p:txBody>
      </p:sp>
    </p:spTree>
    <p:extLst>
      <p:ext uri="{BB962C8B-B14F-4D97-AF65-F5344CB8AC3E}">
        <p14:creationId xmlns:p14="http://schemas.microsoft.com/office/powerpoint/2010/main" val="121582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A0639-3869-44CD-92FB-991670D2DE90}"/>
              </a:ext>
            </a:extLst>
          </p:cNvPr>
          <p:cNvSpPr>
            <a:spLocks noGrp="1"/>
          </p:cNvSpPr>
          <p:nvPr>
            <p:ph type="title"/>
          </p:nvPr>
        </p:nvSpPr>
        <p:spPr/>
        <p:txBody>
          <a:bodyPr/>
          <a:lstStyle/>
          <a:p>
            <a:r>
              <a:rPr lang="en-GB" dirty="0"/>
              <a:t>Snap Chat social media app continues</a:t>
            </a:r>
          </a:p>
        </p:txBody>
      </p:sp>
      <p:sp>
        <p:nvSpPr>
          <p:cNvPr id="3" name="Content Placeholder 2">
            <a:extLst>
              <a:ext uri="{FF2B5EF4-FFF2-40B4-BE49-F238E27FC236}">
                <a16:creationId xmlns:a16="http://schemas.microsoft.com/office/drawing/2014/main" id="{4735D8CF-16F8-49D6-B0C4-20A6CC773E35}"/>
              </a:ext>
            </a:extLst>
          </p:cNvPr>
          <p:cNvSpPr>
            <a:spLocks noGrp="1"/>
          </p:cNvSpPr>
          <p:nvPr>
            <p:ph idx="1"/>
          </p:nvPr>
        </p:nvSpPr>
        <p:spPr>
          <a:xfrm>
            <a:off x="838200" y="1825625"/>
            <a:ext cx="10515600" cy="4667250"/>
          </a:xfrm>
        </p:spPr>
        <p:txBody>
          <a:bodyPr>
            <a:normAutofit lnSpcReduction="10000"/>
          </a:bodyPr>
          <a:lstStyle/>
          <a:p>
            <a:pPr marL="0" indent="0">
              <a:buNone/>
            </a:pPr>
            <a:r>
              <a:rPr lang="en-GB" dirty="0"/>
              <a:t>Snap Chat is one of most popular apps out there which I never used before . I have heard loads of people talking about Snap Chat. Now engaging in research I have acknowledge the key points and learnt how  to advertise my services and stock. The members of snap chat are growing  rapidly. It would be in my best be interest  for my business to put my advertisement and repair service there.</a:t>
            </a:r>
          </a:p>
          <a:p>
            <a:pPr marL="0" indent="0">
              <a:buNone/>
            </a:pPr>
            <a:r>
              <a:rPr lang="en-GB" dirty="0"/>
              <a:t>Geo filter is a great option you can use to share to local audience. Custom filters is an option for customers to use which they can share with friends and get more audience aware of your presents. To use such option . To use Geo filter as a option you will needed to pay 1800 square feet is minimum and maximum is 450,000 square feet so it rough cost daily £5.99 plus depends on the amount of courage you want to cover. When you can choose which area you want to cover</a:t>
            </a:r>
          </a:p>
        </p:txBody>
      </p:sp>
    </p:spTree>
    <p:extLst>
      <p:ext uri="{BB962C8B-B14F-4D97-AF65-F5344CB8AC3E}">
        <p14:creationId xmlns:p14="http://schemas.microsoft.com/office/powerpoint/2010/main" val="362161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6BB6B-A38E-4D06-A2B9-B952663B10FD}"/>
              </a:ext>
            </a:extLst>
          </p:cNvPr>
          <p:cNvSpPr>
            <a:spLocks noGrp="1"/>
          </p:cNvSpPr>
          <p:nvPr>
            <p:ph type="title"/>
          </p:nvPr>
        </p:nvSpPr>
        <p:spPr/>
        <p:txBody>
          <a:bodyPr/>
          <a:lstStyle/>
          <a:p>
            <a:r>
              <a:rPr lang="en-GB" dirty="0"/>
              <a:t>Snap Chat social media app continues</a:t>
            </a:r>
          </a:p>
        </p:txBody>
      </p:sp>
      <p:sp>
        <p:nvSpPr>
          <p:cNvPr id="3" name="Content Placeholder 2">
            <a:extLst>
              <a:ext uri="{FF2B5EF4-FFF2-40B4-BE49-F238E27FC236}">
                <a16:creationId xmlns:a16="http://schemas.microsoft.com/office/drawing/2014/main" id="{2B59BF6A-AE38-4D57-BB8C-1D58E3F21843}"/>
              </a:ext>
            </a:extLst>
          </p:cNvPr>
          <p:cNvSpPr>
            <a:spLocks noGrp="1"/>
          </p:cNvSpPr>
          <p:nvPr>
            <p:ph idx="1"/>
          </p:nvPr>
        </p:nvSpPr>
        <p:spPr/>
        <p:txBody>
          <a:bodyPr/>
          <a:lstStyle/>
          <a:p>
            <a:pPr marL="0" indent="0">
              <a:buNone/>
            </a:pPr>
            <a:r>
              <a:rPr lang="en-GB" dirty="0"/>
              <a:t>Using this option can upload your pictures best to use the app for events as you will be changed for square footage for example discount on multiple  LCD repairs . It could make your audience share post locally to see if you can put to orders together to save money on both sides.</a:t>
            </a:r>
          </a:p>
        </p:txBody>
      </p:sp>
    </p:spTree>
    <p:extLst>
      <p:ext uri="{BB962C8B-B14F-4D97-AF65-F5344CB8AC3E}">
        <p14:creationId xmlns:p14="http://schemas.microsoft.com/office/powerpoint/2010/main" val="3240443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CE58D-D3EB-4EF2-A85D-206BBD36B56E}"/>
              </a:ext>
            </a:extLst>
          </p:cNvPr>
          <p:cNvSpPr>
            <a:spLocks noGrp="1"/>
          </p:cNvSpPr>
          <p:nvPr>
            <p:ph type="title"/>
          </p:nvPr>
        </p:nvSpPr>
        <p:spPr/>
        <p:txBody>
          <a:bodyPr/>
          <a:lstStyle/>
          <a:p>
            <a:r>
              <a:rPr lang="en-GB" dirty="0"/>
              <a:t>Snap Chat benefits to my business</a:t>
            </a:r>
          </a:p>
        </p:txBody>
      </p:sp>
      <p:sp>
        <p:nvSpPr>
          <p:cNvPr id="3" name="Content Placeholder 2">
            <a:extLst>
              <a:ext uri="{FF2B5EF4-FFF2-40B4-BE49-F238E27FC236}">
                <a16:creationId xmlns:a16="http://schemas.microsoft.com/office/drawing/2014/main" id="{74D7088A-982F-4FA7-84E4-7CB186E52C54}"/>
              </a:ext>
            </a:extLst>
          </p:cNvPr>
          <p:cNvSpPr>
            <a:spLocks noGrp="1"/>
          </p:cNvSpPr>
          <p:nvPr>
            <p:ph idx="1"/>
          </p:nvPr>
        </p:nvSpPr>
        <p:spPr/>
        <p:txBody>
          <a:bodyPr/>
          <a:lstStyle/>
          <a:p>
            <a:pPr marL="0" indent="0">
              <a:buNone/>
            </a:pPr>
            <a:r>
              <a:rPr lang="en-GB" dirty="0"/>
              <a:t>I believe my company will benefit using Snap Chat</a:t>
            </a:r>
          </a:p>
          <a:p>
            <a:pPr marL="514350" indent="-514350">
              <a:buAutoNum type="alphaUcParenR"/>
            </a:pPr>
            <a:r>
              <a:rPr lang="en-GB" dirty="0"/>
              <a:t>It will attract more audience to my website and page </a:t>
            </a:r>
          </a:p>
          <a:p>
            <a:pPr marL="514350" indent="-514350">
              <a:buAutoNum type="alphaUcParenR"/>
            </a:pPr>
            <a:r>
              <a:rPr lang="en-GB" dirty="0"/>
              <a:t>When using geo filter can generator more work by targets local areas </a:t>
            </a:r>
          </a:p>
          <a:p>
            <a:pPr marL="514350" indent="-514350">
              <a:buAutoNum type="alphaUcParenR"/>
            </a:pPr>
            <a:r>
              <a:rPr lang="en-GB" dirty="0"/>
              <a:t>Save my company on marketing and advertisement fees.</a:t>
            </a:r>
          </a:p>
          <a:p>
            <a:pPr marL="514350" indent="-514350">
              <a:buAutoNum type="alphaUcParenR"/>
            </a:pPr>
            <a:r>
              <a:rPr lang="en-GB" dirty="0"/>
              <a:t> Give me more time to concentrate on new projects using my time more efficiently.</a:t>
            </a:r>
          </a:p>
          <a:p>
            <a:pPr marL="0" indent="0">
              <a:buNone/>
            </a:pPr>
            <a:r>
              <a:rPr lang="en-GB" dirty="0"/>
              <a:t>So get started on snap chat is the way forward for my company. The more I research these apps I see more opportunity</a:t>
            </a:r>
          </a:p>
        </p:txBody>
      </p:sp>
    </p:spTree>
    <p:extLst>
      <p:ext uri="{BB962C8B-B14F-4D97-AF65-F5344CB8AC3E}">
        <p14:creationId xmlns:p14="http://schemas.microsoft.com/office/powerpoint/2010/main" val="571223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EFF20-1046-41A3-A687-C10FF47CD55B}"/>
              </a:ext>
            </a:extLst>
          </p:cNvPr>
          <p:cNvSpPr>
            <a:spLocks noGrp="1"/>
          </p:cNvSpPr>
          <p:nvPr>
            <p:ph type="title"/>
          </p:nvPr>
        </p:nvSpPr>
        <p:spPr/>
        <p:txBody>
          <a:bodyPr/>
          <a:lstStyle/>
          <a:p>
            <a:r>
              <a:rPr lang="en-GB" dirty="0"/>
              <a:t>Snap Chat benefits to my business continues</a:t>
            </a:r>
          </a:p>
        </p:txBody>
      </p:sp>
      <p:sp>
        <p:nvSpPr>
          <p:cNvPr id="3" name="Content Placeholder 2">
            <a:extLst>
              <a:ext uri="{FF2B5EF4-FFF2-40B4-BE49-F238E27FC236}">
                <a16:creationId xmlns:a16="http://schemas.microsoft.com/office/drawing/2014/main" id="{D71A3653-59AB-48A9-8AE2-FDF0D6F30DB8}"/>
              </a:ext>
            </a:extLst>
          </p:cNvPr>
          <p:cNvSpPr>
            <a:spLocks noGrp="1"/>
          </p:cNvSpPr>
          <p:nvPr>
            <p:ph idx="1"/>
          </p:nvPr>
        </p:nvSpPr>
        <p:spPr/>
        <p:txBody>
          <a:bodyPr/>
          <a:lstStyle/>
          <a:p>
            <a:pPr marL="0" indent="0">
              <a:buNone/>
            </a:pPr>
            <a:r>
              <a:rPr lang="en-GB" dirty="0"/>
              <a:t> If I was to pay for all these fees. By opening website and just doing the basis like giving out leaflets to advertise the company I be using up to much time and  wasting time which could make business crash. But by using these app you gain access to the world instantly.</a:t>
            </a:r>
          </a:p>
          <a:p>
            <a:pPr marL="0" indent="0">
              <a:buNone/>
            </a:pPr>
            <a:r>
              <a:rPr lang="en-GB" dirty="0"/>
              <a:t>Other mobile phone apps social media related which are good WhatsApp, iMessage, other ways of good ways of communication to the public.</a:t>
            </a:r>
          </a:p>
        </p:txBody>
      </p:sp>
    </p:spTree>
    <p:extLst>
      <p:ext uri="{BB962C8B-B14F-4D97-AF65-F5344CB8AC3E}">
        <p14:creationId xmlns:p14="http://schemas.microsoft.com/office/powerpoint/2010/main" val="1645631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6038-3F54-455B-B33E-B5DB72AAC96E}"/>
              </a:ext>
            </a:extLst>
          </p:cNvPr>
          <p:cNvSpPr>
            <a:spLocks noGrp="1"/>
          </p:cNvSpPr>
          <p:nvPr>
            <p:ph type="title"/>
          </p:nvPr>
        </p:nvSpPr>
        <p:spPr/>
        <p:txBody>
          <a:bodyPr/>
          <a:lstStyle/>
          <a:p>
            <a:r>
              <a:rPr lang="en-GB" dirty="0"/>
              <a:t>Shpock app how it will  benefits my business continues</a:t>
            </a:r>
          </a:p>
        </p:txBody>
      </p:sp>
      <p:sp>
        <p:nvSpPr>
          <p:cNvPr id="3" name="Content Placeholder 2">
            <a:extLst>
              <a:ext uri="{FF2B5EF4-FFF2-40B4-BE49-F238E27FC236}">
                <a16:creationId xmlns:a16="http://schemas.microsoft.com/office/drawing/2014/main" id="{94020382-8CBE-41CF-BA3F-4CF07BF83762}"/>
              </a:ext>
            </a:extLst>
          </p:cNvPr>
          <p:cNvSpPr>
            <a:spLocks noGrp="1"/>
          </p:cNvSpPr>
          <p:nvPr>
            <p:ph idx="1"/>
          </p:nvPr>
        </p:nvSpPr>
        <p:spPr/>
        <p:txBody>
          <a:bodyPr>
            <a:normAutofit fontScale="92500" lnSpcReduction="20000"/>
          </a:bodyPr>
          <a:lstStyle/>
          <a:p>
            <a:pPr marL="0" indent="0">
              <a:buNone/>
            </a:pPr>
            <a:r>
              <a:rPr lang="en-GB" dirty="0"/>
              <a:t>Shpock is more like a online car boot sale. I have been using this app to just advertise my stock and repair services, etc. There are more options available like you can link your PayPal which will give you the ability to receive payments. By using PayPal I  can reach more customers . On the shpock website Customer can make offers as well. The business will benefits from these options  more sales, more audience.  Available to customers they can ask questions regarding what you  are selling. They can leave reviews as well. On your page you can shows your location where you are. The app can be used on mobile phone, laptops, PC tablet. Which is good for customer to get easy access to me. Its  free to set up an account no fee to sell an item on the website either . Shpock is a German app which is worldwide  second-hand stuff and new. There's an option  that allows You to share your product on Facebook, Instagram, etc. There are make options that you have to pay for to get your product to more customers which hopefully lead to a sales</a:t>
            </a:r>
          </a:p>
        </p:txBody>
      </p:sp>
    </p:spTree>
    <p:extLst>
      <p:ext uri="{BB962C8B-B14F-4D97-AF65-F5344CB8AC3E}">
        <p14:creationId xmlns:p14="http://schemas.microsoft.com/office/powerpoint/2010/main" val="2713517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9032F-C091-4D6D-9ED3-B7D29DB7720D}"/>
              </a:ext>
            </a:extLst>
          </p:cNvPr>
          <p:cNvSpPr>
            <a:spLocks noGrp="1"/>
          </p:cNvSpPr>
          <p:nvPr>
            <p:ph type="title"/>
          </p:nvPr>
        </p:nvSpPr>
        <p:spPr/>
        <p:txBody>
          <a:bodyPr/>
          <a:lstStyle/>
          <a:p>
            <a:r>
              <a:rPr lang="en-GB" dirty="0"/>
              <a:t>Shpock app how it will  benefits my business continues</a:t>
            </a:r>
          </a:p>
        </p:txBody>
      </p:sp>
      <p:sp>
        <p:nvSpPr>
          <p:cNvPr id="3" name="Content Placeholder 2">
            <a:extLst>
              <a:ext uri="{FF2B5EF4-FFF2-40B4-BE49-F238E27FC236}">
                <a16:creationId xmlns:a16="http://schemas.microsoft.com/office/drawing/2014/main" id="{F26F612D-2EB8-4730-B8CD-EEC0145C3F41}"/>
              </a:ext>
            </a:extLst>
          </p:cNvPr>
          <p:cNvSpPr>
            <a:spLocks noGrp="1"/>
          </p:cNvSpPr>
          <p:nvPr>
            <p:ph idx="1"/>
          </p:nvPr>
        </p:nvSpPr>
        <p:spPr/>
        <p:txBody>
          <a:bodyPr>
            <a:normAutofit lnSpcReduction="10000"/>
          </a:bodyPr>
          <a:lstStyle/>
          <a:p>
            <a:pPr marL="0" indent="0">
              <a:buNone/>
            </a:pPr>
            <a:r>
              <a:rPr lang="en-GB" dirty="0"/>
              <a:t>Shpock wallet is good as you only get paid when customer receives item. Which you can then transfer to your bank account. 5 Working day it will take for you to receive money in your account. Could take longer depending on your bank. The delivery options are useful you can pay a courier to deliver your goods The courier company is called parcel 2 go. they deliver your parcel to clients for fee also  full tracking is provided which is good to know when I am ready to start my own business. </a:t>
            </a:r>
          </a:p>
          <a:p>
            <a:pPr marL="0" indent="0">
              <a:buNone/>
            </a:pPr>
            <a:r>
              <a:rPr lang="en-GB" dirty="0"/>
              <a:t>How returns work  buyer pay for potage. Only let down is that when doing a post you can only post 5 pictures. You can also purchase the premium membership which gives you the option to up load 10 pictures. Keep 2 of your items at top of page. You have a week trial then after there is a fee to continue the service.</a:t>
            </a:r>
          </a:p>
        </p:txBody>
      </p:sp>
    </p:spTree>
    <p:extLst>
      <p:ext uri="{BB962C8B-B14F-4D97-AF65-F5344CB8AC3E}">
        <p14:creationId xmlns:p14="http://schemas.microsoft.com/office/powerpoint/2010/main" val="2534231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FC557-FAD0-4C23-B90F-A9F85F7A356A}"/>
              </a:ext>
            </a:extLst>
          </p:cNvPr>
          <p:cNvSpPr>
            <a:spLocks noGrp="1"/>
          </p:cNvSpPr>
          <p:nvPr>
            <p:ph type="title"/>
          </p:nvPr>
        </p:nvSpPr>
        <p:spPr/>
        <p:txBody>
          <a:bodyPr/>
          <a:lstStyle/>
          <a:p>
            <a:r>
              <a:rPr lang="en-GB" dirty="0"/>
              <a:t> PayPal app how it will  benefits my business </a:t>
            </a:r>
          </a:p>
        </p:txBody>
      </p:sp>
      <p:sp>
        <p:nvSpPr>
          <p:cNvPr id="3" name="Content Placeholder 2">
            <a:extLst>
              <a:ext uri="{FF2B5EF4-FFF2-40B4-BE49-F238E27FC236}">
                <a16:creationId xmlns:a16="http://schemas.microsoft.com/office/drawing/2014/main" id="{5DEEE0C4-D22C-49C9-B334-714F8FA26539}"/>
              </a:ext>
            </a:extLst>
          </p:cNvPr>
          <p:cNvSpPr>
            <a:spLocks noGrp="1"/>
          </p:cNvSpPr>
          <p:nvPr>
            <p:ph idx="1"/>
          </p:nvPr>
        </p:nvSpPr>
        <p:spPr/>
        <p:txBody>
          <a:bodyPr>
            <a:normAutofit fontScale="92500" lnSpcReduction="10000"/>
          </a:bodyPr>
          <a:lstStyle/>
          <a:p>
            <a:pPr marL="0" indent="0">
              <a:buNone/>
            </a:pPr>
            <a:r>
              <a:rPr lang="en-GB" dirty="0"/>
              <a:t>After engaging in research I have identified that PayPal is a very good mobile phone app where you can make and receive payments. Best feature is you do not have to show your bank details. Protecting  customers from a lot of things. Like fraud from computer hackers. PayPal business has more option then the normal account. You can add PayPal to your website. Send invoices all by using your email address. You can make payment as a quest with no account. Still covered under 6 months warranty on goods you purchase using PayPal. You have to have a valid bank account details. Your bank details must be registered so you can make payments and receive.</a:t>
            </a:r>
          </a:p>
          <a:p>
            <a:pPr marL="0" indent="0">
              <a:buNone/>
            </a:pPr>
            <a:r>
              <a:rPr lang="en-GB" dirty="0"/>
              <a:t>Only down fall I found is if an customer is  not happy a product they can returns a device. PayPal will then freeze money in your account. To when problem between the customer and seller is resolved.</a:t>
            </a:r>
          </a:p>
        </p:txBody>
      </p:sp>
    </p:spTree>
    <p:extLst>
      <p:ext uri="{BB962C8B-B14F-4D97-AF65-F5344CB8AC3E}">
        <p14:creationId xmlns:p14="http://schemas.microsoft.com/office/powerpoint/2010/main" val="3599762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886E9-AC8C-4623-AC36-C281FE2AC8A3}"/>
              </a:ext>
            </a:extLst>
          </p:cNvPr>
          <p:cNvSpPr>
            <a:spLocks noGrp="1"/>
          </p:cNvSpPr>
          <p:nvPr>
            <p:ph type="title"/>
          </p:nvPr>
        </p:nvSpPr>
        <p:spPr/>
        <p:txBody>
          <a:bodyPr/>
          <a:lstStyle/>
          <a:p>
            <a:r>
              <a:rPr lang="en-GB" dirty="0"/>
              <a:t>PayPal app how it will benefit my business</a:t>
            </a:r>
          </a:p>
        </p:txBody>
      </p:sp>
      <p:sp>
        <p:nvSpPr>
          <p:cNvPr id="3" name="Content Placeholder 2">
            <a:extLst>
              <a:ext uri="{FF2B5EF4-FFF2-40B4-BE49-F238E27FC236}">
                <a16:creationId xmlns:a16="http://schemas.microsoft.com/office/drawing/2014/main" id="{31928781-5240-4FB0-8710-F6189DF05708}"/>
              </a:ext>
            </a:extLst>
          </p:cNvPr>
          <p:cNvSpPr>
            <a:spLocks noGrp="1"/>
          </p:cNvSpPr>
          <p:nvPr>
            <p:ph idx="1"/>
          </p:nvPr>
        </p:nvSpPr>
        <p:spPr/>
        <p:txBody>
          <a:bodyPr>
            <a:normAutofit/>
          </a:bodyPr>
          <a:lstStyle/>
          <a:p>
            <a:pPr marL="0" indent="0">
              <a:buNone/>
            </a:pPr>
            <a:r>
              <a:rPr lang="en-GB" dirty="0"/>
              <a:t>Benefits to the company using PayPal is that I do not hold the customer bank details in case fraud happens where customers bank detail's are exposed. It’s the  best way of transferring money, send invoices, receiving payment is great you make money why you sleep .Payment goes direct into your PayPal account.</a:t>
            </a:r>
          </a:p>
          <a:p>
            <a:pPr marL="0" indent="0">
              <a:buNone/>
            </a:pPr>
            <a:r>
              <a:rPr lang="en-GB" dirty="0"/>
              <a:t>The payment process I used as an self employed mobile phone technician. I received cash as I do not have ways of receiving payments through PayPal. It is great for customer’s how use PayPal daily and trust them. I never had access to bank payment which would make my business more sales and customers attention. </a:t>
            </a:r>
          </a:p>
        </p:txBody>
      </p:sp>
    </p:spTree>
    <p:extLst>
      <p:ext uri="{BB962C8B-B14F-4D97-AF65-F5344CB8AC3E}">
        <p14:creationId xmlns:p14="http://schemas.microsoft.com/office/powerpoint/2010/main" val="34578421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01A1F-7426-4869-B81D-87807CF2CDE7}"/>
              </a:ext>
            </a:extLst>
          </p:cNvPr>
          <p:cNvSpPr>
            <a:spLocks noGrp="1"/>
          </p:cNvSpPr>
          <p:nvPr>
            <p:ph type="title"/>
          </p:nvPr>
        </p:nvSpPr>
        <p:spPr/>
        <p:txBody>
          <a:bodyPr/>
          <a:lstStyle/>
          <a:p>
            <a:r>
              <a:rPr lang="en-GB" dirty="0"/>
              <a:t>Twitter app how it will benefit my business using the app to its full potential</a:t>
            </a:r>
          </a:p>
        </p:txBody>
      </p:sp>
      <p:sp>
        <p:nvSpPr>
          <p:cNvPr id="3" name="Content Placeholder 2">
            <a:extLst>
              <a:ext uri="{FF2B5EF4-FFF2-40B4-BE49-F238E27FC236}">
                <a16:creationId xmlns:a16="http://schemas.microsoft.com/office/drawing/2014/main" id="{B67229D5-183D-4649-80BF-0CCCA2CC5B47}"/>
              </a:ext>
            </a:extLst>
          </p:cNvPr>
          <p:cNvSpPr>
            <a:spLocks noGrp="1"/>
          </p:cNvSpPr>
          <p:nvPr>
            <p:ph idx="1"/>
          </p:nvPr>
        </p:nvSpPr>
        <p:spPr/>
        <p:txBody>
          <a:bodyPr/>
          <a:lstStyle/>
          <a:p>
            <a:pPr marL="0" indent="0">
              <a:buNone/>
            </a:pPr>
            <a:r>
              <a:rPr lang="en-GB" dirty="0"/>
              <a:t>Twitter account I never had one before I always thought it would not really benefit the business with in sales. Now after researching about twitter I have learnt a lot. New strategies to gain more followers that can lead to sales and more networking with other business. One key point I found really interesting that you can link your LinkedIn page to   your twitter account. What  I found different about twitter you do not have to be friends of an individual to reply to any comment on twitter. Not like Facebook you have to be a member of a selling group to contact members. On twitter There are industry conference which are interesting to know you as well . To open an account with twitter is free. </a:t>
            </a:r>
          </a:p>
        </p:txBody>
      </p:sp>
    </p:spTree>
    <p:extLst>
      <p:ext uri="{BB962C8B-B14F-4D97-AF65-F5344CB8AC3E}">
        <p14:creationId xmlns:p14="http://schemas.microsoft.com/office/powerpoint/2010/main" val="18723862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F4EE3-C4A0-48F7-9A1D-D22EB65610A6}"/>
              </a:ext>
            </a:extLst>
          </p:cNvPr>
          <p:cNvSpPr>
            <a:spLocks noGrp="1"/>
          </p:cNvSpPr>
          <p:nvPr>
            <p:ph type="title"/>
          </p:nvPr>
        </p:nvSpPr>
        <p:spPr/>
        <p:txBody>
          <a:bodyPr/>
          <a:lstStyle/>
          <a:p>
            <a:r>
              <a:rPr lang="en-GB" dirty="0"/>
              <a:t>twitter app how it will benefit my business using the app to its full potential continues</a:t>
            </a:r>
          </a:p>
        </p:txBody>
      </p:sp>
      <p:sp>
        <p:nvSpPr>
          <p:cNvPr id="3" name="Content Placeholder 2">
            <a:extLst>
              <a:ext uri="{FF2B5EF4-FFF2-40B4-BE49-F238E27FC236}">
                <a16:creationId xmlns:a16="http://schemas.microsoft.com/office/drawing/2014/main" id="{A786D4C3-139C-433C-8D1E-C622D2A9F1F2}"/>
              </a:ext>
            </a:extLst>
          </p:cNvPr>
          <p:cNvSpPr>
            <a:spLocks noGrp="1"/>
          </p:cNvSpPr>
          <p:nvPr>
            <p:ph idx="1"/>
          </p:nvPr>
        </p:nvSpPr>
        <p:spPr/>
        <p:txBody>
          <a:bodyPr/>
          <a:lstStyle/>
          <a:p>
            <a:pPr marL="0" indent="0">
              <a:buNone/>
            </a:pPr>
            <a:r>
              <a:rPr lang="en-GB" dirty="0"/>
              <a:t>The amount of tweets sent per minute 350,000.cin a year a total 2000 billion tweets are sent. Twitter is most famous for big firms what are already established there brand. Making it hard for small business to great value out of  twitter app.</a:t>
            </a:r>
          </a:p>
        </p:txBody>
      </p:sp>
    </p:spTree>
    <p:extLst>
      <p:ext uri="{BB962C8B-B14F-4D97-AF65-F5344CB8AC3E}">
        <p14:creationId xmlns:p14="http://schemas.microsoft.com/office/powerpoint/2010/main" val="7609547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E06E-0443-4F49-AC86-FAF611F71745}"/>
              </a:ext>
            </a:extLst>
          </p:cNvPr>
          <p:cNvSpPr>
            <a:spLocks noGrp="1"/>
          </p:cNvSpPr>
          <p:nvPr>
            <p:ph type="title"/>
          </p:nvPr>
        </p:nvSpPr>
        <p:spPr/>
        <p:txBody>
          <a:bodyPr/>
          <a:lstStyle/>
          <a:p>
            <a:r>
              <a:rPr lang="en-GB" dirty="0"/>
              <a:t>The benefits of using twitter account for my business</a:t>
            </a:r>
          </a:p>
        </p:txBody>
      </p:sp>
      <p:sp>
        <p:nvSpPr>
          <p:cNvPr id="3" name="Content Placeholder 2">
            <a:extLst>
              <a:ext uri="{FF2B5EF4-FFF2-40B4-BE49-F238E27FC236}">
                <a16:creationId xmlns:a16="http://schemas.microsoft.com/office/drawing/2014/main" id="{069A24EC-C867-415D-B6E6-2800A7D5083D}"/>
              </a:ext>
            </a:extLst>
          </p:cNvPr>
          <p:cNvSpPr>
            <a:spLocks noGrp="1"/>
          </p:cNvSpPr>
          <p:nvPr>
            <p:ph idx="1"/>
          </p:nvPr>
        </p:nvSpPr>
        <p:spPr/>
        <p:txBody>
          <a:bodyPr>
            <a:normAutofit/>
          </a:bodyPr>
          <a:lstStyle/>
          <a:p>
            <a:pPr marL="0" indent="0">
              <a:buNone/>
            </a:pPr>
            <a:r>
              <a:rPr lang="en-GB" dirty="0"/>
              <a:t>I believe having a twitter account is necessary for my business future. Engaging with executives of other company in my industry will be great and can lead to good long term business relationship. Know LinkedIn an d twitter can be linked together is an advantage. I believe it will save me time looking online  for right person to content for business . all I have to do is  do a search on LinkedIn for the person I want to contact then get there twitter account and go back on twitter find the person  then start a conversation. Try my best to create a way I can build long term business relationship with that person.</a:t>
            </a:r>
          </a:p>
        </p:txBody>
      </p:sp>
    </p:spTree>
    <p:extLst>
      <p:ext uri="{BB962C8B-B14F-4D97-AF65-F5344CB8AC3E}">
        <p14:creationId xmlns:p14="http://schemas.microsoft.com/office/powerpoint/2010/main" val="24045818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E1FE7-D031-4BB5-A425-6DE7064D677C}"/>
              </a:ext>
            </a:extLst>
          </p:cNvPr>
          <p:cNvSpPr>
            <a:spLocks noGrp="1"/>
          </p:cNvSpPr>
          <p:nvPr>
            <p:ph type="title"/>
          </p:nvPr>
        </p:nvSpPr>
        <p:spPr/>
        <p:txBody>
          <a:bodyPr/>
          <a:lstStyle/>
          <a:p>
            <a:r>
              <a:rPr lang="en-GB" dirty="0"/>
              <a:t>Law selling online</a:t>
            </a:r>
          </a:p>
        </p:txBody>
      </p:sp>
      <p:sp>
        <p:nvSpPr>
          <p:cNvPr id="3" name="Content Placeholder 2">
            <a:extLst>
              <a:ext uri="{FF2B5EF4-FFF2-40B4-BE49-F238E27FC236}">
                <a16:creationId xmlns:a16="http://schemas.microsoft.com/office/drawing/2014/main" id="{93EA9C4F-FCD0-4B98-B9C7-B14E3C566FD6}"/>
              </a:ext>
            </a:extLst>
          </p:cNvPr>
          <p:cNvSpPr>
            <a:spLocks noGrp="1"/>
          </p:cNvSpPr>
          <p:nvPr>
            <p:ph idx="1"/>
          </p:nvPr>
        </p:nvSpPr>
        <p:spPr/>
        <p:txBody>
          <a:bodyPr/>
          <a:lstStyle/>
          <a:p>
            <a:pPr marL="0" indent="0">
              <a:buNone/>
            </a:pPr>
            <a:r>
              <a:rPr lang="en-GB" dirty="0"/>
              <a:t>The data protection act entered force on 25</a:t>
            </a:r>
            <a:r>
              <a:rPr lang="en-GB" baseline="30000" dirty="0"/>
              <a:t>th</a:t>
            </a:r>
            <a:r>
              <a:rPr lang="en-GB" dirty="0"/>
              <a:t> may 2018. You must state clear to customer the procedures of delivery  and how  to make payments for items. Languages available for different ethnic backgrounds. Terms and conditions must be available on website to downloaded.  </a:t>
            </a:r>
          </a:p>
        </p:txBody>
      </p:sp>
    </p:spTree>
    <p:extLst>
      <p:ext uri="{BB962C8B-B14F-4D97-AF65-F5344CB8AC3E}">
        <p14:creationId xmlns:p14="http://schemas.microsoft.com/office/powerpoint/2010/main" val="19218890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A95E8-FE51-46C1-B954-BF8F03BC8796}"/>
              </a:ext>
            </a:extLst>
          </p:cNvPr>
          <p:cNvSpPr>
            <a:spLocks noGrp="1"/>
          </p:cNvSpPr>
          <p:nvPr>
            <p:ph type="title"/>
          </p:nvPr>
        </p:nvSpPr>
        <p:spPr/>
        <p:txBody>
          <a:bodyPr/>
          <a:lstStyle/>
          <a:p>
            <a:r>
              <a:rPr lang="en-GB" dirty="0"/>
              <a:t>Law selling online continues</a:t>
            </a:r>
          </a:p>
        </p:txBody>
      </p:sp>
      <p:sp>
        <p:nvSpPr>
          <p:cNvPr id="3" name="Content Placeholder 2">
            <a:extLst>
              <a:ext uri="{FF2B5EF4-FFF2-40B4-BE49-F238E27FC236}">
                <a16:creationId xmlns:a16="http://schemas.microsoft.com/office/drawing/2014/main" id="{72BAF186-B3B8-41F9-8393-C625DA3E6178}"/>
              </a:ext>
            </a:extLst>
          </p:cNvPr>
          <p:cNvSpPr>
            <a:spLocks noGrp="1"/>
          </p:cNvSpPr>
          <p:nvPr>
            <p:ph idx="1"/>
          </p:nvPr>
        </p:nvSpPr>
        <p:spPr/>
        <p:txBody>
          <a:bodyPr>
            <a:normAutofit fontScale="85000" lnSpcReduction="10000"/>
          </a:bodyPr>
          <a:lstStyle/>
          <a:p>
            <a:pPr marL="0" indent="0">
              <a:buNone/>
            </a:pPr>
            <a:r>
              <a:rPr lang="en-GB" dirty="0"/>
              <a:t>GDPR which means general data protection regulations all are data that are gathered every time you make a purchase. More of are personal data received by companies can trade between government companies are name contact details computer location colour, sexual orientation are all sorted. Company have to ask for your  approval before storing your information. On there system. The fine for not looking after customer data is a big fine. If your company data is hacked the company as up to 3 days to tell customers. In 31 December 2020 the UK will leave the E.U. we will after apply by new GDPR and DPA ( data protection act 2018). This regulation applies to all data controllers and processors that have customer data.</a:t>
            </a:r>
          </a:p>
          <a:p>
            <a:pPr marL="0" indent="0">
              <a:buNone/>
            </a:pPr>
            <a:r>
              <a:rPr lang="en-GB" dirty="0"/>
              <a:t>E.U and U.K do not come to an agreement the will be classed as an third country which will have to depend on BCR ( blind corporate rules) or SCC ( standard contractual clauses. I have learnt if I am not to clear about GADPR I can take a course to get a clear understanding before I start trading take customers data and receive certificate after course.</a:t>
            </a:r>
          </a:p>
          <a:p>
            <a:pPr marL="0" indent="0">
              <a:buNone/>
            </a:pPr>
            <a:endParaRPr lang="en-GB" dirty="0"/>
          </a:p>
        </p:txBody>
      </p:sp>
    </p:spTree>
    <p:extLst>
      <p:ext uri="{BB962C8B-B14F-4D97-AF65-F5344CB8AC3E}">
        <p14:creationId xmlns:p14="http://schemas.microsoft.com/office/powerpoint/2010/main" val="22557867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DB1B6-9497-47EA-A2AD-732CDB6D011D}"/>
              </a:ext>
            </a:extLst>
          </p:cNvPr>
          <p:cNvSpPr>
            <a:spLocks noGrp="1"/>
          </p:cNvSpPr>
          <p:nvPr>
            <p:ph type="title"/>
          </p:nvPr>
        </p:nvSpPr>
        <p:spPr/>
        <p:txBody>
          <a:bodyPr/>
          <a:lstStyle/>
          <a:p>
            <a:r>
              <a:rPr lang="en-GB" dirty="0"/>
              <a:t>Creating My LinkedIn Page</a:t>
            </a:r>
          </a:p>
        </p:txBody>
      </p:sp>
      <p:sp>
        <p:nvSpPr>
          <p:cNvPr id="3" name="Content Placeholder 2">
            <a:extLst>
              <a:ext uri="{FF2B5EF4-FFF2-40B4-BE49-F238E27FC236}">
                <a16:creationId xmlns:a16="http://schemas.microsoft.com/office/drawing/2014/main" id="{A6864DBA-20F5-4873-9C6D-8644B02297D7}"/>
              </a:ext>
            </a:extLst>
          </p:cNvPr>
          <p:cNvSpPr>
            <a:spLocks noGrp="1"/>
          </p:cNvSpPr>
          <p:nvPr>
            <p:ph idx="1"/>
          </p:nvPr>
        </p:nvSpPr>
        <p:spPr/>
        <p:txBody>
          <a:bodyPr>
            <a:normAutofit fontScale="92500"/>
          </a:bodyPr>
          <a:lstStyle/>
          <a:p>
            <a:pPr marL="0" indent="0">
              <a:buNone/>
            </a:pPr>
            <a:r>
              <a:rPr lang="en-GB" dirty="0"/>
              <a:t>Profile picture</a:t>
            </a:r>
          </a:p>
          <a:p>
            <a:pPr marL="0" indent="0">
              <a:buNone/>
            </a:pPr>
            <a:r>
              <a:rPr lang="en-GB" dirty="0"/>
              <a:t>I thought it would have been an easy task but wasn’t. Instead of me choosing an photo from my collection . I try to take a fresh photo. Meaning I had to change my clothes  into suit so my profile looked appealing.</a:t>
            </a:r>
          </a:p>
          <a:p>
            <a:pPr marL="0" indent="0">
              <a:buNone/>
            </a:pPr>
            <a:endParaRPr lang="en-GB" dirty="0"/>
          </a:p>
          <a:p>
            <a:pPr marL="0" indent="0">
              <a:buNone/>
            </a:pPr>
            <a:r>
              <a:rPr lang="en-GB" dirty="0"/>
              <a:t>Job tile </a:t>
            </a:r>
          </a:p>
          <a:p>
            <a:pPr marL="0" indent="0">
              <a:buNone/>
            </a:pPr>
            <a:r>
              <a:rPr lang="en-GB" dirty="0"/>
              <a:t>For my job tile I choose my profession which is mobile phone technician. I showed which company I worked for. The hardest challenge was finding  the correct category for my business I was there for about 40 mins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2673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3E724-47D2-4B4D-87AA-0EAC4B97E98E}"/>
              </a:ext>
            </a:extLst>
          </p:cNvPr>
          <p:cNvSpPr>
            <a:spLocks noGrp="1"/>
          </p:cNvSpPr>
          <p:nvPr>
            <p:ph type="title"/>
          </p:nvPr>
        </p:nvSpPr>
        <p:spPr/>
        <p:txBody>
          <a:bodyPr/>
          <a:lstStyle/>
          <a:p>
            <a:r>
              <a:rPr lang="en-GB" dirty="0"/>
              <a:t>Creating My LinkedIn Page continues</a:t>
            </a:r>
          </a:p>
        </p:txBody>
      </p:sp>
      <p:sp>
        <p:nvSpPr>
          <p:cNvPr id="3" name="Content Placeholder 2">
            <a:extLst>
              <a:ext uri="{FF2B5EF4-FFF2-40B4-BE49-F238E27FC236}">
                <a16:creationId xmlns:a16="http://schemas.microsoft.com/office/drawing/2014/main" id="{88C5876D-93A9-4A87-9282-93ED748D7EBD}"/>
              </a:ext>
            </a:extLst>
          </p:cNvPr>
          <p:cNvSpPr>
            <a:spLocks noGrp="1"/>
          </p:cNvSpPr>
          <p:nvPr>
            <p:ph idx="1"/>
          </p:nvPr>
        </p:nvSpPr>
        <p:spPr/>
        <p:txBody>
          <a:bodyPr/>
          <a:lstStyle/>
          <a:p>
            <a:pPr marL="0" indent="0">
              <a:buNone/>
            </a:pPr>
            <a:r>
              <a:rPr lang="en-GB" dirty="0"/>
              <a:t>Profile intro</a:t>
            </a:r>
          </a:p>
          <a:p>
            <a:pPr marL="0" indent="0">
              <a:buNone/>
            </a:pPr>
            <a:r>
              <a:rPr lang="en-GB" dirty="0"/>
              <a:t>The reason I choose to included in my headline was to give audience quick preview on what company services available and all repairs come with warranty.</a:t>
            </a:r>
          </a:p>
        </p:txBody>
      </p:sp>
    </p:spTree>
    <p:extLst>
      <p:ext uri="{BB962C8B-B14F-4D97-AF65-F5344CB8AC3E}">
        <p14:creationId xmlns:p14="http://schemas.microsoft.com/office/powerpoint/2010/main" val="14014088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919BA-6A7D-42F2-8292-D762AC46DF56}"/>
              </a:ext>
            </a:extLst>
          </p:cNvPr>
          <p:cNvSpPr>
            <a:spLocks noGrp="1"/>
          </p:cNvSpPr>
          <p:nvPr>
            <p:ph type="title"/>
          </p:nvPr>
        </p:nvSpPr>
        <p:spPr/>
        <p:txBody>
          <a:bodyPr/>
          <a:lstStyle/>
          <a:p>
            <a:r>
              <a:rPr lang="en-GB" dirty="0"/>
              <a:t>My LinkedIn Page </a:t>
            </a:r>
          </a:p>
        </p:txBody>
      </p:sp>
      <p:pic>
        <p:nvPicPr>
          <p:cNvPr id="4" name="Content Placeholder 3">
            <a:extLst>
              <a:ext uri="{FF2B5EF4-FFF2-40B4-BE49-F238E27FC236}">
                <a16:creationId xmlns:a16="http://schemas.microsoft.com/office/drawing/2014/main" id="{F82CF9B4-4144-4D0A-9903-3BC766888709}"/>
              </a:ext>
            </a:extLst>
          </p:cNvPr>
          <p:cNvPicPr>
            <a:picLocks noGrp="1" noChangeAspect="1"/>
          </p:cNvPicPr>
          <p:nvPr>
            <p:ph idx="1"/>
          </p:nvPr>
        </p:nvPicPr>
        <p:blipFill>
          <a:blip r:embed="rId2"/>
          <a:stretch>
            <a:fillRect/>
          </a:stretch>
        </p:blipFill>
        <p:spPr>
          <a:xfrm>
            <a:off x="2228144" y="1825625"/>
            <a:ext cx="7735712" cy="4351338"/>
          </a:xfrm>
          <a:prstGeom prst="rect">
            <a:avLst/>
          </a:prstGeom>
        </p:spPr>
      </p:pic>
    </p:spTree>
    <p:extLst>
      <p:ext uri="{BB962C8B-B14F-4D97-AF65-F5344CB8AC3E}">
        <p14:creationId xmlns:p14="http://schemas.microsoft.com/office/powerpoint/2010/main" val="3453892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ADBC1-E9BD-427A-94F7-4AA906C73BF9}"/>
              </a:ext>
            </a:extLst>
          </p:cNvPr>
          <p:cNvSpPr>
            <a:spLocks noGrp="1"/>
          </p:cNvSpPr>
          <p:nvPr>
            <p:ph type="title"/>
          </p:nvPr>
        </p:nvSpPr>
        <p:spPr/>
        <p:txBody>
          <a:bodyPr/>
          <a:lstStyle/>
          <a:p>
            <a:r>
              <a:rPr lang="en-GB" dirty="0"/>
              <a:t>                    conclusion</a:t>
            </a:r>
          </a:p>
        </p:txBody>
      </p:sp>
      <p:sp>
        <p:nvSpPr>
          <p:cNvPr id="3" name="Content Placeholder 2">
            <a:extLst>
              <a:ext uri="{FF2B5EF4-FFF2-40B4-BE49-F238E27FC236}">
                <a16:creationId xmlns:a16="http://schemas.microsoft.com/office/drawing/2014/main" id="{F1FDFCA4-3CCF-430B-9CBC-59488645B9E2}"/>
              </a:ext>
            </a:extLst>
          </p:cNvPr>
          <p:cNvSpPr>
            <a:spLocks noGrp="1"/>
          </p:cNvSpPr>
          <p:nvPr>
            <p:ph idx="1"/>
          </p:nvPr>
        </p:nvSpPr>
        <p:spPr/>
        <p:txBody>
          <a:bodyPr/>
          <a:lstStyle/>
          <a:p>
            <a:pPr marL="0" indent="0">
              <a:buNone/>
            </a:pPr>
            <a:r>
              <a:rPr lang="en-GB" dirty="0"/>
              <a:t>After engaging in research I have learnt a lot of new things. New strategies what I can use to gain make traffic to my website . As before  I would use Facebook and gumtree, shpock to sell my  items and advertise my services. There so much more you can do with these apps Saving money in market, advertisements.  All apps  free to use.</a:t>
            </a:r>
          </a:p>
        </p:txBody>
      </p:sp>
    </p:spTree>
    <p:extLst>
      <p:ext uri="{BB962C8B-B14F-4D97-AF65-F5344CB8AC3E}">
        <p14:creationId xmlns:p14="http://schemas.microsoft.com/office/powerpoint/2010/main" val="9078225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3DEC3-AAB2-4756-86B1-89FBA1A3A086}"/>
              </a:ext>
            </a:extLst>
          </p:cNvPr>
          <p:cNvSpPr>
            <a:spLocks noGrp="1"/>
          </p:cNvSpPr>
          <p:nvPr>
            <p:ph type="title"/>
          </p:nvPr>
        </p:nvSpPr>
        <p:spPr>
          <a:xfrm>
            <a:off x="655320" y="54229"/>
            <a:ext cx="10515600" cy="1325563"/>
          </a:xfrm>
        </p:spPr>
        <p:txBody>
          <a:bodyPr/>
          <a:lstStyle/>
          <a:p>
            <a:r>
              <a:rPr lang="en-GB" dirty="0"/>
              <a:t>Refences </a:t>
            </a:r>
          </a:p>
        </p:txBody>
      </p:sp>
      <p:sp>
        <p:nvSpPr>
          <p:cNvPr id="3" name="Content Placeholder 2">
            <a:extLst>
              <a:ext uri="{FF2B5EF4-FFF2-40B4-BE49-F238E27FC236}">
                <a16:creationId xmlns:a16="http://schemas.microsoft.com/office/drawing/2014/main" id="{B6B81703-4CC6-4B8A-BD2D-EA3211322726}"/>
              </a:ext>
            </a:extLst>
          </p:cNvPr>
          <p:cNvSpPr>
            <a:spLocks noGrp="1"/>
          </p:cNvSpPr>
          <p:nvPr>
            <p:ph idx="1"/>
          </p:nvPr>
        </p:nvSpPr>
        <p:spPr>
          <a:xfrm>
            <a:off x="838200" y="1207008"/>
            <a:ext cx="10515600" cy="5285867"/>
          </a:xfrm>
        </p:spPr>
        <p:txBody>
          <a:bodyPr>
            <a:normAutofit fontScale="32500" lnSpcReduction="20000"/>
          </a:bodyPr>
          <a:lstStyle/>
          <a:p>
            <a:r>
              <a:rPr lang="en-GB" u="sng" dirty="0">
                <a:hlinkClick r:id="rId2"/>
              </a:rPr>
              <a:t>https://thenextweb.com/podium/2019/07/17/over-3-5-billion-people-are-on-social-media-facebook-still-biggest-with-teens-esports-on-the-rise/</a:t>
            </a:r>
            <a:endParaRPr lang="en-GB" dirty="0"/>
          </a:p>
          <a:p>
            <a:r>
              <a:rPr lang="en-GB" dirty="0"/>
              <a:t> </a:t>
            </a:r>
          </a:p>
          <a:p>
            <a:r>
              <a:rPr lang="en-GB" dirty="0"/>
              <a:t> </a:t>
            </a:r>
          </a:p>
          <a:p>
            <a:r>
              <a:rPr lang="en-GB" u="sng" dirty="0">
                <a:hlinkClick r:id="rId3"/>
              </a:rPr>
              <a:t>https://www.facebook.com/business/learn/lessons/how-business-owners-can-use-facebook?course_id=1042513649280895&amp;curriculum_id=1066271893760429</a:t>
            </a:r>
            <a:endParaRPr lang="en-GB" dirty="0"/>
          </a:p>
          <a:p>
            <a:r>
              <a:rPr lang="en-GB" dirty="0"/>
              <a:t> </a:t>
            </a:r>
          </a:p>
          <a:p>
            <a:r>
              <a:rPr lang="en-GB" u="sng" dirty="0">
                <a:hlinkClick r:id="rId4"/>
              </a:rPr>
              <a:t>https://www.smartinsights.com/social-media-marketing/social-media-strategy/snapchat-statistics/#:~:text=Snapchat%20reached%20210%20million%20daily%20users%20in%20Q4,The%20current%20longest%20Snapchat%20streak%20stands%20at%201%2C802</a:t>
            </a:r>
            <a:r>
              <a:rPr lang="en-GB" dirty="0"/>
              <a:t>.</a:t>
            </a:r>
          </a:p>
          <a:p>
            <a:r>
              <a:rPr lang="en-GB" dirty="0"/>
              <a:t> </a:t>
            </a:r>
          </a:p>
          <a:p>
            <a:r>
              <a:rPr lang="en-GB" u="sng" dirty="0">
                <a:hlinkClick r:id="rId5"/>
              </a:rPr>
              <a:t>https://www.shpock.com/en-gb/help/web/5baa251b5ad4ae41b80f12a6</a:t>
            </a:r>
            <a:endParaRPr lang="en-GB" dirty="0"/>
          </a:p>
          <a:p>
            <a:r>
              <a:rPr lang="en-GB" dirty="0"/>
              <a:t> </a:t>
            </a:r>
          </a:p>
          <a:p>
            <a:r>
              <a:rPr lang="en-GB" u="sng" dirty="0">
                <a:hlinkClick r:id="rId6"/>
              </a:rPr>
              <a:t>https://www.which.co.uk/consumer-rights/l/online-shopping</a:t>
            </a:r>
            <a:endParaRPr lang="en-GB" dirty="0"/>
          </a:p>
          <a:p>
            <a:r>
              <a:rPr lang="en-GB" u="sng" dirty="0">
                <a:hlinkClick r:id="rId7"/>
              </a:rPr>
              <a:t>https://smecomply.co.uk/eu-representative/</a:t>
            </a:r>
            <a:endParaRPr lang="en-GB" dirty="0"/>
          </a:p>
          <a:p>
            <a:r>
              <a:rPr lang="en-GB" dirty="0"/>
              <a:t> </a:t>
            </a:r>
          </a:p>
          <a:p>
            <a:r>
              <a:rPr lang="en-GB" u="sng" dirty="0">
                <a:hlinkClick r:id="rId8"/>
              </a:rPr>
              <a:t>https://www.itgovernance.co.uk/shop/product/certified-gdpr-foundation-training-course</a:t>
            </a:r>
            <a:endParaRPr lang="en-GB" dirty="0"/>
          </a:p>
          <a:p>
            <a:r>
              <a:rPr lang="en-GB" dirty="0"/>
              <a:t> </a:t>
            </a:r>
          </a:p>
          <a:p>
            <a:r>
              <a:rPr lang="en-GB" u="sng" dirty="0">
                <a:hlinkClick r:id="rId9"/>
              </a:rPr>
              <a:t>https://www.dsayce.com/social-media/tweets-day/</a:t>
            </a:r>
            <a:endParaRPr lang="en-GB" dirty="0"/>
          </a:p>
          <a:p>
            <a:r>
              <a:rPr lang="en-GB" dirty="0"/>
              <a:t> </a:t>
            </a:r>
          </a:p>
          <a:p>
            <a:r>
              <a:rPr lang="en-GB" u="sng" dirty="0">
                <a:hlinkClick r:id="rId10"/>
              </a:rPr>
              <a:t>https://www.gumtreeforbusiness.co.uk/</a:t>
            </a:r>
            <a:endParaRPr lang="en-GB" dirty="0"/>
          </a:p>
          <a:p>
            <a:r>
              <a:rPr lang="en-GB" dirty="0"/>
              <a:t> </a:t>
            </a:r>
          </a:p>
          <a:p>
            <a:r>
              <a:rPr lang="en-GB" u="sng" dirty="0">
                <a:hlinkClick r:id="rId11"/>
              </a:rPr>
              <a:t>https://www.quicksprout.com/snapchat/#:~:text=15%20Ways%20to%20Use%20Snapchat%20for%20Your%20Business,10%20Reply%20to%20your%20followers.%20More%20items...%20</a:t>
            </a:r>
            <a:endParaRPr lang="en-GB" dirty="0"/>
          </a:p>
          <a:p>
            <a:r>
              <a:rPr lang="en-GB" dirty="0"/>
              <a:t> </a:t>
            </a:r>
          </a:p>
          <a:p>
            <a:r>
              <a:rPr lang="en-GB" u="sng" dirty="0">
                <a:hlinkClick r:id="rId12"/>
              </a:rPr>
              <a:t>https://www.paypal.com/uk/business?kid=p29015929058&amp;gclid=670d55e010b917e1fc4d0a4ebba5749d&amp;gclsrc=3p.ds&amp;</a:t>
            </a:r>
            <a:endParaRPr lang="en-GB" dirty="0"/>
          </a:p>
        </p:txBody>
      </p:sp>
    </p:spTree>
    <p:extLst>
      <p:ext uri="{BB962C8B-B14F-4D97-AF65-F5344CB8AC3E}">
        <p14:creationId xmlns:p14="http://schemas.microsoft.com/office/powerpoint/2010/main" val="32322938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487</TotalTime>
  <Words>3263</Words>
  <Application>Microsoft Office PowerPoint</Application>
  <PresentationFormat>Widescreen</PresentationFormat>
  <Paragraphs>97</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Digital Skills and Research</vt:lpstr>
      <vt:lpstr>                         Content Page</vt:lpstr>
      <vt:lpstr> Digital skills at the work Place introduction</vt:lpstr>
      <vt:lpstr>Digital Skills at the work Place continues</vt:lpstr>
      <vt:lpstr>           Digital skills at my work place</vt:lpstr>
      <vt:lpstr>Digital skills at my work place continues</vt:lpstr>
      <vt:lpstr>Social Media apps i have considered I am going to use to grow my business into a success</vt:lpstr>
      <vt:lpstr>Benefits for my company using Facebook business Page</vt:lpstr>
      <vt:lpstr>Benefits for my company using Facebook business Page continues</vt:lpstr>
      <vt:lpstr>Instagram Social media app</vt:lpstr>
      <vt:lpstr>Instagram Social media app continues </vt:lpstr>
      <vt:lpstr>Snap Chat social media app continues</vt:lpstr>
      <vt:lpstr>Snap Chat social media app continues</vt:lpstr>
      <vt:lpstr>Snap Chat benefits to my business</vt:lpstr>
      <vt:lpstr>Snap Chat benefits to my business continues</vt:lpstr>
      <vt:lpstr>Shpock app how it will  benefits my business continues</vt:lpstr>
      <vt:lpstr>Shpock app how it will  benefits my business continues</vt:lpstr>
      <vt:lpstr> PayPal app how it will  benefits my business </vt:lpstr>
      <vt:lpstr>PayPal app how it will benefit my business</vt:lpstr>
      <vt:lpstr>Twitter app how it will benefit my business using the app to its full potential</vt:lpstr>
      <vt:lpstr>twitter app how it will benefit my business using the app to its full potential continues</vt:lpstr>
      <vt:lpstr>The benefits of using twitter account for my business</vt:lpstr>
      <vt:lpstr>Law selling online</vt:lpstr>
      <vt:lpstr>Law selling online continues</vt:lpstr>
      <vt:lpstr>Creating My LinkedIn Page</vt:lpstr>
      <vt:lpstr>Creating My LinkedIn Page continues</vt:lpstr>
      <vt:lpstr>My LinkedIn Page </vt:lpstr>
      <vt:lpstr>                    conclusion</vt:lpstr>
      <vt:lpstr>Refences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dc:title>
  <dc:creator>Marcus Thomas</dc:creator>
  <cp:lastModifiedBy>Marcus Thomas</cp:lastModifiedBy>
  <cp:revision>50</cp:revision>
  <dcterms:created xsi:type="dcterms:W3CDTF">2020-11-13T15:50:55Z</dcterms:created>
  <dcterms:modified xsi:type="dcterms:W3CDTF">2020-11-13T23:58:52Z</dcterms:modified>
</cp:coreProperties>
</file>