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9" r:id="rId10"/>
    <p:sldId id="265" r:id="rId11"/>
    <p:sldId id="266" r:id="rId12"/>
    <p:sldId id="275" r:id="rId13"/>
    <p:sldId id="270" r:id="rId14"/>
    <p:sldId id="271" r:id="rId15"/>
    <p:sldId id="272" r:id="rId16"/>
    <p:sldId id="273" r:id="rId17"/>
    <p:sldId id="274" r:id="rId18"/>
    <p:sldId id="276" r:id="rId19"/>
    <p:sldId id="277" r:id="rId20"/>
    <p:sldId id="278" r:id="rId21"/>
    <p:sldId id="267" r:id="rId22"/>
  </p:sldIdLst>
  <p:sldSz cx="18288000" cy="10287000"/>
  <p:notesSz cx="6858000" cy="9144000"/>
  <p:embeddedFontLst>
    <p:embeddedFont>
      <p:font typeface="Bryndan Write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4" d="100"/>
          <a:sy n="44" d="100"/>
        </p:scale>
        <p:origin x="1258" y="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12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hyperlink" Target="https://www.flickr.com/photos/mpcaphotos/31655988501" TargetMode="External"/><Relationship Id="rId5" Type="http://schemas.openxmlformats.org/officeDocument/2006/relationships/image" Target="../media/image3.png"/><Relationship Id="rId10" Type="http://schemas.openxmlformats.org/officeDocument/2006/relationships/hyperlink" Target="https://pixabay.com/en/policy-political-president-leader-1704549/" TargetMode="External"/><Relationship Id="rId4" Type="http://schemas.openxmlformats.org/officeDocument/2006/relationships/image" Target="../media/image2.png"/><Relationship Id="rId9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10" Type="http://schemas.openxmlformats.org/officeDocument/2006/relationships/image" Target="../media/image14.svg"/><Relationship Id="rId4" Type="http://schemas.openxmlformats.org/officeDocument/2006/relationships/image" Target="../media/image2.png"/><Relationship Id="rId9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hyperlink" Target="https://creativecommons.org/licenses/by-nc/3.0/" TargetMode="External"/><Relationship Id="rId5" Type="http://schemas.openxmlformats.org/officeDocument/2006/relationships/image" Target="../media/image3.png"/><Relationship Id="rId10" Type="http://schemas.openxmlformats.org/officeDocument/2006/relationships/hyperlink" Target="https://www.flickr.com/photos/mpcaphotos/31655988501" TargetMode="External"/><Relationship Id="rId4" Type="http://schemas.openxmlformats.org/officeDocument/2006/relationships/image" Target="../media/image2.png"/><Relationship Id="rId9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hyperlink" Target="https://creativecommons.org/licenses/by-nc/3.0/" TargetMode="External"/><Relationship Id="rId5" Type="http://schemas.openxmlformats.org/officeDocument/2006/relationships/image" Target="../media/image3.png"/><Relationship Id="rId10" Type="http://schemas.openxmlformats.org/officeDocument/2006/relationships/hyperlink" Target="https://www.flickr.com/photos/mpcaphotos/31655988501" TargetMode="External"/><Relationship Id="rId4" Type="http://schemas.openxmlformats.org/officeDocument/2006/relationships/image" Target="../media/image2.png"/><Relationship Id="rId9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hyperlink" Target="https://creativecommons.org/licenses/by-nc/3.0/" TargetMode="External"/><Relationship Id="rId5" Type="http://schemas.openxmlformats.org/officeDocument/2006/relationships/image" Target="../media/image3.png"/><Relationship Id="rId10" Type="http://schemas.openxmlformats.org/officeDocument/2006/relationships/hyperlink" Target="https://www.flickr.com/photos/mpcaphotos/31655988501" TargetMode="External"/><Relationship Id="rId4" Type="http://schemas.openxmlformats.org/officeDocument/2006/relationships/image" Target="../media/image2.png"/><Relationship Id="rId9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5" name="Group 5"/>
          <p:cNvGrpSpPr/>
          <p:nvPr/>
        </p:nvGrpSpPr>
        <p:grpSpPr>
          <a:xfrm>
            <a:off x="2406657" y="2946004"/>
            <a:ext cx="13474686" cy="4790024"/>
            <a:chOff x="0" y="0"/>
            <a:chExt cx="3548888" cy="126157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548888" cy="1261570"/>
            </a:xfrm>
            <a:custGeom>
              <a:avLst/>
              <a:gdLst/>
              <a:ahLst/>
              <a:cxnLst/>
              <a:rect l="l" t="t" r="r" b="b"/>
              <a:pathLst>
                <a:path w="3548888" h="1261570">
                  <a:moveTo>
                    <a:pt x="29302" y="0"/>
                  </a:moveTo>
                  <a:lnTo>
                    <a:pt x="3519586" y="0"/>
                  </a:lnTo>
                  <a:cubicBezTo>
                    <a:pt x="3527358" y="0"/>
                    <a:pt x="3534811" y="3087"/>
                    <a:pt x="3540306" y="8582"/>
                  </a:cubicBezTo>
                  <a:cubicBezTo>
                    <a:pt x="3545801" y="14078"/>
                    <a:pt x="3548888" y="21531"/>
                    <a:pt x="3548888" y="29302"/>
                  </a:cubicBezTo>
                  <a:lnTo>
                    <a:pt x="3548888" y="1232268"/>
                  </a:lnTo>
                  <a:cubicBezTo>
                    <a:pt x="3548888" y="1240039"/>
                    <a:pt x="3545801" y="1247493"/>
                    <a:pt x="3540306" y="1252988"/>
                  </a:cubicBezTo>
                  <a:cubicBezTo>
                    <a:pt x="3534811" y="1258483"/>
                    <a:pt x="3527358" y="1261570"/>
                    <a:pt x="3519586" y="1261570"/>
                  </a:cubicBezTo>
                  <a:lnTo>
                    <a:pt x="29302" y="1261570"/>
                  </a:lnTo>
                  <a:cubicBezTo>
                    <a:pt x="13119" y="1261570"/>
                    <a:pt x="0" y="1248451"/>
                    <a:pt x="0" y="1232268"/>
                  </a:cubicBezTo>
                  <a:lnTo>
                    <a:pt x="0" y="29302"/>
                  </a:lnTo>
                  <a:cubicBezTo>
                    <a:pt x="0" y="13119"/>
                    <a:pt x="13119" y="0"/>
                    <a:pt x="29302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3548888" cy="13187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8" name="Freeform 8"/>
          <p:cNvSpPr/>
          <p:nvPr/>
        </p:nvSpPr>
        <p:spPr>
          <a:xfrm rot="472477">
            <a:off x="14461725" y="1786517"/>
            <a:ext cx="913498" cy="2025902"/>
          </a:xfrm>
          <a:custGeom>
            <a:avLst/>
            <a:gdLst/>
            <a:ahLst/>
            <a:cxnLst/>
            <a:rect l="l" t="t" r="r" b="b"/>
            <a:pathLst>
              <a:path w="913498" h="2025902">
                <a:moveTo>
                  <a:pt x="0" y="0"/>
                </a:moveTo>
                <a:lnTo>
                  <a:pt x="913498" y="0"/>
                </a:lnTo>
                <a:lnTo>
                  <a:pt x="913498" y="2025902"/>
                </a:lnTo>
                <a:lnTo>
                  <a:pt x="0" y="2025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Freeform 9"/>
          <p:cNvSpPr/>
          <p:nvPr/>
        </p:nvSpPr>
        <p:spPr>
          <a:xfrm>
            <a:off x="2582791" y="7736029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2" y="0"/>
                </a:lnTo>
                <a:lnTo>
                  <a:pt x="13298552" y="1196869"/>
                </a:lnTo>
                <a:lnTo>
                  <a:pt x="0" y="1196869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0" name="Freeform 10"/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2" name="Freeform 12"/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Freeform 13"/>
          <p:cNvSpPr/>
          <p:nvPr/>
        </p:nvSpPr>
        <p:spPr>
          <a:xfrm>
            <a:off x="5312589" y="5981676"/>
            <a:ext cx="1386318" cy="917599"/>
          </a:xfrm>
          <a:custGeom>
            <a:avLst/>
            <a:gdLst/>
            <a:ahLst/>
            <a:cxnLst/>
            <a:rect l="l" t="t" r="r" b="b"/>
            <a:pathLst>
              <a:path w="1386318" h="917599">
                <a:moveTo>
                  <a:pt x="0" y="0"/>
                </a:moveTo>
                <a:lnTo>
                  <a:pt x="1386318" y="0"/>
                </a:lnTo>
                <a:lnTo>
                  <a:pt x="1386318" y="917599"/>
                </a:lnTo>
                <a:lnTo>
                  <a:pt x="0" y="91759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5" name="TextBox 15"/>
          <p:cNvSpPr txBox="1"/>
          <p:nvPr/>
        </p:nvSpPr>
        <p:spPr>
          <a:xfrm>
            <a:off x="2520604" y="3315571"/>
            <a:ext cx="13246791" cy="39733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ts val="10560"/>
              </a:lnSpc>
            </a:pPr>
            <a:r>
              <a:rPr lang="en-US" sz="6600" dirty="0"/>
              <a:t>Title: </a:t>
            </a:r>
            <a:r>
              <a:rPr lang="en-US" sz="6600" i="1" dirty="0"/>
              <a:t>Health, Wellbeing, and Sustainable Development in UK Health and Social Care</a:t>
            </a:r>
            <a:endParaRPr lang="en-US" sz="6600" dirty="0">
              <a:solidFill>
                <a:srgbClr val="000000"/>
              </a:solidFill>
              <a:latin typeface="Bryndan Write"/>
              <a:ea typeface="Bryndan Write"/>
              <a:cs typeface="Bryndan Write"/>
              <a:sym typeface="Bryndan Write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/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/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/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/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/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/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13" name="Group 13"/>
          <p:cNvGrpSpPr/>
          <p:nvPr/>
        </p:nvGrpSpPr>
        <p:grpSpPr>
          <a:xfrm>
            <a:off x="10709613" y="3845766"/>
            <a:ext cx="4263457" cy="4263457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9"/>
              <a:stretch>
                <a:fillRect l="-24906" r="-24906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2101557" y="1863230"/>
            <a:ext cx="14084886" cy="1098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ctr">
              <a:lnSpc>
                <a:spcPts val="9600"/>
              </a:lnSpc>
              <a:spcBef>
                <a:spcPct val="0"/>
              </a:spcBef>
            </a:pPr>
            <a:r>
              <a:rPr lang="en-GB" sz="4800" b="1" dirty="0">
                <a:latin typeface="Arial" panose="020B0604020202020204" pitchFamily="34" charset="0"/>
              </a:rPr>
              <a:t>Component 1: Presentation </a:t>
            </a:r>
            <a:endParaRPr lang="en-US" sz="28700" dirty="0">
              <a:solidFill>
                <a:srgbClr val="000000"/>
              </a:solidFill>
              <a:latin typeface="Arial" panose="020B0604020202020204" pitchFamily="34" charset="0"/>
              <a:ea typeface="Bryndan Write"/>
              <a:cs typeface="Bryndan Write"/>
              <a:sym typeface="Bryndan Write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596204" y="4067731"/>
            <a:ext cx="9113409" cy="48320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863599" lvl="1" indent="-431800" algn="l">
              <a:lnSpc>
                <a:spcPct val="150000"/>
              </a:lnSpc>
              <a:buFont typeface="Arial"/>
              <a:buChar char="•"/>
            </a:pPr>
            <a:r>
              <a:rPr lang="en-US" sz="5400" dirty="0">
                <a:solidFill>
                  <a:srgbClr val="000000"/>
                </a:solidFill>
                <a:latin typeface="Arial" panose="020B0604020202020204" pitchFamily="34" charset="0"/>
                <a:ea typeface="Gloria Hallelujah"/>
                <a:cs typeface="Gloria Hallelujah"/>
                <a:sym typeface="Gloria Hallelujah"/>
              </a:rPr>
              <a:t>Name: Fathema Khatun</a:t>
            </a:r>
          </a:p>
          <a:p>
            <a:pPr marL="863599" lvl="1" indent="-431800" algn="l">
              <a:lnSpc>
                <a:spcPct val="150000"/>
              </a:lnSpc>
              <a:buFont typeface="Arial"/>
              <a:buChar char="•"/>
            </a:pPr>
            <a:r>
              <a:rPr lang="en-US" sz="5400" dirty="0">
                <a:solidFill>
                  <a:srgbClr val="000000"/>
                </a:solidFill>
                <a:latin typeface="Arial" panose="020B0604020202020204" pitchFamily="34" charset="0"/>
                <a:ea typeface="Gloria Hallelujah"/>
                <a:cs typeface="Gloria Hallelujah"/>
                <a:sym typeface="Gloria Hallelujah"/>
              </a:rPr>
              <a:t>Student ID: 2215607</a:t>
            </a:r>
          </a:p>
          <a:p>
            <a:pPr marL="863599" lvl="1" indent="-431800">
              <a:lnSpc>
                <a:spcPct val="150000"/>
              </a:lnSpc>
              <a:buFont typeface="Arial"/>
              <a:buChar char="•"/>
            </a:pPr>
            <a:r>
              <a:rPr lang="en-US" sz="5400" dirty="0">
                <a:solidFill>
                  <a:srgbClr val="000000"/>
                </a:solidFill>
                <a:latin typeface="Arial" panose="020B0604020202020204" pitchFamily="34" charset="0"/>
                <a:ea typeface="Gloria Hallelujah"/>
                <a:cs typeface="Gloria Hallelujah"/>
                <a:sym typeface="Gloria Hallelujah"/>
              </a:rPr>
              <a:t>Module Code: 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</a:rPr>
              <a:t>BMHP6030</a:t>
            </a:r>
            <a:endParaRPr lang="en-US" sz="5400" dirty="0">
              <a:solidFill>
                <a:srgbClr val="000000"/>
              </a:solidFill>
              <a:latin typeface="Arial" panose="020B0604020202020204" pitchFamily="34" charset="0"/>
              <a:sym typeface="Gloria Hallelujah"/>
            </a:endParaRPr>
          </a:p>
          <a:p>
            <a:pPr marL="863599" lvl="1" indent="-431800" algn="l">
              <a:lnSpc>
                <a:spcPct val="150000"/>
              </a:lnSpc>
              <a:buFont typeface="Arial"/>
              <a:buChar char="•"/>
            </a:pPr>
            <a:r>
              <a:rPr lang="en-US" sz="5400" dirty="0">
                <a:solidFill>
                  <a:srgbClr val="000000"/>
                </a:solidFill>
                <a:latin typeface="Arial" panose="020B0604020202020204" pitchFamily="34" charset="0"/>
                <a:ea typeface="Gloria Hallelujah"/>
                <a:cs typeface="Gloria Hallelujah"/>
                <a:sym typeface="Gloria Hallelujah"/>
              </a:rPr>
              <a:t>Lecturer: Parese Ahmed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/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/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/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/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/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/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/>
          <p:cNvSpPr txBox="1"/>
          <p:nvPr/>
        </p:nvSpPr>
        <p:spPr>
          <a:xfrm>
            <a:off x="2099361" y="2188178"/>
            <a:ext cx="14084886" cy="1314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Introduction</a:t>
            </a:r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C79939D8-697E-C10D-CC04-69BFC0B750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399" y="3793439"/>
            <a:ext cx="13745847" cy="3405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Aim: Critically examine integration of health, wellbeing, and sustainable development (SD).</a:t>
            </a: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Importance: Growing relevance post-COVID, rising inequalities, climate-health links (UN, 2024; Health Foundation, 2024).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/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/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/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/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/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/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4" name="TextBox 14"/>
          <p:cNvSpPr txBox="1"/>
          <p:nvPr/>
        </p:nvSpPr>
        <p:spPr>
          <a:xfrm>
            <a:off x="1026504" y="3472482"/>
            <a:ext cx="5376413" cy="3693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Defining Key Concept</a:t>
            </a:r>
          </a:p>
        </p:txBody>
      </p:sp>
      <p:sp>
        <p:nvSpPr>
          <p:cNvPr id="17" name="Rectangle 3">
            <a:extLst>
              <a:ext uri="{FF2B5EF4-FFF2-40B4-BE49-F238E27FC236}">
                <a16:creationId xmlns:a16="http://schemas.microsoft.com/office/drawing/2014/main" id="{648BC7B9-7F1D-97BA-58B8-CA5B3BE1FB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2460270"/>
            <a:ext cx="11203091" cy="5129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Complete physical, mental, and social well-being, not merely absence of disease (WHO, 2020).</a:t>
            </a: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Wellbeing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Holistic, subjective (life satisfaction, happiness) and objective (income, education, housing) indicators (ONS, 2021).</a:t>
            </a: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Sustainable Development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Meeting present needs without compromising future generations (UN, 2023).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/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/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/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/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/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/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/>
          <p:cNvSpPr txBox="1"/>
          <p:nvPr/>
        </p:nvSpPr>
        <p:spPr>
          <a:xfrm>
            <a:off x="2099361" y="1824615"/>
            <a:ext cx="1408488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Relevance of SDGs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586191" y="3645915"/>
            <a:ext cx="13111226" cy="41751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SDG 3 – Good Health and Wellbeing central to health policy.</a:t>
            </a:r>
          </a:p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Links with SDG 1 (Poverty), SDG 4 (Education), SDG 10 (Inequalities), and SDG 13 (Climate) </a:t>
            </a:r>
            <a:r>
              <a:rPr lang="nl-NL" sz="2800" dirty="0">
                <a:latin typeface="Arial" panose="020B0604020202020204" pitchFamily="34" charset="0"/>
                <a:cs typeface="Arial" panose="020B0604020202020204" pitchFamily="34" charset="0"/>
              </a:rPr>
              <a:t>(UWTSD, 2025, Week 1; UWTSD, 2025, Week 3)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UK’s performance mixed: strong on universal healthcare but lagging on inequalities (SDG Index, 2025).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/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/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/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/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/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/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/>
          <p:cNvSpPr txBox="1"/>
          <p:nvPr/>
        </p:nvSpPr>
        <p:spPr>
          <a:xfrm>
            <a:off x="2101557" y="1578578"/>
            <a:ext cx="1408488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Theoretical Perspectives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101557" y="4096399"/>
            <a:ext cx="14472545" cy="41751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Biopsychosocial Model: Integrates biological, psychological, and social factors </a:t>
            </a:r>
            <a:r>
              <a:rPr lang="en-GB" sz="2800" dirty="0"/>
              <a:t>(Engel, 1977)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Dahlgren &amp; Whitehead Model (1991): Layers of determinants influencing health </a:t>
            </a:r>
            <a:r>
              <a:rPr lang="en-GB" sz="2800" dirty="0">
                <a:latin typeface="Arial" panose="020B0604020202020204" pitchFamily="34" charset="0"/>
              </a:rPr>
              <a:t>(UWTSD, 2025, Week 3)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.Ecological Model: Interaction of individual, community, and policy levels (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Bronfenbrenner, 1979).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/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/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/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/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/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/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13" name="Group 13"/>
          <p:cNvGrpSpPr/>
          <p:nvPr/>
        </p:nvGrpSpPr>
        <p:grpSpPr>
          <a:xfrm>
            <a:off x="11904510" y="4194856"/>
            <a:ext cx="4480180" cy="4480180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9"/>
              <a:stretch>
                <a:fillRect l="-16666" r="-16666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964834" y="1863230"/>
            <a:ext cx="14084886" cy="24622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Integration in UK Health and Social Care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100482" y="4000500"/>
            <a:ext cx="10169329" cy="50472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NHS Long Term Plan: Preventive, integrated care, digital health (NHS England, 2019).</a:t>
            </a:r>
          </a:p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Making Every Contact Count (MECC): Embedding health promotion in daily practice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(UWTSD, 2025, Week 3).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UKHSA: Addressing health protection and inequalities </a:t>
            </a:r>
            <a:r>
              <a:rPr lang="en-GB" sz="2800" dirty="0"/>
              <a:t>(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UWTSD, 2025, Week 3)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/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/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/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/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/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/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/>
          <p:cNvSpPr txBox="1"/>
          <p:nvPr/>
        </p:nvSpPr>
        <p:spPr>
          <a:xfrm>
            <a:off x="2101557" y="1889584"/>
            <a:ext cx="1408488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Policy and Governance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98846" y="4136587"/>
            <a:ext cx="12276099" cy="41751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</a:rPr>
              <a:t>Marmot Review 2020: Call for reducing health inequalities </a:t>
            </a:r>
            <a:r>
              <a:rPr lang="en-GB" sz="2800" dirty="0">
                <a:latin typeface="Arial" panose="020B0604020202020204" pitchFamily="34" charset="0"/>
              </a:rPr>
              <a:t>(Marmot, 2020)</a:t>
            </a:r>
            <a:endParaRPr lang="en-US" sz="2800" dirty="0">
              <a:latin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</a:rPr>
              <a:t>Health and Social Care Act 2012: Duty to reduce inequalities (Health and Social Care Act, 2012).</a:t>
            </a:r>
          </a:p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</a:rPr>
              <a:t>Chief Medical Officer’s Annual Report (2020): Emphasis on regional health variation </a:t>
            </a:r>
            <a:r>
              <a:rPr lang="en-GB" sz="2800" dirty="0">
                <a:latin typeface="Arial" panose="020B0604020202020204" pitchFamily="34" charset="0"/>
              </a:rPr>
              <a:t>(Chief Medical Officer, 2020).</a:t>
            </a:r>
            <a:endParaRPr lang="en-US" sz="2800" dirty="0">
              <a:latin typeface="Arial" panose="020B0604020202020204" pitchFamily="34" charset="0"/>
            </a:endParaRPr>
          </a:p>
        </p:txBody>
      </p:sp>
      <p:pic>
        <p:nvPicPr>
          <p:cNvPr id="16" name="Picture 15" descr="A person standing at a podium with microphones&#10;&#10;AI-generated content may be incorrect.">
            <a:extLst>
              <a:ext uri="{FF2B5EF4-FFF2-40B4-BE49-F238E27FC236}">
                <a16:creationId xmlns:a16="http://schemas.microsoft.com/office/drawing/2014/main" id="{B95EA243-DF35-79EB-9EEF-343DBBDA2E3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4510798" y="3858205"/>
            <a:ext cx="3777202" cy="419689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3FB7612-C17C-640F-7F6C-DB2E81E57DF1}"/>
              </a:ext>
            </a:extLst>
          </p:cNvPr>
          <p:cNvSpPr txBox="1"/>
          <p:nvPr/>
        </p:nvSpPr>
        <p:spPr>
          <a:xfrm>
            <a:off x="12272706" y="8095302"/>
            <a:ext cx="54044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linkClick r:id="rId11" tooltip="https://www.flickr.com/photos/mpcaphotos/31655988501"/>
              </a:rPr>
              <a:t>This Photo</a:t>
            </a:r>
            <a:r>
              <a:rPr lang="en-GB" sz="1600" dirty="0"/>
              <a:t> by Unknown Author is licensed under </a:t>
            </a:r>
            <a:r>
              <a:rPr lang="en-GB" sz="1600" dirty="0">
                <a:hlinkClick r:id="rId12" tooltip="https://creativecommons.org/licenses/by-nc/3.0/"/>
              </a:rPr>
              <a:t>CC BY-NC</a:t>
            </a:r>
            <a:endParaRPr lang="en-GB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B6163B-AA37-78EF-546D-6E02627259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E4AA1B49-E855-8AB5-B665-CA58198CDBE5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E291A7BA-6EC0-D564-F45D-345A08915822}"/>
              </a:ext>
            </a:extLst>
          </p:cNvPr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51AE2781-7C71-2A2B-4D3C-6F1B03A22767}"/>
              </a:ext>
            </a:extLst>
          </p:cNvPr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ACFFB0E7-71DB-5DA2-53BD-D07390DF17F7}"/>
              </a:ext>
            </a:extLst>
          </p:cNvPr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3DF40F51-2452-C1B8-9FF2-9BE3EAD2F1A9}"/>
              </a:ext>
            </a:extLst>
          </p:cNvPr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404328C3-8CCF-AE1F-7344-FDE42FA510B7}"/>
              </a:ext>
            </a:extLst>
          </p:cNvPr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A5235B0F-83CF-B0E2-F4B6-1EC7E4C142AA}"/>
              </a:ext>
            </a:extLst>
          </p:cNvPr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>
            <a:extLst>
              <a:ext uri="{FF2B5EF4-FFF2-40B4-BE49-F238E27FC236}">
                <a16:creationId xmlns:a16="http://schemas.microsoft.com/office/drawing/2014/main" id="{07E6E5CC-C929-DFD8-6354-5CB9D2CF557D}"/>
              </a:ext>
            </a:extLst>
          </p:cNvPr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40CB6296-5AEF-E899-072E-28364225A2D8}"/>
                </a:ext>
              </a:extLst>
            </p:cNvPr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4309D6AD-6842-3BCA-8AA3-A2915B8F9F7B}"/>
                </a:ext>
              </a:extLst>
            </p:cNvPr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>
            <a:extLst>
              <a:ext uri="{FF2B5EF4-FFF2-40B4-BE49-F238E27FC236}">
                <a16:creationId xmlns:a16="http://schemas.microsoft.com/office/drawing/2014/main" id="{731DF3DF-0776-B837-AD1E-7B30E49B7D39}"/>
              </a:ext>
            </a:extLst>
          </p:cNvPr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A241E022-286F-057D-E545-6CFF2ADC2E3D}"/>
              </a:ext>
            </a:extLst>
          </p:cNvPr>
          <p:cNvSpPr txBox="1"/>
          <p:nvPr/>
        </p:nvSpPr>
        <p:spPr>
          <a:xfrm>
            <a:off x="2101557" y="1889584"/>
            <a:ext cx="1408488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Service Delivery Innovations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7F584D13-D32D-CD83-F14F-245567C013D7}"/>
              </a:ext>
            </a:extLst>
          </p:cNvPr>
          <p:cNvSpPr txBox="1"/>
          <p:nvPr/>
        </p:nvSpPr>
        <p:spPr>
          <a:xfrm>
            <a:off x="3003754" y="3640268"/>
            <a:ext cx="12276099" cy="47833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US" sz="3200" dirty="0">
                <a:latin typeface="Arial" panose="020B0604020202020204" pitchFamily="34" charset="0"/>
              </a:rPr>
              <a:t>Telehealth &amp; Digital Tools: Expanded since COVID (Lancet Global Health, 2023).</a:t>
            </a:r>
          </a:p>
          <a:p>
            <a:pPr>
              <a:lnSpc>
                <a:spcPct val="200000"/>
              </a:lnSpc>
            </a:pPr>
            <a:r>
              <a:rPr lang="en-US" sz="3200" dirty="0">
                <a:latin typeface="Arial" panose="020B0604020202020204" pitchFamily="34" charset="0"/>
              </a:rPr>
              <a:t>Community Programmes: Local authorities’ wellness hubs.</a:t>
            </a:r>
          </a:p>
          <a:p>
            <a:pPr>
              <a:lnSpc>
                <a:spcPct val="200000"/>
              </a:lnSpc>
            </a:pPr>
            <a:r>
              <a:rPr lang="en-US" sz="3200" dirty="0">
                <a:latin typeface="Arial" panose="020B0604020202020204" pitchFamily="34" charset="0"/>
              </a:rPr>
              <a:t>Holistic Care Models: Person-centred, integrated with social support (NICE, 2021; UWTSD, 2025, Week 3).</a:t>
            </a:r>
          </a:p>
        </p:txBody>
      </p:sp>
    </p:spTree>
    <p:extLst>
      <p:ext uri="{BB962C8B-B14F-4D97-AF65-F5344CB8AC3E}">
        <p14:creationId xmlns:p14="http://schemas.microsoft.com/office/powerpoint/2010/main" val="7857640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/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/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/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/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/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/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Freeform 13"/>
          <p:cNvSpPr/>
          <p:nvPr/>
        </p:nvSpPr>
        <p:spPr>
          <a:xfrm rot="-5400000">
            <a:off x="7302198" y="-241856"/>
            <a:ext cx="4878182" cy="14084887"/>
          </a:xfrm>
          <a:custGeom>
            <a:avLst/>
            <a:gdLst/>
            <a:ahLst/>
            <a:cxnLst/>
            <a:rect l="l" t="t" r="r" b="b"/>
            <a:pathLst>
              <a:path w="5912757" h="6101344">
                <a:moveTo>
                  <a:pt x="0" y="0"/>
                </a:moveTo>
                <a:lnTo>
                  <a:pt x="5912757" y="0"/>
                </a:lnTo>
                <a:lnTo>
                  <a:pt x="5912757" y="6101343"/>
                </a:lnTo>
                <a:lnTo>
                  <a:pt x="0" y="610134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4" name="TextBox 14"/>
          <p:cNvSpPr txBox="1"/>
          <p:nvPr/>
        </p:nvSpPr>
        <p:spPr>
          <a:xfrm>
            <a:off x="2099361" y="1824615"/>
            <a:ext cx="14084886" cy="24622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Public Health Campaigns (Case Studies)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80827" y="5855730"/>
            <a:ext cx="13298552" cy="25054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latin typeface="Arial" panose="020B0604020202020204" pitchFamily="34" charset="0"/>
              </a:rPr>
              <a:t>Change4Life: Tackling obesity through </a:t>
            </a:r>
            <a:r>
              <a:rPr lang="en-US" sz="2800" dirty="0" err="1">
                <a:latin typeface="Arial" panose="020B0604020202020204" pitchFamily="34" charset="0"/>
              </a:rPr>
              <a:t>behaviour</a:t>
            </a:r>
            <a:r>
              <a:rPr lang="en-US" sz="2800" dirty="0">
                <a:latin typeface="Arial" panose="020B0604020202020204" pitchFamily="34" charset="0"/>
              </a:rPr>
              <a:t> change </a:t>
            </a:r>
            <a:r>
              <a:rPr lang="en-GB" sz="2800" dirty="0">
                <a:latin typeface="Arial" panose="020B0604020202020204" pitchFamily="34" charset="0"/>
              </a:rPr>
              <a:t>(UWTSD, 2025, Week 4)</a:t>
            </a:r>
            <a:r>
              <a:rPr lang="en-US" sz="2800" dirty="0">
                <a:latin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latin typeface="Arial" panose="020B0604020202020204" pitchFamily="34" charset="0"/>
              </a:rPr>
              <a:t>Stoptober: Smoking cessation </a:t>
            </a:r>
            <a:r>
              <a:rPr lang="en-GB" sz="2800" dirty="0">
                <a:latin typeface="Arial" panose="020B0604020202020204" pitchFamily="34" charset="0"/>
              </a:rPr>
              <a:t>(UWTSD, 2025, Week 5)</a:t>
            </a:r>
            <a:r>
              <a:rPr lang="en-US" sz="2800" dirty="0">
                <a:latin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latin typeface="Arial" panose="020B0604020202020204" pitchFamily="34" charset="0"/>
              </a:rPr>
              <a:t>Evidence: Raised awareness, but long-term impact limited by socio-economic inequalities (Public Health England, 2021).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/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/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/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/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/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/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/>
          <p:cNvSpPr txBox="1"/>
          <p:nvPr/>
        </p:nvSpPr>
        <p:spPr>
          <a:xfrm>
            <a:off x="2099361" y="1863230"/>
            <a:ext cx="1408488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Equity and Access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005950" y="3851734"/>
            <a:ext cx="12276099" cy="37867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US" sz="3200" dirty="0">
                <a:latin typeface="Arial" panose="020B0604020202020204" pitchFamily="34" charset="0"/>
              </a:rPr>
              <a:t>Persistent health inequalities: life expectancy gap between richest and poorest areas up to 10 years (Health Foundation, 2024).</a:t>
            </a:r>
          </a:p>
          <a:p>
            <a:pPr>
              <a:lnSpc>
                <a:spcPct val="200000"/>
              </a:lnSpc>
            </a:pPr>
            <a:r>
              <a:rPr lang="en-US" sz="3200" dirty="0">
                <a:latin typeface="Arial" panose="020B0604020202020204" pitchFamily="34" charset="0"/>
              </a:rPr>
              <a:t>Ethnic disparities in maternal mortality (ONS, 2022).</a:t>
            </a:r>
          </a:p>
          <a:p>
            <a:pPr>
              <a:lnSpc>
                <a:spcPct val="200000"/>
              </a:lnSpc>
            </a:pPr>
            <a:r>
              <a:rPr lang="en-US" sz="3200" dirty="0">
                <a:latin typeface="Arial" panose="020B0604020202020204" pitchFamily="34" charset="0"/>
              </a:rPr>
              <a:t>Digital exclusion risks with telehealth.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7A1D4F-C04C-15C5-D898-CBB297C799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8E4FEDAB-8230-C8F5-6971-9BD96AF9BBCC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D37087B5-EA00-A239-96E5-2B68E9507A54}"/>
              </a:ext>
            </a:extLst>
          </p:cNvPr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13A854F8-74AF-58DB-81AA-9D2F2ED9B61D}"/>
              </a:ext>
            </a:extLst>
          </p:cNvPr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CEA1B4E6-3C9F-CAA7-8B8C-B0DAC5CBA824}"/>
              </a:ext>
            </a:extLst>
          </p:cNvPr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305B54D1-9BA8-0988-08F9-323FE14B6668}"/>
              </a:ext>
            </a:extLst>
          </p:cNvPr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30C85ED9-EB86-BFE8-5711-2C0E5FAAC1A4}"/>
              </a:ext>
            </a:extLst>
          </p:cNvPr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9D8FB388-DB94-DF17-80CC-4B18ECD61AF1}"/>
              </a:ext>
            </a:extLst>
          </p:cNvPr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>
            <a:extLst>
              <a:ext uri="{FF2B5EF4-FFF2-40B4-BE49-F238E27FC236}">
                <a16:creationId xmlns:a16="http://schemas.microsoft.com/office/drawing/2014/main" id="{8EC2F54D-8A87-3C4F-5B53-228C5F3414DD}"/>
              </a:ext>
            </a:extLst>
          </p:cNvPr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3683D3C8-BE74-3E0D-340E-765BBEBAFF1D}"/>
                </a:ext>
              </a:extLst>
            </p:cNvPr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4A00AF12-FD65-2FFE-B5C9-4B68DC8A2207}"/>
                </a:ext>
              </a:extLst>
            </p:cNvPr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>
            <a:extLst>
              <a:ext uri="{FF2B5EF4-FFF2-40B4-BE49-F238E27FC236}">
                <a16:creationId xmlns:a16="http://schemas.microsoft.com/office/drawing/2014/main" id="{1EE1EEAD-988A-2924-23EA-2B25D33EAE80}"/>
              </a:ext>
            </a:extLst>
          </p:cNvPr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B2A3487E-BECA-8106-C8F3-1DD970A87609}"/>
              </a:ext>
            </a:extLst>
          </p:cNvPr>
          <p:cNvSpPr txBox="1"/>
          <p:nvPr/>
        </p:nvSpPr>
        <p:spPr>
          <a:xfrm>
            <a:off x="2099361" y="1863230"/>
            <a:ext cx="1408488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Global National Link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C7325786-A6DB-B03E-D215-7BB54375527D}"/>
              </a:ext>
            </a:extLst>
          </p:cNvPr>
          <p:cNvSpPr txBox="1"/>
          <p:nvPr/>
        </p:nvSpPr>
        <p:spPr>
          <a:xfrm>
            <a:off x="3121815" y="5917013"/>
            <a:ext cx="13182688" cy="47716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20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WHO’s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approach </a:t>
            </a:r>
            <a:r>
              <a:rPr lang="en-GB" sz="3200" dirty="0">
                <a:latin typeface="Arial" panose="020B0604020202020204" pitchFamily="34" charset="0"/>
              </a:rPr>
              <a:t>(Green et al., 2021).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20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OECD support for SDG-aligned health policy ((UWTSD, 2025, Week 4)</a:t>
            </a:r>
          </a:p>
          <a:p>
            <a:pPr lvl="0">
              <a:lnSpc>
                <a:spcPct val="20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UK aligning local action with global SDGs (Gov.uk, 2021).</a:t>
            </a:r>
          </a:p>
          <a:p>
            <a:pPr>
              <a:lnSpc>
                <a:spcPct val="200000"/>
              </a:lnSpc>
            </a:pP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22A05ED-6F1E-5486-C420-5EB9C102B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2966776"/>
            <a:ext cx="3005953" cy="298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C5EC888-430F-D4FD-884F-3690D995015E}"/>
              </a:ext>
            </a:extLst>
          </p:cNvPr>
          <p:cNvSpPr txBox="1"/>
          <p:nvPr/>
        </p:nvSpPr>
        <p:spPr>
          <a:xfrm>
            <a:off x="14270342" y="8627214"/>
            <a:ext cx="2960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10" tooltip="https://www.flickr.com/photos/mpcaphotos/31655988501"/>
              </a:rPr>
              <a:t>This Photo</a:t>
            </a:r>
            <a:r>
              <a:rPr lang="en-GB" sz="1400" dirty="0"/>
              <a:t> by Unknown Author is licensed under </a:t>
            </a:r>
            <a:r>
              <a:rPr lang="en-GB" sz="1400" dirty="0">
                <a:hlinkClick r:id="rId11" tooltip="https://creativecommons.org/licenses/by-nc/3.0/"/>
              </a:rPr>
              <a:t>CC BY-NC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8965052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7C3C86-4D3E-BD76-F7BE-887DF431F3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B2A9B360-AA3F-862C-DC90-997D00AB76A0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AD2D1A3B-5261-116E-AAE2-B2F2641A4C49}"/>
              </a:ext>
            </a:extLst>
          </p:cNvPr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7EDB66CE-4178-E006-0BB9-C62A5248C1A2}"/>
              </a:ext>
            </a:extLst>
          </p:cNvPr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8BD3E072-9A63-D4CC-DEE7-54FA4AAAC51F}"/>
              </a:ext>
            </a:extLst>
          </p:cNvPr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EC32BDAA-A430-896A-5E4D-D1D13A81DEF8}"/>
              </a:ext>
            </a:extLst>
          </p:cNvPr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95C2E979-6BA2-DD1D-EC97-BF3CA6FA80B1}"/>
              </a:ext>
            </a:extLst>
          </p:cNvPr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2711371C-8B72-9B00-BA92-FC2E7C3BC673}"/>
              </a:ext>
            </a:extLst>
          </p:cNvPr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>
            <a:extLst>
              <a:ext uri="{FF2B5EF4-FFF2-40B4-BE49-F238E27FC236}">
                <a16:creationId xmlns:a16="http://schemas.microsoft.com/office/drawing/2014/main" id="{3386AA2B-AAA3-1CDC-BFC3-F6671E5D4498}"/>
              </a:ext>
            </a:extLst>
          </p:cNvPr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F65D9958-8F98-EA1C-27A3-4C6F8CFC4A5D}"/>
                </a:ext>
              </a:extLst>
            </p:cNvPr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8277FA52-A557-3905-AF3E-4558B335AB59}"/>
                </a:ext>
              </a:extLst>
            </p:cNvPr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>
            <a:extLst>
              <a:ext uri="{FF2B5EF4-FFF2-40B4-BE49-F238E27FC236}">
                <a16:creationId xmlns:a16="http://schemas.microsoft.com/office/drawing/2014/main" id="{3C26FF64-FD61-43C8-786B-42C771054A80}"/>
              </a:ext>
            </a:extLst>
          </p:cNvPr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2532CF3D-1C3B-5128-68E7-0326E4F1E682}"/>
              </a:ext>
            </a:extLst>
          </p:cNvPr>
          <p:cNvSpPr txBox="1"/>
          <p:nvPr/>
        </p:nvSpPr>
        <p:spPr>
          <a:xfrm>
            <a:off x="2099361" y="1863230"/>
            <a:ext cx="1408488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Strengths of UK Integration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37E7C9D4-79A3-B8E0-DBC2-AA9EED4D4F47}"/>
              </a:ext>
            </a:extLst>
          </p:cNvPr>
          <p:cNvSpPr txBox="1"/>
          <p:nvPr/>
        </p:nvSpPr>
        <p:spPr>
          <a:xfrm>
            <a:off x="6018188" y="3816669"/>
            <a:ext cx="9461791" cy="41751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</a:rPr>
              <a:t>Universal NHS access </a:t>
            </a:r>
            <a:r>
              <a:rPr lang="en-GB" sz="2800" dirty="0">
                <a:latin typeface="Arial" panose="020B0604020202020204" pitchFamily="34" charset="0"/>
              </a:rPr>
              <a:t>(NHS, 2019)</a:t>
            </a:r>
            <a:endParaRPr lang="en-US" sz="2800" dirty="0">
              <a:latin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</a:rPr>
              <a:t>Strong preventive frameworks (NHS Health Checks, MECC) </a:t>
            </a:r>
            <a:r>
              <a:rPr lang="en-GB" sz="2800" dirty="0">
                <a:latin typeface="Arial" panose="020B0604020202020204" pitchFamily="34" charset="0"/>
              </a:rPr>
              <a:t>(NHS, 2019; UWTSD, 2025, Week 3)</a:t>
            </a:r>
            <a:endParaRPr lang="en-US" sz="2800" dirty="0">
              <a:latin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2800" dirty="0">
                <a:latin typeface="Arial" panose="020B0604020202020204" pitchFamily="34" charset="0"/>
              </a:rPr>
              <a:t>Active public health campaigns </a:t>
            </a:r>
            <a:r>
              <a:rPr lang="nl-NL" sz="2800" dirty="0">
                <a:latin typeface="Arial" panose="020B0604020202020204" pitchFamily="34" charset="0"/>
              </a:rPr>
              <a:t>(UWTSD, 2025, Week 4; DHSC, 2022)</a:t>
            </a:r>
            <a:endParaRPr lang="en-US" sz="2800" dirty="0">
              <a:latin typeface="Arial" panose="020B0604020202020204" pitchFamily="34" charset="0"/>
            </a:endParaRPr>
          </a:p>
        </p:txBody>
      </p:sp>
      <p:pic>
        <p:nvPicPr>
          <p:cNvPr id="16" name="Picture 15" descr="Woman in headscarf with raised bicep">
            <a:extLst>
              <a:ext uri="{FF2B5EF4-FFF2-40B4-BE49-F238E27FC236}">
                <a16:creationId xmlns:a16="http://schemas.microsoft.com/office/drawing/2014/main" id="{828D007E-E158-306D-5037-842AE025FA8B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98" t="8877" r="25409"/>
          <a:stretch>
            <a:fillRect/>
          </a:stretch>
        </p:blipFill>
        <p:spPr>
          <a:xfrm>
            <a:off x="1976397" y="4394616"/>
            <a:ext cx="3354491" cy="301928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0CD9C03-EAA4-4B8D-1EBB-3E91FBA4E88D}"/>
              </a:ext>
            </a:extLst>
          </p:cNvPr>
          <p:cNvSpPr txBox="1"/>
          <p:nvPr/>
        </p:nvSpPr>
        <p:spPr>
          <a:xfrm>
            <a:off x="2042035" y="7457069"/>
            <a:ext cx="2960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10" tooltip="https://www.flickr.com/photos/mpcaphotos/31655988501"/>
              </a:rPr>
              <a:t>This Photo</a:t>
            </a:r>
            <a:r>
              <a:rPr lang="en-GB" sz="1400" dirty="0"/>
              <a:t> by Unknown Author is licensed under </a:t>
            </a:r>
            <a:r>
              <a:rPr lang="en-GB" sz="1400" dirty="0">
                <a:hlinkClick r:id="rId11" tooltip="https://creativecommons.org/licenses/by-nc/3.0/"/>
              </a:rPr>
              <a:t>CC BY-NC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82957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2D0F85-9CCF-FA8A-B1ED-6E0FA1E46B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2464271D-60ED-5B43-BB98-78FFF48DEC0F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55B25904-DA9E-7A2D-8A8F-28ADBCEA6140}"/>
              </a:ext>
            </a:extLst>
          </p:cNvPr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3819BE5C-5D92-3E90-E4C4-6C2EE49E6EA1}"/>
              </a:ext>
            </a:extLst>
          </p:cNvPr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C816D049-90EF-A8A8-DC70-984A8DA02CCF}"/>
              </a:ext>
            </a:extLst>
          </p:cNvPr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186507B9-7D70-35DB-6406-DA9C1CFE995D}"/>
              </a:ext>
            </a:extLst>
          </p:cNvPr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DF6E1C73-ED17-FA31-B742-79450F30ECEE}"/>
              </a:ext>
            </a:extLst>
          </p:cNvPr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B91622A8-F225-FAA2-0873-79F510F7715C}"/>
              </a:ext>
            </a:extLst>
          </p:cNvPr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>
            <a:extLst>
              <a:ext uri="{FF2B5EF4-FFF2-40B4-BE49-F238E27FC236}">
                <a16:creationId xmlns:a16="http://schemas.microsoft.com/office/drawing/2014/main" id="{0AFDEF92-FC22-A911-DCBC-B6F2507CE3A1}"/>
              </a:ext>
            </a:extLst>
          </p:cNvPr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D8F69086-58C3-22FB-C48B-2708B4278D63}"/>
                </a:ext>
              </a:extLst>
            </p:cNvPr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D66B4270-5227-33B3-5CBC-A7537B20B78A}"/>
                </a:ext>
              </a:extLst>
            </p:cNvPr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>
            <a:extLst>
              <a:ext uri="{FF2B5EF4-FFF2-40B4-BE49-F238E27FC236}">
                <a16:creationId xmlns:a16="http://schemas.microsoft.com/office/drawing/2014/main" id="{8E7DC9CC-E99B-C7F1-E340-D44DFB15E429}"/>
              </a:ext>
            </a:extLst>
          </p:cNvPr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7163EAA0-E2AD-12CE-875C-A2E19DD6DD39}"/>
              </a:ext>
            </a:extLst>
          </p:cNvPr>
          <p:cNvSpPr txBox="1"/>
          <p:nvPr/>
        </p:nvSpPr>
        <p:spPr>
          <a:xfrm>
            <a:off x="2099361" y="1863230"/>
            <a:ext cx="1408488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Limitations &amp; Challenges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DAC0C51A-4FD3-0414-FA22-317D5AA121B7}"/>
              </a:ext>
            </a:extLst>
          </p:cNvPr>
          <p:cNvSpPr txBox="1"/>
          <p:nvPr/>
        </p:nvSpPr>
        <p:spPr>
          <a:xfrm>
            <a:off x="3003754" y="3175966"/>
            <a:ext cx="12276099" cy="58298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</a:rPr>
              <a:t>Workforce shortages </a:t>
            </a:r>
            <a:r>
              <a:rPr lang="en-GB" sz="3200" i="1" dirty="0"/>
              <a:t>(NICE, 2021; DHSC, 2022; UWTSD, 2025, Week 4; UWTSD, 2025, Week 5)</a:t>
            </a:r>
            <a:r>
              <a:rPr lang="en-GB" sz="3200" dirty="0"/>
              <a:t>.</a:t>
            </a:r>
            <a:endParaRPr lang="en-US" sz="3200" dirty="0"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</a:rPr>
              <a:t>Persistent inequalities (regional, socioeconomic, ethnic) </a:t>
            </a:r>
            <a:r>
              <a:rPr lang="en-US" sz="3200" i="1" dirty="0"/>
              <a:t>(NHS, 2019; Health Foundation, 2023)</a:t>
            </a:r>
            <a:r>
              <a:rPr lang="en-US" sz="3200" dirty="0"/>
              <a:t>.</a:t>
            </a:r>
            <a:endParaRPr lang="en-US" sz="3200" dirty="0"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</a:rPr>
              <a:t>Funding and resource constraints</a:t>
            </a:r>
            <a:r>
              <a:rPr lang="en-US" sz="3200" i="1" dirty="0"/>
              <a:t>(Marmot, 2020; Chief Medical Officer, 2020; ONS, 2022; Health Foundation, 2024)</a:t>
            </a:r>
            <a:r>
              <a:rPr lang="en-US" sz="3200" dirty="0"/>
              <a:t>.</a:t>
            </a:r>
            <a:endParaRPr lang="en-US" sz="3200" dirty="0"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</a:rPr>
              <a:t>Behavioural and cultural barriers (obesity, smoking, stigma) </a:t>
            </a:r>
            <a:r>
              <a:rPr lang="en-GB" sz="3200" i="1" dirty="0"/>
              <a:t>(NICE, 2021; DHSC, 2022; UWTSD, 2025, Week 4; UWTSD, 2025, Week 5)</a:t>
            </a:r>
            <a:r>
              <a:rPr lang="en-GB" sz="3200" dirty="0"/>
              <a:t>.</a:t>
            </a:r>
            <a:endParaRPr lang="en-US" sz="3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15099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CDAF52-7B71-6E2B-FDCC-E1BE3FDE77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29030D1-6091-B756-B7A6-D8A494535792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327FE1CA-EBC6-37DE-3AF5-EBCAC47D61DF}"/>
              </a:ext>
            </a:extLst>
          </p:cNvPr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7B6FF0FC-036E-19CA-2C91-10559FAAF0A4}"/>
              </a:ext>
            </a:extLst>
          </p:cNvPr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B02DDBFB-4566-5C5B-D889-A6F441E7A60A}"/>
              </a:ext>
            </a:extLst>
          </p:cNvPr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7B72E831-5624-4C88-5C96-3D6F02AD1DFC}"/>
              </a:ext>
            </a:extLst>
          </p:cNvPr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349CECC3-7D85-0E77-D0B8-98110EC1A3BE}"/>
              </a:ext>
            </a:extLst>
          </p:cNvPr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2A33EB60-3CFA-AA93-57B0-F65C9F190356}"/>
              </a:ext>
            </a:extLst>
          </p:cNvPr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>
            <a:extLst>
              <a:ext uri="{FF2B5EF4-FFF2-40B4-BE49-F238E27FC236}">
                <a16:creationId xmlns:a16="http://schemas.microsoft.com/office/drawing/2014/main" id="{C5472454-9094-1AA9-9742-69E73B37158C}"/>
              </a:ext>
            </a:extLst>
          </p:cNvPr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CF470661-7569-B825-025B-3993F85A5546}"/>
                </a:ext>
              </a:extLst>
            </p:cNvPr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B05C545C-4864-AD52-D96A-C05E807254E1}"/>
                </a:ext>
              </a:extLst>
            </p:cNvPr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>
            <a:extLst>
              <a:ext uri="{FF2B5EF4-FFF2-40B4-BE49-F238E27FC236}">
                <a16:creationId xmlns:a16="http://schemas.microsoft.com/office/drawing/2014/main" id="{037A70DD-B53C-57E0-5421-716FB15983C5}"/>
              </a:ext>
            </a:extLst>
          </p:cNvPr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133D4BBB-55E3-BF96-C291-7C00E479BF6F}"/>
              </a:ext>
            </a:extLst>
          </p:cNvPr>
          <p:cNvSpPr txBox="1"/>
          <p:nvPr/>
        </p:nvSpPr>
        <p:spPr>
          <a:xfrm>
            <a:off x="2099361" y="1863230"/>
            <a:ext cx="1408488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Future Recommendations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9E0988FE-91F9-9A73-4CEA-64F780C3CF0C}"/>
              </a:ext>
            </a:extLst>
          </p:cNvPr>
          <p:cNvSpPr txBox="1"/>
          <p:nvPr/>
        </p:nvSpPr>
        <p:spPr>
          <a:xfrm>
            <a:off x="3005950" y="3851734"/>
            <a:ext cx="12276099" cy="5091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</a:rPr>
              <a:t>Strengthen cross-sector collaboration (housing, education, environment) </a:t>
            </a:r>
            <a:r>
              <a:rPr lang="en-US" sz="3200" dirty="0"/>
              <a:t>(NHS, 2022; Gov.uk, 2021; United Nations, 2024).</a:t>
            </a:r>
            <a:endParaRPr lang="en-US" sz="3200" dirty="0"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</a:rPr>
              <a:t>Invest in digital inclusion and health literacy </a:t>
            </a:r>
            <a:r>
              <a:rPr lang="en-GB" sz="3200" dirty="0"/>
              <a:t>(LGA, 2023; NICE, 2021).</a:t>
            </a:r>
            <a:endParaRPr lang="en-US" sz="3200" dirty="0"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</a:rPr>
              <a:t>Expand community-led interventions </a:t>
            </a:r>
            <a:r>
              <a:rPr lang="nl-NL" sz="3200" dirty="0"/>
              <a:t>(Greenhalgh et al., 2021; ONS, 2021)</a:t>
            </a:r>
            <a:endParaRPr lang="en-US" sz="3200" dirty="0"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3200" dirty="0">
                <a:latin typeface="Arial" panose="020B0604020202020204" pitchFamily="34" charset="0"/>
              </a:rPr>
              <a:t>Address climate–health nexus in NHS sustainability strategies </a:t>
            </a:r>
            <a:r>
              <a:rPr lang="en-US" sz="3200" dirty="0"/>
              <a:t>(NHS, 2022; Gov.uk, 2021; United Nations, 2024)</a:t>
            </a:r>
            <a:endParaRPr lang="en-US" sz="3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2943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754E30-218F-F67D-AF78-6CC82C3E4D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6D7C6B1-809E-9C6B-5814-6B63262A2214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951605B4-7710-1F93-277B-3B13EE4D0DC2}"/>
              </a:ext>
            </a:extLst>
          </p:cNvPr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98517F49-1311-C35B-1DED-824B5FAA91AB}"/>
              </a:ext>
            </a:extLst>
          </p:cNvPr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5706666F-B00B-BB7C-65C5-67EDF3C7E5E8}"/>
              </a:ext>
            </a:extLst>
          </p:cNvPr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A3DAA485-B859-A31E-834C-89423DE54364}"/>
              </a:ext>
            </a:extLst>
          </p:cNvPr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2217ACF8-8219-A73A-7DD8-55CC5CBA2164}"/>
              </a:ext>
            </a:extLst>
          </p:cNvPr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B7314EA4-F68F-920D-103E-8BC8A523520F}"/>
              </a:ext>
            </a:extLst>
          </p:cNvPr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>
            <a:extLst>
              <a:ext uri="{FF2B5EF4-FFF2-40B4-BE49-F238E27FC236}">
                <a16:creationId xmlns:a16="http://schemas.microsoft.com/office/drawing/2014/main" id="{E81047C0-B55D-6A97-C20A-0740051FAE0B}"/>
              </a:ext>
            </a:extLst>
          </p:cNvPr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47A8BE2C-F977-2A73-6E8A-B0D101466B24}"/>
                </a:ext>
              </a:extLst>
            </p:cNvPr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AE5B5ED6-DFA9-83C9-984F-B6A6CEC70EE7}"/>
                </a:ext>
              </a:extLst>
            </p:cNvPr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>
            <a:extLst>
              <a:ext uri="{FF2B5EF4-FFF2-40B4-BE49-F238E27FC236}">
                <a16:creationId xmlns:a16="http://schemas.microsoft.com/office/drawing/2014/main" id="{DB206F8C-F516-AF23-911C-774091A6F79F}"/>
              </a:ext>
            </a:extLst>
          </p:cNvPr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1C623BB5-F128-DC79-FA0C-10BB93BDCAE2}"/>
              </a:ext>
            </a:extLst>
          </p:cNvPr>
          <p:cNvSpPr txBox="1"/>
          <p:nvPr/>
        </p:nvSpPr>
        <p:spPr>
          <a:xfrm>
            <a:off x="2099361" y="1863230"/>
            <a:ext cx="1408488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Conclusion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6757751F-3616-EA82-CCF5-C83389A35C34}"/>
              </a:ext>
            </a:extLst>
          </p:cNvPr>
          <p:cNvSpPr txBox="1"/>
          <p:nvPr/>
        </p:nvSpPr>
        <p:spPr>
          <a:xfrm>
            <a:off x="2966533" y="3147595"/>
            <a:ext cx="13380937" cy="28018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US" sz="3200" dirty="0">
                <a:latin typeface="Arial" panose="020B0604020202020204" pitchFamily="34" charset="0"/>
              </a:rPr>
              <a:t>Integration of health, wellbeing, and sustainable development is essential.</a:t>
            </a:r>
          </a:p>
          <a:p>
            <a:pPr>
              <a:lnSpc>
                <a:spcPct val="200000"/>
              </a:lnSpc>
            </a:pPr>
            <a:r>
              <a:rPr lang="en-US" sz="3200" dirty="0">
                <a:latin typeface="Arial" panose="020B0604020202020204" pitchFamily="34" charset="0"/>
              </a:rPr>
              <a:t>UK policies show progress, but inequalities persist.</a:t>
            </a:r>
          </a:p>
          <a:p>
            <a:pPr>
              <a:lnSpc>
                <a:spcPct val="200000"/>
              </a:lnSpc>
            </a:pPr>
            <a:r>
              <a:rPr lang="en-US" sz="3200" dirty="0">
                <a:latin typeface="Arial" panose="020B0604020202020204" pitchFamily="34" charset="0"/>
              </a:rPr>
              <a:t>SDGs provide a guiding framework for more equitable, sustainable care.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74E72C1C-506A-1F20-2E16-7D448AB868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23" t="16604" r="12146" b="9963"/>
          <a:stretch>
            <a:fillRect/>
          </a:stretch>
        </p:blipFill>
        <p:spPr bwMode="auto">
          <a:xfrm>
            <a:off x="8093693" y="5833398"/>
            <a:ext cx="3005950" cy="3424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83C1C69-003C-9635-862C-4DFF51F5A44B}"/>
              </a:ext>
            </a:extLst>
          </p:cNvPr>
          <p:cNvSpPr txBox="1"/>
          <p:nvPr/>
        </p:nvSpPr>
        <p:spPr>
          <a:xfrm>
            <a:off x="14270342" y="8627214"/>
            <a:ext cx="2960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10" tooltip="https://www.flickr.com/photos/mpcaphotos/31655988501"/>
              </a:rPr>
              <a:t>This Photo</a:t>
            </a:r>
            <a:r>
              <a:rPr lang="en-GB" sz="1400" dirty="0"/>
              <a:t> by Unknown Author is licensed under </a:t>
            </a:r>
            <a:r>
              <a:rPr lang="en-GB" sz="1400" dirty="0">
                <a:hlinkClick r:id="rId11" tooltip="https://creativecommons.org/licenses/by-nc/3.0/"/>
              </a:rPr>
              <a:t>CC BY-NC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763416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A53222-B7FE-2DB1-B7F2-853B6B6E11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DFA5E8F1-4189-CBEC-CDD1-34E857CFBCF0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D4AEBA2E-5800-C25C-B6F8-1EEC2C49FCD0}"/>
              </a:ext>
            </a:extLst>
          </p:cNvPr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4BECA623-73FC-CCB1-049B-4D454B9D3EE3}"/>
              </a:ext>
            </a:extLst>
          </p:cNvPr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68A807B5-851B-3EBC-702C-6D8BCD294604}"/>
              </a:ext>
            </a:extLst>
          </p:cNvPr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A9E63233-830F-AC00-F891-810939D7840C}"/>
              </a:ext>
            </a:extLst>
          </p:cNvPr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2FD4D8C2-1BD6-5B51-8A1A-E989F9DB6DA5}"/>
              </a:ext>
            </a:extLst>
          </p:cNvPr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EBFA4668-2DCA-147C-C114-CD769722C22E}"/>
              </a:ext>
            </a:extLst>
          </p:cNvPr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>
            <a:extLst>
              <a:ext uri="{FF2B5EF4-FFF2-40B4-BE49-F238E27FC236}">
                <a16:creationId xmlns:a16="http://schemas.microsoft.com/office/drawing/2014/main" id="{76237EBC-ADF8-A0BF-4EF9-BE370BDDD942}"/>
              </a:ext>
            </a:extLst>
          </p:cNvPr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2911E096-086A-96E8-D36D-2CFABDB46090}"/>
                </a:ext>
              </a:extLst>
            </p:cNvPr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7920509F-082B-CDFF-615A-D7812683E82F}"/>
                </a:ext>
              </a:extLst>
            </p:cNvPr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>
            <a:extLst>
              <a:ext uri="{FF2B5EF4-FFF2-40B4-BE49-F238E27FC236}">
                <a16:creationId xmlns:a16="http://schemas.microsoft.com/office/drawing/2014/main" id="{67550C88-46B8-A4DD-CE58-CCDFA670B6B6}"/>
              </a:ext>
            </a:extLst>
          </p:cNvPr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E3E658BB-13EA-720A-6905-107041253672}"/>
              </a:ext>
            </a:extLst>
          </p:cNvPr>
          <p:cNvSpPr txBox="1"/>
          <p:nvPr/>
        </p:nvSpPr>
        <p:spPr>
          <a:xfrm>
            <a:off x="1713898" y="949628"/>
            <a:ext cx="1408488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Refrences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923ABEFC-2E37-AD0E-C68C-0EC0FB35C6D8}"/>
              </a:ext>
            </a:extLst>
          </p:cNvPr>
          <p:cNvSpPr txBox="1"/>
          <p:nvPr/>
        </p:nvSpPr>
        <p:spPr>
          <a:xfrm>
            <a:off x="1178285" y="2434320"/>
            <a:ext cx="16114104" cy="66225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</a:rPr>
              <a:t>Bronfenbrenner, U. (1979) </a:t>
            </a:r>
            <a:r>
              <a:rPr lang="en-GB" sz="1700" i="1" dirty="0">
                <a:latin typeface="Arial" panose="020B0604020202020204" pitchFamily="34" charset="0"/>
              </a:rPr>
              <a:t>The Ecology of Human Development: Experiments by Nature and Design</a:t>
            </a:r>
            <a:r>
              <a:rPr lang="en-GB" sz="1700" dirty="0">
                <a:latin typeface="Arial" panose="020B0604020202020204" pitchFamily="34" charset="0"/>
              </a:rPr>
              <a:t>. Cambridge, MA: Harvard University Press. Available at: https://www.hup.harvard.edu/books/9780674224575 (Accessed: 30 September 2025).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</a:rPr>
              <a:t>Chief Medical Officer (CMO) (2020) </a:t>
            </a:r>
            <a:r>
              <a:rPr lang="en-GB" sz="1700" i="1" dirty="0">
                <a:latin typeface="Arial" panose="020B0604020202020204" pitchFamily="34" charset="0"/>
              </a:rPr>
              <a:t>Health trends and variation in England: Annual report of the Chief Medical Officer 2020.</a:t>
            </a:r>
            <a:r>
              <a:rPr lang="en-GB" sz="1700" dirty="0">
                <a:latin typeface="Arial" panose="020B0604020202020204" pitchFamily="34" charset="0"/>
              </a:rPr>
              <a:t> London: Department of Health and Social Care. Available at: https://www.gov.uk/government/publications/chief-medical-officers-annual-report-2020-health-trends-and-variation-in-england (Accessed: 27 September 2025).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</a:rPr>
              <a:t>Department of Health and Social Care (DHSC) (2022) </a:t>
            </a:r>
            <a:r>
              <a:rPr lang="en-GB" sz="1700" i="1" dirty="0">
                <a:latin typeface="Arial" panose="020B0604020202020204" pitchFamily="34" charset="0"/>
              </a:rPr>
              <a:t>Stoptober Campaign Resources.</a:t>
            </a:r>
            <a:r>
              <a:rPr lang="en-GB" sz="1700" dirty="0">
                <a:latin typeface="Arial" panose="020B0604020202020204" pitchFamily="34" charset="0"/>
              </a:rPr>
              <a:t> Available at: https://campaignresources.dhsc.gov.uk/campaigns/ (Accessed: 03 October 2025).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</a:rPr>
              <a:t>Engel, G. L. (1977) ‘The need for a new medical model: A challenge for biomedicine’, </a:t>
            </a:r>
            <a:r>
              <a:rPr lang="en-GB" sz="1700" i="1" dirty="0">
                <a:latin typeface="Arial" panose="020B0604020202020204" pitchFamily="34" charset="0"/>
              </a:rPr>
              <a:t>Science,</a:t>
            </a:r>
            <a:r>
              <a:rPr lang="en-GB" sz="1700" dirty="0">
                <a:latin typeface="Arial" panose="020B0604020202020204" pitchFamily="34" charset="0"/>
              </a:rPr>
              <a:t> 196(4286), pp. 129–136. Available at: https://doi.org/10.1126/science.847460 (Accessed: 30 September 2025).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</a:rPr>
              <a:t>Gov.uk (2021) </a:t>
            </a:r>
            <a:r>
              <a:rPr lang="en-GB" sz="1700" i="1" dirty="0">
                <a:latin typeface="Arial" panose="020B0604020202020204" pitchFamily="34" charset="0"/>
              </a:rPr>
              <a:t>State of the Environment: Health, People and the Environment.</a:t>
            </a:r>
            <a:r>
              <a:rPr lang="en-GB" sz="1700" dirty="0">
                <a:latin typeface="Arial" panose="020B0604020202020204" pitchFamily="34" charset="0"/>
              </a:rPr>
              <a:t> London: UK Government. Available at: https://www.gov.uk/government/publications/state-of-the-environment/state-of-the-environment-health-people-and-the-environment (Accessed: 25 September 2025).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</a:rPr>
              <a:t>Green, L., Ashton, K., Bellis, M. A., Clemens, T. and Douglas, M. (2021) ‘“Health in all policies” — A key driver for health and well-being in a post-COVID-19 pandemic world’, </a:t>
            </a:r>
            <a:r>
              <a:rPr lang="en-GB" sz="1700" i="1" dirty="0">
                <a:latin typeface="Arial" panose="020B0604020202020204" pitchFamily="34" charset="0"/>
              </a:rPr>
              <a:t>Globalization and Health</a:t>
            </a:r>
            <a:r>
              <a:rPr lang="en-GB" sz="1700" dirty="0">
                <a:latin typeface="Arial" panose="020B0604020202020204" pitchFamily="34" charset="0"/>
              </a:rPr>
              <a:t>, [online] Available at: https://www.ncbi.nlm.nih.gov/pmc/articles/PMC8468680/ (Accessed: 30 September 2025).</a:t>
            </a:r>
            <a:br>
              <a:rPr lang="en-GB" sz="1700" dirty="0">
                <a:latin typeface="Arial" panose="020B0604020202020204" pitchFamily="34" charset="0"/>
              </a:rPr>
            </a:br>
            <a:r>
              <a:rPr lang="en-GB" sz="1700" dirty="0">
                <a:latin typeface="Arial" panose="020B0604020202020204" pitchFamily="34" charset="0"/>
              </a:rPr>
              <a:t>Greenhalgh, T., Rosen, R., Shaw, SE, et al. (2021) </a:t>
            </a:r>
            <a:r>
              <a:rPr lang="en-GB" sz="1700" i="1" dirty="0">
                <a:latin typeface="Arial" panose="020B0604020202020204" pitchFamily="34" charset="0"/>
              </a:rPr>
              <a:t>Frontiers in Digital Health,</a:t>
            </a:r>
            <a:r>
              <a:rPr lang="en-GB" sz="1700" dirty="0">
                <a:latin typeface="Arial" panose="020B0604020202020204" pitchFamily="34" charset="0"/>
              </a:rPr>
              <a:t> 3:726095. Available at: https://www.frontiersin.org/articles/10.3389/fdgth.2021.726095 (Accessed: 02 October 2025).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</a:rPr>
              <a:t>Health and Social Care Act (2012) </a:t>
            </a:r>
            <a:r>
              <a:rPr lang="en-GB" sz="1700" i="1" dirty="0">
                <a:latin typeface="Arial" panose="020B0604020202020204" pitchFamily="34" charset="0"/>
              </a:rPr>
              <a:t>Health and Social Care Act 2012</a:t>
            </a:r>
            <a:r>
              <a:rPr lang="en-GB" sz="1700" dirty="0">
                <a:latin typeface="Arial" panose="020B0604020202020204" pitchFamily="34" charset="0"/>
              </a:rPr>
              <a:t>. London: The Stationery Office. Available at: https://www.legislation.gov.uk/ukpga/2012/7/contents (Accessed: 06 October 2025).</a:t>
            </a:r>
            <a:endParaRPr lang="en-US" sz="17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47874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BE58CA-A451-9DDC-5800-C94B772B46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7387EBC4-C29C-316A-9FE1-2FD0E597D0B7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716AE46A-CF03-EC12-D4BD-A3084F20A114}"/>
              </a:ext>
            </a:extLst>
          </p:cNvPr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21CF7D6F-3947-23FB-2F2B-483003DB9B62}"/>
              </a:ext>
            </a:extLst>
          </p:cNvPr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4AB9B3B5-E244-0F9A-FD82-B0010224EDC9}"/>
              </a:ext>
            </a:extLst>
          </p:cNvPr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29567C19-5614-8B6D-1279-6021839CBFF8}"/>
              </a:ext>
            </a:extLst>
          </p:cNvPr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2E9715B3-1851-AE0D-2021-7C7F0D0C48B6}"/>
              </a:ext>
            </a:extLst>
          </p:cNvPr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7E0A6A06-1307-2FFA-B9D0-B5731C61D0E7}"/>
              </a:ext>
            </a:extLst>
          </p:cNvPr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>
            <a:extLst>
              <a:ext uri="{FF2B5EF4-FFF2-40B4-BE49-F238E27FC236}">
                <a16:creationId xmlns:a16="http://schemas.microsoft.com/office/drawing/2014/main" id="{38B424D1-1EF2-B5F3-7422-FA7A1047BB88}"/>
              </a:ext>
            </a:extLst>
          </p:cNvPr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8B1DCC66-63EB-D6F3-A25F-3F3180B74452}"/>
                </a:ext>
              </a:extLst>
            </p:cNvPr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A58EF6CA-70C8-5920-8DE6-D91D8078BE78}"/>
                </a:ext>
              </a:extLst>
            </p:cNvPr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>
            <a:extLst>
              <a:ext uri="{FF2B5EF4-FFF2-40B4-BE49-F238E27FC236}">
                <a16:creationId xmlns:a16="http://schemas.microsoft.com/office/drawing/2014/main" id="{6E929553-D06C-0831-891F-F8A7E1E2E33E}"/>
              </a:ext>
            </a:extLst>
          </p:cNvPr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01927ACD-97C3-8BFA-87A8-62ADC07D3CE2}"/>
              </a:ext>
            </a:extLst>
          </p:cNvPr>
          <p:cNvSpPr txBox="1"/>
          <p:nvPr/>
        </p:nvSpPr>
        <p:spPr>
          <a:xfrm>
            <a:off x="1713898" y="949628"/>
            <a:ext cx="1408488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Refrences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3D20AC8F-43AF-B869-B257-0736DAA5F5E4}"/>
              </a:ext>
            </a:extLst>
          </p:cNvPr>
          <p:cNvSpPr txBox="1"/>
          <p:nvPr/>
        </p:nvSpPr>
        <p:spPr>
          <a:xfrm>
            <a:off x="1773625" y="2532658"/>
            <a:ext cx="15011400" cy="61811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Health Foundation (2023) </a:t>
            </a:r>
            <a:r>
              <a:rPr lang="en-GB" i="1" dirty="0">
                <a:latin typeface="Arial" panose="020B0604020202020204" pitchFamily="34" charset="0"/>
              </a:rPr>
              <a:t>Quantifying health inequalities in England.</a:t>
            </a:r>
            <a:r>
              <a:rPr lang="en-GB" dirty="0">
                <a:latin typeface="Arial" panose="020B0604020202020204" pitchFamily="34" charset="0"/>
              </a:rPr>
              <a:t> London: The Health Foundation. Available at: https://www.health.org.uk/reports-and-analysis/analysis/quantifying-health-inequalities-in-england (Accessed: 29 September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Health Foundation (2024) </a:t>
            </a:r>
            <a:r>
              <a:rPr lang="en-GB" i="1" dirty="0">
                <a:latin typeface="Arial" panose="020B0604020202020204" pitchFamily="34" charset="0"/>
              </a:rPr>
              <a:t>Health inequalities in 2040: Current and projected patterns of illness by deprivation in England.</a:t>
            </a:r>
            <a:r>
              <a:rPr lang="en-GB" dirty="0">
                <a:latin typeface="Arial" panose="020B0604020202020204" pitchFamily="34" charset="0"/>
              </a:rPr>
              <a:t> London: REAL Centre. Available at: https://www.health.org.uk/publications/health-inequalities-in-2040 (Accessed: 05 October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King’s Fund (2024) </a:t>
            </a:r>
            <a:r>
              <a:rPr lang="en-GB" i="1" dirty="0">
                <a:latin typeface="Arial" panose="020B0604020202020204" pitchFamily="34" charset="0"/>
              </a:rPr>
              <a:t>Staff shortages.</a:t>
            </a:r>
            <a:r>
              <a:rPr lang="en-GB" dirty="0">
                <a:latin typeface="Arial" panose="020B0604020202020204" pitchFamily="34" charset="0"/>
              </a:rPr>
              <a:t> London: King’s Fund. Available at: https://www.kingsfund.org.uk/insight-and-analysis/data-and-charts/staff-shortages (Accessed: 01 October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Local Government Association (LGA) (2023) </a:t>
            </a:r>
            <a:r>
              <a:rPr lang="en-GB" i="1" dirty="0">
                <a:latin typeface="Arial" panose="020B0604020202020204" pitchFamily="34" charset="0"/>
              </a:rPr>
              <a:t>Case studies: Community health and wellbeing initiatives.</a:t>
            </a:r>
            <a:r>
              <a:rPr lang="en-GB" dirty="0">
                <a:latin typeface="Arial" panose="020B0604020202020204" pitchFamily="34" charset="0"/>
              </a:rPr>
              <a:t> London: LGA. Available at: https://www.local.gov.uk/case-studies (Accessed: 26 September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Marmot, M. (2020) </a:t>
            </a:r>
            <a:r>
              <a:rPr lang="en-GB" i="1" dirty="0">
                <a:latin typeface="Arial" panose="020B0604020202020204" pitchFamily="34" charset="0"/>
              </a:rPr>
              <a:t>Health equity in England: The Marmot Review 10 years on.</a:t>
            </a:r>
            <a:r>
              <a:rPr lang="en-GB" dirty="0">
                <a:latin typeface="Arial" panose="020B0604020202020204" pitchFamily="34" charset="0"/>
              </a:rPr>
              <a:t> London: Institute of Health Equity. Available at: https://www.health.org.uk/publications/reports/the-marmot-review-10-years-on (Accessed: 03 October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National Institute for Health and Care Excellence (NICE) (2021) </a:t>
            </a:r>
            <a:r>
              <a:rPr lang="en-GB" i="1" dirty="0">
                <a:latin typeface="Arial" panose="020B0604020202020204" pitchFamily="34" charset="0"/>
              </a:rPr>
              <a:t>Guidelines on community wellbeing.</a:t>
            </a:r>
            <a:r>
              <a:rPr lang="en-GB" dirty="0">
                <a:latin typeface="Arial" panose="020B0604020202020204" pitchFamily="34" charset="0"/>
              </a:rPr>
              <a:t> London: NICE. Available at: https://www.nice.org.uk/guidance (Accessed: 04 October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NHS (2019) </a:t>
            </a:r>
            <a:r>
              <a:rPr lang="en-GB" i="1" dirty="0">
                <a:latin typeface="Arial" panose="020B0604020202020204" pitchFamily="34" charset="0"/>
              </a:rPr>
              <a:t>NHS Long Term Plan.</a:t>
            </a:r>
            <a:r>
              <a:rPr lang="en-GB" dirty="0">
                <a:latin typeface="Arial" panose="020B0604020202020204" pitchFamily="34" charset="0"/>
              </a:rPr>
              <a:t> London: NHS England. Available at: https://www.longtermplan.nhs.uk (Accessed: 25 September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</a:rPr>
              <a:t>NHS (2022) </a:t>
            </a:r>
            <a:r>
              <a:rPr lang="en-GB" i="1" dirty="0">
                <a:latin typeface="Arial" panose="020B0604020202020204" pitchFamily="34" charset="0"/>
              </a:rPr>
              <a:t>Delivering a Net Zero NHS.</a:t>
            </a:r>
            <a:r>
              <a:rPr lang="en-GB" dirty="0">
                <a:latin typeface="Arial" panose="020B0604020202020204" pitchFamily="34" charset="0"/>
              </a:rPr>
              <a:t> London: NHS England. Available at: https://www.england.nhs.uk/greenernhs (Accessed: 28 September 2025).</a:t>
            </a:r>
          </a:p>
        </p:txBody>
      </p:sp>
    </p:spTree>
    <p:extLst>
      <p:ext uri="{BB962C8B-B14F-4D97-AF65-F5344CB8AC3E}">
        <p14:creationId xmlns:p14="http://schemas.microsoft.com/office/powerpoint/2010/main" val="22339809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5F7632-95F6-117F-CB04-84F6128777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DA970A50-9CB5-173C-00D6-9F81AEC5DE2C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B50AE2D5-809E-DDE7-CBF0-890121815CC8}"/>
              </a:ext>
            </a:extLst>
          </p:cNvPr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EF247F2F-8386-797D-1C11-9F6A7957CC78}"/>
              </a:ext>
            </a:extLst>
          </p:cNvPr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B1F047F6-F6EC-51A3-83CE-9CCE4C027B62}"/>
              </a:ext>
            </a:extLst>
          </p:cNvPr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7BD3BF15-1442-AD93-43C0-172E3F11AAFD}"/>
              </a:ext>
            </a:extLst>
          </p:cNvPr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3E77E141-6794-2925-60A4-32961E460D8C}"/>
              </a:ext>
            </a:extLst>
          </p:cNvPr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96A01A56-C4C4-EB39-36FB-F958703E5593}"/>
              </a:ext>
            </a:extLst>
          </p:cNvPr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>
            <a:extLst>
              <a:ext uri="{FF2B5EF4-FFF2-40B4-BE49-F238E27FC236}">
                <a16:creationId xmlns:a16="http://schemas.microsoft.com/office/drawing/2014/main" id="{069FFB04-2016-F9A6-1D9B-4C46F7FEC883}"/>
              </a:ext>
            </a:extLst>
          </p:cNvPr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18013A5B-0E81-EED7-660A-D022BCCC2C4D}"/>
                </a:ext>
              </a:extLst>
            </p:cNvPr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4955D398-8C6E-7AC2-372E-84CE80E7835E}"/>
                </a:ext>
              </a:extLst>
            </p:cNvPr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>
            <a:extLst>
              <a:ext uri="{FF2B5EF4-FFF2-40B4-BE49-F238E27FC236}">
                <a16:creationId xmlns:a16="http://schemas.microsoft.com/office/drawing/2014/main" id="{980CDF13-52A7-54FB-0E82-2F467E7FFB4D}"/>
              </a:ext>
            </a:extLst>
          </p:cNvPr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5C78B2D8-CC8D-3A56-6E81-CE9B767C5B39}"/>
              </a:ext>
            </a:extLst>
          </p:cNvPr>
          <p:cNvSpPr txBox="1"/>
          <p:nvPr/>
        </p:nvSpPr>
        <p:spPr>
          <a:xfrm>
            <a:off x="1713898" y="949628"/>
            <a:ext cx="1408488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Refrences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A5F1A533-C298-5F59-2C6F-C511D7438D9E}"/>
              </a:ext>
            </a:extLst>
          </p:cNvPr>
          <p:cNvSpPr txBox="1"/>
          <p:nvPr/>
        </p:nvSpPr>
        <p:spPr>
          <a:xfrm>
            <a:off x="1713898" y="2355694"/>
            <a:ext cx="15011400" cy="66050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Office for National Statistics (ONS) (2021) </a:t>
            </a:r>
            <a:r>
              <a:rPr lang="en-GB" i="1" dirty="0"/>
              <a:t>Wellbeing measures in the UK: 2021 update.</a:t>
            </a:r>
            <a:r>
              <a:rPr lang="en-GB" dirty="0"/>
              <a:t> Newport: ONS. Available at: https://www.ons.gov.uk (Accessed: 30 September 2025).</a:t>
            </a:r>
          </a:p>
          <a:p>
            <a:pPr>
              <a:lnSpc>
                <a:spcPct val="150000"/>
              </a:lnSpc>
            </a:pPr>
            <a:r>
              <a:rPr lang="en-GB" dirty="0"/>
              <a:t>Office for National Statistics (ONS) (2022) </a:t>
            </a:r>
            <a:r>
              <a:rPr lang="en-GB" i="1" dirty="0"/>
              <a:t>Maternal mortality by ethnicity in England and Wales.</a:t>
            </a:r>
            <a:r>
              <a:rPr lang="en-GB" dirty="0"/>
              <a:t> Newport: ONS. Available at: https://www.ons.gov.uk (Accessed: 27 September 2025).</a:t>
            </a:r>
          </a:p>
          <a:p>
            <a:pPr>
              <a:lnSpc>
                <a:spcPct val="150000"/>
              </a:lnSpc>
            </a:pPr>
            <a:r>
              <a:rPr lang="en-GB" dirty="0"/>
              <a:t>Organisation for Economic Co-operation and Development (OECD) (2021) </a:t>
            </a:r>
            <a:r>
              <a:rPr lang="en-GB" i="1" dirty="0"/>
              <a:t>Health in the 21st Century.</a:t>
            </a:r>
            <a:r>
              <a:rPr lang="en-GB" dirty="0"/>
              <a:t> Paris: OECD Publishing. Available at: https://doi.org/10.1787/2074319x (Accessed: 05 October 2025).</a:t>
            </a:r>
          </a:p>
          <a:p>
            <a:pPr>
              <a:lnSpc>
                <a:spcPct val="150000"/>
              </a:lnSpc>
            </a:pPr>
            <a:r>
              <a:rPr lang="en-GB" dirty="0"/>
              <a:t>UK Health Security Agency (UKHSA) (2021) </a:t>
            </a:r>
            <a:r>
              <a:rPr lang="en-GB" i="1" dirty="0"/>
              <a:t>Strategy for health protection and inequalities.</a:t>
            </a:r>
            <a:r>
              <a:rPr lang="en-GB" dirty="0"/>
              <a:t> London: UKHSA. Available at: https://www.gov.uk/government/organisations/uk-health-security-agency (Accessed: 02 October 2025).</a:t>
            </a:r>
          </a:p>
          <a:p>
            <a:pPr>
              <a:lnSpc>
                <a:spcPct val="150000"/>
              </a:lnSpc>
            </a:pPr>
            <a:r>
              <a:rPr lang="en-GB" dirty="0"/>
              <a:t>United Nations (2023) </a:t>
            </a:r>
            <a:r>
              <a:rPr lang="en-GB" i="1" dirty="0"/>
              <a:t>Sustainable Development Goals Report 2023.</a:t>
            </a:r>
            <a:r>
              <a:rPr lang="en-GB" dirty="0"/>
              <a:t> New York: United Nations. Available at: https://unstats.un.org/sdgs/report/2023 (Accessed: 01 October 2025).</a:t>
            </a:r>
          </a:p>
          <a:p>
            <a:pPr>
              <a:lnSpc>
                <a:spcPct val="150000"/>
              </a:lnSpc>
            </a:pPr>
            <a:r>
              <a:rPr lang="en-GB" dirty="0"/>
              <a:t>United Nations (2024) </a:t>
            </a:r>
            <a:r>
              <a:rPr lang="en-GB" i="1" dirty="0"/>
              <a:t>Sustainable Development Goals Report 2024.</a:t>
            </a:r>
            <a:r>
              <a:rPr lang="en-GB" dirty="0"/>
              <a:t> New York: United Nations. Available at: https://unstats.un.org/sdgs/report/2024 (Accessed: 28 September 2025).</a:t>
            </a:r>
          </a:p>
          <a:p>
            <a:pPr>
              <a:lnSpc>
                <a:spcPct val="150000"/>
              </a:lnSpc>
            </a:pPr>
            <a:r>
              <a:rPr lang="en-GB" dirty="0"/>
              <a:t>University of Wales Trinity Saint David (2024) </a:t>
            </a:r>
            <a:r>
              <a:rPr lang="en-GB" i="1" dirty="0"/>
              <a:t>BMHP6030 Week 1 Module Notes: Introduction to Health, Wellbeing and Sustainable Development.</a:t>
            </a:r>
            <a:r>
              <a:rPr lang="en-GB" dirty="0"/>
              <a:t> Unpublished teaching material. (Accessed: 23 September 2025).</a:t>
            </a:r>
          </a:p>
          <a:p>
            <a:pPr>
              <a:lnSpc>
                <a:spcPct val="150000"/>
              </a:lnSpc>
            </a:pPr>
            <a:r>
              <a:rPr lang="en-GB" dirty="0"/>
              <a:t>University of Wales Trinity Saint David (2024) </a:t>
            </a:r>
            <a:r>
              <a:rPr lang="en-GB" i="1" dirty="0"/>
              <a:t>BMHP6030 Week 3 Module Notes: Social Determinants of Health and Policy.</a:t>
            </a:r>
            <a:r>
              <a:rPr lang="en-GB" dirty="0"/>
              <a:t> Unpublished teaching material. (Accessed: 25 September 2025).</a:t>
            </a:r>
          </a:p>
        </p:txBody>
      </p:sp>
    </p:spTree>
    <p:extLst>
      <p:ext uri="{BB962C8B-B14F-4D97-AF65-F5344CB8AC3E}">
        <p14:creationId xmlns:p14="http://schemas.microsoft.com/office/powerpoint/2010/main" val="11407911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F9A965-F42F-7D1A-A982-C9E000C39E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2A67059-916E-8282-45F7-579925B6F93B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20891DB8-ED89-2A41-FA4B-4F1466FD414D}"/>
              </a:ext>
            </a:extLst>
          </p:cNvPr>
          <p:cNvSpPr/>
          <p:nvPr/>
        </p:nvSpPr>
        <p:spPr>
          <a:xfrm>
            <a:off x="2698846" y="9239250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1" y="0"/>
                </a:lnTo>
                <a:lnTo>
                  <a:pt x="13298551" y="1196870"/>
                </a:lnTo>
                <a:lnTo>
                  <a:pt x="0" y="1196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7748800D-A527-D380-8052-E4758D65E5BC}"/>
              </a:ext>
            </a:extLst>
          </p:cNvPr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3C23FC50-271D-3624-F793-F9035662CA0F}"/>
              </a:ext>
            </a:extLst>
          </p:cNvPr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24B1210B-56C4-9AB9-895F-32F5590A1562}"/>
              </a:ext>
            </a:extLst>
          </p:cNvPr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68177BC1-781A-ED20-AFC5-3A72E87A6331}"/>
              </a:ext>
            </a:extLst>
          </p:cNvPr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A432D495-10B3-0F41-77BB-F0204D6BF152}"/>
              </a:ext>
            </a:extLst>
          </p:cNvPr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>
            <a:extLst>
              <a:ext uri="{FF2B5EF4-FFF2-40B4-BE49-F238E27FC236}">
                <a16:creationId xmlns:a16="http://schemas.microsoft.com/office/drawing/2014/main" id="{235FAEE5-9BE6-F09D-B9DD-BDE947494404}"/>
              </a:ext>
            </a:extLst>
          </p:cNvPr>
          <p:cNvGrpSpPr/>
          <p:nvPr/>
        </p:nvGrpSpPr>
        <p:grpSpPr>
          <a:xfrm>
            <a:off x="1026504" y="1028700"/>
            <a:ext cx="16230600" cy="8229600"/>
            <a:chOff x="0" y="0"/>
            <a:chExt cx="4274726" cy="2167467"/>
          </a:xfrm>
        </p:grpSpPr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B40CCEFC-4D93-E416-8795-419ADA68C6CD}"/>
                </a:ext>
              </a:extLst>
            </p:cNvPr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BDAC3FA5-C2E2-51BB-9812-3AA89B7E56BC}"/>
                </a:ext>
              </a:extLst>
            </p:cNvPr>
            <p:cNvSpPr txBox="1"/>
            <p:nvPr/>
          </p:nvSpPr>
          <p:spPr>
            <a:xfrm>
              <a:off x="0" y="-57150"/>
              <a:ext cx="4274726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2" name="Freeform 12">
            <a:extLst>
              <a:ext uri="{FF2B5EF4-FFF2-40B4-BE49-F238E27FC236}">
                <a16:creationId xmlns:a16="http://schemas.microsoft.com/office/drawing/2014/main" id="{5B9F1E15-5E22-AB5C-FF2C-140937A7E8C4}"/>
              </a:ext>
            </a:extLst>
          </p:cNvPr>
          <p:cNvSpPr/>
          <p:nvPr/>
        </p:nvSpPr>
        <p:spPr>
          <a:xfrm rot="472477">
            <a:off x="15630383" y="47750"/>
            <a:ext cx="822623" cy="1824365"/>
          </a:xfrm>
          <a:custGeom>
            <a:avLst/>
            <a:gdLst/>
            <a:ahLst/>
            <a:cxnLst/>
            <a:rect l="l" t="t" r="r" b="b"/>
            <a:pathLst>
              <a:path w="822623" h="1824365">
                <a:moveTo>
                  <a:pt x="0" y="0"/>
                </a:moveTo>
                <a:lnTo>
                  <a:pt x="822622" y="0"/>
                </a:lnTo>
                <a:lnTo>
                  <a:pt x="822622" y="1824365"/>
                </a:lnTo>
                <a:lnTo>
                  <a:pt x="0" y="1824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5CCDF821-F2A9-8679-2326-EC77F9CC2B5F}"/>
              </a:ext>
            </a:extLst>
          </p:cNvPr>
          <p:cNvSpPr txBox="1"/>
          <p:nvPr/>
        </p:nvSpPr>
        <p:spPr>
          <a:xfrm>
            <a:off x="1713898" y="949628"/>
            <a:ext cx="1408488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Refrences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6488C733-B3D7-9814-E6A8-4F7D52086B08}"/>
              </a:ext>
            </a:extLst>
          </p:cNvPr>
          <p:cNvSpPr txBox="1"/>
          <p:nvPr/>
        </p:nvSpPr>
        <p:spPr>
          <a:xfrm>
            <a:off x="1773625" y="2631493"/>
            <a:ext cx="15011400" cy="32810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University of Wales Trinity Saint David (UWTSD) (2025) </a:t>
            </a:r>
            <a:r>
              <a:rPr lang="en-GB" i="1" dirty="0"/>
              <a:t>BMHP6030 Week 4 Module Notes: Global &amp; UK Initiatives for SDGs in Health and Social Care. </a:t>
            </a:r>
            <a:r>
              <a:rPr lang="en-GB" dirty="0"/>
              <a:t>Unpublished teaching material (Accessed: 25 September 2025).</a:t>
            </a:r>
          </a:p>
          <a:p>
            <a:pPr>
              <a:lnSpc>
                <a:spcPct val="150000"/>
              </a:lnSpc>
            </a:pPr>
            <a:r>
              <a:rPr lang="en-GB" dirty="0"/>
              <a:t>University of Wales Trinity Saint David (2024) </a:t>
            </a:r>
            <a:r>
              <a:rPr lang="en-GB" i="1" dirty="0"/>
              <a:t>BMHP6030 Week 5 Module Notes: Social Processes, Stigma and Public Health Campaigns.</a:t>
            </a:r>
            <a:r>
              <a:rPr lang="en-GB" dirty="0"/>
              <a:t> Unpublished teaching material. (Accessed: 29 September 2025).</a:t>
            </a:r>
          </a:p>
          <a:p>
            <a:pPr>
              <a:lnSpc>
                <a:spcPct val="150000"/>
              </a:lnSpc>
            </a:pPr>
            <a:r>
              <a:rPr lang="en-GB" dirty="0"/>
              <a:t>World Health Organization (WHO) (2014) </a:t>
            </a:r>
            <a:r>
              <a:rPr lang="en-GB" i="1" dirty="0"/>
              <a:t>Health in All Policies: Framework for Country Action.</a:t>
            </a:r>
            <a:r>
              <a:rPr lang="en-GB" dirty="0"/>
              <a:t> Geneva: WHO. Available at: https://www.afro.who.int/publications/health-all-policies-framework-country-action (Accessed: 04 October 2025).</a:t>
            </a:r>
          </a:p>
          <a:p>
            <a:pPr>
              <a:lnSpc>
                <a:spcPct val="150000"/>
              </a:lnSpc>
            </a:pPr>
            <a:r>
              <a:rPr lang="en-GB" dirty="0"/>
              <a:t>World Health Organization (WHO) (2020) </a:t>
            </a:r>
            <a:r>
              <a:rPr lang="en-GB" i="1" dirty="0"/>
              <a:t>Constitution of the World Health Organization.</a:t>
            </a:r>
            <a:r>
              <a:rPr lang="en-GB" dirty="0"/>
              <a:t> Geneva: WHO. Available at: https://www.who.int/about/governance/constitution (Accessed: 29 September 2025).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05226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33" b="-333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 rot="581072">
            <a:off x="15539908" y="7294587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>
            <a:off x="-307105" y="6283301"/>
            <a:ext cx="4543877" cy="4305324"/>
          </a:xfrm>
          <a:custGeom>
            <a:avLst/>
            <a:gdLst/>
            <a:ahLst/>
            <a:cxnLst/>
            <a:rect l="l" t="t" r="r" b="b"/>
            <a:pathLst>
              <a:path w="4543877" h="4305324">
                <a:moveTo>
                  <a:pt x="0" y="0"/>
                </a:moveTo>
                <a:lnTo>
                  <a:pt x="4543877" y="0"/>
                </a:lnTo>
                <a:lnTo>
                  <a:pt x="4543877" y="4305324"/>
                </a:lnTo>
                <a:lnTo>
                  <a:pt x="0" y="43053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5" name="Group 5"/>
          <p:cNvGrpSpPr/>
          <p:nvPr/>
        </p:nvGrpSpPr>
        <p:grpSpPr>
          <a:xfrm>
            <a:off x="2406657" y="2946004"/>
            <a:ext cx="13474686" cy="4790024"/>
            <a:chOff x="0" y="0"/>
            <a:chExt cx="3548888" cy="126157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548888" cy="1261570"/>
            </a:xfrm>
            <a:custGeom>
              <a:avLst/>
              <a:gdLst/>
              <a:ahLst/>
              <a:cxnLst/>
              <a:rect l="l" t="t" r="r" b="b"/>
              <a:pathLst>
                <a:path w="3548888" h="1261570">
                  <a:moveTo>
                    <a:pt x="29302" y="0"/>
                  </a:moveTo>
                  <a:lnTo>
                    <a:pt x="3519586" y="0"/>
                  </a:lnTo>
                  <a:cubicBezTo>
                    <a:pt x="3527358" y="0"/>
                    <a:pt x="3534811" y="3087"/>
                    <a:pt x="3540306" y="8582"/>
                  </a:cubicBezTo>
                  <a:cubicBezTo>
                    <a:pt x="3545801" y="14078"/>
                    <a:pt x="3548888" y="21531"/>
                    <a:pt x="3548888" y="29302"/>
                  </a:cubicBezTo>
                  <a:lnTo>
                    <a:pt x="3548888" y="1232268"/>
                  </a:lnTo>
                  <a:cubicBezTo>
                    <a:pt x="3548888" y="1240039"/>
                    <a:pt x="3545801" y="1247493"/>
                    <a:pt x="3540306" y="1252988"/>
                  </a:cubicBezTo>
                  <a:cubicBezTo>
                    <a:pt x="3534811" y="1258483"/>
                    <a:pt x="3527358" y="1261570"/>
                    <a:pt x="3519586" y="1261570"/>
                  </a:cubicBezTo>
                  <a:lnTo>
                    <a:pt x="29302" y="1261570"/>
                  </a:lnTo>
                  <a:cubicBezTo>
                    <a:pt x="13119" y="1261570"/>
                    <a:pt x="0" y="1248451"/>
                    <a:pt x="0" y="1232268"/>
                  </a:cubicBezTo>
                  <a:lnTo>
                    <a:pt x="0" y="29302"/>
                  </a:lnTo>
                  <a:cubicBezTo>
                    <a:pt x="0" y="13119"/>
                    <a:pt x="13119" y="0"/>
                    <a:pt x="29302" y="0"/>
                  </a:cubicBezTo>
                  <a:close/>
                </a:path>
              </a:pathLst>
            </a:custGeom>
            <a:solidFill>
              <a:srgbClr val="E3A6A8"/>
            </a:solidFill>
            <a:ln w="38100" cap="rnd">
              <a:solidFill>
                <a:srgbClr val="A6A6A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3548888" cy="13187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8" name="Freeform 8"/>
          <p:cNvSpPr/>
          <p:nvPr/>
        </p:nvSpPr>
        <p:spPr>
          <a:xfrm rot="472477">
            <a:off x="14461725" y="1786517"/>
            <a:ext cx="913498" cy="2025902"/>
          </a:xfrm>
          <a:custGeom>
            <a:avLst/>
            <a:gdLst/>
            <a:ahLst/>
            <a:cxnLst/>
            <a:rect l="l" t="t" r="r" b="b"/>
            <a:pathLst>
              <a:path w="913498" h="2025902">
                <a:moveTo>
                  <a:pt x="0" y="0"/>
                </a:moveTo>
                <a:lnTo>
                  <a:pt x="913498" y="0"/>
                </a:lnTo>
                <a:lnTo>
                  <a:pt x="913498" y="2025902"/>
                </a:lnTo>
                <a:lnTo>
                  <a:pt x="0" y="2025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Freeform 9"/>
          <p:cNvSpPr/>
          <p:nvPr/>
        </p:nvSpPr>
        <p:spPr>
          <a:xfrm>
            <a:off x="2582791" y="7736029"/>
            <a:ext cx="13298552" cy="1196870"/>
          </a:xfrm>
          <a:custGeom>
            <a:avLst/>
            <a:gdLst/>
            <a:ahLst/>
            <a:cxnLst/>
            <a:rect l="l" t="t" r="r" b="b"/>
            <a:pathLst>
              <a:path w="13298552" h="1196870">
                <a:moveTo>
                  <a:pt x="0" y="0"/>
                </a:moveTo>
                <a:lnTo>
                  <a:pt x="13298552" y="0"/>
                </a:lnTo>
                <a:lnTo>
                  <a:pt x="13298552" y="1196869"/>
                </a:lnTo>
                <a:lnTo>
                  <a:pt x="0" y="1196869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0" name="Freeform 10"/>
          <p:cNvSpPr/>
          <p:nvPr/>
        </p:nvSpPr>
        <p:spPr>
          <a:xfrm rot="-3105018">
            <a:off x="13082135" y="8356495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0" y="0"/>
                </a:moveTo>
                <a:lnTo>
                  <a:pt x="2490234" y="0"/>
                </a:lnTo>
                <a:lnTo>
                  <a:pt x="2490234" y="3276623"/>
                </a:lnTo>
                <a:lnTo>
                  <a:pt x="0" y="327662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1" name="TextBox 11"/>
          <p:cNvSpPr txBox="1"/>
          <p:nvPr/>
        </p:nvSpPr>
        <p:spPr>
          <a:xfrm>
            <a:off x="3457593" y="4613307"/>
            <a:ext cx="11548948" cy="1455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60"/>
              </a:lnSpc>
            </a:pPr>
            <a:r>
              <a:rPr lang="en-US" sz="9600" dirty="0">
                <a:solidFill>
                  <a:srgbClr val="000000"/>
                </a:solidFill>
                <a:latin typeface="Bryndan Write"/>
                <a:ea typeface="Bryndan Write"/>
                <a:cs typeface="Bryndan Write"/>
                <a:sym typeface="Bryndan Write"/>
              </a:rPr>
              <a:t>THANK YOU</a:t>
            </a:r>
          </a:p>
        </p:txBody>
      </p:sp>
      <p:sp>
        <p:nvSpPr>
          <p:cNvPr id="12" name="Freeform 12"/>
          <p:cNvSpPr/>
          <p:nvPr/>
        </p:nvSpPr>
        <p:spPr>
          <a:xfrm rot="-10218927" flipH="1">
            <a:off x="-49247" y="-285053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Freeform 13"/>
          <p:cNvSpPr/>
          <p:nvPr/>
        </p:nvSpPr>
        <p:spPr>
          <a:xfrm rot="7694981" flipH="1">
            <a:off x="2408526" y="-1346961"/>
            <a:ext cx="2490234" cy="3276624"/>
          </a:xfrm>
          <a:custGeom>
            <a:avLst/>
            <a:gdLst/>
            <a:ahLst/>
            <a:cxnLst/>
            <a:rect l="l" t="t" r="r" b="b"/>
            <a:pathLst>
              <a:path w="2490234" h="3276624">
                <a:moveTo>
                  <a:pt x="2490234" y="0"/>
                </a:moveTo>
                <a:lnTo>
                  <a:pt x="0" y="0"/>
                </a:lnTo>
                <a:lnTo>
                  <a:pt x="0" y="3276623"/>
                </a:lnTo>
                <a:lnTo>
                  <a:pt x="2490234" y="3276623"/>
                </a:lnTo>
                <a:lnTo>
                  <a:pt x="2490234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2130</Words>
  <Application>Microsoft Office PowerPoint</Application>
  <PresentationFormat>Custom</PresentationFormat>
  <Paragraphs>100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Bryndan Write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White Pink Fun Abstract Group Project Presentation </dc:title>
  <cp:lastModifiedBy>Iftekhar Rashid</cp:lastModifiedBy>
  <cp:revision>6</cp:revision>
  <dcterms:created xsi:type="dcterms:W3CDTF">2006-08-16T00:00:00Z</dcterms:created>
  <dcterms:modified xsi:type="dcterms:W3CDTF">2025-10-01T20:43:21Z</dcterms:modified>
  <dc:identifier>DAG0fXL5TRs</dc:identifier>
</cp:coreProperties>
</file>