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6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1428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384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273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772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08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655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381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607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614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19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663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4388C39-2689-4536-8984-51E5C31B755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9DBCA56-F6F7-4C24-9ECC-D71E6633075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6595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2.xml"/><Relationship Id="rId2" Type="http://schemas.openxmlformats.org/officeDocument/2006/relationships/video" Target="NULL" TargetMode="External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2" Type="http://schemas.openxmlformats.org/officeDocument/2006/relationships/video" Target="NULL" TargetMode="External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tags" Target="../tags/tag6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5.mp4"/><Relationship Id="rId2" Type="http://schemas.openxmlformats.org/officeDocument/2006/relationships/tags" Target="../tags/tag7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One way </a:t>
            </a:r>
            <a:r>
              <a:rPr lang="en-GB" dirty="0" err="1"/>
              <a:t>Anova</a:t>
            </a:r>
            <a:r>
              <a:rPr lang="en-GB" dirty="0"/>
              <a:t> - Within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Charlotte Greenway</a:t>
            </a:r>
          </a:p>
        </p:txBody>
      </p:sp>
    </p:spTree>
    <p:extLst>
      <p:ext uri="{BB962C8B-B14F-4D97-AF65-F5344CB8AC3E}">
        <p14:creationId xmlns:p14="http://schemas.microsoft.com/office/powerpoint/2010/main" val="208244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092853"/>
          </a:xfrm>
        </p:spPr>
        <p:txBody>
          <a:bodyPr>
            <a:normAutofit fontScale="90000"/>
          </a:bodyPr>
          <a:lstStyle/>
          <a:p>
            <a:r>
              <a:rPr lang="en-GB" dirty="0"/>
              <a:t>Repeated measures ANOVA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2933" y="3747074"/>
            <a:ext cx="9601196" cy="3912577"/>
          </a:xfrm>
        </p:spPr>
        <p:txBody>
          <a:bodyPr>
            <a:noAutofit/>
          </a:bodyPr>
          <a:lstStyle/>
          <a:p>
            <a:endParaRPr lang="en-GB" sz="1400" dirty="0"/>
          </a:p>
          <a:p>
            <a:pPr marL="0" indent="0">
              <a:buNone/>
            </a:pPr>
            <a:r>
              <a:rPr lang="en-GB" sz="2400" dirty="0"/>
              <a:t>Experimental hypothesis</a:t>
            </a:r>
          </a:p>
          <a:p>
            <a:pPr marL="0" indent="0">
              <a:buNone/>
            </a:pPr>
            <a:r>
              <a:rPr lang="en-GB" sz="2400" dirty="0"/>
              <a:t>There will be a significant change in students' math anxiety scores before, during, and after participation in a math anxiety group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1192960" y="2074985"/>
            <a:ext cx="980607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Research question</a:t>
            </a:r>
          </a:p>
          <a:p>
            <a:r>
              <a:rPr lang="en-GB" sz="2400" dirty="0"/>
              <a:t>Is there a change in students’ math anxiety scores before, during, and after participation in a math anxiety group?</a:t>
            </a:r>
          </a:p>
        </p:txBody>
      </p:sp>
      <p:pic>
        <p:nvPicPr>
          <p:cNvPr id="9" name="tmp1903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33.126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41423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670"/>
    </mc:Choice>
    <mc:Fallback>
      <p:transition spd="slow" advTm="25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Variables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94224"/>
            <a:ext cx="10330961" cy="3421837"/>
          </a:xfrm>
        </p:spPr>
        <p:txBody>
          <a:bodyPr>
            <a:noAutofit/>
          </a:bodyPr>
          <a:lstStyle/>
          <a:p>
            <a:r>
              <a:rPr lang="en-GB" sz="2400" dirty="0"/>
              <a:t>Independent variable:</a:t>
            </a:r>
          </a:p>
          <a:p>
            <a:pPr lvl="1"/>
            <a:r>
              <a:rPr lang="en-GB" sz="2000" dirty="0"/>
              <a:t>Time one (before intervention)</a:t>
            </a:r>
          </a:p>
          <a:p>
            <a:pPr lvl="1"/>
            <a:r>
              <a:rPr lang="en-GB" sz="2000" dirty="0"/>
              <a:t>Time two (during intervention)</a:t>
            </a:r>
          </a:p>
          <a:p>
            <a:pPr lvl="1"/>
            <a:r>
              <a:rPr lang="en-GB" sz="2000" dirty="0"/>
              <a:t>Time three (after intervention)</a:t>
            </a:r>
          </a:p>
          <a:p>
            <a:endParaRPr lang="en-GB" sz="500" dirty="0"/>
          </a:p>
          <a:p>
            <a:r>
              <a:rPr lang="en-GB" sz="2400" dirty="0"/>
              <a:t>Dependent variable:</a:t>
            </a:r>
          </a:p>
          <a:p>
            <a:pPr lvl="1"/>
            <a:r>
              <a:rPr lang="en-GB" sz="2000" dirty="0"/>
              <a:t>Math anxiety score</a:t>
            </a:r>
          </a:p>
          <a:p>
            <a:endParaRPr lang="en-GB" sz="1400" dirty="0"/>
          </a:p>
          <a:p>
            <a:r>
              <a:rPr lang="en-GB" sz="2400" dirty="0"/>
              <a:t>Since we are examining one group of participants measured on the same scale on three different occasions the one way repeated measures ANOVA is the most appropriate statistical test</a:t>
            </a:r>
          </a:p>
          <a:p>
            <a:endParaRPr lang="en-GB" dirty="0"/>
          </a:p>
        </p:txBody>
      </p:sp>
      <p:pic>
        <p:nvPicPr>
          <p:cNvPr id="8" name="tmp89D3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33.00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18225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873"/>
    </mc:Choice>
    <mc:Fallback>
      <p:transition spd="slow" advTm="41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658AD05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5137" y="175847"/>
            <a:ext cx="11658439" cy="6304084"/>
          </a:xfrm>
        </p:spPr>
      </p:pic>
    </p:spTree>
    <p:extLst>
      <p:ext uri="{BB962C8B-B14F-4D97-AF65-F5344CB8AC3E}">
        <p14:creationId xmlns:p14="http://schemas.microsoft.com/office/powerpoint/2010/main" val="1701322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682"/>
    </mc:Choice>
    <mc:Fallback>
      <p:transition spd="slow" advTm="1436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68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FB07C26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6577" y="105508"/>
            <a:ext cx="11715453" cy="6497515"/>
          </a:xfrm>
        </p:spPr>
      </p:pic>
    </p:spTree>
    <p:extLst>
      <p:ext uri="{BB962C8B-B14F-4D97-AF65-F5344CB8AC3E}">
        <p14:creationId xmlns:p14="http://schemas.microsoft.com/office/powerpoint/2010/main" val="1407670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989"/>
    </mc:Choice>
    <mc:Fallback>
      <p:transition spd="slow" advTm="3219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99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A one-way repeated measures analysis of variance (ANOVA) was conducted to evaluate the hypothesis that there would be a change in participants math anxiety scores when measured before, during, and after participation in a math anxiety group (N=60). The results of the ANOVA  indicated a significant time effect, </a:t>
            </a:r>
            <a:r>
              <a:rPr lang="en-GB" sz="2400" i="1" dirty="0"/>
              <a:t>F(1.142)</a:t>
            </a:r>
            <a:r>
              <a:rPr lang="en-GB" sz="2400" dirty="0"/>
              <a:t>=1338.648, </a:t>
            </a:r>
            <a:r>
              <a:rPr lang="en-GB" sz="2400" i="1" dirty="0"/>
              <a:t>p&lt;.05</a:t>
            </a:r>
            <a:r>
              <a:rPr lang="en-GB" sz="2400" dirty="0"/>
              <a:t>. Thus, there is significant evidence to support the hypothesis.</a:t>
            </a:r>
          </a:p>
          <a:p>
            <a:endParaRPr lang="en-GB" sz="2400" dirty="0"/>
          </a:p>
          <a:p>
            <a:r>
              <a:rPr lang="en-GB" sz="2400" dirty="0"/>
              <a:t>Follow-up comparisons indicated that each pairwise difference was significant, </a:t>
            </a:r>
            <a:r>
              <a:rPr lang="en-GB" sz="2400" i="1" dirty="0"/>
              <a:t>p&lt;.05</a:t>
            </a:r>
            <a:r>
              <a:rPr lang="en-GB" sz="2400" dirty="0"/>
              <a:t>. There was a significant decrease in scores over time, suggesting that participation in the math anxiety group decreased participants' level of anxiety about math.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4" name="tmp2E12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43.2358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125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803"/>
    </mc:Choice>
    <mc:Fallback>
      <p:transition spd="slow" advTm="69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35|12.48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5671|recordLength=25704|start=0|end=25671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14|0.946|15.807|4.84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41873|recordLength=41906|start=0|end=41873|audioFormat={00001610-0000-0010-8000-00AA00389B71}|audioRate=44100|muted=false|volume=0.8|fadeIn=0|fadeOut=0|videoFormat={34363248-0000-0010-8000-00AA00389B71}|videoRate=15|videoWidth=256|videoHeight=25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embedded=true|recordStart=0|recordEnd=143683|recordLength=143683|start=0|end=143683|audioFormat={00001610-0000-0010-8000-00AA00389B71}|audioRate=44100|muted=false|volume=1|fadeIn=0|fadeOut=0|videoFormat={34363248-0000-0010-8000-00AA00389B71}|videoRate=10|videoWidth=1900|videoHeight=101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embedded=true|recordStart=0|recordEnd=321990|recordLength=321990|start=0|end=321990|audioFormat={00001610-0000-0010-8000-00AA00389B71}|audioRate=44100|muted=false|volume=1|fadeIn=0|fadeOut=0|videoFormat={34363248-0000-0010-8000-00AA00389B71}|videoRate=10|videoWidth=1900|videoHeight=101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69803|recordLength=69846|start=0|end=69803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161</TotalTime>
  <Words>235</Words>
  <Application>Microsoft Office PowerPoint</Application>
  <PresentationFormat>Widescreen</PresentationFormat>
  <Paragraphs>22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Calibri</vt:lpstr>
      <vt:lpstr>Calibri Light</vt:lpstr>
      <vt:lpstr>Retrospect</vt:lpstr>
      <vt:lpstr>One way Anova - Within</vt:lpstr>
      <vt:lpstr>Repeated measures ANOVA </vt:lpstr>
      <vt:lpstr>Variables </vt:lpstr>
      <vt:lpstr>PowerPoint Presentation</vt:lpstr>
      <vt:lpstr>PowerPoint Presentation</vt:lpstr>
      <vt:lpstr>Results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One way Anova - Within</dc:title>
  <dc:creator>Charlotte Greenway</dc:creator>
  <cp:lastModifiedBy>Charlotte Greenway</cp:lastModifiedBy>
  <cp:revision>19</cp:revision>
  <dcterms:created xsi:type="dcterms:W3CDTF">2016-10-02T14:27:14Z</dcterms:created>
  <dcterms:modified xsi:type="dcterms:W3CDTF">2017-09-11T16:02:47Z</dcterms:modified>
</cp:coreProperties>
</file>