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6" r:id="rId5"/>
    <p:sldId id="275" r:id="rId6"/>
    <p:sldId id="299" r:id="rId7"/>
    <p:sldId id="283" r:id="rId8"/>
    <p:sldId id="503" r:id="rId9"/>
    <p:sldId id="438" r:id="rId10"/>
    <p:sldId id="417" r:id="rId11"/>
    <p:sldId id="529" r:id="rId12"/>
    <p:sldId id="530" r:id="rId13"/>
    <p:sldId id="531" r:id="rId14"/>
    <p:sldId id="532" r:id="rId15"/>
    <p:sldId id="521" r:id="rId16"/>
    <p:sldId id="522" r:id="rId17"/>
    <p:sldId id="524" r:id="rId18"/>
    <p:sldId id="551" r:id="rId19"/>
    <p:sldId id="552" r:id="rId20"/>
    <p:sldId id="553" r:id="rId21"/>
    <p:sldId id="554" r:id="rId22"/>
    <p:sldId id="555" r:id="rId23"/>
    <p:sldId id="556" r:id="rId24"/>
    <p:sldId id="558" r:id="rId25"/>
    <p:sldId id="559" r:id="rId26"/>
    <p:sldId id="557" r:id="rId27"/>
    <p:sldId id="561" r:id="rId28"/>
    <p:sldId id="560" r:id="rId29"/>
    <p:sldId id="274" r:id="rId30"/>
  </p:sldIdLst>
  <p:sldSz cx="9144000" cy="6858000" type="screen4x3"/>
  <p:notesSz cx="6858000" cy="9144000"/>
  <p:embeddedFontLst>
    <p:embeddedFont>
      <p:font typeface="ＭＳ Ｐゴシック" panose="020B0600070205080204" pitchFamily="34" charset="-128"/>
      <p:regular r:id="rId33"/>
    </p:embeddedFont>
    <p:embeddedFont>
      <p:font typeface="Calibri" panose="020F0502020204030204" pitchFamily="34" charset="0"/>
      <p:regular r:id="rId34"/>
      <p:bold r:id="rId35"/>
      <p:italic r:id="rId36"/>
      <p:boldItalic r:id="rId3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572" autoAdjust="0"/>
    <p:restoredTop sz="94660"/>
  </p:normalViewPr>
  <p:slideViewPr>
    <p:cSldViewPr>
      <p:cViewPr varScale="1">
        <p:scale>
          <a:sx n="100" d="100"/>
          <a:sy n="100" d="100"/>
        </p:scale>
        <p:origin x="618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font" Target="fonts/font2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font" Target="fonts/font1.fntdata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openxmlformats.org/officeDocument/2006/relationships/font" Target="fonts/font5.fntdata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font" Target="fonts/font4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font" Target="fonts/font3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8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0679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983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10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6838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89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9661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13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38125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14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97560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15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2504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16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6661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17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64014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18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9053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19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3261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20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3745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21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6074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22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6660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23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6199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24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6271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25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4777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gif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Network and Cybersecurity Essentials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(ACCA4024)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Cybersecurity Essentials: </a:t>
            </a:r>
            <a:r>
              <a:rPr lang="en-GB" sz="2200" i="1" dirty="0" smtClean="0">
                <a:solidFill>
                  <a:schemeClr val="bg1"/>
                </a:solidFill>
              </a:rPr>
              <a:t>Conclusion</a:t>
            </a:r>
            <a:br>
              <a:rPr lang="en-GB" sz="2200" i="1" dirty="0" smtClean="0">
                <a:solidFill>
                  <a:schemeClr val="bg1"/>
                </a:solidFill>
              </a:rPr>
            </a:br>
            <a:r>
              <a:rPr lang="en-GB" sz="22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BEGINNING…</a:t>
            </a:r>
            <a:endParaRPr lang="en-GB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924" y="7509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373" y="5445224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007336"/>
            <a:ext cx="3383868" cy="2255912"/>
          </a:xfrm>
          <a:prstGeom prst="rect">
            <a:avLst/>
          </a:prstGeom>
        </p:spPr>
      </p:pic>
      <p:pic>
        <p:nvPicPr>
          <p:cNvPr id="8" name="Picture 7" descr="Omi Running: Animated Loop by DARKRYAN on Newground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013909"/>
            <a:ext cx="1934472" cy="15544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0335" y="1261171"/>
            <a:ext cx="2433326" cy="203988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512" y="2938477"/>
            <a:ext cx="1296144" cy="8640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420" y="3445146"/>
            <a:ext cx="3028692" cy="201912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7136" y="2941376"/>
            <a:ext cx="1435288" cy="956859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308"/>
          <a:stretch/>
        </p:blipFill>
        <p:spPr>
          <a:xfrm>
            <a:off x="4572000" y="3889290"/>
            <a:ext cx="1737053" cy="130568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0616" y="2083707"/>
            <a:ext cx="1656184" cy="10111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6" t="6295" r="29525" b="24012"/>
          <a:stretch/>
        </p:blipFill>
        <p:spPr>
          <a:xfrm>
            <a:off x="6232778" y="3658082"/>
            <a:ext cx="2653979" cy="186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/>
          </a:blip>
          <a:srcRect l="6932" t="15070" r="26828" b="36711"/>
          <a:stretch/>
        </p:blipFill>
        <p:spPr>
          <a:xfrm rot="21363697">
            <a:off x="1731780" y="82702"/>
            <a:ext cx="3960440" cy="2883488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20927598">
            <a:off x="2862363" y="1728023"/>
            <a:ext cx="6434273" cy="2304256"/>
          </a:xfr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>
            <a:normAutofit fontScale="55000" lnSpcReduction="20000"/>
          </a:bodyPr>
          <a:lstStyle/>
          <a:p>
            <a:pPr algn="just"/>
            <a:r>
              <a:rPr lang="en-GB" sz="2400" b="1" i="1" dirty="0" smtClean="0">
                <a:solidFill>
                  <a:schemeClr val="tx2"/>
                </a:solidFill>
              </a:rPr>
              <a:t>Using Packet Tracer – Build simple, hybrid networks, Configure end devices and test the connection and troubleshoot.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Use Wireshark (Packet Sniffing Tool) to capture the packets  (ARP, ICMP) </a:t>
            </a:r>
            <a:r>
              <a:rPr lang="en-GB" sz="2400" b="1" i="1" dirty="0">
                <a:solidFill>
                  <a:schemeClr val="tx2"/>
                </a:solidFill>
              </a:rPr>
              <a:t>and analyse them.</a:t>
            </a:r>
          </a:p>
          <a:p>
            <a:r>
              <a:rPr lang="cy-GB" sz="2400" b="1" i="1" dirty="0" err="1">
                <a:solidFill>
                  <a:schemeClr val="tx2"/>
                </a:solidFill>
              </a:rPr>
              <a:t>Working</a:t>
            </a:r>
            <a:r>
              <a:rPr lang="cy-GB" sz="2400" b="1" i="1" dirty="0">
                <a:solidFill>
                  <a:schemeClr val="tx2"/>
                </a:solidFill>
              </a:rPr>
              <a:t> </a:t>
            </a:r>
            <a:r>
              <a:rPr lang="cy-GB" sz="2400" b="1" i="1" dirty="0" err="1">
                <a:solidFill>
                  <a:schemeClr val="tx2"/>
                </a:solidFill>
              </a:rPr>
              <a:t>with</a:t>
            </a:r>
            <a:r>
              <a:rPr lang="cy-GB" sz="2400" b="1" i="1" dirty="0">
                <a:solidFill>
                  <a:schemeClr val="tx2"/>
                </a:solidFill>
              </a:rPr>
              <a:t> </a:t>
            </a:r>
            <a:r>
              <a:rPr lang="cy-GB" sz="2400" b="1" i="1" dirty="0" err="1">
                <a:solidFill>
                  <a:schemeClr val="tx2"/>
                </a:solidFill>
              </a:rPr>
              <a:t>Virtual</a:t>
            </a:r>
            <a:r>
              <a:rPr lang="cy-GB" sz="2400" b="1" i="1" dirty="0">
                <a:solidFill>
                  <a:schemeClr val="tx2"/>
                </a:solidFill>
              </a:rPr>
              <a:t> </a:t>
            </a:r>
            <a:r>
              <a:rPr lang="cy-GB" sz="2400" b="1" i="1" dirty="0" err="1">
                <a:solidFill>
                  <a:schemeClr val="tx2"/>
                </a:solidFill>
              </a:rPr>
              <a:t>Machines</a:t>
            </a:r>
            <a:r>
              <a:rPr lang="cy-GB" sz="2400" b="1" i="1" dirty="0">
                <a:solidFill>
                  <a:schemeClr val="tx2"/>
                </a:solidFill>
              </a:rPr>
              <a:t>...</a:t>
            </a:r>
          </a:p>
          <a:p>
            <a:r>
              <a:rPr lang="cy-GB" sz="2400" b="1" i="1" dirty="0">
                <a:solidFill>
                  <a:schemeClr val="tx2"/>
                </a:solidFill>
              </a:rPr>
              <a:t>Ubuntu 16.04 LTS</a:t>
            </a:r>
          </a:p>
          <a:p>
            <a:r>
              <a:rPr lang="en-GB" sz="2400" b="1" i="1" dirty="0">
                <a:solidFill>
                  <a:schemeClr val="tx2"/>
                </a:solidFill>
              </a:rPr>
              <a:t>Users, Groups and Permissions</a:t>
            </a:r>
          </a:p>
          <a:p>
            <a:r>
              <a:rPr lang="en-GB" sz="2400" b="1" i="1" dirty="0">
                <a:solidFill>
                  <a:schemeClr val="tx2"/>
                </a:solidFill>
              </a:rPr>
              <a:t>Network Monitoring Tools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Steganography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Password Cracking Tool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Digital Signatures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tutorials… and Independent Learning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43238" t="15156" r="6466" b="30577"/>
          <a:stretch/>
        </p:blipFill>
        <p:spPr>
          <a:xfrm>
            <a:off x="-31403" y="3548432"/>
            <a:ext cx="3134996" cy="225499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7051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Chat…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spcBef>
                <a:spcPts val="600"/>
              </a:spcBef>
              <a:buNone/>
            </a:pPr>
            <a:r>
              <a:rPr lang="en-US" sz="2800" b="1" i="1" dirty="0" smtClean="0">
                <a:solidFill>
                  <a:schemeClr val="tx2"/>
                </a:solidFill>
              </a:rPr>
              <a:t>Write on the whiteboard…</a:t>
            </a:r>
          </a:p>
          <a:p>
            <a:pPr marL="0" indent="0" algn="ctr">
              <a:spcBef>
                <a:spcPts val="600"/>
              </a:spcBef>
              <a:buNone/>
            </a:pPr>
            <a:r>
              <a:rPr lang="en-US" sz="2800" b="1" i="1" dirty="0" smtClean="0">
                <a:solidFill>
                  <a:schemeClr val="tx2"/>
                </a:solidFill>
              </a:rPr>
              <a:t>What's your thought on this???</a:t>
            </a:r>
            <a:endParaRPr lang="en-US" sz="2800" b="1" i="1" dirty="0" smtClean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</a:pPr>
            <a:r>
              <a:rPr lang="en-US" sz="2800" dirty="0" smtClean="0">
                <a:solidFill>
                  <a:schemeClr val="tx2"/>
                </a:solidFill>
              </a:rPr>
              <a:t>Shall we implement this?</a:t>
            </a:r>
            <a:endParaRPr lang="en-US" sz="2800" dirty="0" smtClean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</a:pPr>
            <a:r>
              <a:rPr lang="en-US" sz="2800" dirty="0" smtClean="0">
                <a:solidFill>
                  <a:schemeClr val="tx2"/>
                </a:solidFill>
              </a:rPr>
              <a:t>Rules for today’s Lecture and this week Tutorial</a:t>
            </a:r>
            <a:endParaRPr lang="en-US" sz="2800" dirty="0" smtClean="0">
              <a:solidFill>
                <a:schemeClr val="tx2"/>
              </a:solidFill>
            </a:endParaRPr>
          </a:p>
          <a:p>
            <a:pPr algn="just">
              <a:spcBef>
                <a:spcPts val="600"/>
              </a:spcBef>
            </a:pPr>
            <a:r>
              <a:rPr lang="en-US" sz="2800" b="1" i="1" dirty="0" smtClean="0">
                <a:solidFill>
                  <a:srgbClr val="FF0000"/>
                </a:solidFill>
              </a:rPr>
              <a:t>After 9.00 am sharp – No Students will be allowed to enter the session</a:t>
            </a:r>
          </a:p>
          <a:p>
            <a:pPr algn="just">
              <a:spcBef>
                <a:spcPts val="600"/>
              </a:spcBef>
            </a:pPr>
            <a:r>
              <a:rPr lang="en-US" sz="2800" b="1" i="1" dirty="0" smtClean="0">
                <a:solidFill>
                  <a:srgbClr val="FF0000"/>
                </a:solidFill>
              </a:rPr>
              <a:t>Every 5 Minutes, a question will be asked to a random person in this session by student id and the answer should be immediate or a penalty will be imposed</a:t>
            </a:r>
          </a:p>
          <a:p>
            <a:pPr algn="just">
              <a:spcBef>
                <a:spcPts val="600"/>
              </a:spcBef>
            </a:pPr>
            <a:r>
              <a:rPr lang="en-US" sz="2800" b="1" i="1" dirty="0" smtClean="0">
                <a:solidFill>
                  <a:srgbClr val="FF0000"/>
                </a:solidFill>
              </a:rPr>
              <a:t>The 1</a:t>
            </a:r>
            <a:r>
              <a:rPr lang="en-US" sz="2800" b="1" i="1" baseline="30000" dirty="0" smtClean="0">
                <a:solidFill>
                  <a:srgbClr val="FF0000"/>
                </a:solidFill>
              </a:rPr>
              <a:t>st</a:t>
            </a:r>
            <a:r>
              <a:rPr lang="en-US" sz="2800" b="1" i="1" dirty="0" smtClean="0">
                <a:solidFill>
                  <a:srgbClr val="FF0000"/>
                </a:solidFill>
              </a:rPr>
              <a:t> question of this session goes to ….. 14001…</a:t>
            </a:r>
            <a:endParaRPr lang="en-US" sz="2800" b="1" i="1" dirty="0" smtClean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90781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Chat…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600"/>
              </a:spcBef>
              <a:buNone/>
            </a:pPr>
            <a:r>
              <a:rPr lang="en-US" sz="2800" b="1" i="1" dirty="0" smtClean="0">
                <a:solidFill>
                  <a:schemeClr val="tx2"/>
                </a:solidFill>
              </a:rPr>
              <a:t>I can hear you!!!</a:t>
            </a:r>
          </a:p>
          <a:p>
            <a:pPr marL="0" indent="0" algn="ctr">
              <a:spcBef>
                <a:spcPts val="600"/>
              </a:spcBef>
              <a:buNone/>
            </a:pPr>
            <a:r>
              <a:rPr lang="en-US" sz="2800" b="1" i="1" dirty="0" smtClean="0">
                <a:solidFill>
                  <a:schemeClr val="tx2"/>
                </a:solidFill>
              </a:rPr>
              <a:t>R U Serious???</a:t>
            </a:r>
          </a:p>
          <a:p>
            <a:pPr marL="0" indent="0" algn="ctr">
              <a:spcBef>
                <a:spcPts val="600"/>
              </a:spcBef>
              <a:buNone/>
            </a:pPr>
            <a:endParaRPr lang="en-US" sz="2800" b="1" i="1" dirty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</a:pPr>
            <a:r>
              <a:rPr lang="en-US" sz="2800" b="1" i="1" dirty="0" smtClean="0">
                <a:solidFill>
                  <a:schemeClr val="tx2"/>
                </a:solidFill>
              </a:rPr>
              <a:t>What will happen if the situation is like this?</a:t>
            </a:r>
          </a:p>
          <a:p>
            <a:pPr marL="0" indent="0" algn="ctr">
              <a:spcBef>
                <a:spcPts val="600"/>
              </a:spcBef>
              <a:buNone/>
            </a:pPr>
            <a:r>
              <a:rPr lang="en-US" sz="2800" b="1" i="1" dirty="0" smtClean="0">
                <a:solidFill>
                  <a:schemeClr val="tx2"/>
                </a:solidFill>
              </a:rPr>
              <a:t>Why we should not do this?</a:t>
            </a:r>
            <a:endParaRPr lang="en-US" sz="2800" dirty="0" smtClean="0">
              <a:solidFill>
                <a:schemeClr val="tx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847022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600"/>
              </a:spcBef>
              <a:buNone/>
              <a:tabLst>
                <a:tab pos="628650" algn="l"/>
              </a:tabLst>
            </a:pPr>
            <a:r>
              <a:rPr lang="en-US" sz="2800" b="1" i="1" dirty="0" smtClean="0">
                <a:solidFill>
                  <a:schemeClr val="tx2"/>
                </a:solidFill>
              </a:rPr>
              <a:t>The 99.999’s </a:t>
            </a:r>
          </a:p>
          <a:p>
            <a:pPr marL="0" indent="0" algn="ctr">
              <a:spcBef>
                <a:spcPts val="600"/>
              </a:spcBef>
              <a:buNone/>
              <a:tabLst>
                <a:tab pos="628650" algn="l"/>
              </a:tabLst>
            </a:pPr>
            <a:r>
              <a:rPr lang="en-US" sz="1800" dirty="0" smtClean="0">
                <a:solidFill>
                  <a:schemeClr val="tx2"/>
                </a:solidFill>
              </a:rPr>
              <a:t>Availability - Response </a:t>
            </a:r>
            <a:r>
              <a:rPr lang="en-US" sz="1800" dirty="0">
                <a:solidFill>
                  <a:schemeClr val="tx2"/>
                </a:solidFill>
              </a:rPr>
              <a:t>-</a:t>
            </a:r>
            <a:r>
              <a:rPr lang="en-US" sz="1800" dirty="0" smtClean="0">
                <a:solidFill>
                  <a:schemeClr val="tx2"/>
                </a:solidFill>
              </a:rPr>
              <a:t> Recovery</a:t>
            </a:r>
            <a:endParaRPr lang="en-US" sz="1800" dirty="0" smtClean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  <a:tabLst>
                <a:tab pos="628650" algn="l"/>
              </a:tabLst>
            </a:pPr>
            <a:endParaRPr lang="en-US" sz="2800" b="1" i="1" dirty="0" smtClean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  <a:tabLst>
                <a:tab pos="628650" algn="l"/>
              </a:tabLst>
            </a:pPr>
            <a:r>
              <a:rPr lang="en-US" sz="2800" b="1" i="1" dirty="0" smtClean="0">
                <a:solidFill>
                  <a:schemeClr val="tx2"/>
                </a:solidFill>
              </a:rPr>
              <a:t>Security</a:t>
            </a:r>
            <a:r>
              <a:rPr lang="en-US" sz="1800" b="1" i="1" dirty="0" smtClean="0">
                <a:solidFill>
                  <a:schemeClr val="tx2"/>
                </a:solidFill>
              </a:rPr>
              <a:t> </a:t>
            </a:r>
            <a:endParaRPr lang="en-US" sz="1800" dirty="0" smtClean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  <a:tabLst>
                <a:tab pos="628650" algn="l"/>
              </a:tabLst>
            </a:pPr>
            <a:r>
              <a:rPr lang="en-US" sz="1800" dirty="0" smtClean="0">
                <a:solidFill>
                  <a:schemeClr val="tx2"/>
                </a:solidFill>
              </a:rPr>
              <a:t>Defending - Hardening.</a:t>
            </a:r>
            <a:endParaRPr lang="en-US" sz="1800" dirty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</a:pPr>
            <a:endParaRPr lang="en-US" sz="2800" b="1" i="1" dirty="0" smtClean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</a:pPr>
            <a:r>
              <a:rPr lang="en-US" sz="2800" b="1" i="1" dirty="0" smtClean="0">
                <a:solidFill>
                  <a:schemeClr val="tx2"/>
                </a:solidFill>
              </a:rPr>
              <a:t>Dusk…</a:t>
            </a:r>
            <a:r>
              <a:rPr lang="en-US" sz="1800" dirty="0" smtClean="0">
                <a:solidFill>
                  <a:schemeClr val="tx2"/>
                </a:solidFill>
              </a:rPr>
              <a:t>not the end, its just a waiting time to see the </a:t>
            </a:r>
            <a:r>
              <a:rPr lang="en-US" sz="2800" b="1" i="1" dirty="0" smtClean="0">
                <a:solidFill>
                  <a:schemeClr val="tx2"/>
                </a:solidFill>
              </a:rPr>
              <a:t>DAWN…</a:t>
            </a:r>
            <a:endParaRPr lang="en-CA" sz="1800" b="1" dirty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</a:pPr>
            <a:endParaRPr lang="en-CA" sz="2000" i="1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 descr="Sunrise Dawn Green Hills · Free image on Pixaba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4457658"/>
            <a:ext cx="1656184" cy="1242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04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Remote access and Device Hardening</a:t>
            </a:r>
            <a:endParaRPr lang="en-GB" sz="28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6269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/>
              <a:t>High Availability</a:t>
            </a:r>
            <a:br>
              <a:rPr lang="en-US" sz="1800" dirty="0"/>
            </a:br>
            <a:r>
              <a:rPr lang="en-US" dirty="0" smtClean="0">
                <a:latin typeface="Arial" charset="0"/>
              </a:rPr>
              <a:t>The Five Nines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382484"/>
            <a:ext cx="3802068" cy="2659164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sz="1800" b="1" dirty="0" smtClean="0"/>
              <a:t>Five Nine</a:t>
            </a:r>
            <a:endParaRPr lang="en-US" sz="1800" b="1" dirty="0" smtClean="0"/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 smtClean="0"/>
              <a:t>Five </a:t>
            </a:r>
            <a:r>
              <a:rPr lang="en-US" sz="1800" dirty="0"/>
              <a:t>nines mean that systems and services are available 99.999% of the time. </a:t>
            </a:r>
            <a:endParaRPr lang="en-US" sz="1800" dirty="0"/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 smtClean="0"/>
              <a:t>It </a:t>
            </a:r>
            <a:r>
              <a:rPr lang="en-US" sz="1800" dirty="0"/>
              <a:t>also means that both planned and unplanned downtime is less than 5.26 minutes per year. </a:t>
            </a:r>
            <a:endParaRPr lang="en-US" sz="1800" dirty="0" smtClean="0"/>
          </a:p>
          <a:p>
            <a:pPr marL="0" indent="0" algn="just">
              <a:buNone/>
            </a:pPr>
            <a:endParaRPr lang="en-US" sz="1800" b="1" dirty="0" smtClean="0"/>
          </a:p>
          <a:p>
            <a:pPr marL="0" indent="0" algn="just">
              <a:buNone/>
            </a:pPr>
            <a:r>
              <a:rPr lang="en-US" sz="1800" b="1" dirty="0" smtClean="0"/>
              <a:t>Who needs that?</a:t>
            </a:r>
            <a:endParaRPr lang="en-US" sz="1800" b="1" dirty="0" smtClean="0"/>
          </a:p>
          <a:p>
            <a:pPr marL="0" indent="0" algn="just">
              <a:buNone/>
            </a:pPr>
            <a:endParaRPr lang="en-US" sz="1800" b="1" dirty="0" smtClean="0"/>
          </a:p>
          <a:p>
            <a:pPr algn="just">
              <a:buFont typeface="Wingdings" panose="05000000000000000000" pitchFamily="2" charset="2"/>
              <a:buChar char="ü"/>
            </a:pPr>
            <a:endParaRPr lang="en-US" sz="1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6102" y="1201444"/>
            <a:ext cx="4985192" cy="137998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702" y="4041648"/>
            <a:ext cx="1994725" cy="153836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6053" y="4022761"/>
            <a:ext cx="1994725" cy="155145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78404" y="3971894"/>
            <a:ext cx="1994725" cy="160182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318768" y="4034142"/>
            <a:ext cx="2715813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/>
              <a:t>High availability </a:t>
            </a:r>
            <a:r>
              <a:rPr lang="en-US" dirty="0"/>
              <a:t>refers to a system or component that is continuously operational for a given length of time. </a:t>
            </a:r>
          </a:p>
        </p:txBody>
      </p:sp>
      <p:sp>
        <p:nvSpPr>
          <p:cNvPr id="8" name="Rectangle 7"/>
          <p:cNvSpPr/>
          <p:nvPr/>
        </p:nvSpPr>
        <p:spPr>
          <a:xfrm>
            <a:off x="4034832" y="2712066"/>
            <a:ext cx="49477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To </a:t>
            </a:r>
            <a:r>
              <a:rPr lang="en-US" dirty="0" smtClean="0"/>
              <a:t>ensure </a:t>
            </a:r>
            <a:r>
              <a:rPr lang="en-US" dirty="0"/>
              <a:t>high availability: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dirty="0" smtClean="0"/>
              <a:t>No single </a:t>
            </a:r>
            <a:r>
              <a:rPr lang="en-US" dirty="0"/>
              <a:t>points of </a:t>
            </a:r>
            <a:r>
              <a:rPr lang="en-US" dirty="0" smtClean="0"/>
              <a:t>failure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dirty="0" smtClean="0"/>
              <a:t>Design </a:t>
            </a:r>
            <a:r>
              <a:rPr lang="en-US" dirty="0"/>
              <a:t>for </a:t>
            </a:r>
            <a:r>
              <a:rPr lang="en-US" dirty="0" smtClean="0"/>
              <a:t>reliability/ System </a:t>
            </a:r>
            <a:r>
              <a:rPr lang="en-US" dirty="0"/>
              <a:t>Resiliency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dirty="0" smtClean="0"/>
              <a:t>Detect </a:t>
            </a:r>
            <a:r>
              <a:rPr lang="en-US" dirty="0"/>
              <a:t>failures as they </a:t>
            </a:r>
            <a:r>
              <a:rPr lang="en-US" dirty="0" smtClean="0"/>
              <a:t>occur/ </a:t>
            </a:r>
            <a:r>
              <a:rPr lang="en-US" dirty="0"/>
              <a:t>Fault </a:t>
            </a:r>
            <a:r>
              <a:rPr lang="en-US" dirty="0" smtClean="0"/>
              <a:t>Tolerance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1265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Improve Availability</a:t>
            </a:r>
            <a:r>
              <a:rPr lang="en-US" sz="1800" dirty="0"/>
              <a:t/>
            </a:r>
            <a:br>
              <a:rPr lang="en-US" sz="1800" dirty="0"/>
            </a:br>
            <a:r>
              <a:rPr lang="en-US" dirty="0" smtClean="0">
                <a:latin typeface="Arial" charset="0"/>
              </a:rPr>
              <a:t>The Five Nines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259037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800" b="1" dirty="0" smtClean="0"/>
              <a:t>Asset Management</a:t>
            </a:r>
          </a:p>
          <a:p>
            <a:r>
              <a:rPr lang="en-US" sz="1800" b="1" dirty="0" smtClean="0"/>
              <a:t>Asset classification - Asset Standardization - Threat Identification - Risk Analysis - Mitigation</a:t>
            </a:r>
          </a:p>
          <a:p>
            <a:pPr marL="0" indent="0">
              <a:buNone/>
            </a:pPr>
            <a:endParaRPr lang="en-US" sz="1800" b="1" dirty="0" smtClean="0"/>
          </a:p>
          <a:p>
            <a:pPr marL="0" indent="0" algn="just">
              <a:buNone/>
            </a:pPr>
            <a:r>
              <a:rPr lang="en-US" sz="1800" b="1" dirty="0" smtClean="0"/>
              <a:t>Defense in Depth</a:t>
            </a:r>
            <a:endParaRPr lang="en-US" sz="1800" b="1" dirty="0"/>
          </a:p>
          <a:p>
            <a:pPr marL="0" indent="0">
              <a:buNone/>
            </a:pPr>
            <a:endParaRPr lang="en-US" sz="1800" b="1" dirty="0" smtClean="0"/>
          </a:p>
          <a:p>
            <a:pPr algn="just">
              <a:buFont typeface="Wingdings" panose="05000000000000000000" pitchFamily="2" charset="2"/>
              <a:buChar char="ü"/>
            </a:pPr>
            <a:endParaRPr lang="en-US" sz="1800" dirty="0"/>
          </a:p>
        </p:txBody>
      </p:sp>
      <p:sp>
        <p:nvSpPr>
          <p:cNvPr id="4" name="Rectangle 3"/>
          <p:cNvSpPr/>
          <p:nvPr/>
        </p:nvSpPr>
        <p:spPr>
          <a:xfrm>
            <a:off x="251520" y="4068508"/>
            <a:ext cx="856703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This means that the organization needs to know all of components that can be subject to security risks, including: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Every hardware </a:t>
            </a:r>
            <a:r>
              <a:rPr lang="en-US" dirty="0" smtClean="0"/>
              <a:t>system, operating system, hardware </a:t>
            </a:r>
            <a:r>
              <a:rPr lang="en-US" dirty="0"/>
              <a:t>network </a:t>
            </a:r>
            <a:r>
              <a:rPr lang="en-US" dirty="0" smtClean="0"/>
              <a:t>device, network </a:t>
            </a:r>
            <a:r>
              <a:rPr lang="en-US" dirty="0"/>
              <a:t>device operating </a:t>
            </a:r>
            <a:r>
              <a:rPr lang="en-US" dirty="0" smtClean="0"/>
              <a:t>system, software application, All firmware, All </a:t>
            </a:r>
            <a:r>
              <a:rPr lang="en-US" dirty="0"/>
              <a:t>language runtime </a:t>
            </a:r>
            <a:r>
              <a:rPr lang="en-US" dirty="0" smtClean="0"/>
              <a:t>environments, All </a:t>
            </a:r>
            <a:r>
              <a:rPr lang="en-US" dirty="0"/>
              <a:t>individual </a:t>
            </a:r>
            <a:r>
              <a:rPr lang="en-US" dirty="0" smtClean="0"/>
              <a:t>libraries. (Almost everything)</a:t>
            </a: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b="81554"/>
          <a:stretch/>
        </p:blipFill>
        <p:spPr>
          <a:xfrm>
            <a:off x="275878" y="2996952"/>
            <a:ext cx="2665488" cy="50405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/>
          <a:srcRect t="20327" b="61763"/>
          <a:stretch/>
        </p:blipFill>
        <p:spPr>
          <a:xfrm>
            <a:off x="2961929" y="2996952"/>
            <a:ext cx="2639739" cy="48468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/>
          <a:srcRect t="42217" b="41863"/>
          <a:stretch/>
        </p:blipFill>
        <p:spPr>
          <a:xfrm>
            <a:off x="5601668" y="2995241"/>
            <a:ext cx="2738412" cy="47044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/>
          <a:srcRect t="61689" b="22391"/>
          <a:stretch/>
        </p:blipFill>
        <p:spPr>
          <a:xfrm>
            <a:off x="287338" y="3493117"/>
            <a:ext cx="2686051" cy="43839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/>
          <a:srcRect t="82016" b="2065"/>
          <a:stretch/>
        </p:blipFill>
        <p:spPr>
          <a:xfrm>
            <a:off x="2951982" y="3499052"/>
            <a:ext cx="2649686" cy="432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71467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Improve Availability</a:t>
            </a:r>
            <a:r>
              <a:rPr lang="en-US" sz="1800" dirty="0"/>
              <a:t/>
            </a:r>
            <a:br>
              <a:rPr lang="en-US" sz="1800" dirty="0"/>
            </a:br>
            <a:r>
              <a:rPr lang="en-US" dirty="0" smtClean="0">
                <a:latin typeface="Arial" charset="0"/>
              </a:rPr>
              <a:t>The Five Nines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4157254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en-US" sz="1800" b="1" dirty="0" smtClean="0"/>
              <a:t>Redundancy – Single Point of Failure</a:t>
            </a:r>
          </a:p>
          <a:p>
            <a:pPr marL="0" indent="0">
              <a:buNone/>
            </a:pPr>
            <a:r>
              <a:rPr lang="en-US" sz="1800" dirty="0"/>
              <a:t>A </a:t>
            </a:r>
            <a:r>
              <a:rPr lang="en-US" sz="1800" b="1" dirty="0"/>
              <a:t>redundant array of independent disks (RAID) </a:t>
            </a:r>
            <a:endParaRPr lang="en-US" sz="1800" b="1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smtClean="0"/>
              <a:t>combines </a:t>
            </a:r>
            <a:r>
              <a:rPr lang="en-US" sz="1800" dirty="0"/>
              <a:t>multiple physical hard drives into a single logical unit to provide data redundancy and improve performance. </a:t>
            </a:r>
            <a:endParaRPr lang="en-US" sz="1800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smtClean="0"/>
              <a:t>RAID </a:t>
            </a:r>
            <a:r>
              <a:rPr lang="en-US" sz="1800" dirty="0"/>
              <a:t>takes data that is normally stored on a single disk and spreads it out among several drives. </a:t>
            </a:r>
            <a:endParaRPr lang="en-US" sz="1800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smtClean="0"/>
              <a:t>If </a:t>
            </a:r>
            <a:r>
              <a:rPr lang="en-US" sz="1800" dirty="0"/>
              <a:t>any single disk is lost, the user can recover data from the other disks where the data also </a:t>
            </a:r>
            <a:r>
              <a:rPr lang="en-US" sz="1800" dirty="0" smtClean="0"/>
              <a:t>resides.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smtClean="0"/>
              <a:t>RAID </a:t>
            </a:r>
            <a:r>
              <a:rPr lang="en-US" sz="1800" dirty="0"/>
              <a:t>can also increase the speed of data recovery. </a:t>
            </a:r>
            <a:endParaRPr lang="en-US" sz="1800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smtClean="0"/>
              <a:t>Using </a:t>
            </a:r>
            <a:r>
              <a:rPr lang="en-US" sz="1800" dirty="0"/>
              <a:t>multiple drives makes retrieving requested data faster, instead of relying on just one disk to do the work.</a:t>
            </a:r>
          </a:p>
          <a:p>
            <a:pPr marL="0" indent="0" algn="just">
              <a:buNone/>
            </a:pPr>
            <a:endParaRPr lang="en-US" sz="1800" dirty="0" smtClean="0"/>
          </a:p>
          <a:p>
            <a:pPr marL="0" indent="0" algn="just">
              <a:buNone/>
            </a:pPr>
            <a:r>
              <a:rPr lang="en-US" sz="1800" dirty="0" smtClean="0"/>
              <a:t>A </a:t>
            </a:r>
            <a:r>
              <a:rPr lang="en-US" sz="1800" dirty="0"/>
              <a:t>RAID solution can be either hardware-based or software-based. The following terms describe how RAID stores data on the various disks:</a:t>
            </a:r>
          </a:p>
          <a:p>
            <a:pPr marL="338137" lvl="1" indent="0" algn="just">
              <a:buNone/>
            </a:pPr>
            <a:r>
              <a:rPr lang="en-US" sz="1800" b="1" dirty="0"/>
              <a:t>Parity</a:t>
            </a:r>
            <a:r>
              <a:rPr lang="en-US" sz="1800" dirty="0"/>
              <a:t> - Detects data errors.</a:t>
            </a:r>
          </a:p>
          <a:p>
            <a:pPr marL="338137" lvl="1" indent="0" algn="just">
              <a:buNone/>
            </a:pPr>
            <a:r>
              <a:rPr lang="en-US" sz="1800" b="1" dirty="0"/>
              <a:t>Striping</a:t>
            </a:r>
            <a:r>
              <a:rPr lang="en-US" sz="1800" dirty="0"/>
              <a:t> - Writes data across multiple drives.</a:t>
            </a:r>
          </a:p>
          <a:p>
            <a:pPr marL="338137" lvl="1" indent="0" algn="just">
              <a:buNone/>
            </a:pPr>
            <a:r>
              <a:rPr lang="en-US" sz="1800" b="1" dirty="0"/>
              <a:t>Mirroring</a:t>
            </a:r>
            <a:r>
              <a:rPr lang="en-US" sz="1800" dirty="0"/>
              <a:t> - Stores duplicate data on a second drive</a:t>
            </a:r>
            <a:r>
              <a:rPr lang="en-US" sz="1800" dirty="0" smtClean="0"/>
              <a:t>.</a:t>
            </a:r>
            <a:endParaRPr lang="en-US" sz="1800" dirty="0" smtClean="0"/>
          </a:p>
          <a:p>
            <a:pPr marL="0" indent="0" algn="just">
              <a:buNone/>
            </a:pPr>
            <a:endParaRPr lang="en-US" sz="1800" dirty="0"/>
          </a:p>
          <a:p>
            <a:pPr marL="0" indent="0" algn="just">
              <a:buNone/>
            </a:pPr>
            <a:endParaRPr lang="en-US" sz="1800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168" y="4133835"/>
            <a:ext cx="2720459" cy="138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94864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Improve Availability</a:t>
            </a:r>
            <a:r>
              <a:rPr lang="en-US" sz="1800" dirty="0"/>
              <a:t/>
            </a:r>
            <a:br>
              <a:rPr lang="en-US" sz="1800" dirty="0"/>
            </a:br>
            <a:r>
              <a:rPr lang="en-US" dirty="0" smtClean="0">
                <a:latin typeface="Arial" charset="0"/>
              </a:rPr>
              <a:t>The Five Nines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41572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500" b="1" dirty="0"/>
              <a:t>Spanning Tree </a:t>
            </a:r>
            <a:r>
              <a:rPr lang="en-US" sz="1800" dirty="0" smtClean="0"/>
              <a:t>is </a:t>
            </a:r>
            <a:r>
              <a:rPr lang="en-US" sz="1800" dirty="0"/>
              <a:t>a network protocol that provides for redundancy: </a:t>
            </a:r>
            <a:endParaRPr lang="en-US" sz="1800" dirty="0" smtClean="0"/>
          </a:p>
          <a:p>
            <a:pPr marL="0" indent="0">
              <a:buNone/>
            </a:pPr>
            <a:r>
              <a:rPr lang="en-US" sz="1500" b="1" dirty="0"/>
              <a:t>Router Redundancy Options -  options available for router redundancy include:</a:t>
            </a:r>
          </a:p>
          <a:p>
            <a:pPr marL="0" indent="0">
              <a:buNone/>
            </a:pPr>
            <a:r>
              <a:rPr lang="en-US" sz="1500" dirty="0"/>
              <a:t>Hot Standby Router Protocol (HSRP) </a:t>
            </a:r>
            <a:r>
              <a:rPr lang="en-US" sz="1500" dirty="0" smtClean="0"/>
              <a:t>- Virtual </a:t>
            </a:r>
            <a:r>
              <a:rPr lang="en-US" sz="1500" dirty="0"/>
              <a:t>Router Redundancy Protocol (VRRP) </a:t>
            </a:r>
            <a:r>
              <a:rPr lang="en-US" sz="1500" dirty="0" smtClean="0"/>
              <a:t>- Gateway </a:t>
            </a:r>
            <a:r>
              <a:rPr lang="en-US" sz="1500" dirty="0"/>
              <a:t>Load Balancing Protocol (</a:t>
            </a:r>
            <a:r>
              <a:rPr lang="en-US" sz="1500" dirty="0" smtClean="0"/>
              <a:t>GLBP)</a:t>
            </a:r>
            <a:endParaRPr lang="en-US" sz="1500" dirty="0"/>
          </a:p>
          <a:p>
            <a:pPr marL="0" indent="0">
              <a:buNone/>
            </a:pPr>
            <a:endParaRPr lang="en-US" sz="1800" b="1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3501008"/>
            <a:ext cx="2638111" cy="187220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5896" y="3501008"/>
            <a:ext cx="2186425" cy="1829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72814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824808"/>
          </a:xfrm>
        </p:spPr>
        <p:txBody>
          <a:bodyPr/>
          <a:lstStyle/>
          <a:p>
            <a:pPr eaLnBrk="1" hangingPunct="1"/>
            <a:r>
              <a:rPr lang="en-US" sz="1800" dirty="0"/>
              <a:t>Incident </a:t>
            </a:r>
            <a:r>
              <a:rPr lang="en-US" sz="1800" dirty="0" smtClean="0"/>
              <a:t>Response</a:t>
            </a:r>
            <a:r>
              <a:rPr lang="en-US" sz="2800" dirty="0" smtClean="0">
                <a:latin typeface="Arial" charset="0"/>
              </a:rPr>
              <a:t/>
            </a:r>
            <a:br>
              <a:rPr lang="en-US" sz="2800" dirty="0" smtClean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Incident Response Phases</a:t>
            </a:r>
            <a:endParaRPr lang="en-US" sz="44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219201"/>
            <a:ext cx="8823386" cy="4298032"/>
          </a:xfrm>
        </p:spPr>
        <p:txBody>
          <a:bodyPr/>
          <a:lstStyle/>
          <a:p>
            <a:pPr marL="0" indent="0" algn="just">
              <a:buNone/>
            </a:pPr>
            <a:r>
              <a:rPr lang="en-US" sz="1800" dirty="0"/>
              <a:t>Incident response </a:t>
            </a:r>
            <a:r>
              <a:rPr lang="en-US" sz="1800" dirty="0" smtClean="0"/>
              <a:t>defines </a:t>
            </a:r>
            <a:r>
              <a:rPr lang="en-US" sz="1800" dirty="0"/>
              <a:t>the procedures that an organization follows after an event occurs outside the normal range. </a:t>
            </a:r>
            <a:r>
              <a:rPr lang="en-US" sz="1800" dirty="0" smtClean="0"/>
              <a:t>When </a:t>
            </a:r>
            <a:r>
              <a:rPr lang="en-US" sz="1800" dirty="0"/>
              <a:t>an incident occurs, the organization must know how to respond. </a:t>
            </a:r>
            <a:r>
              <a:rPr lang="en-US" sz="1800" dirty="0" smtClean="0"/>
              <a:t>Organizations </a:t>
            </a:r>
            <a:r>
              <a:rPr lang="en-US" sz="1800" dirty="0"/>
              <a:t>needs to develop an incident response plan and put together a Computer Security Incident Response Team (CSIRT) to manage the response. </a:t>
            </a:r>
            <a:endParaRPr lang="en-US" sz="1800" dirty="0" smtClean="0"/>
          </a:p>
          <a:p>
            <a:pPr marL="0" indent="0" algn="just">
              <a:buNone/>
            </a:pPr>
            <a:endParaRPr lang="en-US" sz="1800" dirty="0"/>
          </a:p>
          <a:p>
            <a:pPr marL="0" indent="0" algn="just">
              <a:buNone/>
            </a:pPr>
            <a:r>
              <a:rPr lang="en-US" sz="1800" dirty="0" smtClean="0"/>
              <a:t>Incident </a:t>
            </a:r>
            <a:r>
              <a:rPr lang="en-US" sz="1800" dirty="0" smtClean="0"/>
              <a:t>response has consist of four phases: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800" b="1" dirty="0" smtClean="0"/>
              <a:t>Preparation </a:t>
            </a:r>
            <a:r>
              <a:rPr lang="en-US" sz="1800" dirty="0" smtClean="0"/>
              <a:t>– planning for potential incidents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800" b="1" dirty="0"/>
              <a:t>Detection and </a:t>
            </a:r>
            <a:r>
              <a:rPr lang="en-US" sz="1800" b="1" dirty="0" smtClean="0"/>
              <a:t>Analysis </a:t>
            </a:r>
            <a:r>
              <a:rPr lang="en-US" sz="1800" dirty="0" smtClean="0"/>
              <a:t>- discovering </a:t>
            </a:r>
            <a:r>
              <a:rPr lang="en-US" sz="1800" dirty="0"/>
              <a:t>the </a:t>
            </a:r>
            <a:r>
              <a:rPr lang="en-US" sz="1800" dirty="0" smtClean="0"/>
              <a:t>incident</a:t>
            </a:r>
            <a:endParaRPr lang="en-US" sz="1800" dirty="0"/>
          </a:p>
          <a:p>
            <a:pPr marL="342900" indent="-342900" algn="just">
              <a:buFont typeface="+mj-lt"/>
              <a:buAutoNum type="arabicPeriod"/>
            </a:pPr>
            <a:r>
              <a:rPr lang="en-US" sz="1800" b="1" dirty="0"/>
              <a:t>Containment and Eradication, and </a:t>
            </a:r>
            <a:r>
              <a:rPr lang="en-US" sz="1800" b="1" dirty="0" smtClean="0"/>
              <a:t>Recovery </a:t>
            </a:r>
            <a:r>
              <a:rPr lang="en-US" sz="1800" dirty="0" smtClean="0"/>
              <a:t>- efforts to immediately contain or eradicate the threat and begin recovery efforts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800" b="1" dirty="0"/>
              <a:t>Post-Incident </a:t>
            </a:r>
            <a:r>
              <a:rPr lang="en-US" sz="1800" b="1" dirty="0" smtClean="0"/>
              <a:t>Follow-Up </a:t>
            </a:r>
            <a:r>
              <a:rPr lang="en-US" sz="1800" dirty="0" smtClean="0"/>
              <a:t>– investigate the </a:t>
            </a:r>
            <a:r>
              <a:rPr lang="en-US" sz="1800" dirty="0"/>
              <a:t>cause of the incident and ask </a:t>
            </a:r>
            <a:r>
              <a:rPr lang="en-US" sz="1800" dirty="0" smtClean="0"/>
              <a:t>questions to better understand the nature of the threat</a:t>
            </a:r>
            <a:endParaRPr lang="en-US" sz="1800" dirty="0"/>
          </a:p>
          <a:p>
            <a:pPr marL="342900" indent="-342900">
              <a:buFont typeface="+mj-lt"/>
              <a:buAutoNum type="arabicPeriod"/>
            </a:pPr>
            <a:endParaRPr lang="en-US" sz="1800" dirty="0" smtClean="0"/>
          </a:p>
          <a:p>
            <a:endParaRPr lang="en-US" sz="1800" dirty="0" smtClean="0"/>
          </a:p>
          <a:p>
            <a:pPr marL="0" indent="0">
              <a:buNone/>
            </a:pPr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219964512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815572"/>
          </a:xfrm>
        </p:spPr>
        <p:txBody>
          <a:bodyPr/>
          <a:lstStyle/>
          <a:p>
            <a:pPr eaLnBrk="1" hangingPunct="1"/>
            <a:r>
              <a:rPr lang="en-US" sz="1800" dirty="0"/>
              <a:t>Incident </a:t>
            </a:r>
            <a:r>
              <a:rPr lang="en-US" sz="1800" dirty="0" smtClean="0"/>
              <a:t>Response</a:t>
            </a:r>
            <a:r>
              <a:rPr lang="en-US" sz="2800" dirty="0" smtClean="0">
                <a:latin typeface="Arial" charset="0"/>
              </a:rPr>
              <a:t/>
            </a:r>
            <a:br>
              <a:rPr lang="en-US" sz="2800" dirty="0" smtClean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Incident Response Technologies</a:t>
            </a:r>
            <a:endParaRPr lang="en-US" sz="44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209964"/>
            <a:ext cx="8823386" cy="4847936"/>
          </a:xfrm>
        </p:spPr>
        <p:txBody>
          <a:bodyPr/>
          <a:lstStyle/>
          <a:p>
            <a:pPr marL="0" indent="0" algn="just">
              <a:buNone/>
            </a:pPr>
            <a:r>
              <a:rPr lang="en-US" sz="1800" dirty="0" smtClean="0"/>
              <a:t>There are many technologies that are used to implement an incident response:</a:t>
            </a:r>
          </a:p>
          <a:p>
            <a:pPr algn="just"/>
            <a:r>
              <a:rPr lang="en-US" sz="1800" b="1" dirty="0" smtClean="0"/>
              <a:t>Network </a:t>
            </a:r>
            <a:r>
              <a:rPr lang="en-US" sz="1800" b="1" dirty="0"/>
              <a:t>Admission Control (NAC) </a:t>
            </a:r>
            <a:r>
              <a:rPr lang="en-US" sz="1800" dirty="0" smtClean="0"/>
              <a:t>- allows network access for authorized </a:t>
            </a:r>
            <a:r>
              <a:rPr lang="en-US" sz="1800" dirty="0"/>
              <a:t>users with compliant </a:t>
            </a:r>
            <a:r>
              <a:rPr lang="en-US" sz="1800" dirty="0" smtClean="0"/>
              <a:t>systems. </a:t>
            </a:r>
            <a:r>
              <a:rPr lang="en-US" sz="1800" dirty="0"/>
              <a:t>A compliant system meets all of the policy requirements of the organization. </a:t>
            </a:r>
            <a:endParaRPr lang="en-US" sz="1800" dirty="0" smtClean="0"/>
          </a:p>
          <a:p>
            <a:pPr algn="just"/>
            <a:r>
              <a:rPr lang="en-US" sz="1800" b="1" dirty="0"/>
              <a:t>Intrusion Detection Systems (IDSs) </a:t>
            </a:r>
            <a:r>
              <a:rPr lang="en-US" sz="1800" dirty="0" smtClean="0"/>
              <a:t>- monitor </a:t>
            </a:r>
            <a:r>
              <a:rPr lang="en-US" sz="1800" dirty="0"/>
              <a:t>the traffic on a network. IDS </a:t>
            </a:r>
            <a:r>
              <a:rPr lang="en-US" sz="1800" dirty="0" smtClean="0"/>
              <a:t>systems are passive. </a:t>
            </a:r>
          </a:p>
          <a:p>
            <a:pPr algn="just"/>
            <a:r>
              <a:rPr lang="en-US" sz="1800" b="1" dirty="0"/>
              <a:t>Intrusion Prevention </a:t>
            </a:r>
            <a:r>
              <a:rPr lang="en-US" sz="1800" b="1" dirty="0" smtClean="0"/>
              <a:t>Systems </a:t>
            </a:r>
            <a:r>
              <a:rPr lang="en-US" sz="1800" dirty="0" smtClean="0"/>
              <a:t>- operates </a:t>
            </a:r>
            <a:r>
              <a:rPr lang="en-US" sz="1800" dirty="0"/>
              <a:t>in inline mode. </a:t>
            </a:r>
            <a:r>
              <a:rPr lang="en-US" sz="1800" dirty="0" smtClean="0"/>
              <a:t>It </a:t>
            </a:r>
            <a:r>
              <a:rPr lang="en-US" sz="1800" dirty="0"/>
              <a:t>can detect and immediately address a network problem.</a:t>
            </a:r>
          </a:p>
          <a:p>
            <a:pPr algn="just"/>
            <a:r>
              <a:rPr lang="en-US" sz="1800" b="1" dirty="0"/>
              <a:t>NetFlow and </a:t>
            </a:r>
            <a:r>
              <a:rPr lang="en-US" sz="1800" b="1" dirty="0" smtClean="0"/>
              <a:t>IPFIX </a:t>
            </a:r>
            <a:r>
              <a:rPr lang="en-US" sz="1800" dirty="0" smtClean="0"/>
              <a:t>- NetFlow is </a:t>
            </a:r>
            <a:r>
              <a:rPr lang="en-US" sz="1800" dirty="0"/>
              <a:t>a Cisco IOS technology that provides statistics on packets flowing through a Cisco router or multilayer switch. </a:t>
            </a:r>
            <a:r>
              <a:rPr lang="en-US" sz="1800" dirty="0" smtClean="0"/>
              <a:t>The </a:t>
            </a:r>
            <a:r>
              <a:rPr lang="en-US" sz="1800" dirty="0"/>
              <a:t>Internet Engineering Task Force (IETF) used Cisco’s NetFlow Version 9 as the basis for IP Flow Information Export (IPFIX</a:t>
            </a:r>
            <a:r>
              <a:rPr lang="en-US" sz="1800" dirty="0" smtClean="0"/>
              <a:t>).</a:t>
            </a:r>
          </a:p>
          <a:p>
            <a:pPr algn="just"/>
            <a:r>
              <a:rPr lang="en-US" sz="1800" b="1" dirty="0"/>
              <a:t>Advanced Threat </a:t>
            </a:r>
            <a:r>
              <a:rPr lang="en-US" sz="1800" b="1" dirty="0" smtClean="0"/>
              <a:t>Intelligence </a:t>
            </a:r>
            <a:r>
              <a:rPr lang="en-US" sz="1800" dirty="0" smtClean="0"/>
              <a:t>- can </a:t>
            </a:r>
            <a:r>
              <a:rPr lang="en-US" sz="1800" dirty="0"/>
              <a:t>help organizations detect attacks during one of the stages of the cyberattack </a:t>
            </a:r>
            <a:r>
              <a:rPr lang="en-US" sz="1800" dirty="0" smtClean="0"/>
              <a:t>(and </a:t>
            </a:r>
            <a:r>
              <a:rPr lang="en-US" sz="1800" dirty="0"/>
              <a:t>sometimes before with the right </a:t>
            </a:r>
            <a:r>
              <a:rPr lang="en-US" sz="1800" dirty="0" smtClean="0"/>
              <a:t>information).</a:t>
            </a:r>
            <a:endParaRPr lang="en-US" sz="1800" dirty="0"/>
          </a:p>
          <a:p>
            <a:pPr algn="just"/>
            <a:endParaRPr lang="en-US" sz="1800" dirty="0"/>
          </a:p>
          <a:p>
            <a:pPr algn="just"/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110946037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838200"/>
          </a:xfrm>
        </p:spPr>
        <p:txBody>
          <a:bodyPr>
            <a:normAutofit fontScale="90000"/>
          </a:bodyPr>
          <a:lstStyle/>
          <a:p>
            <a:r>
              <a:rPr lang="en-US" sz="1800" b="0" dirty="0" smtClean="0"/>
              <a:t>Disaster Recovery</a:t>
            </a:r>
            <a:br>
              <a:rPr lang="en-US" sz="1800" b="0" dirty="0" smtClean="0"/>
            </a:br>
            <a:r>
              <a:rPr lang="en-US" b="0" dirty="0" smtClean="0"/>
              <a:t>Disaster Recovery Planning</a:t>
            </a:r>
            <a:endParaRPr lang="en-US" b="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74654" y="1232592"/>
            <a:ext cx="8761841" cy="4786870"/>
          </a:xfrm>
        </p:spPr>
        <p:txBody>
          <a:bodyPr/>
          <a:lstStyle/>
          <a:p>
            <a:pPr marL="0" indent="0" algn="just">
              <a:buNone/>
            </a:pPr>
            <a:r>
              <a:rPr lang="en-US" sz="1800" b="1" dirty="0" smtClean="0"/>
              <a:t>Types </a:t>
            </a:r>
            <a:r>
              <a:rPr lang="en-US" sz="1800" b="1" dirty="0"/>
              <a:t>of </a:t>
            </a:r>
            <a:r>
              <a:rPr lang="en-US" sz="1800" b="1" dirty="0" smtClean="0"/>
              <a:t>Disasters </a:t>
            </a:r>
            <a:r>
              <a:rPr lang="en-US" sz="1800" dirty="0" smtClean="0"/>
              <a:t>- It </a:t>
            </a:r>
            <a:r>
              <a:rPr lang="en-US" sz="1800" dirty="0"/>
              <a:t>is critical to keep an organization functioning when a disaster occurs. A disaster includes any natural or human-caused event that damages assets or property and impairs the ability for the organization to continue operating.</a:t>
            </a:r>
          </a:p>
          <a:p>
            <a:pPr algn="just"/>
            <a:r>
              <a:rPr lang="en-US" sz="1800" b="1" dirty="0"/>
              <a:t>Natural </a:t>
            </a:r>
            <a:r>
              <a:rPr lang="en-US" sz="1800" b="1" dirty="0" smtClean="0"/>
              <a:t>Disasters - </a:t>
            </a:r>
            <a:r>
              <a:rPr lang="en-US" sz="1800" dirty="0"/>
              <a:t>g</a:t>
            </a:r>
            <a:r>
              <a:rPr lang="en-US" sz="1800" dirty="0" smtClean="0"/>
              <a:t>eological </a:t>
            </a:r>
            <a:r>
              <a:rPr lang="en-US" sz="1800" dirty="0"/>
              <a:t>disasters </a:t>
            </a:r>
            <a:r>
              <a:rPr lang="en-US" sz="1800" dirty="0" smtClean="0"/>
              <a:t>(earthquakes</a:t>
            </a:r>
            <a:r>
              <a:rPr lang="en-US" sz="1800" dirty="0"/>
              <a:t>, landslides, volcanoes, and </a:t>
            </a:r>
            <a:r>
              <a:rPr lang="en-US" sz="1800" dirty="0" smtClean="0"/>
              <a:t>tsunamis), meteorological </a:t>
            </a:r>
            <a:r>
              <a:rPr lang="en-US" sz="1800" dirty="0"/>
              <a:t>disasters </a:t>
            </a:r>
            <a:r>
              <a:rPr lang="en-US" sz="1800" dirty="0" smtClean="0"/>
              <a:t>(hurricanes</a:t>
            </a:r>
            <a:r>
              <a:rPr lang="en-US" sz="1800" dirty="0"/>
              <a:t>, tornadoes, snow storms, lightning, and </a:t>
            </a:r>
            <a:r>
              <a:rPr lang="en-US" sz="1800" dirty="0" smtClean="0"/>
              <a:t>hail), health </a:t>
            </a:r>
            <a:r>
              <a:rPr lang="en-US" sz="1800" dirty="0"/>
              <a:t>disasters </a:t>
            </a:r>
            <a:r>
              <a:rPr lang="en-US" sz="1800" dirty="0" smtClean="0"/>
              <a:t>(widespread </a:t>
            </a:r>
            <a:r>
              <a:rPr lang="en-US" sz="1800" dirty="0"/>
              <a:t>illnesses, quarantines, and </a:t>
            </a:r>
            <a:r>
              <a:rPr lang="en-US" sz="1800" dirty="0" smtClean="0"/>
              <a:t>pandemics) and miscellaneous </a:t>
            </a:r>
            <a:r>
              <a:rPr lang="en-US" sz="1800" dirty="0"/>
              <a:t>disasters </a:t>
            </a:r>
            <a:r>
              <a:rPr lang="en-US" sz="1800" dirty="0" smtClean="0"/>
              <a:t>(fires</a:t>
            </a:r>
            <a:r>
              <a:rPr lang="en-US" sz="1800" dirty="0"/>
              <a:t>, floods, solar storms, and </a:t>
            </a:r>
            <a:r>
              <a:rPr lang="en-US" sz="1800" dirty="0" smtClean="0"/>
              <a:t>avalanches).</a:t>
            </a:r>
            <a:endParaRPr lang="en-US" sz="1800" dirty="0"/>
          </a:p>
          <a:p>
            <a:pPr algn="just"/>
            <a:r>
              <a:rPr lang="en-US" sz="1800" b="1" dirty="0"/>
              <a:t>Human-caused </a:t>
            </a:r>
            <a:r>
              <a:rPr lang="en-US" sz="1800" b="1" dirty="0" smtClean="0"/>
              <a:t>Disasters - </a:t>
            </a:r>
            <a:r>
              <a:rPr lang="en-US" sz="1800" dirty="0" smtClean="0"/>
              <a:t>Human-caused </a:t>
            </a:r>
            <a:r>
              <a:rPr lang="en-US" sz="1800" dirty="0"/>
              <a:t>disasters </a:t>
            </a:r>
            <a:r>
              <a:rPr lang="en-US" sz="1800" dirty="0" smtClean="0"/>
              <a:t>- labor </a:t>
            </a:r>
            <a:r>
              <a:rPr lang="en-US" sz="1800" dirty="0"/>
              <a:t>events </a:t>
            </a:r>
            <a:r>
              <a:rPr lang="en-US" sz="1800" dirty="0" smtClean="0"/>
              <a:t>(strikes</a:t>
            </a:r>
            <a:r>
              <a:rPr lang="en-US" sz="1800" dirty="0"/>
              <a:t>, walkouts, and </a:t>
            </a:r>
            <a:r>
              <a:rPr lang="en-US" sz="1800" dirty="0" smtClean="0"/>
              <a:t>slowdowns), social-political </a:t>
            </a:r>
            <a:r>
              <a:rPr lang="en-US" sz="1800" dirty="0"/>
              <a:t>events </a:t>
            </a:r>
            <a:r>
              <a:rPr lang="en-US" sz="1800" dirty="0" smtClean="0"/>
              <a:t>(vandalism</a:t>
            </a:r>
            <a:r>
              <a:rPr lang="en-US" sz="1800" dirty="0"/>
              <a:t>, blockades, protests, sabotage, terrorism, and </a:t>
            </a:r>
            <a:r>
              <a:rPr lang="en-US" sz="1800" dirty="0" smtClean="0"/>
              <a:t>war), materials </a:t>
            </a:r>
            <a:r>
              <a:rPr lang="en-US" sz="1800" dirty="0"/>
              <a:t>events </a:t>
            </a:r>
            <a:r>
              <a:rPr lang="en-US" sz="1800" dirty="0" smtClean="0"/>
              <a:t>(hazardous </a:t>
            </a:r>
            <a:r>
              <a:rPr lang="en-US" sz="1800" dirty="0"/>
              <a:t>spills and </a:t>
            </a:r>
            <a:r>
              <a:rPr lang="en-US" sz="1800" dirty="0" smtClean="0"/>
              <a:t>fires) and utilities </a:t>
            </a:r>
            <a:r>
              <a:rPr lang="en-US" sz="1800" dirty="0"/>
              <a:t>disruptions </a:t>
            </a:r>
            <a:r>
              <a:rPr lang="en-US" sz="1800" dirty="0" smtClean="0"/>
              <a:t>(power </a:t>
            </a:r>
            <a:r>
              <a:rPr lang="en-US" sz="1800" dirty="0"/>
              <a:t>failures, communication outages, fuel shortages, and radioactive </a:t>
            </a:r>
            <a:r>
              <a:rPr lang="en-US" sz="1800" dirty="0" smtClean="0"/>
              <a:t>fallout)</a:t>
            </a:r>
            <a:endParaRPr lang="en-US" sz="1800" dirty="0"/>
          </a:p>
          <a:p>
            <a:pPr algn="just"/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69921819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Defending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Hardening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US" sz="1800" b="1" dirty="0" smtClean="0"/>
              <a:t>Host Hardening</a:t>
            </a:r>
          </a:p>
          <a:p>
            <a:r>
              <a:rPr lang="en-US" sz="1800" b="1" dirty="0"/>
              <a:t>Operating System Security </a:t>
            </a:r>
            <a:endParaRPr lang="en-US" sz="1800" b="1" dirty="0" smtClean="0"/>
          </a:p>
          <a:p>
            <a:pPr lvl="1"/>
            <a:r>
              <a:rPr lang="en-US" sz="1400" dirty="0" smtClean="0"/>
              <a:t>default </a:t>
            </a:r>
            <a:r>
              <a:rPr lang="en-US" sz="1400" dirty="0"/>
              <a:t>configuration </a:t>
            </a:r>
            <a:endParaRPr lang="en-US" sz="1400" dirty="0" smtClean="0"/>
          </a:p>
          <a:p>
            <a:pPr lvl="1"/>
            <a:r>
              <a:rPr lang="en-US" sz="1400" dirty="0" smtClean="0"/>
              <a:t>Remove unnecessary </a:t>
            </a:r>
            <a:r>
              <a:rPr lang="en-US" sz="1400" dirty="0"/>
              <a:t>programs and </a:t>
            </a:r>
            <a:r>
              <a:rPr lang="en-US" sz="1400" dirty="0" smtClean="0"/>
              <a:t>services</a:t>
            </a:r>
          </a:p>
          <a:p>
            <a:pPr lvl="1"/>
            <a:r>
              <a:rPr lang="en-US" sz="1400" dirty="0"/>
              <a:t>security patches and </a:t>
            </a:r>
            <a:r>
              <a:rPr lang="en-US" sz="1400" dirty="0" smtClean="0"/>
              <a:t>updates</a:t>
            </a:r>
          </a:p>
          <a:p>
            <a:pPr lvl="1"/>
            <a:r>
              <a:rPr lang="en-US" sz="1400" dirty="0" smtClean="0"/>
              <a:t>Antimalware </a:t>
            </a:r>
          </a:p>
          <a:p>
            <a:pPr lvl="1"/>
            <a:r>
              <a:rPr lang="en-US" sz="1400" dirty="0"/>
              <a:t>Patch </a:t>
            </a:r>
            <a:r>
              <a:rPr lang="en-US" sz="1400" dirty="0"/>
              <a:t>Management </a:t>
            </a:r>
            <a:endParaRPr lang="en-US" sz="1400" dirty="0"/>
          </a:p>
          <a:p>
            <a:pPr lvl="1"/>
            <a:r>
              <a:rPr lang="en-US" sz="1400" dirty="0"/>
              <a:t>Host-based Firewalls</a:t>
            </a:r>
          </a:p>
          <a:p>
            <a:pPr lvl="1"/>
            <a:r>
              <a:rPr lang="en-US" sz="1400" dirty="0"/>
              <a:t>Host </a:t>
            </a:r>
            <a:r>
              <a:rPr lang="en-US" sz="1400" dirty="0"/>
              <a:t>Intrusion Detection </a:t>
            </a:r>
            <a:r>
              <a:rPr lang="en-US" sz="1400" dirty="0"/>
              <a:t>Systems</a:t>
            </a:r>
          </a:p>
          <a:p>
            <a:pPr lvl="1"/>
            <a:r>
              <a:rPr lang="en-US" sz="1400" dirty="0"/>
              <a:t>Secure </a:t>
            </a:r>
            <a:r>
              <a:rPr lang="en-US" sz="1400" dirty="0"/>
              <a:t>Communications (</a:t>
            </a:r>
            <a:r>
              <a:rPr lang="en-US" sz="1400" dirty="0" smtClean="0"/>
              <a:t>VPNs)</a:t>
            </a:r>
          </a:p>
          <a:p>
            <a:pPr lvl="1"/>
            <a:endParaRPr lang="en-US" sz="1400" dirty="0"/>
          </a:p>
          <a:p>
            <a:r>
              <a:rPr lang="en-US" sz="1800" b="1" dirty="0" smtClean="0"/>
              <a:t>Wireless and Mobile Devices</a:t>
            </a:r>
          </a:p>
          <a:p>
            <a:pPr lvl="1"/>
            <a:r>
              <a:rPr lang="en-US" sz="1400" b="1" dirty="0" smtClean="0"/>
              <a:t>Wired </a:t>
            </a:r>
            <a:r>
              <a:rPr lang="en-US" sz="1400" b="1" dirty="0"/>
              <a:t>Equivalent Privacy (WEP</a:t>
            </a:r>
            <a:r>
              <a:rPr lang="en-US" sz="1400" b="1" dirty="0" smtClean="0"/>
              <a:t>)</a:t>
            </a:r>
          </a:p>
          <a:p>
            <a:pPr lvl="2"/>
            <a:r>
              <a:rPr lang="en-US" sz="1400" dirty="0"/>
              <a:t>WEP is one of the first widely used Wi-Fi security standards. The WEP standard provides authentication and encryption protections. </a:t>
            </a:r>
            <a:endParaRPr lang="en-US" sz="1400" dirty="0"/>
          </a:p>
          <a:p>
            <a:pPr lvl="1"/>
            <a:r>
              <a:rPr lang="en-US" sz="1400" b="1" dirty="0" smtClean="0"/>
              <a:t> </a:t>
            </a:r>
            <a:r>
              <a:rPr lang="en-US" sz="1800" b="1" dirty="0" smtClean="0"/>
              <a:t>WPA/WPA2 – </a:t>
            </a:r>
          </a:p>
          <a:p>
            <a:pPr lvl="2"/>
            <a:r>
              <a:rPr lang="en-US" sz="1400" dirty="0"/>
              <a:t>Wi-Fi Protected Access (WPA) was the computer industry’s response to the weakness of the WEP standard. </a:t>
            </a:r>
          </a:p>
          <a:p>
            <a:pPr lvl="2"/>
            <a:r>
              <a:rPr lang="en-US" sz="1400" dirty="0"/>
              <a:t>The WPA standard provided several security improvements.</a:t>
            </a:r>
            <a:r>
              <a:rPr lang="en-US" sz="1800" b="1" dirty="0"/>
              <a:t> </a:t>
            </a:r>
            <a:endParaRPr lang="en-US" sz="1800" b="1" dirty="0" smtClean="0"/>
          </a:p>
          <a:p>
            <a:pPr lvl="1"/>
            <a:r>
              <a:rPr lang="en-US" sz="1800" b="1" dirty="0" smtClean="0"/>
              <a:t>Mutual Authentication</a:t>
            </a:r>
          </a:p>
          <a:p>
            <a:pPr marL="0" indent="0">
              <a:buNone/>
            </a:pPr>
            <a:endParaRPr lang="en-US" sz="1800" b="1" dirty="0" smtClean="0"/>
          </a:p>
          <a:p>
            <a:pPr algn="just">
              <a:buFont typeface="Wingdings" panose="05000000000000000000" pitchFamily="2" charset="2"/>
              <a:buChar char="ü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59494499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Defending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Hardening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800" b="1" dirty="0" smtClean="0"/>
              <a:t>Host Hardening</a:t>
            </a:r>
          </a:p>
          <a:p>
            <a:r>
              <a:rPr lang="en-US" sz="1800" b="1" dirty="0" smtClean="0"/>
              <a:t>Host Data Protection</a:t>
            </a:r>
          </a:p>
          <a:p>
            <a:pPr lvl="1"/>
            <a:r>
              <a:rPr lang="en-US" sz="1400" dirty="0" smtClean="0"/>
              <a:t>File </a:t>
            </a:r>
            <a:r>
              <a:rPr lang="en-US" sz="1400" dirty="0"/>
              <a:t>Access </a:t>
            </a:r>
            <a:r>
              <a:rPr lang="en-US" sz="1400" dirty="0"/>
              <a:t>Control</a:t>
            </a:r>
          </a:p>
          <a:p>
            <a:pPr lvl="1"/>
            <a:r>
              <a:rPr lang="en-US" sz="1400" dirty="0"/>
              <a:t>File Encryption </a:t>
            </a:r>
          </a:p>
          <a:p>
            <a:pPr lvl="1"/>
            <a:r>
              <a:rPr lang="en-US" sz="1400" dirty="0"/>
              <a:t>System </a:t>
            </a:r>
            <a:r>
              <a:rPr lang="en-US" sz="1400" dirty="0"/>
              <a:t>and Data </a:t>
            </a:r>
            <a:r>
              <a:rPr lang="en-US" sz="1400" dirty="0" smtClean="0"/>
              <a:t>Backups</a:t>
            </a:r>
            <a:endParaRPr lang="en-US" sz="1400" dirty="0"/>
          </a:p>
          <a:p>
            <a:r>
              <a:rPr lang="en-US" sz="1800" b="1" dirty="0" smtClean="0"/>
              <a:t>Content </a:t>
            </a:r>
            <a:r>
              <a:rPr lang="en-US" sz="1800" b="1" dirty="0"/>
              <a:t>Screening and Blocking </a:t>
            </a:r>
            <a:endParaRPr lang="en-US" sz="1800" b="1" dirty="0" smtClean="0"/>
          </a:p>
          <a:p>
            <a:r>
              <a:rPr lang="en-US" sz="1800" b="1" dirty="0"/>
              <a:t>Disk Cloning and Deep </a:t>
            </a:r>
            <a:r>
              <a:rPr lang="en-US" sz="1800" b="1" dirty="0" smtClean="0"/>
              <a:t>Freeze</a:t>
            </a:r>
          </a:p>
          <a:p>
            <a:endParaRPr lang="en-US" sz="1800" b="1" dirty="0"/>
          </a:p>
          <a:p>
            <a:pPr marL="0" indent="0" algn="just">
              <a:buNone/>
            </a:pPr>
            <a:r>
              <a:rPr lang="en-US" sz="1800" b="1" dirty="0" smtClean="0"/>
              <a:t>Physical Protection</a:t>
            </a:r>
            <a:endParaRPr lang="en-US" sz="1800" b="1" dirty="0"/>
          </a:p>
          <a:p>
            <a:r>
              <a:rPr lang="en-US" sz="1800" b="1" dirty="0"/>
              <a:t>Security Cables and Locks </a:t>
            </a:r>
            <a:endParaRPr lang="en-US" sz="1800" b="1" dirty="0" smtClean="0"/>
          </a:p>
          <a:p>
            <a:r>
              <a:rPr lang="en-US" sz="1800" b="1" dirty="0"/>
              <a:t>Logout </a:t>
            </a:r>
            <a:r>
              <a:rPr lang="en-US" sz="1800" b="1" dirty="0" smtClean="0"/>
              <a:t>Timers, </a:t>
            </a:r>
            <a:r>
              <a:rPr lang="en-US" sz="1800" b="1" dirty="0"/>
              <a:t>Login </a:t>
            </a:r>
            <a:r>
              <a:rPr lang="en-US" sz="1800" b="1" dirty="0" smtClean="0"/>
              <a:t>Times, Idle </a:t>
            </a:r>
            <a:r>
              <a:rPr lang="en-US" sz="1800" b="1" dirty="0"/>
              <a:t>Timeout and Screen Lock </a:t>
            </a:r>
            <a:endParaRPr lang="en-US" sz="1800" b="1" dirty="0" smtClean="0"/>
          </a:p>
          <a:p>
            <a:r>
              <a:rPr lang="en-US" sz="1800" b="1" dirty="0"/>
              <a:t>GPS </a:t>
            </a:r>
            <a:r>
              <a:rPr lang="en-US" sz="1800" b="1" dirty="0" smtClean="0"/>
              <a:t>Tracking and </a:t>
            </a:r>
            <a:r>
              <a:rPr lang="en-US" sz="1800" b="1" dirty="0"/>
              <a:t>Inventory and RFID Tags </a:t>
            </a:r>
            <a:endParaRPr lang="en-US" sz="1800" b="1" dirty="0" smtClean="0"/>
          </a:p>
          <a:p>
            <a:pPr algn="just">
              <a:buFont typeface="Wingdings" panose="05000000000000000000" pitchFamily="2" charset="2"/>
              <a:buChar char="ü"/>
            </a:pPr>
            <a:endParaRPr lang="en-US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048" y="1628800"/>
            <a:ext cx="3445764" cy="242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7618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Defending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Hardening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US" sz="1800" b="1" dirty="0" smtClean="0"/>
              <a:t>Server Hardening</a:t>
            </a:r>
          </a:p>
          <a:p>
            <a:pPr algn="just"/>
            <a:r>
              <a:rPr lang="en-US" sz="1800" b="1" dirty="0" smtClean="0"/>
              <a:t>Securing remote access</a:t>
            </a:r>
          </a:p>
          <a:p>
            <a:pPr lvl="1" algn="just"/>
            <a:r>
              <a:rPr lang="en-US" sz="1400" b="1" dirty="0"/>
              <a:t>SSH</a:t>
            </a:r>
            <a:r>
              <a:rPr lang="en-US" sz="1400" dirty="0"/>
              <a:t> should replace Telnet for management connections. </a:t>
            </a:r>
            <a:endParaRPr lang="en-US" sz="1400" dirty="0" smtClean="0"/>
          </a:p>
          <a:p>
            <a:pPr lvl="1" algn="just"/>
            <a:endParaRPr lang="en-US" sz="1400" dirty="0"/>
          </a:p>
          <a:p>
            <a:pPr lvl="1" algn="just"/>
            <a:r>
              <a:rPr lang="en-US" sz="1400" b="1" dirty="0"/>
              <a:t>Telnet</a:t>
            </a:r>
            <a:r>
              <a:rPr lang="en-US" sz="1400" dirty="0"/>
              <a:t> is an older protocol that uses unsecure plaintext transmission of both the login authentication (username and password) and the data transmitted between the communicating devices. </a:t>
            </a:r>
          </a:p>
          <a:p>
            <a:pPr lvl="1" algn="just"/>
            <a:endParaRPr lang="en-US" sz="1400" b="1" dirty="0" smtClean="0"/>
          </a:p>
          <a:p>
            <a:pPr lvl="1" algn="just"/>
            <a:r>
              <a:rPr lang="en-US" sz="1400" b="1" dirty="0" smtClean="0"/>
              <a:t>Secure </a:t>
            </a:r>
            <a:r>
              <a:rPr lang="en-US" sz="1400" b="1" dirty="0"/>
              <a:t>copy (SCP) </a:t>
            </a:r>
            <a:r>
              <a:rPr lang="en-US" sz="1400" dirty="0"/>
              <a:t>securely transfers computer files between two remote systems. SCP uses SSH for data transfer (including the authentication element), so SCP ensures the authenticity and confidentiality of the data in transit</a:t>
            </a:r>
            <a:r>
              <a:rPr lang="en-US" sz="1400" dirty="0" smtClean="0"/>
              <a:t>.</a:t>
            </a:r>
            <a:endParaRPr lang="en-US" sz="1400" dirty="0"/>
          </a:p>
          <a:p>
            <a:endParaRPr lang="en-US" sz="1800" b="1" dirty="0" smtClean="0"/>
          </a:p>
          <a:p>
            <a:r>
              <a:rPr lang="en-US" sz="1800" b="1" dirty="0"/>
              <a:t>Securing Ports and Services </a:t>
            </a:r>
            <a:endParaRPr lang="en-US" sz="1800" b="1" dirty="0" smtClean="0"/>
          </a:p>
          <a:p>
            <a:r>
              <a:rPr lang="en-US" sz="1800" b="1" dirty="0"/>
              <a:t>Privileged </a:t>
            </a:r>
            <a:r>
              <a:rPr lang="en-US" sz="1800" b="1" dirty="0" smtClean="0"/>
              <a:t>Accounts</a:t>
            </a:r>
          </a:p>
          <a:p>
            <a:r>
              <a:rPr lang="en-US" sz="1800" b="1" dirty="0"/>
              <a:t>Group </a:t>
            </a:r>
            <a:r>
              <a:rPr lang="en-US" sz="1800" b="1" dirty="0" smtClean="0"/>
              <a:t>Policies</a:t>
            </a:r>
          </a:p>
          <a:p>
            <a:r>
              <a:rPr lang="en-US" sz="1800" b="1" dirty="0"/>
              <a:t>Enable Logs and Alerts</a:t>
            </a:r>
            <a:endParaRPr lang="en-US" sz="1800" b="1" dirty="0" smtClean="0"/>
          </a:p>
          <a:p>
            <a:endParaRPr lang="en-US" sz="1800" b="1" dirty="0"/>
          </a:p>
          <a:p>
            <a:pPr marL="0" indent="0" algn="just">
              <a:buNone/>
            </a:pPr>
            <a:r>
              <a:rPr lang="en-US" sz="1800" b="1" dirty="0" smtClean="0"/>
              <a:t>Physical Protection</a:t>
            </a:r>
            <a:endParaRPr lang="en-US" sz="18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 smtClean="0"/>
              <a:t>Power,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 smtClean="0"/>
              <a:t>Heating</a:t>
            </a:r>
            <a:r>
              <a:rPr lang="en-US" sz="1800" b="1" dirty="0"/>
              <a:t>, Ventilation, and Air Conditioning (</a:t>
            </a:r>
            <a:r>
              <a:rPr lang="en-US" sz="1800" b="1" dirty="0" smtClean="0"/>
              <a:t>HVAC)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 smtClean="0"/>
              <a:t>Hardware </a:t>
            </a:r>
            <a:r>
              <a:rPr lang="en-US" sz="1800" b="1" dirty="0"/>
              <a:t>Monitoring</a:t>
            </a:r>
            <a:r>
              <a:rPr lang="en-US" sz="1800" b="1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5562940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Defending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Hardening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US" sz="1800" b="1" dirty="0" smtClean="0"/>
              <a:t>Network Hardening</a:t>
            </a:r>
            <a:endParaRPr lang="en-US" sz="1800" b="1" dirty="0" smtClean="0"/>
          </a:p>
          <a:p>
            <a:pPr algn="just"/>
            <a:r>
              <a:rPr lang="en-US" sz="1800" b="1" dirty="0"/>
              <a:t>Operation Centers </a:t>
            </a:r>
            <a:r>
              <a:rPr lang="en-US" sz="1500" dirty="0"/>
              <a:t>- The Network Operation Center (NOC) is one or more locations containing the tools that provide administrators with a detailed status of the organization’s network. The NOC is ground zero for network troubleshooting, performance monitoring, software distribution and updates, communications management, and device management.</a:t>
            </a:r>
          </a:p>
          <a:p>
            <a:pPr algn="just"/>
            <a:r>
              <a:rPr lang="en-US" sz="1800" b="1" dirty="0" smtClean="0"/>
              <a:t>Switches</a:t>
            </a:r>
            <a:r>
              <a:rPr lang="en-US" sz="1800" b="1" dirty="0"/>
              <a:t>, Routers, and Network Appliances </a:t>
            </a:r>
            <a:endParaRPr lang="en-US" sz="1800" b="1" dirty="0" smtClean="0"/>
          </a:p>
          <a:p>
            <a:r>
              <a:rPr lang="en-US" sz="1800" b="1" dirty="0" smtClean="0"/>
              <a:t>Firewalls</a:t>
            </a:r>
          </a:p>
          <a:p>
            <a:r>
              <a:rPr lang="en-US" sz="1800" b="1" dirty="0" smtClean="0"/>
              <a:t>Routers </a:t>
            </a:r>
            <a:endParaRPr lang="en-US" sz="1800" b="1" dirty="0"/>
          </a:p>
          <a:p>
            <a:r>
              <a:rPr lang="en-US" sz="1800" b="1" dirty="0" smtClean="0"/>
              <a:t>Wireless </a:t>
            </a:r>
            <a:r>
              <a:rPr lang="en-US" sz="1800" b="1" dirty="0"/>
              <a:t>and Mobile Devices </a:t>
            </a:r>
            <a:endParaRPr lang="en-US" sz="1800" dirty="0"/>
          </a:p>
          <a:p>
            <a:r>
              <a:rPr lang="en-US" sz="1800" b="1" dirty="0"/>
              <a:t>Network and Routing Services </a:t>
            </a:r>
            <a:endParaRPr lang="en-US" sz="1800" b="1" dirty="0" smtClean="0"/>
          </a:p>
          <a:p>
            <a:r>
              <a:rPr lang="en-US" sz="1800" b="1" dirty="0" smtClean="0"/>
              <a:t>Voice and Video</a:t>
            </a:r>
          </a:p>
          <a:p>
            <a:pPr lvl="1"/>
            <a:r>
              <a:rPr lang="en-US" sz="1500" dirty="0" smtClean="0"/>
              <a:t>VoIP </a:t>
            </a:r>
            <a:r>
              <a:rPr lang="en-US" sz="1500" dirty="0"/>
              <a:t>Equipment </a:t>
            </a:r>
            <a:endParaRPr lang="en-US" sz="1500" dirty="0" smtClean="0"/>
          </a:p>
          <a:p>
            <a:pPr lvl="1"/>
            <a:r>
              <a:rPr lang="en-US" sz="1500" dirty="0" smtClean="0"/>
              <a:t>Cameras </a:t>
            </a:r>
          </a:p>
          <a:p>
            <a:pPr lvl="1"/>
            <a:r>
              <a:rPr lang="en-US" sz="1500" dirty="0" smtClean="0"/>
              <a:t>Videoconferencing Equipment</a:t>
            </a:r>
          </a:p>
          <a:p>
            <a:pPr lvl="1"/>
            <a:r>
              <a:rPr lang="en-US" sz="1500" dirty="0" smtClean="0"/>
              <a:t>Network </a:t>
            </a:r>
            <a:r>
              <a:rPr lang="en-US" sz="1500" dirty="0"/>
              <a:t>and </a:t>
            </a:r>
            <a:r>
              <a:rPr lang="en-US" sz="1500" dirty="0" err="1"/>
              <a:t>IoT</a:t>
            </a:r>
            <a:r>
              <a:rPr lang="en-US" sz="1500" dirty="0"/>
              <a:t> </a:t>
            </a:r>
            <a:r>
              <a:rPr lang="en-US" sz="1500" dirty="0" smtClean="0"/>
              <a:t>Sensors</a:t>
            </a:r>
          </a:p>
        </p:txBody>
      </p:sp>
    </p:spTree>
    <p:extLst>
      <p:ext uri="{BB962C8B-B14F-4D97-AF65-F5344CB8AC3E}">
        <p14:creationId xmlns:p14="http://schemas.microsoft.com/office/powerpoint/2010/main" val="365937860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Defending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Finally, Last but not least…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800" b="1" dirty="0" smtClean="0"/>
              <a:t>Physical:</a:t>
            </a:r>
            <a:endParaRPr lang="en-US" sz="1800" b="1" dirty="0" smtClean="0"/>
          </a:p>
          <a:p>
            <a:pPr marL="0" indent="0">
              <a:buNone/>
            </a:pPr>
            <a:r>
              <a:rPr lang="en-US" sz="1800" b="1" dirty="0"/>
              <a:t>Fencing and Barricades </a:t>
            </a:r>
            <a:r>
              <a:rPr lang="en-US" sz="1800" dirty="0" smtClean="0"/>
              <a:t>- </a:t>
            </a:r>
            <a:r>
              <a:rPr lang="en-US" sz="1800" b="1" dirty="0" smtClean="0"/>
              <a:t>Biometrics - Badges </a:t>
            </a:r>
            <a:r>
              <a:rPr lang="en-US" sz="1800" b="1" dirty="0"/>
              <a:t>and Access </a:t>
            </a:r>
            <a:r>
              <a:rPr lang="en-US" sz="1800" b="1" dirty="0" smtClean="0"/>
              <a:t>Logs - Guards </a:t>
            </a:r>
            <a:r>
              <a:rPr lang="en-US" sz="1800" b="1" dirty="0"/>
              <a:t>and Escorts </a:t>
            </a:r>
            <a:r>
              <a:rPr lang="en-US" sz="1800" dirty="0" smtClean="0"/>
              <a:t>- </a:t>
            </a:r>
            <a:r>
              <a:rPr lang="en-US" sz="1800" b="1" dirty="0" smtClean="0"/>
              <a:t>Video </a:t>
            </a:r>
            <a:r>
              <a:rPr lang="en-US" sz="1800" b="1" dirty="0"/>
              <a:t>and Electronic Surveillance </a:t>
            </a:r>
            <a:r>
              <a:rPr lang="en-US" sz="1800" dirty="0" smtClean="0"/>
              <a:t>– </a:t>
            </a:r>
            <a:r>
              <a:rPr lang="en-US" sz="1800" b="1" dirty="0" smtClean="0"/>
              <a:t>RFID </a:t>
            </a:r>
            <a:r>
              <a:rPr lang="en-US" sz="1800" b="1" dirty="0"/>
              <a:t>and Wireless </a:t>
            </a:r>
            <a:r>
              <a:rPr lang="en-US" sz="1800" b="1" dirty="0" smtClean="0"/>
              <a:t>Surveillance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97768559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Dawn</a:t>
            </a:r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the beginning…</a:t>
            </a:r>
            <a:endParaRPr lang="en-US" sz="4800" dirty="0">
              <a:latin typeface="Arial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484784"/>
            <a:ext cx="8039100" cy="3019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35273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Dawn</a:t>
            </a:r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the beginning…</a:t>
            </a:r>
            <a:endParaRPr lang="en-US" sz="4800" dirty="0">
              <a:latin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1484784"/>
            <a:ext cx="7560840" cy="3927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95966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Dawn</a:t>
            </a:r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the beginning…</a:t>
            </a:r>
            <a:endParaRPr lang="en-US" sz="4800" dirty="0">
              <a:latin typeface="Arial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5" y="1484784"/>
            <a:ext cx="7880297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05274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Dawn</a:t>
            </a:r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the beginning…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800" b="1" dirty="0"/>
              <a:t>Ethics of a Cybersecurity </a:t>
            </a:r>
            <a:r>
              <a:rPr lang="en-US" sz="1800" b="1" dirty="0" smtClean="0"/>
              <a:t>Specialist</a:t>
            </a:r>
          </a:p>
          <a:p>
            <a:pPr marL="457200" lvl="1" indent="0">
              <a:buNone/>
            </a:pPr>
            <a:r>
              <a:rPr lang="en-US" sz="1400" dirty="0" smtClean="0"/>
              <a:t>The </a:t>
            </a:r>
            <a:r>
              <a:rPr lang="en-US" sz="1400" dirty="0"/>
              <a:t>cybersecurity specialist needs to understand how the law and the organization’s interests help to guide ethical decisions.</a:t>
            </a:r>
            <a:endParaRPr lang="en-US" sz="1400" b="1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1800" b="1" dirty="0" smtClean="0"/>
              <a:t>Cyber Laws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1400" b="1" dirty="0" smtClean="0"/>
              <a:t>Civil</a:t>
            </a:r>
            <a:r>
              <a:rPr lang="en-US" sz="1400" b="1" dirty="0"/>
              <a:t>, Criminal, and Regulatory Cyber </a:t>
            </a:r>
            <a:r>
              <a:rPr lang="en-US" sz="1400" b="1" dirty="0" smtClean="0"/>
              <a:t>Laws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1400" b="1" dirty="0"/>
              <a:t>Security </a:t>
            </a:r>
            <a:r>
              <a:rPr lang="en-US" sz="1400" b="1" dirty="0"/>
              <a:t>Breach Notification </a:t>
            </a:r>
            <a:r>
              <a:rPr lang="en-US" sz="1400" b="1" dirty="0" smtClean="0"/>
              <a:t>Laws</a:t>
            </a:r>
          </a:p>
          <a:p>
            <a:pPr lvl="2">
              <a:spcBef>
                <a:spcPts val="600"/>
              </a:spcBef>
            </a:pPr>
            <a:r>
              <a:rPr lang="en-US" sz="1000" dirty="0"/>
              <a:t>Gramm-Leach-Bliley Act (GLBA)</a:t>
            </a:r>
          </a:p>
          <a:p>
            <a:pPr lvl="2">
              <a:spcBef>
                <a:spcPts val="600"/>
              </a:spcBef>
            </a:pPr>
            <a:r>
              <a:rPr lang="en-US" sz="1000" dirty="0"/>
              <a:t>Sarbanes-Oxley Act (SOX)</a:t>
            </a:r>
          </a:p>
          <a:p>
            <a:pPr lvl="2">
              <a:spcBef>
                <a:spcPts val="600"/>
              </a:spcBef>
            </a:pPr>
            <a:r>
              <a:rPr lang="en-US" sz="1000" dirty="0" smtClean="0"/>
              <a:t>Electronic </a:t>
            </a:r>
            <a:r>
              <a:rPr lang="en-US" sz="1000" dirty="0"/>
              <a:t>Communications Privacy Act (</a:t>
            </a:r>
            <a:r>
              <a:rPr lang="en-US" sz="1000" dirty="0" smtClean="0"/>
              <a:t>ECPA)</a:t>
            </a:r>
          </a:p>
          <a:p>
            <a:pPr lvl="2">
              <a:spcBef>
                <a:spcPts val="600"/>
              </a:spcBef>
            </a:pPr>
            <a:r>
              <a:rPr lang="en-US" sz="1000" dirty="0"/>
              <a:t>Computer </a:t>
            </a:r>
            <a:r>
              <a:rPr lang="en-US" sz="1000" dirty="0"/>
              <a:t>Fraud and Abuse Act (1986</a:t>
            </a:r>
            <a:r>
              <a:rPr lang="en-US" sz="1000" dirty="0" smtClean="0"/>
              <a:t>)</a:t>
            </a:r>
            <a:endParaRPr lang="en-US" sz="1400" b="1" dirty="0" smtClean="0"/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1400" b="1" dirty="0"/>
              <a:t>Industry </a:t>
            </a:r>
            <a:r>
              <a:rPr lang="en-US" sz="1400" b="1" dirty="0"/>
              <a:t>Specific Laws</a:t>
            </a:r>
          </a:p>
          <a:p>
            <a:pPr lvl="2">
              <a:spcBef>
                <a:spcPts val="600"/>
              </a:spcBef>
            </a:pPr>
            <a:r>
              <a:rPr lang="en-US" sz="1000" dirty="0"/>
              <a:t>Gramm-Leach-Bliley Act (GLBA)</a:t>
            </a:r>
          </a:p>
          <a:p>
            <a:pPr lvl="2">
              <a:spcBef>
                <a:spcPts val="600"/>
              </a:spcBef>
            </a:pPr>
            <a:r>
              <a:rPr lang="en-US" sz="1000" dirty="0"/>
              <a:t>Sarbanes-Oxley Act (SOX)</a:t>
            </a:r>
          </a:p>
          <a:p>
            <a:pPr lvl="2">
              <a:spcBef>
                <a:spcPts val="600"/>
              </a:spcBef>
            </a:pPr>
            <a:r>
              <a:rPr lang="en-US" sz="1000" dirty="0"/>
              <a:t>Payment Card Industry Data Security Standard (PCI DSS)</a:t>
            </a:r>
          </a:p>
          <a:p>
            <a:pPr lvl="2">
              <a:spcBef>
                <a:spcPts val="600"/>
              </a:spcBef>
            </a:pPr>
            <a:r>
              <a:rPr lang="en-US" sz="1000" dirty="0"/>
              <a:t>Import/Export Encryption </a:t>
            </a:r>
            <a:r>
              <a:rPr lang="en-US" sz="1000" dirty="0" smtClean="0"/>
              <a:t>Restrictions</a:t>
            </a:r>
          </a:p>
          <a:p>
            <a:pPr>
              <a:spcBef>
                <a:spcPts val="600"/>
              </a:spcBef>
            </a:pPr>
            <a:endParaRPr lang="en-US" sz="1800" dirty="0"/>
          </a:p>
          <a:p>
            <a:pPr>
              <a:buFont typeface="Wingdings" panose="05000000000000000000" pitchFamily="2" charset="2"/>
              <a:buChar char="v"/>
            </a:pPr>
            <a:endParaRPr lang="en-US" sz="1800" b="1" dirty="0"/>
          </a:p>
          <a:p>
            <a:pPr>
              <a:buFont typeface="Wingdings" panose="05000000000000000000" pitchFamily="2" charset="2"/>
              <a:buChar char="v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67763115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Dawn</a:t>
            </a:r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the beginning…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800" b="1" dirty="0" smtClean="0"/>
              <a:t>The Power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1400" dirty="0" smtClean="0"/>
              <a:t>Vulnerability </a:t>
            </a:r>
            <a:r>
              <a:rPr lang="en-US" sz="1400" dirty="0"/>
              <a:t>Scanners </a:t>
            </a:r>
            <a:endParaRPr lang="en-US" sz="1400" dirty="0" smtClean="0"/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1400" dirty="0"/>
              <a:t>Penetrating </a:t>
            </a:r>
            <a:r>
              <a:rPr lang="en-US" sz="1400" dirty="0"/>
              <a:t>Testing (or pen </a:t>
            </a:r>
            <a:r>
              <a:rPr lang="en-US" sz="1400" dirty="0" smtClean="0"/>
              <a:t>testing)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1400" dirty="0"/>
              <a:t>Packet </a:t>
            </a:r>
            <a:r>
              <a:rPr lang="en-US" sz="1400" dirty="0"/>
              <a:t>Analyzers </a:t>
            </a:r>
            <a:endParaRPr lang="en-US" sz="1400" dirty="0"/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1400" dirty="0"/>
              <a:t>Security Tools</a:t>
            </a:r>
            <a:endParaRPr lang="en-US" sz="1400" dirty="0"/>
          </a:p>
          <a:p>
            <a:pPr>
              <a:spcBef>
                <a:spcPts val="600"/>
              </a:spcBef>
            </a:pPr>
            <a:endParaRPr lang="en-US" sz="1800" dirty="0"/>
          </a:p>
          <a:p>
            <a:pPr>
              <a:buFont typeface="Wingdings" panose="05000000000000000000" pitchFamily="2" charset="2"/>
              <a:buChar char="v"/>
            </a:pPr>
            <a:endParaRPr lang="en-US" sz="1800" b="1" dirty="0"/>
          </a:p>
          <a:p>
            <a:pPr>
              <a:buFont typeface="Wingdings" panose="05000000000000000000" pitchFamily="2" charset="2"/>
              <a:buChar char="v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77538714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Dawn</a:t>
            </a:r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the beginning…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 smtClean="0"/>
              <a:t>Refer…</a:t>
            </a:r>
          </a:p>
          <a:p>
            <a:pPr lvl="2">
              <a:spcBef>
                <a:spcPts val="600"/>
              </a:spcBef>
            </a:pPr>
            <a:r>
              <a:rPr lang="en-US" sz="1800" b="1" dirty="0" smtClean="0"/>
              <a:t>National </a:t>
            </a:r>
            <a:r>
              <a:rPr lang="en-US" sz="1800" b="1" dirty="0"/>
              <a:t>Vulnerability Database (NVD) </a:t>
            </a:r>
            <a:endParaRPr lang="en-US" sz="1800" b="1" dirty="0" smtClean="0"/>
          </a:p>
          <a:p>
            <a:pPr lvl="2">
              <a:spcBef>
                <a:spcPts val="600"/>
              </a:spcBef>
            </a:pPr>
            <a:r>
              <a:rPr lang="en-US" sz="1800" b="1" dirty="0" smtClean="0"/>
              <a:t>CERT </a:t>
            </a:r>
          </a:p>
          <a:p>
            <a:pPr lvl="2">
              <a:spcBef>
                <a:spcPts val="600"/>
              </a:spcBef>
            </a:pPr>
            <a:r>
              <a:rPr lang="en-US" sz="1800" b="1" dirty="0" smtClean="0"/>
              <a:t>Internet </a:t>
            </a:r>
            <a:r>
              <a:rPr lang="en-US" sz="1800" b="1" dirty="0"/>
              <a:t>Storm Center </a:t>
            </a:r>
            <a:endParaRPr lang="en-US" sz="1800" b="1" dirty="0" smtClean="0"/>
          </a:p>
          <a:p>
            <a:pPr lvl="2">
              <a:spcBef>
                <a:spcPts val="600"/>
              </a:spcBef>
            </a:pPr>
            <a:r>
              <a:rPr lang="en-US" sz="1800" b="1" dirty="0" smtClean="0"/>
              <a:t>The </a:t>
            </a:r>
            <a:r>
              <a:rPr lang="en-US" sz="1800" b="1" dirty="0"/>
              <a:t>Advanced Cyber Security Center (</a:t>
            </a:r>
            <a:r>
              <a:rPr lang="en-US" sz="1800" b="1" dirty="0" smtClean="0"/>
              <a:t>ACSC</a:t>
            </a:r>
            <a:r>
              <a:rPr lang="en-US" sz="1800" b="1" dirty="0"/>
              <a:t>)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86055561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Network </a:t>
            </a:r>
            <a:r>
              <a:rPr lang="en-US" kern="0" baseline="-25000" dirty="0" smtClean="0"/>
              <a:t>Essentials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</a:t>
            </a:r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9902240c-f584-4322-946e-7b0be23bca91"/>
    <ds:schemaRef ds:uri="http://purl.org/dc/terms/"/>
    <ds:schemaRef ds:uri="http://schemas.microsoft.com/office/infopath/2007/PartnerControls"/>
    <ds:schemaRef ds:uri="d2ec016d-25cf-4c07-aa6b-c53e267faa6f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1914</TotalTime>
  <Words>1683</Words>
  <Application>Microsoft Office PowerPoint</Application>
  <PresentationFormat>On-screen Show (4:3)</PresentationFormat>
  <Paragraphs>217</Paragraphs>
  <Slides>26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ＭＳ Ｐゴシック</vt:lpstr>
      <vt:lpstr>Calibri</vt:lpstr>
      <vt:lpstr>Wingdings</vt:lpstr>
      <vt:lpstr>Myriad Pro</vt:lpstr>
      <vt:lpstr>Arial</vt:lpstr>
      <vt:lpstr>20140311PresentationUWTSDTemplate</vt:lpstr>
      <vt:lpstr>Network and Cybersecurity Essentials (ACCA4024) Cybersecurity Essentials: Conclusion THE BEGINNING…</vt:lpstr>
      <vt:lpstr>From our previous class… (recap)</vt:lpstr>
      <vt:lpstr>From our previous tutorials… and Independent Learning (recap)</vt:lpstr>
      <vt:lpstr>Chat…</vt:lpstr>
      <vt:lpstr>Chat…</vt:lpstr>
      <vt:lpstr>Objectives and Discussions</vt:lpstr>
      <vt:lpstr>Objectives and Discussions</vt:lpstr>
      <vt:lpstr>High Availability The Five Nines</vt:lpstr>
      <vt:lpstr>Improve Availability The Five Nines</vt:lpstr>
      <vt:lpstr>Improve Availability The Five Nines</vt:lpstr>
      <vt:lpstr>Improve Availability The Five Nines</vt:lpstr>
      <vt:lpstr>Incident Response Incident Response Phases</vt:lpstr>
      <vt:lpstr>Incident Response Incident Response Technologies</vt:lpstr>
      <vt:lpstr>Disaster Recovery Disaster Recovery Planning</vt:lpstr>
      <vt:lpstr>Defending Hardening</vt:lpstr>
      <vt:lpstr>Defending Hardening</vt:lpstr>
      <vt:lpstr>Defending Hardening</vt:lpstr>
      <vt:lpstr>Defending Hardening</vt:lpstr>
      <vt:lpstr>Defending Finally, Last but not least…</vt:lpstr>
      <vt:lpstr>Dawn the beginning…</vt:lpstr>
      <vt:lpstr>Dawn the beginning…</vt:lpstr>
      <vt:lpstr>Dawn the beginning…</vt:lpstr>
      <vt:lpstr>Dawn the beginning…</vt:lpstr>
      <vt:lpstr>Dawn the beginning…</vt:lpstr>
      <vt:lpstr>Dawn the beginning…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102</cp:revision>
  <dcterms:created xsi:type="dcterms:W3CDTF">2020-09-20T20:16:38Z</dcterms:created>
  <dcterms:modified xsi:type="dcterms:W3CDTF">2020-11-29T19:14:01Z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