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metadata" ContentType="application/binary"/>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Alfa Slab One" charset="0"/>
      <p:regular r:id="rId15"/>
    </p:embeddedFont>
    <p:embeddedFont>
      <p:font typeface="Poppins" charset="0"/>
      <p:regular r:id="rId16"/>
      <p:bold r:id="rId17"/>
      <p:italic r:id="rId18"/>
      <p:boldItalic r:id="rId19"/>
    </p:embeddedFont>
    <p:embeddedFont>
      <p:font typeface="Calibri" pitchFamily="34"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15:guide id="1" orient="horz" pos="2160">
          <p15:clr>
            <a:srgbClr val="000000"/>
          </p15:clr>
        </p15:guide>
        <p15:guide id="2" pos="2880">
          <p15:clr>
            <a:srgbClr val="000000"/>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4" roundtripDataSignature="AMtx7mg+nJ/4Bwdf1SayEgrg+mwXSFeyvQ=="/>
    </p:ext>
  </p:ex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BD7F6FB9-1B20-4018-A7B8-0100E29F089E}">
  <a:tblStyle styleId="{BD7F6FB9-1B20-4018-A7B8-0100E29F089E}"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snapToGrid="0">
      <p:cViewPr varScale="1">
        <p:scale>
          <a:sx n="42" d="100"/>
          <a:sy n="42" d="100"/>
        </p:scale>
        <p:origin x="-126" y="-21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customschemas.google.com/relationships/presentationmetadata" Target="meta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Predictive maintenance is a data-driven method where predictions of failures are based on sensor data. Unplanned downtime is very expensive in manufacturing and reports indicate that it has cost over 260000 dollars an hour. The technologies of Industry 4.0, including IoT and machine learning, will allow organisations to move away from reactive maintenance to proactive, effective, and cost-effective maintenance approaches.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
        <p:nvSpPr>
          <p:cNvPr id="93" name="Google Shape;9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Conventional maintenance practices are not efficient. Reactive maintenance causes unexpected failures whereas preventive maintenance usually causes unwarranted maintenance. Studies have shown that almost half of the maintenance work is unnecessary. Although it is possible to have sensor data, there are numerous systems that do not make good use of this information, and intelligent predictive maintenance solutions are required.</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
        <p:nvSpPr>
          <p:cNvPr id="104" name="Google Shape;10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This study is intended to work out a predictive maintenance framework based on machine learning models. These goals are to analyse the existing maintenance strategies, the right choice of algorithms and the creation of a predictive system. The paper also assesses its efficiency in lessening downtime and investigates the feasible issues in the adoption of these systems in the manufacturing facilities.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
        <p:nvSpPr>
          <p:cNvPr id="115" name="Google Shape;115;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These research questions are useful in the study as it will focus on both the technical and practical aspects. The study does not only assess the performance of machine learning models but also explores real-life implementation issues. Also, it considers the ways in which the data generated by IoT can be successfully applied to enhance the accuracy of prediction and decrease operational downtimes.</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
        <p:nvSpPr>
          <p:cNvPr id="124" name="Google Shape;12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The literature on predictive maintenance shows that it is beneficial and that research indicates as much as 50 percent downtime reduction. The accuracy of prediction by machine learning models is quite high. But the majority of the studies are devoted to the theoretical models excluding the real-world implementation. The implementation strategies and cost-benefit assessment have a gap in their application, which this study will fill.</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
        <p:nvSpPr>
          <p:cNvPr id="134" name="Google Shape;13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This paper is quantitative in nature with sensor data taken on manufacturing systems. Random Forest and Neural Networks machine learning models will be used. Data preprocessing, model training and evaluation are part of the methodology. It is appropriate to predictive maintenance research because it allows objective analysis and sound results, which are the main characteristics of the method.</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
        <p:nvSpPr>
          <p:cNvPr id="145" name="Google Shape;145;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This process of data analysis starts with the preprocessing of data to guarantee the quality of data. Sensor data will be extracted to extract relevant features to enhance the performance of the model. Training and testing of machine learning models will then be done. They will be judged by a metric of standard performance and the research has shown that in industrial use, they can predict up to 95 percent.</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
        <p:nvSpPr>
          <p:cNvPr id="156" name="Google Shape;156;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It is believed that the research will save a lot of downtime and maintenance expenses, which will be justified by the reports in the industry. Operational efficiency can be improved by improving the scheduling and resource utilisation. The research is both scholarly and practical in that it offers a machine learning-based framework that facilitates the implementation of smart manufacturing and Industry 4.0.</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
        <p:nvSpPr>
          <p:cNvPr id="167" name="Google Shape;167;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3d485816060_0_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84" name="Google Shape;184;g3d485816060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3" name="Google Shape;193;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 name="Google Shape;14;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5"/>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4" name="Google Shape;24;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6"/>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16"/>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30" name="Google Shape;30;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17"/>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6" name="Google Shape;36;p17"/>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7" name="Google Shape;37;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18"/>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3" name="Google Shape;43;p18"/>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4" name="Google Shape;44;p18"/>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5" name="Google Shape;45;p18"/>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6" name="Google Shape;46;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0"/>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0"/>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57" name="Google Shape;57;p20"/>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58" name="Google Shape;58;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1"/>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1"/>
          <p:cNvSpPr>
            <a:spLocks noGrp="1"/>
          </p:cNvSpPr>
          <p:nvPr>
            <p:ph type="pic" idx="2"/>
          </p:nvPr>
        </p:nvSpPr>
        <p:spPr>
          <a:xfrm>
            <a:off x="1792288" y="612775"/>
            <a:ext cx="5486400" cy="4114800"/>
          </a:xfrm>
          <a:prstGeom prst="rect">
            <a:avLst/>
          </a:prstGeom>
          <a:noFill/>
          <a:ln>
            <a:noFill/>
          </a:ln>
        </p:spPr>
      </p:sp>
      <p:sp>
        <p:nvSpPr>
          <p:cNvPr id="64" name="Google Shape;64;p21"/>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5" name="Google Shape;65;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2"/>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1" name="Google Shape;71;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3"/>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3"/>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7" name="Google Shape;77;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12"/>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8" Type="http://schemas.openxmlformats.org/officeDocument/2006/relationships/hyperlink" Target="https://www.insia.ai/blog-posts/reduce-machine-downtime-effectively" TargetMode="External"/><Relationship Id="rId13" Type="http://schemas.openxmlformats.org/officeDocument/2006/relationships/hyperlink" Target="https://www.linkedin.com/pulse/machine-health-key-reducing-downtime-optimizing-kamalpreet-singh?utm_source=chatgpt.com" TargetMode="External"/><Relationship Id="rId3" Type="http://schemas.openxmlformats.org/officeDocument/2006/relationships/image" Target="../media/image4.png"/><Relationship Id="rId7" Type="http://schemas.openxmlformats.org/officeDocument/2006/relationships/hyperlink" Target="https://www.geeksforgeeks.org/data-science/data-preprocessing-in-data-mining" TargetMode="External"/><Relationship Id="rId12" Type="http://schemas.openxmlformats.org/officeDocument/2006/relationships/hyperlink" Target="https://www.shutterstock.com/image-vector/problem-statement-template-icons-description-placeholder-2320722543?utm_source=chatgpt.com"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hyperlink" Target="https://www.geeksforgeeks.org/data-science/data-preprocessing-in-data-mining/" TargetMode="External"/><Relationship Id="rId11" Type="http://schemas.openxmlformats.org/officeDocument/2006/relationships/hyperlink" Target="https://scw.ai/blog/predictive-maintenance-with-machine-learning/?utm_source=chatgpt.com" TargetMode="External"/><Relationship Id="rId5" Type="http://schemas.openxmlformats.org/officeDocument/2006/relationships/hyperlink" Target="https://www2.deloitte.com" TargetMode="External"/><Relationship Id="rId10" Type="http://schemas.openxmlformats.org/officeDocument/2006/relationships/hyperlink" Target="https://www.questionpro.com/blog/quantitative-data/" TargetMode="External"/><Relationship Id="rId4" Type="http://schemas.openxmlformats.org/officeDocument/2006/relationships/image" Target="../media/image3.png"/><Relationship Id="rId9" Type="http://schemas.openxmlformats.org/officeDocument/2006/relationships/hyperlink" Target="https://www.mckinsey.com" TargetMode="External"/><Relationship Id="rId14" Type="http://schemas.openxmlformats.org/officeDocument/2006/relationships/hyperlink" Target="https://www.siemens.com"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ECCF"/>
        </a:solidFill>
        <a:effectLst/>
      </p:bgPr>
    </p:bg>
    <p:spTree>
      <p:nvGrpSpPr>
        <p:cNvPr id="1" name="Shape 83"/>
        <p:cNvGrpSpPr/>
        <p:nvPr/>
      </p:nvGrpSpPr>
      <p:grpSpPr>
        <a:xfrm>
          <a:off x="0" y="0"/>
          <a:ext cx="0" cy="0"/>
          <a:chOff x="0" y="0"/>
          <a:chExt cx="0" cy="0"/>
        </a:xfrm>
      </p:grpSpPr>
      <p:sp>
        <p:nvSpPr>
          <p:cNvPr id="84" name="Google Shape;84;p1"/>
          <p:cNvSpPr txBox="1"/>
          <p:nvPr/>
        </p:nvSpPr>
        <p:spPr>
          <a:xfrm>
            <a:off x="4125912" y="2403469"/>
            <a:ext cx="11482800" cy="5972100"/>
          </a:xfrm>
          <a:prstGeom prst="rect">
            <a:avLst/>
          </a:prstGeom>
          <a:noFill/>
          <a:ln>
            <a:noFill/>
          </a:ln>
        </p:spPr>
        <p:txBody>
          <a:bodyPr spcFirstLastPara="1" wrap="square" lIns="0" tIns="0" rIns="0" bIns="0" anchor="t" anchorCtr="0">
            <a:spAutoFit/>
          </a:bodyPr>
          <a:lstStyle/>
          <a:p>
            <a:pPr marL="0" marR="0" lvl="0" indent="0" algn="ctr" rtl="0">
              <a:lnSpc>
                <a:spcPct val="96999"/>
              </a:lnSpc>
              <a:spcBef>
                <a:spcPts val="0"/>
              </a:spcBef>
              <a:spcAft>
                <a:spcPts val="0"/>
              </a:spcAft>
              <a:buClr>
                <a:srgbClr val="000000"/>
              </a:buClr>
              <a:buSzPts val="8000"/>
              <a:buFont typeface="Arial"/>
              <a:buNone/>
            </a:pPr>
            <a:r>
              <a:rPr lang="en-US" sz="8000" b="0" i="0" u="none" strike="noStrike" cap="none" dirty="0">
                <a:solidFill>
                  <a:srgbClr val="720000"/>
                </a:solidFill>
                <a:latin typeface="Alfa Slab One"/>
                <a:ea typeface="Alfa Slab One"/>
                <a:cs typeface="Alfa Slab One"/>
                <a:sym typeface="Alfa Slab One"/>
              </a:rPr>
              <a:t>Predictive Maintenance Using Machine Learning to Reduce Downtime</a:t>
            </a:r>
            <a:endParaRPr sz="8000" b="0" i="0" u="none" strike="noStrike" cap="none">
              <a:solidFill>
                <a:srgbClr val="720000"/>
              </a:solidFill>
              <a:latin typeface="Alfa Slab One"/>
              <a:ea typeface="Alfa Slab One"/>
              <a:cs typeface="Alfa Slab One"/>
              <a:sym typeface="Alfa Slab One"/>
            </a:endParaRPr>
          </a:p>
          <a:p>
            <a:pPr marL="0" marR="0" lvl="0" indent="0" algn="ctr" rtl="0">
              <a:lnSpc>
                <a:spcPct val="96999"/>
              </a:lnSpc>
              <a:spcBef>
                <a:spcPts val="0"/>
              </a:spcBef>
              <a:spcAft>
                <a:spcPts val="0"/>
              </a:spcAft>
              <a:buClr>
                <a:srgbClr val="000000"/>
              </a:buClr>
              <a:buSzPts val="8000"/>
              <a:buFont typeface="Arial"/>
              <a:buNone/>
            </a:pPr>
            <a:endParaRPr sz="8000" b="0" i="0" u="none" strike="noStrike" cap="none">
              <a:solidFill>
                <a:srgbClr val="720000"/>
              </a:solidFill>
              <a:latin typeface="Alfa Slab One"/>
              <a:ea typeface="Alfa Slab One"/>
              <a:cs typeface="Alfa Slab One"/>
              <a:sym typeface="Alfa Slab One"/>
            </a:endParaRPr>
          </a:p>
        </p:txBody>
      </p:sp>
      <p:sp>
        <p:nvSpPr>
          <p:cNvPr id="85" name="Google Shape;85;p1"/>
          <p:cNvSpPr/>
          <p:nvPr/>
        </p:nvSpPr>
        <p:spPr>
          <a:xfrm>
            <a:off x="-2895007" y="3988688"/>
            <a:ext cx="7370770" cy="7507266"/>
          </a:xfrm>
          <a:custGeom>
            <a:avLst/>
            <a:gdLst/>
            <a:ahLst/>
            <a:cxnLst/>
            <a:rect l="l" t="t" r="r" b="b"/>
            <a:pathLst>
              <a:path w="7370770" h="7507266" extrusionOk="0">
                <a:moveTo>
                  <a:pt x="0" y="0"/>
                </a:moveTo>
                <a:lnTo>
                  <a:pt x="7370770" y="0"/>
                </a:lnTo>
                <a:lnTo>
                  <a:pt x="7370770" y="7507266"/>
                </a:lnTo>
                <a:lnTo>
                  <a:pt x="0" y="7507266"/>
                </a:lnTo>
                <a:lnTo>
                  <a:pt x="0" y="0"/>
                </a:lnTo>
                <a:close/>
              </a:path>
            </a:pathLst>
          </a:custGeom>
          <a:blipFill rotWithShape="1">
            <a:blip r:embed="rId3">
              <a:alphaModFix/>
            </a:blip>
            <a:stretch>
              <a:fillRect/>
            </a:stretch>
          </a:blipFill>
          <a:ln>
            <a:noFill/>
          </a:ln>
        </p:spPr>
      </p:sp>
      <p:sp>
        <p:nvSpPr>
          <p:cNvPr id="86" name="Google Shape;86;p1"/>
          <p:cNvSpPr/>
          <p:nvPr/>
        </p:nvSpPr>
        <p:spPr>
          <a:xfrm>
            <a:off x="14165402" y="-1413655"/>
            <a:ext cx="6490974" cy="6431965"/>
          </a:xfrm>
          <a:custGeom>
            <a:avLst/>
            <a:gdLst/>
            <a:ahLst/>
            <a:cxnLst/>
            <a:rect l="l" t="t" r="r" b="b"/>
            <a:pathLst>
              <a:path w="6490974" h="6431965" extrusionOk="0">
                <a:moveTo>
                  <a:pt x="0" y="0"/>
                </a:moveTo>
                <a:lnTo>
                  <a:pt x="6490974" y="0"/>
                </a:lnTo>
                <a:lnTo>
                  <a:pt x="6490974" y="6431966"/>
                </a:lnTo>
                <a:lnTo>
                  <a:pt x="0" y="6431966"/>
                </a:lnTo>
                <a:lnTo>
                  <a:pt x="0" y="0"/>
                </a:lnTo>
                <a:close/>
              </a:path>
            </a:pathLst>
          </a:custGeom>
          <a:blipFill rotWithShape="1">
            <a:blip r:embed="rId4">
              <a:alphaModFix/>
            </a:blip>
            <a:stretch>
              <a:fillRect/>
            </a:stretch>
          </a:blipFill>
          <a:ln>
            <a:noFill/>
          </a:ln>
        </p:spPr>
      </p:sp>
      <p:sp>
        <p:nvSpPr>
          <p:cNvPr id="87" name="Google Shape;87;p1"/>
          <p:cNvSpPr/>
          <p:nvPr/>
        </p:nvSpPr>
        <p:spPr>
          <a:xfrm>
            <a:off x="-752686" y="-1245707"/>
            <a:ext cx="4582138" cy="4548814"/>
          </a:xfrm>
          <a:custGeom>
            <a:avLst/>
            <a:gdLst/>
            <a:ahLst/>
            <a:cxnLst/>
            <a:rect l="l" t="t" r="r" b="b"/>
            <a:pathLst>
              <a:path w="4582138" h="4548814" extrusionOk="0">
                <a:moveTo>
                  <a:pt x="0" y="0"/>
                </a:moveTo>
                <a:lnTo>
                  <a:pt x="4582138" y="0"/>
                </a:lnTo>
                <a:lnTo>
                  <a:pt x="4582138" y="4548814"/>
                </a:lnTo>
                <a:lnTo>
                  <a:pt x="0" y="4548814"/>
                </a:lnTo>
                <a:lnTo>
                  <a:pt x="0" y="0"/>
                </a:lnTo>
                <a:close/>
              </a:path>
            </a:pathLst>
          </a:custGeom>
          <a:blipFill rotWithShape="1">
            <a:blip r:embed="rId5">
              <a:alphaModFix/>
            </a:blip>
            <a:stretch>
              <a:fillRect/>
            </a:stretch>
          </a:blipFill>
          <a:ln>
            <a:noFill/>
          </a:ln>
        </p:spPr>
      </p:sp>
      <p:sp>
        <p:nvSpPr>
          <p:cNvPr id="88" name="Google Shape;88;p1"/>
          <p:cNvSpPr/>
          <p:nvPr/>
        </p:nvSpPr>
        <p:spPr>
          <a:xfrm rot="4326487">
            <a:off x="13894239" y="5742404"/>
            <a:ext cx="3238720" cy="7040696"/>
          </a:xfrm>
          <a:custGeom>
            <a:avLst/>
            <a:gdLst/>
            <a:ahLst/>
            <a:cxnLst/>
            <a:rect l="l" t="t" r="r" b="b"/>
            <a:pathLst>
              <a:path w="3235789" h="7034324" extrusionOk="0">
                <a:moveTo>
                  <a:pt x="0" y="0"/>
                </a:moveTo>
                <a:lnTo>
                  <a:pt x="3235789" y="0"/>
                </a:lnTo>
                <a:lnTo>
                  <a:pt x="3235789" y="7034324"/>
                </a:lnTo>
                <a:lnTo>
                  <a:pt x="0" y="7034324"/>
                </a:lnTo>
                <a:lnTo>
                  <a:pt x="0" y="0"/>
                </a:lnTo>
                <a:close/>
              </a:path>
            </a:pathLst>
          </a:custGeom>
          <a:blipFill rotWithShape="1">
            <a:blip r:embed="rId6">
              <a:alphaModFix/>
            </a:blip>
            <a:stretch>
              <a:fillRect/>
            </a:stretch>
          </a:blipFill>
          <a:ln>
            <a:noFill/>
          </a:ln>
        </p:spPr>
      </p:sp>
      <p:sp>
        <p:nvSpPr>
          <p:cNvPr id="89" name="Google Shape;89;p1"/>
          <p:cNvSpPr/>
          <p:nvPr/>
        </p:nvSpPr>
        <p:spPr>
          <a:xfrm rot="10800000" flipH="1">
            <a:off x="5047538" y="8447486"/>
            <a:ext cx="6051176" cy="4114800"/>
          </a:xfrm>
          <a:custGeom>
            <a:avLst/>
            <a:gdLst/>
            <a:ahLst/>
            <a:cxnLst/>
            <a:rect l="l" t="t" r="r" b="b"/>
            <a:pathLst>
              <a:path w="6051176" h="4114800" extrusionOk="0">
                <a:moveTo>
                  <a:pt x="0" y="4114800"/>
                </a:moveTo>
                <a:lnTo>
                  <a:pt x="6051176" y="4114800"/>
                </a:lnTo>
                <a:lnTo>
                  <a:pt x="6051176" y="0"/>
                </a:lnTo>
                <a:lnTo>
                  <a:pt x="0" y="0"/>
                </a:lnTo>
                <a:lnTo>
                  <a:pt x="0" y="4114800"/>
                </a:lnTo>
                <a:close/>
              </a:path>
            </a:pathLst>
          </a:custGeom>
          <a:blipFill rotWithShape="1">
            <a:blip r:embed="rId7">
              <a:alphaModFix/>
            </a:blip>
            <a:stretch>
              <a:fillRect/>
            </a:stretch>
          </a:blipFill>
          <a:ln>
            <a:noFill/>
          </a:ln>
        </p:spPr>
      </p:sp>
      <p:sp>
        <p:nvSpPr>
          <p:cNvPr id="90" name="Google Shape;90;p1"/>
          <p:cNvSpPr/>
          <p:nvPr/>
        </p:nvSpPr>
        <p:spPr>
          <a:xfrm>
            <a:off x="5486400" y="-1868701"/>
            <a:ext cx="7315200" cy="3737402"/>
          </a:xfrm>
          <a:custGeom>
            <a:avLst/>
            <a:gdLst/>
            <a:ahLst/>
            <a:cxnLst/>
            <a:rect l="l" t="t" r="r" b="b"/>
            <a:pathLst>
              <a:path w="7315200" h="3737402" extrusionOk="0">
                <a:moveTo>
                  <a:pt x="0" y="0"/>
                </a:moveTo>
                <a:lnTo>
                  <a:pt x="7315200" y="0"/>
                </a:lnTo>
                <a:lnTo>
                  <a:pt x="7315200" y="3737402"/>
                </a:lnTo>
                <a:lnTo>
                  <a:pt x="0" y="3737402"/>
                </a:lnTo>
                <a:lnTo>
                  <a:pt x="0" y="0"/>
                </a:lnTo>
                <a:close/>
              </a:path>
            </a:pathLst>
          </a:custGeom>
          <a:blipFill rotWithShape="1">
            <a:blip r:embed="rId8">
              <a:alphaModFix/>
            </a:blip>
            <a:stretch>
              <a:fillRect/>
            </a:stretch>
          </a:blipFill>
          <a:ln>
            <a:noFill/>
          </a:ln>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ECCF"/>
        </a:solidFill>
        <a:effectLst/>
      </p:bgPr>
    </p:bg>
    <p:spTree>
      <p:nvGrpSpPr>
        <p:cNvPr id="1" name="Shape 94"/>
        <p:cNvGrpSpPr/>
        <p:nvPr/>
      </p:nvGrpSpPr>
      <p:grpSpPr>
        <a:xfrm>
          <a:off x="0" y="0"/>
          <a:ext cx="0" cy="0"/>
          <a:chOff x="0" y="0"/>
          <a:chExt cx="0" cy="0"/>
        </a:xfrm>
      </p:grpSpPr>
      <p:sp>
        <p:nvSpPr>
          <p:cNvPr id="95" name="Google Shape;95;p3"/>
          <p:cNvSpPr txBox="1"/>
          <p:nvPr/>
        </p:nvSpPr>
        <p:spPr>
          <a:xfrm>
            <a:off x="5244196" y="253000"/>
            <a:ext cx="11515200" cy="2044500"/>
          </a:xfrm>
          <a:prstGeom prst="rect">
            <a:avLst/>
          </a:prstGeom>
          <a:noFill/>
          <a:ln>
            <a:noFill/>
          </a:ln>
        </p:spPr>
        <p:txBody>
          <a:bodyPr spcFirstLastPara="1" wrap="square" lIns="0" tIns="0" rIns="0" bIns="0" anchor="t" anchorCtr="0">
            <a:spAutoFit/>
          </a:bodyPr>
          <a:lstStyle/>
          <a:p>
            <a:pPr marL="0" marR="0" lvl="0" indent="0" algn="ctr" rtl="0">
              <a:lnSpc>
                <a:spcPct val="97005"/>
              </a:lnSpc>
              <a:spcBef>
                <a:spcPts val="0"/>
              </a:spcBef>
              <a:spcAft>
                <a:spcPts val="0"/>
              </a:spcAft>
              <a:buClr>
                <a:srgbClr val="000000"/>
              </a:buClr>
              <a:buSzPts val="6846"/>
              <a:buFont typeface="Arial"/>
              <a:buNone/>
            </a:pPr>
            <a:r>
              <a:rPr lang="en-US" sz="6846" b="0" i="0" u="none" strike="noStrike" cap="none">
                <a:solidFill>
                  <a:srgbClr val="720000"/>
                </a:solidFill>
                <a:latin typeface="Alfa Slab One"/>
                <a:ea typeface="Alfa Slab One"/>
                <a:cs typeface="Alfa Slab One"/>
                <a:sym typeface="Alfa Slab One"/>
              </a:rPr>
              <a:t>Introduction &amp; Background</a:t>
            </a:r>
            <a:endParaRPr sz="1400" b="0" i="0" u="none" strike="noStrike" cap="none">
              <a:solidFill>
                <a:srgbClr val="000000"/>
              </a:solidFill>
              <a:latin typeface="Arial"/>
              <a:ea typeface="Arial"/>
              <a:cs typeface="Arial"/>
              <a:sym typeface="Arial"/>
            </a:endParaRPr>
          </a:p>
        </p:txBody>
      </p:sp>
      <p:sp>
        <p:nvSpPr>
          <p:cNvPr id="96" name="Google Shape;96;p3"/>
          <p:cNvSpPr txBox="1"/>
          <p:nvPr/>
        </p:nvSpPr>
        <p:spPr>
          <a:xfrm>
            <a:off x="456075" y="2407725"/>
            <a:ext cx="7008900" cy="6884400"/>
          </a:xfrm>
          <a:prstGeom prst="rect">
            <a:avLst/>
          </a:prstGeom>
          <a:noFill/>
          <a:ln>
            <a:noFill/>
          </a:ln>
        </p:spPr>
        <p:txBody>
          <a:bodyPr spcFirstLastPara="1" wrap="square" lIns="0" tIns="0" rIns="0" bIns="0" anchor="t" anchorCtr="0">
            <a:spAutoFit/>
          </a:bodyPr>
          <a:lstStyle/>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Predictive maintenance (PdM) is a technique that applies real-time data to anticipate equipment failure before it takes place.</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The cost of manufacturing downtimes may go up to over 260,000 hours (Siemens, 2022).</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Industry 4.0 combines IoT sensors and information analytics to create smarter operations.</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Machine learning improves fault detection.</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Reactive predictive strategies enhance efficiency and reliability.</a:t>
            </a:r>
            <a:endParaRPr sz="2309" b="0" i="0" u="none" strike="noStrike" cap="none">
              <a:solidFill>
                <a:srgbClr val="000000"/>
              </a:solidFill>
              <a:latin typeface="Poppins"/>
              <a:ea typeface="Poppins"/>
              <a:cs typeface="Poppins"/>
              <a:sym typeface="Poppins"/>
            </a:endParaRPr>
          </a:p>
          <a:p>
            <a:pPr marL="0" marR="0" lvl="0" indent="0" algn="l" rtl="0">
              <a:lnSpc>
                <a:spcPct val="139974"/>
              </a:lnSpc>
              <a:spcBef>
                <a:spcPts val="0"/>
              </a:spcBef>
              <a:spcAft>
                <a:spcPts val="0"/>
              </a:spcAft>
              <a:buClr>
                <a:srgbClr val="000000"/>
              </a:buClr>
              <a:buSzPts val="2309"/>
              <a:buFont typeface="Arial"/>
              <a:buNone/>
            </a:pPr>
            <a:endParaRPr sz="2709" b="0" i="0" u="none" strike="noStrike" cap="none">
              <a:solidFill>
                <a:srgbClr val="000000"/>
              </a:solidFill>
              <a:latin typeface="Poppins"/>
              <a:ea typeface="Poppins"/>
              <a:cs typeface="Poppins"/>
              <a:sym typeface="Poppins"/>
            </a:endParaRPr>
          </a:p>
        </p:txBody>
      </p:sp>
      <p:sp>
        <p:nvSpPr>
          <p:cNvPr id="97" name="Google Shape;97;p3"/>
          <p:cNvSpPr/>
          <p:nvPr/>
        </p:nvSpPr>
        <p:spPr>
          <a:xfrm rot="6438166">
            <a:off x="7464888" y="6476143"/>
            <a:ext cx="3236648" cy="7036192"/>
          </a:xfrm>
          <a:custGeom>
            <a:avLst/>
            <a:gdLst/>
            <a:ahLst/>
            <a:cxnLst/>
            <a:rect l="l" t="t" r="r" b="b"/>
            <a:pathLst>
              <a:path w="3235789" h="7034324" extrusionOk="0">
                <a:moveTo>
                  <a:pt x="0" y="0"/>
                </a:moveTo>
                <a:lnTo>
                  <a:pt x="3235788" y="0"/>
                </a:lnTo>
                <a:lnTo>
                  <a:pt x="3235788" y="7034324"/>
                </a:lnTo>
                <a:lnTo>
                  <a:pt x="0" y="7034324"/>
                </a:lnTo>
                <a:lnTo>
                  <a:pt x="0" y="0"/>
                </a:lnTo>
                <a:close/>
              </a:path>
            </a:pathLst>
          </a:custGeom>
          <a:blipFill rotWithShape="1">
            <a:blip r:embed="rId3">
              <a:alphaModFix amt="21000"/>
            </a:blip>
            <a:stretch>
              <a:fillRect/>
            </a:stretch>
          </a:blipFill>
          <a:ln>
            <a:noFill/>
          </a:ln>
        </p:spPr>
      </p:sp>
      <p:sp>
        <p:nvSpPr>
          <p:cNvPr id="98" name="Google Shape;98;p3"/>
          <p:cNvSpPr/>
          <p:nvPr/>
        </p:nvSpPr>
        <p:spPr>
          <a:xfrm>
            <a:off x="11643321" y="-575981"/>
            <a:ext cx="2778615" cy="2758407"/>
          </a:xfrm>
          <a:custGeom>
            <a:avLst/>
            <a:gdLst/>
            <a:ahLst/>
            <a:cxnLst/>
            <a:rect l="l" t="t" r="r" b="b"/>
            <a:pathLst>
              <a:path w="2778615" h="2758407" extrusionOk="0">
                <a:moveTo>
                  <a:pt x="0" y="0"/>
                </a:moveTo>
                <a:lnTo>
                  <a:pt x="2778615" y="0"/>
                </a:lnTo>
                <a:lnTo>
                  <a:pt x="2778615" y="2758408"/>
                </a:lnTo>
                <a:lnTo>
                  <a:pt x="0" y="2758408"/>
                </a:lnTo>
                <a:lnTo>
                  <a:pt x="0" y="0"/>
                </a:lnTo>
                <a:close/>
              </a:path>
            </a:pathLst>
          </a:custGeom>
          <a:blipFill rotWithShape="1">
            <a:blip r:embed="rId4">
              <a:alphaModFix amt="22000"/>
            </a:blip>
            <a:stretch>
              <a:fillRect/>
            </a:stretch>
          </a:blipFill>
          <a:ln>
            <a:noFill/>
          </a:ln>
        </p:spPr>
      </p:sp>
      <p:pic>
        <p:nvPicPr>
          <p:cNvPr id="99" name="Google Shape;99;p3"/>
          <p:cNvPicPr preferRelativeResize="0"/>
          <p:nvPr/>
        </p:nvPicPr>
        <p:blipFill rotWithShape="1">
          <a:blip r:embed="rId5">
            <a:alphaModFix/>
          </a:blip>
          <a:srcRect l="14603" r="15759" b="9633"/>
          <a:stretch/>
        </p:blipFill>
        <p:spPr>
          <a:xfrm>
            <a:off x="7464975" y="2999775"/>
            <a:ext cx="5369900" cy="5553150"/>
          </a:xfrm>
          <a:prstGeom prst="rect">
            <a:avLst/>
          </a:prstGeom>
          <a:noFill/>
          <a:ln>
            <a:noFill/>
          </a:ln>
        </p:spPr>
      </p:pic>
      <p:sp>
        <p:nvSpPr>
          <p:cNvPr id="100" name="Google Shape;100;p3"/>
          <p:cNvSpPr txBox="1"/>
          <p:nvPr/>
        </p:nvSpPr>
        <p:spPr>
          <a:xfrm>
            <a:off x="13101500" y="8761750"/>
            <a:ext cx="5313600" cy="12324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2700"/>
              <a:buFont typeface="Arial"/>
              <a:buNone/>
            </a:pPr>
            <a:r>
              <a:rPr lang="en-US" sz="2700" b="0" i="0" u="none" strike="noStrike" cap="none">
                <a:solidFill>
                  <a:schemeClr val="dk1"/>
                </a:solidFill>
                <a:latin typeface="Calibri"/>
                <a:ea typeface="Calibri"/>
                <a:cs typeface="Calibri"/>
                <a:sym typeface="Calibri"/>
              </a:rPr>
              <a:t>Figure 1: Predictive Maintenance with Machine Learning</a:t>
            </a:r>
            <a:endParaRPr sz="2700" b="0" i="0" u="none" strike="noStrike" cap="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2700"/>
              <a:buFont typeface="Arial"/>
              <a:buNone/>
            </a:pPr>
            <a:r>
              <a:rPr lang="en-US" sz="2700" b="0" i="0" u="none" strike="noStrike" cap="none">
                <a:solidFill>
                  <a:schemeClr val="dk1"/>
                </a:solidFill>
                <a:latin typeface="Calibri"/>
                <a:ea typeface="Calibri"/>
                <a:cs typeface="Calibri"/>
                <a:sym typeface="Calibri"/>
              </a:rPr>
              <a:t>Source: (SCW.AI, 2023)</a:t>
            </a:r>
            <a:endParaRPr sz="2700" b="0" i="0" u="none" strike="noStrike" cap="none">
              <a:solidFill>
                <a:schemeClr val="dk1"/>
              </a:solidFill>
              <a:latin typeface="Calibri"/>
              <a:ea typeface="Calibri"/>
              <a:cs typeface="Calibri"/>
              <a:sym typeface="Calibri"/>
            </a:endParaRPr>
          </a:p>
        </p:txBody>
      </p:sp>
      <p:pic>
        <p:nvPicPr>
          <p:cNvPr id="101" name="Google Shape;101;p3"/>
          <p:cNvPicPr preferRelativeResize="0"/>
          <p:nvPr/>
        </p:nvPicPr>
        <p:blipFill>
          <a:blip r:embed="rId6">
            <a:alphaModFix/>
          </a:blip>
          <a:stretch>
            <a:fillRect/>
          </a:stretch>
        </p:blipFill>
        <p:spPr>
          <a:xfrm>
            <a:off x="12923425" y="2999775"/>
            <a:ext cx="5188325" cy="5553149"/>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ECCF"/>
        </a:solidFill>
        <a:effectLst/>
      </p:bgPr>
    </p:bg>
    <p:spTree>
      <p:nvGrpSpPr>
        <p:cNvPr id="1" name="Shape 105"/>
        <p:cNvGrpSpPr/>
        <p:nvPr/>
      </p:nvGrpSpPr>
      <p:grpSpPr>
        <a:xfrm>
          <a:off x="0" y="0"/>
          <a:ext cx="0" cy="0"/>
          <a:chOff x="0" y="0"/>
          <a:chExt cx="0" cy="0"/>
        </a:xfrm>
      </p:grpSpPr>
      <p:sp>
        <p:nvSpPr>
          <p:cNvPr id="106" name="Google Shape;106;p4"/>
          <p:cNvSpPr txBox="1"/>
          <p:nvPr/>
        </p:nvSpPr>
        <p:spPr>
          <a:xfrm>
            <a:off x="5201296" y="827292"/>
            <a:ext cx="9479100" cy="1022100"/>
          </a:xfrm>
          <a:prstGeom prst="rect">
            <a:avLst/>
          </a:prstGeom>
          <a:noFill/>
          <a:ln>
            <a:noFill/>
          </a:ln>
        </p:spPr>
        <p:txBody>
          <a:bodyPr spcFirstLastPara="1" wrap="square" lIns="0" tIns="0" rIns="0" bIns="0" anchor="t" anchorCtr="0">
            <a:spAutoFit/>
          </a:bodyPr>
          <a:lstStyle/>
          <a:p>
            <a:pPr marL="0" marR="0" lvl="0" indent="0" algn="ctr" rtl="0">
              <a:lnSpc>
                <a:spcPct val="97005"/>
              </a:lnSpc>
              <a:spcBef>
                <a:spcPts val="0"/>
              </a:spcBef>
              <a:spcAft>
                <a:spcPts val="0"/>
              </a:spcAft>
              <a:buClr>
                <a:srgbClr val="000000"/>
              </a:buClr>
              <a:buSzPts val="6846"/>
              <a:buFont typeface="Arial"/>
              <a:buNone/>
            </a:pPr>
            <a:r>
              <a:rPr lang="en-US" sz="6846" b="0" i="0" u="none" strike="noStrike" cap="none">
                <a:solidFill>
                  <a:srgbClr val="720000"/>
                </a:solidFill>
                <a:latin typeface="Alfa Slab One"/>
                <a:ea typeface="Alfa Slab One"/>
                <a:cs typeface="Alfa Slab One"/>
                <a:sym typeface="Alfa Slab One"/>
              </a:rPr>
              <a:t>Problem Statement</a:t>
            </a:r>
            <a:endParaRPr sz="1400" b="0" i="0" u="none" strike="noStrike" cap="none">
              <a:solidFill>
                <a:srgbClr val="000000"/>
              </a:solidFill>
              <a:latin typeface="Arial"/>
              <a:ea typeface="Arial"/>
              <a:cs typeface="Arial"/>
              <a:sym typeface="Arial"/>
            </a:endParaRPr>
          </a:p>
        </p:txBody>
      </p:sp>
      <p:sp>
        <p:nvSpPr>
          <p:cNvPr id="107" name="Google Shape;107;p4"/>
          <p:cNvSpPr txBox="1"/>
          <p:nvPr/>
        </p:nvSpPr>
        <p:spPr>
          <a:xfrm>
            <a:off x="1540800" y="2048250"/>
            <a:ext cx="7996200" cy="5330100"/>
          </a:xfrm>
          <a:prstGeom prst="rect">
            <a:avLst/>
          </a:prstGeom>
          <a:noFill/>
          <a:ln>
            <a:noFill/>
          </a:ln>
        </p:spPr>
        <p:txBody>
          <a:bodyPr spcFirstLastPara="1" wrap="square" lIns="0" tIns="0" rIns="0" bIns="0" anchor="t" anchorCtr="0">
            <a:spAutoFit/>
          </a:bodyPr>
          <a:lstStyle/>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Reactive maintenance causes unforeseen failures and loss of production.</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Preventive maintenance is a cause of unnecessary servicing and high cost.</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Research indicates that 50 percent of maintenance activities are not necessary (McKinsey, 2021).</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Inability of traditional systems to make predictions.</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Poor utilization of sensor and machine data.</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Intelligent Systems required to minimise downtime and maximise the operations.</a:t>
            </a:r>
            <a:endParaRPr sz="2309" b="0" i="0" u="none" strike="noStrike" cap="none">
              <a:solidFill>
                <a:srgbClr val="000000"/>
              </a:solidFill>
              <a:latin typeface="Poppins"/>
              <a:ea typeface="Poppins"/>
              <a:cs typeface="Poppins"/>
              <a:sym typeface="Poppins"/>
            </a:endParaRPr>
          </a:p>
        </p:txBody>
      </p:sp>
      <p:sp>
        <p:nvSpPr>
          <p:cNvPr id="108" name="Google Shape;108;p4"/>
          <p:cNvSpPr/>
          <p:nvPr/>
        </p:nvSpPr>
        <p:spPr>
          <a:xfrm>
            <a:off x="-360608" y="3262780"/>
            <a:ext cx="2778615" cy="2758407"/>
          </a:xfrm>
          <a:custGeom>
            <a:avLst/>
            <a:gdLst/>
            <a:ahLst/>
            <a:cxnLst/>
            <a:rect l="l" t="t" r="r" b="b"/>
            <a:pathLst>
              <a:path w="2778615" h="2758407" extrusionOk="0">
                <a:moveTo>
                  <a:pt x="0" y="0"/>
                </a:moveTo>
                <a:lnTo>
                  <a:pt x="2778616" y="0"/>
                </a:lnTo>
                <a:lnTo>
                  <a:pt x="2778616" y="2758407"/>
                </a:lnTo>
                <a:lnTo>
                  <a:pt x="0" y="2758407"/>
                </a:lnTo>
                <a:lnTo>
                  <a:pt x="0" y="0"/>
                </a:lnTo>
                <a:close/>
              </a:path>
            </a:pathLst>
          </a:custGeom>
          <a:blipFill rotWithShape="1">
            <a:blip r:embed="rId3">
              <a:alphaModFix amt="21999"/>
            </a:blip>
            <a:stretch>
              <a:fillRect/>
            </a:stretch>
          </a:blipFill>
          <a:ln>
            <a:noFill/>
          </a:ln>
        </p:spPr>
      </p:sp>
      <p:sp>
        <p:nvSpPr>
          <p:cNvPr id="109" name="Google Shape;109;p4"/>
          <p:cNvSpPr/>
          <p:nvPr/>
        </p:nvSpPr>
        <p:spPr>
          <a:xfrm>
            <a:off x="11643321" y="-575981"/>
            <a:ext cx="2778615" cy="2758407"/>
          </a:xfrm>
          <a:custGeom>
            <a:avLst/>
            <a:gdLst/>
            <a:ahLst/>
            <a:cxnLst/>
            <a:rect l="l" t="t" r="r" b="b"/>
            <a:pathLst>
              <a:path w="2778615" h="2758407" extrusionOk="0">
                <a:moveTo>
                  <a:pt x="0" y="0"/>
                </a:moveTo>
                <a:lnTo>
                  <a:pt x="2778615" y="0"/>
                </a:lnTo>
                <a:lnTo>
                  <a:pt x="2778615" y="2758408"/>
                </a:lnTo>
                <a:lnTo>
                  <a:pt x="0" y="2758408"/>
                </a:lnTo>
                <a:lnTo>
                  <a:pt x="0" y="0"/>
                </a:lnTo>
                <a:close/>
              </a:path>
            </a:pathLst>
          </a:custGeom>
          <a:blipFill rotWithShape="1">
            <a:blip r:embed="rId3">
              <a:alphaModFix amt="21999"/>
            </a:blip>
            <a:stretch>
              <a:fillRect/>
            </a:stretch>
          </a:blipFill>
          <a:ln>
            <a:noFill/>
          </a:ln>
        </p:spPr>
      </p:sp>
      <p:sp>
        <p:nvSpPr>
          <p:cNvPr id="110" name="Google Shape;110;p4"/>
          <p:cNvSpPr txBox="1"/>
          <p:nvPr/>
        </p:nvSpPr>
        <p:spPr>
          <a:xfrm>
            <a:off x="7548025" y="9264900"/>
            <a:ext cx="10969200" cy="10221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2700"/>
              <a:buFont typeface="Arial"/>
              <a:buNone/>
            </a:pPr>
            <a:r>
              <a:rPr lang="en-US" sz="2700" b="0" i="0" u="none" strike="noStrike" cap="none">
                <a:solidFill>
                  <a:schemeClr val="dk1"/>
                </a:solidFill>
                <a:latin typeface="Calibri"/>
                <a:ea typeface="Calibri"/>
                <a:cs typeface="Calibri"/>
                <a:sym typeface="Calibri"/>
              </a:rPr>
              <a:t>Figure 2: Problem Statement Template</a:t>
            </a:r>
            <a:r>
              <a:rPr lang="en-US" sz="2700">
                <a:solidFill>
                  <a:schemeClr val="dk1"/>
                </a:solidFill>
                <a:latin typeface="Calibri"/>
                <a:ea typeface="Calibri"/>
                <a:cs typeface="Calibri"/>
                <a:sym typeface="Calibri"/>
              </a:rPr>
              <a:t>. </a:t>
            </a:r>
            <a:r>
              <a:rPr lang="en-US" sz="2700" b="0" i="0" u="none" strike="noStrike" cap="none">
                <a:solidFill>
                  <a:schemeClr val="dk1"/>
                </a:solidFill>
                <a:latin typeface="Calibri"/>
                <a:ea typeface="Calibri"/>
                <a:cs typeface="Calibri"/>
                <a:sym typeface="Calibri"/>
              </a:rPr>
              <a:t>Source: </a:t>
            </a:r>
            <a:r>
              <a:rPr lang="en-US" sz="2700">
                <a:solidFill>
                  <a:schemeClr val="dk1"/>
                </a:solidFill>
                <a:latin typeface="Calibri"/>
                <a:ea typeface="Calibri"/>
                <a:cs typeface="Calibri"/>
                <a:sym typeface="Calibri"/>
              </a:rPr>
              <a:t>Google images </a:t>
            </a:r>
            <a:endParaRPr sz="2700" b="0" i="0" u="none" strike="noStrike" cap="none">
              <a:solidFill>
                <a:schemeClr val="dk1"/>
              </a:solidFill>
              <a:latin typeface="Calibri"/>
              <a:ea typeface="Calibri"/>
              <a:cs typeface="Calibri"/>
              <a:sym typeface="Calibri"/>
            </a:endParaRPr>
          </a:p>
        </p:txBody>
      </p:sp>
      <p:pic>
        <p:nvPicPr>
          <p:cNvPr id="111" name="Google Shape;111;p4"/>
          <p:cNvPicPr preferRelativeResize="0"/>
          <p:nvPr/>
        </p:nvPicPr>
        <p:blipFill>
          <a:blip r:embed="rId4">
            <a:alphaModFix/>
          </a:blip>
          <a:stretch>
            <a:fillRect/>
          </a:stretch>
        </p:blipFill>
        <p:spPr>
          <a:xfrm>
            <a:off x="9653683" y="1849401"/>
            <a:ext cx="8446167" cy="4504622"/>
          </a:xfrm>
          <a:prstGeom prst="rect">
            <a:avLst/>
          </a:prstGeom>
          <a:noFill/>
          <a:ln>
            <a:noFill/>
          </a:ln>
        </p:spPr>
      </p:pic>
      <p:pic>
        <p:nvPicPr>
          <p:cNvPr id="112" name="Google Shape;112;p4"/>
          <p:cNvPicPr preferRelativeResize="0"/>
          <p:nvPr/>
        </p:nvPicPr>
        <p:blipFill>
          <a:blip r:embed="rId5">
            <a:alphaModFix/>
          </a:blip>
          <a:stretch>
            <a:fillRect/>
          </a:stretch>
        </p:blipFill>
        <p:spPr>
          <a:xfrm>
            <a:off x="10332100" y="6021175"/>
            <a:ext cx="6561726" cy="324372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ECCF"/>
        </a:solidFill>
        <a:effectLst/>
      </p:bgPr>
    </p:bg>
    <p:spTree>
      <p:nvGrpSpPr>
        <p:cNvPr id="1" name="Shape 116"/>
        <p:cNvGrpSpPr/>
        <p:nvPr/>
      </p:nvGrpSpPr>
      <p:grpSpPr>
        <a:xfrm>
          <a:off x="0" y="0"/>
          <a:ext cx="0" cy="0"/>
          <a:chOff x="0" y="0"/>
          <a:chExt cx="0" cy="0"/>
        </a:xfrm>
      </p:grpSpPr>
      <p:sp>
        <p:nvSpPr>
          <p:cNvPr id="117" name="Google Shape;117;p5"/>
          <p:cNvSpPr txBox="1"/>
          <p:nvPr/>
        </p:nvSpPr>
        <p:spPr>
          <a:xfrm>
            <a:off x="2372280" y="735138"/>
            <a:ext cx="13602000" cy="2044500"/>
          </a:xfrm>
          <a:prstGeom prst="rect">
            <a:avLst/>
          </a:prstGeom>
          <a:noFill/>
          <a:ln>
            <a:noFill/>
          </a:ln>
        </p:spPr>
        <p:txBody>
          <a:bodyPr spcFirstLastPara="1" wrap="square" lIns="0" tIns="0" rIns="0" bIns="0" anchor="t" anchorCtr="0">
            <a:spAutoFit/>
          </a:bodyPr>
          <a:lstStyle/>
          <a:p>
            <a:pPr marL="0" marR="0" lvl="0" indent="0" algn="ctr" rtl="0">
              <a:lnSpc>
                <a:spcPct val="97005"/>
              </a:lnSpc>
              <a:spcBef>
                <a:spcPts val="0"/>
              </a:spcBef>
              <a:spcAft>
                <a:spcPts val="0"/>
              </a:spcAft>
              <a:buClr>
                <a:srgbClr val="000000"/>
              </a:buClr>
              <a:buSzPts val="6846"/>
              <a:buFont typeface="Arial"/>
              <a:buNone/>
            </a:pPr>
            <a:r>
              <a:rPr lang="en-US" sz="6846" b="0" i="0" u="none" strike="noStrike" cap="none" dirty="0">
                <a:solidFill>
                  <a:srgbClr val="720000"/>
                </a:solidFill>
                <a:latin typeface="Alfa Slab One"/>
                <a:ea typeface="Alfa Slab One"/>
                <a:cs typeface="Alfa Slab One"/>
                <a:sym typeface="Alfa Slab One"/>
              </a:rPr>
              <a:t>Project </a:t>
            </a:r>
            <a:r>
              <a:rPr lang="en-US" sz="6846" b="0" i="0" u="none" strike="noStrike" cap="none" dirty="0" smtClean="0">
                <a:solidFill>
                  <a:srgbClr val="720000"/>
                </a:solidFill>
                <a:latin typeface="Alfa Slab One"/>
                <a:ea typeface="Alfa Slab One"/>
                <a:cs typeface="Alfa Slab One"/>
                <a:sym typeface="Alfa Slab One"/>
              </a:rPr>
              <a:t>Research </a:t>
            </a:r>
            <a:r>
              <a:rPr lang="en-US" sz="6846" b="0" i="0" u="none" strike="noStrike" cap="none" dirty="0">
                <a:solidFill>
                  <a:srgbClr val="720000"/>
                </a:solidFill>
                <a:latin typeface="Alfa Slab One"/>
                <a:ea typeface="Alfa Slab One"/>
                <a:cs typeface="Alfa Slab One"/>
                <a:sym typeface="Alfa Slab One"/>
              </a:rPr>
              <a:t>Aim and Objectives</a:t>
            </a:r>
            <a:endParaRPr sz="1400" b="0" i="0" u="none" strike="noStrike" cap="none">
              <a:solidFill>
                <a:srgbClr val="000000"/>
              </a:solidFill>
              <a:latin typeface="Arial"/>
              <a:ea typeface="Arial"/>
              <a:cs typeface="Arial"/>
              <a:sym typeface="Arial"/>
            </a:endParaRPr>
          </a:p>
        </p:txBody>
      </p:sp>
      <p:sp>
        <p:nvSpPr>
          <p:cNvPr id="118" name="Google Shape;118;p5"/>
          <p:cNvSpPr txBox="1"/>
          <p:nvPr/>
        </p:nvSpPr>
        <p:spPr>
          <a:xfrm>
            <a:off x="1109498" y="2821650"/>
            <a:ext cx="7595400" cy="6822600"/>
          </a:xfrm>
          <a:prstGeom prst="rect">
            <a:avLst/>
          </a:prstGeom>
          <a:noFill/>
          <a:ln>
            <a:noFill/>
          </a:ln>
        </p:spPr>
        <p:txBody>
          <a:bodyPr spcFirstLastPara="1" wrap="square" lIns="0" tIns="0" rIns="0" bIns="0" anchor="t" anchorCtr="0">
            <a:spAutoFit/>
          </a:bodyPr>
          <a:lstStyle/>
          <a:p>
            <a:pPr marL="0" marR="0" lvl="0" indent="0" algn="l" rtl="0">
              <a:lnSpc>
                <a:spcPct val="139974"/>
              </a:lnSpc>
              <a:spcBef>
                <a:spcPts val="0"/>
              </a:spcBef>
              <a:spcAft>
                <a:spcPts val="0"/>
              </a:spcAft>
              <a:buClr>
                <a:srgbClr val="000000"/>
              </a:buClr>
              <a:buSzPts val="2309"/>
              <a:buFont typeface="Arial"/>
              <a:buNone/>
            </a:pPr>
            <a:r>
              <a:rPr lang="en-US" sz="2309" b="1" i="0" u="none" strike="noStrike" cap="none">
                <a:solidFill>
                  <a:srgbClr val="000000"/>
                </a:solidFill>
                <a:latin typeface="Poppins"/>
                <a:ea typeface="Poppins"/>
                <a:cs typeface="Poppins"/>
                <a:sym typeface="Poppins"/>
              </a:rPr>
              <a:t>Aim:</a:t>
            </a:r>
            <a:endParaRPr sz="2309" b="1"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To build a machine learning predictive maintenance model to minimize downtime.</a:t>
            </a:r>
            <a:endParaRPr sz="2309" b="0" i="0" u="none" strike="noStrike" cap="none">
              <a:solidFill>
                <a:srgbClr val="000000"/>
              </a:solidFill>
              <a:latin typeface="Poppins"/>
              <a:ea typeface="Poppins"/>
              <a:cs typeface="Poppins"/>
              <a:sym typeface="Poppins"/>
            </a:endParaRPr>
          </a:p>
          <a:p>
            <a:pPr marL="0" marR="0" lvl="0" indent="0" algn="l" rtl="0">
              <a:lnSpc>
                <a:spcPct val="139974"/>
              </a:lnSpc>
              <a:spcBef>
                <a:spcPts val="0"/>
              </a:spcBef>
              <a:spcAft>
                <a:spcPts val="0"/>
              </a:spcAft>
              <a:buClr>
                <a:srgbClr val="000000"/>
              </a:buClr>
              <a:buSzPts val="2309"/>
              <a:buFont typeface="Arial"/>
              <a:buNone/>
            </a:pPr>
            <a:r>
              <a:rPr lang="en-US" sz="2309" b="1" i="0" u="none" strike="noStrike" cap="none">
                <a:solidFill>
                  <a:srgbClr val="000000"/>
                </a:solidFill>
                <a:latin typeface="Poppins"/>
                <a:ea typeface="Poppins"/>
                <a:cs typeface="Poppins"/>
                <a:sym typeface="Poppins"/>
              </a:rPr>
              <a:t>Objectives:</a:t>
            </a:r>
            <a:endParaRPr sz="2309" b="1"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Evaluate existing maintenance strategies</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Find appropriate ML algorithms (Random Forest, SVM, ANN)</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Predictive model development based on sensor data.</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Determine the effect on cost efficiency and reduction of downtimes.</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Examine issues in manufacturing systems implementation.</a:t>
            </a:r>
            <a:endParaRPr sz="2309" b="0" i="0" u="none" strike="noStrike" cap="none">
              <a:solidFill>
                <a:srgbClr val="000000"/>
              </a:solidFill>
              <a:latin typeface="Poppins"/>
              <a:ea typeface="Poppins"/>
              <a:cs typeface="Poppins"/>
              <a:sym typeface="Poppins"/>
            </a:endParaRPr>
          </a:p>
          <a:p>
            <a:pPr marL="0" marR="0" lvl="0" indent="0" algn="l" rtl="0">
              <a:lnSpc>
                <a:spcPct val="139974"/>
              </a:lnSpc>
              <a:spcBef>
                <a:spcPts val="0"/>
              </a:spcBef>
              <a:spcAft>
                <a:spcPts val="0"/>
              </a:spcAft>
              <a:buClr>
                <a:srgbClr val="000000"/>
              </a:buClr>
              <a:buSzPts val="2309"/>
              <a:buFont typeface="Arial"/>
              <a:buNone/>
            </a:pPr>
            <a:endParaRPr sz="2309" b="0" i="0" u="none" strike="noStrike" cap="none">
              <a:solidFill>
                <a:srgbClr val="000000"/>
              </a:solidFill>
              <a:latin typeface="Poppins"/>
              <a:ea typeface="Poppins"/>
              <a:cs typeface="Poppins"/>
              <a:sym typeface="Poppins"/>
            </a:endParaRPr>
          </a:p>
        </p:txBody>
      </p:sp>
      <p:sp>
        <p:nvSpPr>
          <p:cNvPr id="119" name="Google Shape;119;p5"/>
          <p:cNvSpPr/>
          <p:nvPr/>
        </p:nvSpPr>
        <p:spPr>
          <a:xfrm rot="5400000">
            <a:off x="7465923" y="6473742"/>
            <a:ext cx="3235789" cy="7034324"/>
          </a:xfrm>
          <a:custGeom>
            <a:avLst/>
            <a:gdLst/>
            <a:ahLst/>
            <a:cxnLst/>
            <a:rect l="l" t="t" r="r" b="b"/>
            <a:pathLst>
              <a:path w="3235789" h="7034324" extrusionOk="0">
                <a:moveTo>
                  <a:pt x="0" y="0"/>
                </a:moveTo>
                <a:lnTo>
                  <a:pt x="3235788" y="0"/>
                </a:lnTo>
                <a:lnTo>
                  <a:pt x="3235788" y="7034324"/>
                </a:lnTo>
                <a:lnTo>
                  <a:pt x="0" y="7034324"/>
                </a:lnTo>
                <a:lnTo>
                  <a:pt x="0" y="0"/>
                </a:lnTo>
                <a:close/>
              </a:path>
            </a:pathLst>
          </a:custGeom>
          <a:blipFill rotWithShape="1">
            <a:blip r:embed="rId3">
              <a:alphaModFix amt="20999"/>
            </a:blip>
            <a:stretch>
              <a:fillRect/>
            </a:stretch>
          </a:blipFill>
          <a:ln>
            <a:noFill/>
          </a:ln>
        </p:spPr>
      </p:sp>
      <p:sp>
        <p:nvSpPr>
          <p:cNvPr id="120" name="Google Shape;120;p5"/>
          <p:cNvSpPr/>
          <p:nvPr/>
        </p:nvSpPr>
        <p:spPr>
          <a:xfrm>
            <a:off x="11643321" y="-575981"/>
            <a:ext cx="2778615" cy="2758407"/>
          </a:xfrm>
          <a:custGeom>
            <a:avLst/>
            <a:gdLst/>
            <a:ahLst/>
            <a:cxnLst/>
            <a:rect l="l" t="t" r="r" b="b"/>
            <a:pathLst>
              <a:path w="2778615" h="2758407" extrusionOk="0">
                <a:moveTo>
                  <a:pt x="0" y="0"/>
                </a:moveTo>
                <a:lnTo>
                  <a:pt x="2778615" y="0"/>
                </a:lnTo>
                <a:lnTo>
                  <a:pt x="2778615" y="2758408"/>
                </a:lnTo>
                <a:lnTo>
                  <a:pt x="0" y="2758408"/>
                </a:lnTo>
                <a:lnTo>
                  <a:pt x="0" y="0"/>
                </a:lnTo>
                <a:close/>
              </a:path>
            </a:pathLst>
          </a:custGeom>
          <a:blipFill rotWithShape="1">
            <a:blip r:embed="rId4">
              <a:alphaModFix amt="21999"/>
            </a:blip>
            <a:stretch>
              <a:fillRect/>
            </a:stretch>
          </a:blipFill>
          <a:ln>
            <a:noFill/>
          </a:ln>
        </p:spPr>
      </p:sp>
      <p:pic>
        <p:nvPicPr>
          <p:cNvPr id="121" name="Google Shape;121;p5"/>
          <p:cNvPicPr preferRelativeResize="0"/>
          <p:nvPr/>
        </p:nvPicPr>
        <p:blipFill>
          <a:blip r:embed="rId5">
            <a:alphaModFix/>
          </a:blip>
          <a:stretch>
            <a:fillRect/>
          </a:stretch>
        </p:blipFill>
        <p:spPr>
          <a:xfrm>
            <a:off x="9086200" y="3609875"/>
            <a:ext cx="8809124" cy="539692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ECCF"/>
        </a:solidFill>
        <a:effectLst/>
      </p:bgPr>
    </p:bg>
    <p:spTree>
      <p:nvGrpSpPr>
        <p:cNvPr id="1" name="Shape 125"/>
        <p:cNvGrpSpPr/>
        <p:nvPr/>
      </p:nvGrpSpPr>
      <p:grpSpPr>
        <a:xfrm>
          <a:off x="0" y="0"/>
          <a:ext cx="0" cy="0"/>
          <a:chOff x="0" y="0"/>
          <a:chExt cx="0" cy="0"/>
        </a:xfrm>
      </p:grpSpPr>
      <p:sp>
        <p:nvSpPr>
          <p:cNvPr id="126" name="Google Shape;126;p6"/>
          <p:cNvSpPr txBox="1"/>
          <p:nvPr/>
        </p:nvSpPr>
        <p:spPr>
          <a:xfrm>
            <a:off x="4236890" y="800503"/>
            <a:ext cx="9505800" cy="1022100"/>
          </a:xfrm>
          <a:prstGeom prst="rect">
            <a:avLst/>
          </a:prstGeom>
          <a:noFill/>
          <a:ln>
            <a:noFill/>
          </a:ln>
        </p:spPr>
        <p:txBody>
          <a:bodyPr spcFirstLastPara="1" wrap="square" lIns="0" tIns="0" rIns="0" bIns="0" anchor="t" anchorCtr="0">
            <a:spAutoFit/>
          </a:bodyPr>
          <a:lstStyle/>
          <a:p>
            <a:pPr marL="0" marR="0" lvl="0" indent="0" algn="ctr" rtl="0">
              <a:lnSpc>
                <a:spcPct val="97005"/>
              </a:lnSpc>
              <a:spcBef>
                <a:spcPts val="0"/>
              </a:spcBef>
              <a:spcAft>
                <a:spcPts val="0"/>
              </a:spcAft>
              <a:buClr>
                <a:srgbClr val="000000"/>
              </a:buClr>
              <a:buSzPts val="6846"/>
              <a:buFont typeface="Arial"/>
              <a:buNone/>
            </a:pPr>
            <a:r>
              <a:rPr lang="en-US" sz="6846" b="0" i="0" u="none" strike="noStrike" cap="none">
                <a:solidFill>
                  <a:srgbClr val="720000"/>
                </a:solidFill>
                <a:latin typeface="Alfa Slab One"/>
                <a:ea typeface="Alfa Slab One"/>
                <a:cs typeface="Alfa Slab One"/>
                <a:sym typeface="Alfa Slab One"/>
              </a:rPr>
              <a:t>Research Questions</a:t>
            </a:r>
            <a:endParaRPr sz="1400" b="0" i="0" u="none" strike="noStrike" cap="none">
              <a:solidFill>
                <a:srgbClr val="000000"/>
              </a:solidFill>
              <a:latin typeface="Arial"/>
              <a:ea typeface="Arial"/>
              <a:cs typeface="Arial"/>
              <a:sym typeface="Arial"/>
            </a:endParaRPr>
          </a:p>
        </p:txBody>
      </p:sp>
      <p:sp>
        <p:nvSpPr>
          <p:cNvPr id="127" name="Google Shape;127;p6"/>
          <p:cNvSpPr txBox="1"/>
          <p:nvPr/>
        </p:nvSpPr>
        <p:spPr>
          <a:xfrm>
            <a:off x="6463775" y="2833875"/>
            <a:ext cx="9613800" cy="5251500"/>
          </a:xfrm>
          <a:prstGeom prst="rect">
            <a:avLst/>
          </a:prstGeom>
          <a:noFill/>
          <a:ln>
            <a:noFill/>
          </a:ln>
        </p:spPr>
        <p:txBody>
          <a:bodyPr spcFirstLastPara="1" wrap="square" lIns="0" tIns="0" rIns="0" bIns="0" anchor="t" anchorCtr="0">
            <a:spAutoFit/>
          </a:bodyPr>
          <a:lstStyle/>
          <a:p>
            <a:pPr marL="498556" marR="0" lvl="1" indent="-261978" algn="l" rtl="0">
              <a:lnSpc>
                <a:spcPct val="139974"/>
              </a:lnSpc>
              <a:spcBef>
                <a:spcPts val="0"/>
              </a:spcBef>
              <a:spcAft>
                <a:spcPts val="0"/>
              </a:spcAft>
              <a:buClr>
                <a:srgbClr val="000000"/>
              </a:buClr>
              <a:buSzPts val="2509"/>
              <a:buFont typeface="Arial"/>
              <a:buChar char="•"/>
            </a:pPr>
            <a:r>
              <a:rPr lang="en-US" sz="2509" b="0" i="0" u="none" strike="noStrike" cap="none">
                <a:solidFill>
                  <a:srgbClr val="000000"/>
                </a:solidFill>
                <a:latin typeface="Poppins"/>
                <a:ea typeface="Poppins"/>
                <a:cs typeface="Poppins"/>
                <a:sym typeface="Poppins"/>
              </a:rPr>
              <a:t>What are possible ways of using machine learning to enhance predictive maintenance accuracy?</a:t>
            </a:r>
            <a:endParaRPr sz="2509" b="0" i="0" u="none" strike="noStrike" cap="none">
              <a:solidFill>
                <a:srgbClr val="000000"/>
              </a:solidFill>
              <a:latin typeface="Poppins"/>
              <a:ea typeface="Poppins"/>
              <a:cs typeface="Poppins"/>
              <a:sym typeface="Poppins"/>
            </a:endParaRPr>
          </a:p>
          <a:p>
            <a:pPr marL="498556" marR="0" lvl="1" indent="-261978" algn="l" rtl="0">
              <a:lnSpc>
                <a:spcPct val="139974"/>
              </a:lnSpc>
              <a:spcBef>
                <a:spcPts val="0"/>
              </a:spcBef>
              <a:spcAft>
                <a:spcPts val="0"/>
              </a:spcAft>
              <a:buClr>
                <a:srgbClr val="000000"/>
              </a:buClr>
              <a:buSzPts val="2509"/>
              <a:buFont typeface="Arial"/>
              <a:buChar char="•"/>
            </a:pPr>
            <a:r>
              <a:rPr lang="en-US" sz="2509" b="0" i="0" u="none" strike="noStrike" cap="none">
                <a:solidFill>
                  <a:srgbClr val="000000"/>
                </a:solidFill>
                <a:latin typeface="Poppins"/>
                <a:ea typeface="Poppins"/>
                <a:cs typeface="Poppins"/>
                <a:sym typeface="Poppins"/>
              </a:rPr>
              <a:t>What is the best ML model to use to predict failure in manufacturing systems?</a:t>
            </a:r>
            <a:endParaRPr sz="2509" b="0" i="0" u="none" strike="noStrike" cap="none">
              <a:solidFill>
                <a:srgbClr val="000000"/>
              </a:solidFill>
              <a:latin typeface="Poppins"/>
              <a:ea typeface="Poppins"/>
              <a:cs typeface="Poppins"/>
              <a:sym typeface="Poppins"/>
            </a:endParaRPr>
          </a:p>
          <a:p>
            <a:pPr marL="498556" marR="0" lvl="1" indent="-261978" algn="l" rtl="0">
              <a:lnSpc>
                <a:spcPct val="139974"/>
              </a:lnSpc>
              <a:spcBef>
                <a:spcPts val="0"/>
              </a:spcBef>
              <a:spcAft>
                <a:spcPts val="0"/>
              </a:spcAft>
              <a:buClr>
                <a:srgbClr val="000000"/>
              </a:buClr>
              <a:buSzPts val="2509"/>
              <a:buFont typeface="Arial"/>
              <a:buChar char="•"/>
            </a:pPr>
            <a:r>
              <a:rPr lang="en-US" sz="2509" b="0" i="0" u="none" strike="noStrike" cap="none">
                <a:solidFill>
                  <a:srgbClr val="000000"/>
                </a:solidFill>
                <a:latin typeface="Poppins"/>
                <a:ea typeface="Poppins"/>
                <a:cs typeface="Poppins"/>
                <a:sym typeface="Poppins"/>
              </a:rPr>
              <a:t>How much does predictive maintenance minimize downtime?</a:t>
            </a:r>
            <a:endParaRPr sz="2509" b="0" i="0" u="none" strike="noStrike" cap="none">
              <a:solidFill>
                <a:srgbClr val="000000"/>
              </a:solidFill>
              <a:latin typeface="Poppins"/>
              <a:ea typeface="Poppins"/>
              <a:cs typeface="Poppins"/>
              <a:sym typeface="Poppins"/>
            </a:endParaRPr>
          </a:p>
          <a:p>
            <a:pPr marL="498556" marR="0" lvl="1" indent="-261978" algn="l" rtl="0">
              <a:lnSpc>
                <a:spcPct val="139974"/>
              </a:lnSpc>
              <a:spcBef>
                <a:spcPts val="0"/>
              </a:spcBef>
              <a:spcAft>
                <a:spcPts val="0"/>
              </a:spcAft>
              <a:buClr>
                <a:srgbClr val="000000"/>
              </a:buClr>
              <a:buSzPts val="2509"/>
              <a:buFont typeface="Arial"/>
              <a:buChar char="•"/>
            </a:pPr>
            <a:r>
              <a:rPr lang="en-US" sz="2509" b="0" i="0" u="none" strike="noStrike" cap="none">
                <a:solidFill>
                  <a:srgbClr val="000000"/>
                </a:solidFill>
                <a:latin typeface="Poppins"/>
                <a:ea typeface="Poppins"/>
                <a:cs typeface="Poppins"/>
                <a:sym typeface="Poppins"/>
              </a:rPr>
              <a:t>What are the obstacles to implementation in industries?</a:t>
            </a:r>
            <a:endParaRPr sz="2509" b="0" i="0" u="none" strike="noStrike" cap="none">
              <a:solidFill>
                <a:srgbClr val="000000"/>
              </a:solidFill>
              <a:latin typeface="Poppins"/>
              <a:ea typeface="Poppins"/>
              <a:cs typeface="Poppins"/>
              <a:sym typeface="Poppins"/>
            </a:endParaRPr>
          </a:p>
          <a:p>
            <a:pPr marL="498556" marR="0" lvl="1" indent="-261978" algn="l" rtl="0">
              <a:lnSpc>
                <a:spcPct val="139974"/>
              </a:lnSpc>
              <a:spcBef>
                <a:spcPts val="0"/>
              </a:spcBef>
              <a:spcAft>
                <a:spcPts val="0"/>
              </a:spcAft>
              <a:buClr>
                <a:srgbClr val="000000"/>
              </a:buClr>
              <a:buSzPts val="2509"/>
              <a:buFont typeface="Arial"/>
              <a:buChar char="•"/>
            </a:pPr>
            <a:r>
              <a:rPr lang="en-US" sz="2509" b="0" i="0" u="none" strike="noStrike" cap="none">
                <a:solidFill>
                  <a:srgbClr val="000000"/>
                </a:solidFill>
                <a:latin typeface="Poppins"/>
                <a:ea typeface="Poppins"/>
                <a:cs typeface="Poppins"/>
                <a:sym typeface="Poppins"/>
              </a:rPr>
              <a:t>What is the most effective way to use data provided by IoT sensors in a predictive analysis?</a:t>
            </a:r>
            <a:endParaRPr sz="2509" b="0" i="0" u="none" strike="noStrike" cap="none">
              <a:solidFill>
                <a:srgbClr val="000000"/>
              </a:solidFill>
              <a:latin typeface="Poppins"/>
              <a:ea typeface="Poppins"/>
              <a:cs typeface="Poppins"/>
              <a:sym typeface="Poppins"/>
            </a:endParaRPr>
          </a:p>
          <a:p>
            <a:pPr marL="914400" marR="0" lvl="0" indent="0" algn="l" rtl="0">
              <a:lnSpc>
                <a:spcPct val="139974"/>
              </a:lnSpc>
              <a:spcBef>
                <a:spcPts val="0"/>
              </a:spcBef>
              <a:spcAft>
                <a:spcPts val="0"/>
              </a:spcAft>
              <a:buClr>
                <a:srgbClr val="000000"/>
              </a:buClr>
              <a:buSzPts val="2509"/>
              <a:buFont typeface="Arial"/>
              <a:buNone/>
            </a:pPr>
            <a:endParaRPr sz="2509" b="0" i="0" u="none" strike="noStrike" cap="none">
              <a:solidFill>
                <a:srgbClr val="000000"/>
              </a:solidFill>
              <a:latin typeface="Poppins"/>
              <a:ea typeface="Poppins"/>
              <a:cs typeface="Poppins"/>
              <a:sym typeface="Poppins"/>
            </a:endParaRPr>
          </a:p>
        </p:txBody>
      </p:sp>
      <p:sp>
        <p:nvSpPr>
          <p:cNvPr id="128" name="Google Shape;128;p6"/>
          <p:cNvSpPr/>
          <p:nvPr/>
        </p:nvSpPr>
        <p:spPr>
          <a:xfrm rot="-5400000">
            <a:off x="7465923" y="6473742"/>
            <a:ext cx="3235789" cy="7034324"/>
          </a:xfrm>
          <a:custGeom>
            <a:avLst/>
            <a:gdLst/>
            <a:ahLst/>
            <a:cxnLst/>
            <a:rect l="l" t="t" r="r" b="b"/>
            <a:pathLst>
              <a:path w="3235789" h="7034324" extrusionOk="0">
                <a:moveTo>
                  <a:pt x="3235788" y="7034324"/>
                </a:moveTo>
                <a:lnTo>
                  <a:pt x="0" y="7034324"/>
                </a:lnTo>
                <a:lnTo>
                  <a:pt x="0" y="0"/>
                </a:lnTo>
                <a:lnTo>
                  <a:pt x="3235788" y="0"/>
                </a:lnTo>
                <a:lnTo>
                  <a:pt x="3235788" y="7034324"/>
                </a:lnTo>
                <a:close/>
              </a:path>
            </a:pathLst>
          </a:custGeom>
          <a:blipFill rotWithShape="1">
            <a:blip r:embed="rId3">
              <a:alphaModFix amt="20999"/>
            </a:blip>
            <a:stretch>
              <a:fillRect/>
            </a:stretch>
          </a:blipFill>
          <a:ln>
            <a:noFill/>
          </a:ln>
        </p:spPr>
      </p:sp>
      <p:sp>
        <p:nvSpPr>
          <p:cNvPr id="129" name="Google Shape;129;p6"/>
          <p:cNvSpPr/>
          <p:nvPr/>
        </p:nvSpPr>
        <p:spPr>
          <a:xfrm>
            <a:off x="15869992" y="3886432"/>
            <a:ext cx="2778615" cy="2758407"/>
          </a:xfrm>
          <a:custGeom>
            <a:avLst/>
            <a:gdLst/>
            <a:ahLst/>
            <a:cxnLst/>
            <a:rect l="l" t="t" r="r" b="b"/>
            <a:pathLst>
              <a:path w="2778615" h="2758407" extrusionOk="0">
                <a:moveTo>
                  <a:pt x="0" y="0"/>
                </a:moveTo>
                <a:lnTo>
                  <a:pt x="2778616" y="0"/>
                </a:lnTo>
                <a:lnTo>
                  <a:pt x="2778616" y="2758408"/>
                </a:lnTo>
                <a:lnTo>
                  <a:pt x="0" y="2758408"/>
                </a:lnTo>
                <a:lnTo>
                  <a:pt x="0" y="0"/>
                </a:lnTo>
                <a:close/>
              </a:path>
            </a:pathLst>
          </a:custGeom>
          <a:blipFill rotWithShape="1">
            <a:blip r:embed="rId4">
              <a:alphaModFix amt="21999"/>
            </a:blip>
            <a:stretch>
              <a:fillRect/>
            </a:stretch>
          </a:blipFill>
          <a:ln>
            <a:noFill/>
          </a:ln>
        </p:spPr>
      </p:sp>
      <p:sp>
        <p:nvSpPr>
          <p:cNvPr id="130" name="Google Shape;130;p6"/>
          <p:cNvSpPr/>
          <p:nvPr/>
        </p:nvSpPr>
        <p:spPr>
          <a:xfrm>
            <a:off x="3827004" y="-687524"/>
            <a:ext cx="2778615" cy="2758407"/>
          </a:xfrm>
          <a:custGeom>
            <a:avLst/>
            <a:gdLst/>
            <a:ahLst/>
            <a:cxnLst/>
            <a:rect l="l" t="t" r="r" b="b"/>
            <a:pathLst>
              <a:path w="2778615" h="2758407" extrusionOk="0">
                <a:moveTo>
                  <a:pt x="0" y="0"/>
                </a:moveTo>
                <a:lnTo>
                  <a:pt x="2778615" y="0"/>
                </a:lnTo>
                <a:lnTo>
                  <a:pt x="2778615" y="2758407"/>
                </a:lnTo>
                <a:lnTo>
                  <a:pt x="0" y="2758407"/>
                </a:lnTo>
                <a:lnTo>
                  <a:pt x="0" y="0"/>
                </a:lnTo>
                <a:close/>
              </a:path>
            </a:pathLst>
          </a:custGeom>
          <a:blipFill rotWithShape="1">
            <a:blip r:embed="rId4">
              <a:alphaModFix amt="21999"/>
            </a:blip>
            <a:stretch>
              <a:fillRect/>
            </a:stretch>
          </a:blipFill>
          <a:ln>
            <a:noFill/>
          </a:ln>
        </p:spPr>
      </p:sp>
      <p:pic>
        <p:nvPicPr>
          <p:cNvPr id="131" name="Google Shape;131;p6"/>
          <p:cNvPicPr preferRelativeResize="0"/>
          <p:nvPr/>
        </p:nvPicPr>
        <p:blipFill>
          <a:blip r:embed="rId5">
            <a:alphaModFix/>
          </a:blip>
          <a:stretch>
            <a:fillRect/>
          </a:stretch>
        </p:blipFill>
        <p:spPr>
          <a:xfrm>
            <a:off x="444700" y="2974223"/>
            <a:ext cx="5121950" cy="49708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ECCF"/>
        </a:solidFill>
        <a:effectLst/>
      </p:bgPr>
    </p:bg>
    <p:spTree>
      <p:nvGrpSpPr>
        <p:cNvPr id="1" name="Shape 135"/>
        <p:cNvGrpSpPr/>
        <p:nvPr/>
      </p:nvGrpSpPr>
      <p:grpSpPr>
        <a:xfrm>
          <a:off x="0" y="0"/>
          <a:ext cx="0" cy="0"/>
          <a:chOff x="0" y="0"/>
          <a:chExt cx="0" cy="0"/>
        </a:xfrm>
      </p:grpSpPr>
      <p:sp>
        <p:nvSpPr>
          <p:cNvPr id="136" name="Google Shape;136;p7"/>
          <p:cNvSpPr txBox="1"/>
          <p:nvPr/>
        </p:nvSpPr>
        <p:spPr>
          <a:xfrm>
            <a:off x="3198326" y="720136"/>
            <a:ext cx="12276300" cy="2044500"/>
          </a:xfrm>
          <a:prstGeom prst="rect">
            <a:avLst/>
          </a:prstGeom>
          <a:noFill/>
          <a:ln>
            <a:noFill/>
          </a:ln>
        </p:spPr>
        <p:txBody>
          <a:bodyPr spcFirstLastPara="1" wrap="square" lIns="0" tIns="0" rIns="0" bIns="0" anchor="t" anchorCtr="0">
            <a:spAutoFit/>
          </a:bodyPr>
          <a:lstStyle/>
          <a:p>
            <a:pPr marL="0" marR="0" lvl="0" indent="0" algn="ctr" rtl="0">
              <a:lnSpc>
                <a:spcPct val="97005"/>
              </a:lnSpc>
              <a:spcBef>
                <a:spcPts val="0"/>
              </a:spcBef>
              <a:spcAft>
                <a:spcPts val="0"/>
              </a:spcAft>
              <a:buClr>
                <a:srgbClr val="000000"/>
              </a:buClr>
              <a:buSzPts val="6846"/>
              <a:buFont typeface="Arial"/>
              <a:buNone/>
            </a:pPr>
            <a:r>
              <a:rPr lang="en-US" sz="6846" b="0" i="0" u="none" strike="noStrike" cap="none">
                <a:solidFill>
                  <a:srgbClr val="720000"/>
                </a:solidFill>
                <a:latin typeface="Alfa Slab One"/>
                <a:ea typeface="Alfa Slab One"/>
                <a:cs typeface="Alfa Slab One"/>
                <a:sym typeface="Alfa Slab One"/>
              </a:rPr>
              <a:t>Literature Review (Key Themes).</a:t>
            </a:r>
            <a:endParaRPr sz="1400" b="0" i="0" u="none" strike="noStrike" cap="none">
              <a:solidFill>
                <a:srgbClr val="000000"/>
              </a:solidFill>
              <a:latin typeface="Arial"/>
              <a:ea typeface="Arial"/>
              <a:cs typeface="Arial"/>
              <a:sym typeface="Arial"/>
            </a:endParaRPr>
          </a:p>
        </p:txBody>
      </p:sp>
      <p:sp>
        <p:nvSpPr>
          <p:cNvPr id="137" name="Google Shape;137;p7"/>
          <p:cNvSpPr txBox="1"/>
          <p:nvPr/>
        </p:nvSpPr>
        <p:spPr>
          <a:xfrm>
            <a:off x="327575" y="2660600"/>
            <a:ext cx="6112500" cy="6822600"/>
          </a:xfrm>
          <a:prstGeom prst="rect">
            <a:avLst/>
          </a:prstGeom>
          <a:noFill/>
          <a:ln>
            <a:noFill/>
          </a:ln>
        </p:spPr>
        <p:txBody>
          <a:bodyPr spcFirstLastPara="1" wrap="square" lIns="0" tIns="0" rIns="0" bIns="0" anchor="t" anchorCtr="0">
            <a:spAutoFit/>
          </a:bodyPr>
          <a:lstStyle/>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Predictive maintenance helps to decrease downtime by 30-50% (Deloitte, 2022).</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Machine learning enhances the accuracy of fault detection.</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Neural Networks, Random Forest, SVM are common models.</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IoT integration allows real time monitoring.</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Gap: little literature on the practical implementation and cost-benefit analysis.</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Require scalable and industry-applicable structures.</a:t>
            </a:r>
            <a:endParaRPr sz="2309" b="0" i="0" u="none" strike="noStrike" cap="none">
              <a:solidFill>
                <a:srgbClr val="000000"/>
              </a:solidFill>
              <a:latin typeface="Poppins"/>
              <a:ea typeface="Poppins"/>
              <a:cs typeface="Poppins"/>
              <a:sym typeface="Poppins"/>
            </a:endParaRPr>
          </a:p>
        </p:txBody>
      </p:sp>
      <p:sp>
        <p:nvSpPr>
          <p:cNvPr id="138" name="Google Shape;138;p7"/>
          <p:cNvSpPr/>
          <p:nvPr/>
        </p:nvSpPr>
        <p:spPr>
          <a:xfrm rot="4617226">
            <a:off x="6892398" y="6769838"/>
            <a:ext cx="3235789" cy="7034324"/>
          </a:xfrm>
          <a:custGeom>
            <a:avLst/>
            <a:gdLst/>
            <a:ahLst/>
            <a:cxnLst/>
            <a:rect l="l" t="t" r="r" b="b"/>
            <a:pathLst>
              <a:path w="3235789" h="7034324" extrusionOk="0">
                <a:moveTo>
                  <a:pt x="0" y="0"/>
                </a:moveTo>
                <a:lnTo>
                  <a:pt x="3235789" y="0"/>
                </a:lnTo>
                <a:lnTo>
                  <a:pt x="3235789" y="7034324"/>
                </a:lnTo>
                <a:lnTo>
                  <a:pt x="0" y="7034324"/>
                </a:lnTo>
                <a:lnTo>
                  <a:pt x="0" y="0"/>
                </a:lnTo>
                <a:close/>
              </a:path>
            </a:pathLst>
          </a:custGeom>
          <a:blipFill rotWithShape="1">
            <a:blip r:embed="rId3">
              <a:alphaModFix amt="20999"/>
            </a:blip>
            <a:stretch>
              <a:fillRect/>
            </a:stretch>
          </a:blipFill>
          <a:ln>
            <a:noFill/>
          </a:ln>
        </p:spPr>
      </p:sp>
      <p:sp>
        <p:nvSpPr>
          <p:cNvPr id="139" name="Google Shape;139;p7"/>
          <p:cNvSpPr/>
          <p:nvPr/>
        </p:nvSpPr>
        <p:spPr>
          <a:xfrm>
            <a:off x="11643321" y="-575981"/>
            <a:ext cx="2778615" cy="2758407"/>
          </a:xfrm>
          <a:custGeom>
            <a:avLst/>
            <a:gdLst/>
            <a:ahLst/>
            <a:cxnLst/>
            <a:rect l="l" t="t" r="r" b="b"/>
            <a:pathLst>
              <a:path w="2778615" h="2758407" extrusionOk="0">
                <a:moveTo>
                  <a:pt x="0" y="0"/>
                </a:moveTo>
                <a:lnTo>
                  <a:pt x="2778615" y="0"/>
                </a:lnTo>
                <a:lnTo>
                  <a:pt x="2778615" y="2758408"/>
                </a:lnTo>
                <a:lnTo>
                  <a:pt x="0" y="2758408"/>
                </a:lnTo>
                <a:lnTo>
                  <a:pt x="0" y="0"/>
                </a:lnTo>
                <a:close/>
              </a:path>
            </a:pathLst>
          </a:custGeom>
          <a:blipFill rotWithShape="1">
            <a:blip r:embed="rId4">
              <a:alphaModFix amt="21999"/>
            </a:blip>
            <a:stretch>
              <a:fillRect/>
            </a:stretch>
          </a:blipFill>
          <a:ln>
            <a:noFill/>
          </a:ln>
        </p:spPr>
      </p:sp>
      <p:pic>
        <p:nvPicPr>
          <p:cNvPr id="140" name="Google Shape;140;p7"/>
          <p:cNvPicPr preferRelativeResize="0"/>
          <p:nvPr/>
        </p:nvPicPr>
        <p:blipFill rotWithShape="1">
          <a:blip r:embed="rId5">
            <a:alphaModFix/>
          </a:blip>
          <a:srcRect/>
          <a:stretch/>
        </p:blipFill>
        <p:spPr>
          <a:xfrm>
            <a:off x="12221175" y="3429000"/>
            <a:ext cx="5973926" cy="4814050"/>
          </a:xfrm>
          <a:prstGeom prst="rect">
            <a:avLst/>
          </a:prstGeom>
          <a:noFill/>
          <a:ln>
            <a:noFill/>
          </a:ln>
        </p:spPr>
      </p:pic>
      <p:sp>
        <p:nvSpPr>
          <p:cNvPr id="141" name="Google Shape;141;p7"/>
          <p:cNvSpPr txBox="1"/>
          <p:nvPr/>
        </p:nvSpPr>
        <p:spPr>
          <a:xfrm>
            <a:off x="11643325" y="9054600"/>
            <a:ext cx="6681900" cy="12324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2700"/>
              <a:buFont typeface="Arial"/>
              <a:buNone/>
            </a:pPr>
            <a:r>
              <a:rPr lang="en-US" sz="2700" b="0" i="0" u="none" strike="noStrike" cap="none">
                <a:solidFill>
                  <a:schemeClr val="dk1"/>
                </a:solidFill>
                <a:latin typeface="Calibri"/>
                <a:ea typeface="Calibri"/>
                <a:cs typeface="Calibri"/>
                <a:sym typeface="Calibri"/>
              </a:rPr>
              <a:t>Source: (Sidhu, 2023)</a:t>
            </a:r>
            <a:endParaRPr sz="2700" b="0" i="0" u="none" strike="noStrike" cap="none">
              <a:solidFill>
                <a:schemeClr val="dk1"/>
              </a:solidFill>
              <a:latin typeface="Calibri"/>
              <a:ea typeface="Calibri"/>
              <a:cs typeface="Calibri"/>
              <a:sym typeface="Calibri"/>
            </a:endParaRPr>
          </a:p>
        </p:txBody>
      </p:sp>
      <p:pic>
        <p:nvPicPr>
          <p:cNvPr id="142" name="Google Shape;142;p7"/>
          <p:cNvPicPr preferRelativeResize="0"/>
          <p:nvPr/>
        </p:nvPicPr>
        <p:blipFill>
          <a:blip r:embed="rId6">
            <a:alphaModFix/>
          </a:blip>
          <a:stretch>
            <a:fillRect/>
          </a:stretch>
        </p:blipFill>
        <p:spPr>
          <a:xfrm>
            <a:off x="6384920" y="3265473"/>
            <a:ext cx="5697587" cy="50160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ECCF"/>
        </a:solidFill>
        <a:effectLst/>
      </p:bgPr>
    </p:bg>
    <p:spTree>
      <p:nvGrpSpPr>
        <p:cNvPr id="1" name="Shape 146"/>
        <p:cNvGrpSpPr/>
        <p:nvPr/>
      </p:nvGrpSpPr>
      <p:grpSpPr>
        <a:xfrm>
          <a:off x="0" y="0"/>
          <a:ext cx="0" cy="0"/>
          <a:chOff x="0" y="0"/>
          <a:chExt cx="0" cy="0"/>
        </a:xfrm>
      </p:grpSpPr>
      <p:sp>
        <p:nvSpPr>
          <p:cNvPr id="147" name="Google Shape;147;p8"/>
          <p:cNvSpPr txBox="1"/>
          <p:nvPr/>
        </p:nvSpPr>
        <p:spPr>
          <a:xfrm>
            <a:off x="3081751" y="237933"/>
            <a:ext cx="11946900" cy="1022100"/>
          </a:xfrm>
          <a:prstGeom prst="rect">
            <a:avLst/>
          </a:prstGeom>
          <a:noFill/>
          <a:ln>
            <a:noFill/>
          </a:ln>
        </p:spPr>
        <p:txBody>
          <a:bodyPr spcFirstLastPara="1" wrap="square" lIns="0" tIns="0" rIns="0" bIns="0" anchor="t" anchorCtr="0">
            <a:spAutoFit/>
          </a:bodyPr>
          <a:lstStyle/>
          <a:p>
            <a:pPr marL="0" marR="0" lvl="0" indent="0" algn="ctr" rtl="0">
              <a:lnSpc>
                <a:spcPct val="97005"/>
              </a:lnSpc>
              <a:spcBef>
                <a:spcPts val="0"/>
              </a:spcBef>
              <a:spcAft>
                <a:spcPts val="0"/>
              </a:spcAft>
              <a:buClr>
                <a:srgbClr val="000000"/>
              </a:buClr>
              <a:buSzPts val="6846"/>
              <a:buFont typeface="Arial"/>
              <a:buNone/>
            </a:pPr>
            <a:r>
              <a:rPr lang="en-US" sz="6846" b="0" i="0" u="none" strike="noStrike" cap="none">
                <a:solidFill>
                  <a:srgbClr val="720000"/>
                </a:solidFill>
                <a:latin typeface="Alfa Slab One"/>
                <a:ea typeface="Alfa Slab One"/>
                <a:cs typeface="Alfa Slab One"/>
                <a:sym typeface="Alfa Slab One"/>
              </a:rPr>
              <a:t>Research Methodology</a:t>
            </a:r>
            <a:endParaRPr sz="1400" b="0" i="0" u="none" strike="noStrike" cap="none">
              <a:solidFill>
                <a:srgbClr val="000000"/>
              </a:solidFill>
              <a:latin typeface="Arial"/>
              <a:ea typeface="Arial"/>
              <a:cs typeface="Arial"/>
              <a:sym typeface="Arial"/>
            </a:endParaRPr>
          </a:p>
        </p:txBody>
      </p:sp>
      <p:sp>
        <p:nvSpPr>
          <p:cNvPr id="148" name="Google Shape;148;p8"/>
          <p:cNvSpPr txBox="1"/>
          <p:nvPr/>
        </p:nvSpPr>
        <p:spPr>
          <a:xfrm>
            <a:off x="1624250" y="2089275"/>
            <a:ext cx="7516800" cy="5330100"/>
          </a:xfrm>
          <a:prstGeom prst="rect">
            <a:avLst/>
          </a:prstGeom>
          <a:noFill/>
          <a:ln>
            <a:noFill/>
          </a:ln>
        </p:spPr>
        <p:txBody>
          <a:bodyPr spcFirstLastPara="1" wrap="square" lIns="0" tIns="0" rIns="0" bIns="0" anchor="t" anchorCtr="0">
            <a:spAutoFit/>
          </a:bodyPr>
          <a:lstStyle/>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Study methodology: Quantitative (data analysis)</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Sources of data: IoT sensors (pressure, vibration, temperature datasets).</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ML models: Neural Networks, Regression, Random Forest.</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Tools: Python.</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Procedure: Data gathering ⇒ preprocessing ⇒ model training ⇒ evaluation.</a:t>
            </a:r>
            <a:endParaRPr sz="2309" b="0" i="0" u="none" strike="noStrike" cap="none">
              <a:solidFill>
                <a:srgbClr val="000000"/>
              </a:solidFill>
              <a:latin typeface="Poppins"/>
              <a:ea typeface="Poppins"/>
              <a:cs typeface="Poppins"/>
              <a:sym typeface="Poppins"/>
            </a:endParaRPr>
          </a:p>
          <a:p>
            <a:pPr marL="457200" marR="0" lvl="0" indent="-375222" algn="l" rtl="0">
              <a:lnSpc>
                <a:spcPct val="139974"/>
              </a:lnSpc>
              <a:spcBef>
                <a:spcPts val="0"/>
              </a:spcBef>
              <a:spcAft>
                <a:spcPts val="0"/>
              </a:spcAft>
              <a:buClr>
                <a:srgbClr val="000000"/>
              </a:buClr>
              <a:buSzPts val="2309"/>
              <a:buFont typeface="Poppins"/>
              <a:buChar char="●"/>
            </a:pPr>
            <a:r>
              <a:rPr lang="en-US" sz="2309" b="0" i="0" u="none" strike="noStrike" cap="none">
                <a:solidFill>
                  <a:srgbClr val="000000"/>
                </a:solidFill>
                <a:latin typeface="Poppins"/>
                <a:ea typeface="Poppins"/>
                <a:cs typeface="Poppins"/>
                <a:sym typeface="Poppins"/>
              </a:rPr>
              <a:t>Rationale: Accuracy and reliability are guaranteed with the quantitative approach.</a:t>
            </a:r>
            <a:endParaRPr sz="2309" b="0" i="0" u="none" strike="noStrike" cap="none">
              <a:solidFill>
                <a:srgbClr val="000000"/>
              </a:solidFill>
              <a:latin typeface="Poppins"/>
              <a:ea typeface="Poppins"/>
              <a:cs typeface="Poppins"/>
              <a:sym typeface="Poppins"/>
            </a:endParaRPr>
          </a:p>
        </p:txBody>
      </p:sp>
      <p:sp>
        <p:nvSpPr>
          <p:cNvPr id="149" name="Google Shape;149;p8"/>
          <p:cNvSpPr/>
          <p:nvPr/>
        </p:nvSpPr>
        <p:spPr>
          <a:xfrm rot="5400000">
            <a:off x="7465923" y="6473742"/>
            <a:ext cx="3235789" cy="7034324"/>
          </a:xfrm>
          <a:custGeom>
            <a:avLst/>
            <a:gdLst/>
            <a:ahLst/>
            <a:cxnLst/>
            <a:rect l="l" t="t" r="r" b="b"/>
            <a:pathLst>
              <a:path w="3235789" h="7034324" extrusionOk="0">
                <a:moveTo>
                  <a:pt x="0" y="0"/>
                </a:moveTo>
                <a:lnTo>
                  <a:pt x="3235788" y="0"/>
                </a:lnTo>
                <a:lnTo>
                  <a:pt x="3235788" y="7034324"/>
                </a:lnTo>
                <a:lnTo>
                  <a:pt x="0" y="7034324"/>
                </a:lnTo>
                <a:lnTo>
                  <a:pt x="0" y="0"/>
                </a:lnTo>
                <a:close/>
              </a:path>
            </a:pathLst>
          </a:custGeom>
          <a:blipFill rotWithShape="1">
            <a:blip r:embed="rId3">
              <a:alphaModFix amt="20999"/>
            </a:blip>
            <a:stretch>
              <a:fillRect/>
            </a:stretch>
          </a:blipFill>
          <a:ln>
            <a:noFill/>
          </a:ln>
        </p:spPr>
      </p:sp>
      <p:sp>
        <p:nvSpPr>
          <p:cNvPr id="150" name="Google Shape;150;p8"/>
          <p:cNvSpPr/>
          <p:nvPr/>
        </p:nvSpPr>
        <p:spPr>
          <a:xfrm>
            <a:off x="-360608" y="3262780"/>
            <a:ext cx="2778615" cy="2758407"/>
          </a:xfrm>
          <a:custGeom>
            <a:avLst/>
            <a:gdLst/>
            <a:ahLst/>
            <a:cxnLst/>
            <a:rect l="l" t="t" r="r" b="b"/>
            <a:pathLst>
              <a:path w="2778615" h="2758407" extrusionOk="0">
                <a:moveTo>
                  <a:pt x="0" y="0"/>
                </a:moveTo>
                <a:lnTo>
                  <a:pt x="2778616" y="0"/>
                </a:lnTo>
                <a:lnTo>
                  <a:pt x="2778616" y="2758407"/>
                </a:lnTo>
                <a:lnTo>
                  <a:pt x="0" y="2758407"/>
                </a:lnTo>
                <a:lnTo>
                  <a:pt x="0" y="0"/>
                </a:lnTo>
                <a:close/>
              </a:path>
            </a:pathLst>
          </a:custGeom>
          <a:blipFill rotWithShape="1">
            <a:blip r:embed="rId4">
              <a:alphaModFix amt="21999"/>
            </a:blip>
            <a:stretch>
              <a:fillRect/>
            </a:stretch>
          </a:blipFill>
          <a:ln>
            <a:noFill/>
          </a:ln>
        </p:spPr>
      </p:sp>
      <p:sp>
        <p:nvSpPr>
          <p:cNvPr id="151" name="Google Shape;151;p8"/>
          <p:cNvSpPr/>
          <p:nvPr/>
        </p:nvSpPr>
        <p:spPr>
          <a:xfrm>
            <a:off x="11643321" y="-575981"/>
            <a:ext cx="2778615" cy="2758407"/>
          </a:xfrm>
          <a:custGeom>
            <a:avLst/>
            <a:gdLst/>
            <a:ahLst/>
            <a:cxnLst/>
            <a:rect l="l" t="t" r="r" b="b"/>
            <a:pathLst>
              <a:path w="2778615" h="2758407" extrusionOk="0">
                <a:moveTo>
                  <a:pt x="0" y="0"/>
                </a:moveTo>
                <a:lnTo>
                  <a:pt x="2778615" y="0"/>
                </a:lnTo>
                <a:lnTo>
                  <a:pt x="2778615" y="2758408"/>
                </a:lnTo>
                <a:lnTo>
                  <a:pt x="0" y="2758408"/>
                </a:lnTo>
                <a:lnTo>
                  <a:pt x="0" y="0"/>
                </a:lnTo>
                <a:close/>
              </a:path>
            </a:pathLst>
          </a:custGeom>
          <a:blipFill rotWithShape="1">
            <a:blip r:embed="rId4">
              <a:alphaModFix amt="21999"/>
            </a:blip>
            <a:stretch>
              <a:fillRect/>
            </a:stretch>
          </a:blipFill>
          <a:ln>
            <a:noFill/>
          </a:ln>
        </p:spPr>
      </p:sp>
      <p:pic>
        <p:nvPicPr>
          <p:cNvPr id="152" name="Google Shape;152;p8"/>
          <p:cNvPicPr preferRelativeResize="0"/>
          <p:nvPr/>
        </p:nvPicPr>
        <p:blipFill rotWithShape="1">
          <a:blip r:embed="rId5">
            <a:alphaModFix/>
          </a:blip>
          <a:srcRect l="16552" t="14576" r="15221" b="6379"/>
          <a:stretch/>
        </p:blipFill>
        <p:spPr>
          <a:xfrm>
            <a:off x="9349375" y="2028600"/>
            <a:ext cx="7193200" cy="4990126"/>
          </a:xfrm>
          <a:prstGeom prst="rect">
            <a:avLst/>
          </a:prstGeom>
          <a:noFill/>
          <a:ln>
            <a:noFill/>
          </a:ln>
        </p:spPr>
      </p:pic>
      <p:sp>
        <p:nvSpPr>
          <p:cNvPr id="153" name="Google Shape;153;p8"/>
          <p:cNvSpPr txBox="1"/>
          <p:nvPr/>
        </p:nvSpPr>
        <p:spPr>
          <a:xfrm>
            <a:off x="9429750" y="7259825"/>
            <a:ext cx="5626800" cy="14466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Figure 4: Quantitative Data</a:t>
            </a:r>
            <a:endParaRPr sz="3200" b="0" i="0" u="none" strike="noStrike" cap="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Source: (QuestionPro, 2023)</a:t>
            </a:r>
            <a:endParaRPr sz="3200" b="0" i="0" u="none" strike="noStrike" cap="non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ECCF"/>
        </a:solidFill>
        <a:effectLst/>
      </p:bgPr>
    </p:bg>
    <p:spTree>
      <p:nvGrpSpPr>
        <p:cNvPr id="1" name="Shape 157"/>
        <p:cNvGrpSpPr/>
        <p:nvPr/>
      </p:nvGrpSpPr>
      <p:grpSpPr>
        <a:xfrm>
          <a:off x="0" y="0"/>
          <a:ext cx="0" cy="0"/>
          <a:chOff x="0" y="0"/>
          <a:chExt cx="0" cy="0"/>
        </a:xfrm>
      </p:grpSpPr>
      <p:sp>
        <p:nvSpPr>
          <p:cNvPr id="158" name="Google Shape;158;p9"/>
          <p:cNvSpPr txBox="1"/>
          <p:nvPr/>
        </p:nvSpPr>
        <p:spPr>
          <a:xfrm>
            <a:off x="5076623" y="672425"/>
            <a:ext cx="9345300" cy="1022100"/>
          </a:xfrm>
          <a:prstGeom prst="rect">
            <a:avLst/>
          </a:prstGeom>
          <a:noFill/>
          <a:ln>
            <a:noFill/>
          </a:ln>
        </p:spPr>
        <p:txBody>
          <a:bodyPr spcFirstLastPara="1" wrap="square" lIns="0" tIns="0" rIns="0" bIns="0" anchor="t" anchorCtr="0">
            <a:spAutoFit/>
          </a:bodyPr>
          <a:lstStyle/>
          <a:p>
            <a:pPr marL="0" marR="0" lvl="0" indent="0" algn="ctr" rtl="0">
              <a:lnSpc>
                <a:spcPct val="97005"/>
              </a:lnSpc>
              <a:spcBef>
                <a:spcPts val="0"/>
              </a:spcBef>
              <a:spcAft>
                <a:spcPts val="0"/>
              </a:spcAft>
              <a:buClr>
                <a:srgbClr val="000000"/>
              </a:buClr>
              <a:buSzPts val="6846"/>
              <a:buFont typeface="Arial"/>
              <a:buNone/>
            </a:pPr>
            <a:r>
              <a:rPr lang="en-US" sz="6846" b="0" i="0" u="none" strike="noStrike" cap="none">
                <a:solidFill>
                  <a:srgbClr val="720000"/>
                </a:solidFill>
                <a:latin typeface="Alfa Slab One"/>
                <a:ea typeface="Alfa Slab One"/>
                <a:cs typeface="Alfa Slab One"/>
                <a:sym typeface="Alfa Slab One"/>
              </a:rPr>
              <a:t>Data Analysis Plan</a:t>
            </a:r>
            <a:endParaRPr sz="1400" b="0" i="0" u="none" strike="noStrike" cap="none">
              <a:solidFill>
                <a:srgbClr val="000000"/>
              </a:solidFill>
              <a:latin typeface="Arial"/>
              <a:ea typeface="Arial"/>
              <a:cs typeface="Arial"/>
              <a:sym typeface="Arial"/>
            </a:endParaRPr>
          </a:p>
        </p:txBody>
      </p:sp>
      <p:sp>
        <p:nvSpPr>
          <p:cNvPr id="159" name="Google Shape;159;p9"/>
          <p:cNvSpPr/>
          <p:nvPr/>
        </p:nvSpPr>
        <p:spPr>
          <a:xfrm rot="5400000">
            <a:off x="7465923" y="6473742"/>
            <a:ext cx="3235789" cy="7034324"/>
          </a:xfrm>
          <a:custGeom>
            <a:avLst/>
            <a:gdLst/>
            <a:ahLst/>
            <a:cxnLst/>
            <a:rect l="l" t="t" r="r" b="b"/>
            <a:pathLst>
              <a:path w="3235789" h="7034324" extrusionOk="0">
                <a:moveTo>
                  <a:pt x="0" y="0"/>
                </a:moveTo>
                <a:lnTo>
                  <a:pt x="3235788" y="0"/>
                </a:lnTo>
                <a:lnTo>
                  <a:pt x="3235788" y="7034324"/>
                </a:lnTo>
                <a:lnTo>
                  <a:pt x="0" y="7034324"/>
                </a:lnTo>
                <a:lnTo>
                  <a:pt x="0" y="0"/>
                </a:lnTo>
                <a:close/>
              </a:path>
            </a:pathLst>
          </a:custGeom>
          <a:blipFill rotWithShape="1">
            <a:blip r:embed="rId3">
              <a:alphaModFix amt="20999"/>
            </a:blip>
            <a:stretch>
              <a:fillRect/>
            </a:stretch>
          </a:blipFill>
          <a:ln>
            <a:noFill/>
          </a:ln>
        </p:spPr>
      </p:sp>
      <p:sp>
        <p:nvSpPr>
          <p:cNvPr id="160" name="Google Shape;160;p9"/>
          <p:cNvSpPr/>
          <p:nvPr/>
        </p:nvSpPr>
        <p:spPr>
          <a:xfrm>
            <a:off x="-360608" y="3262780"/>
            <a:ext cx="2778615" cy="2758407"/>
          </a:xfrm>
          <a:custGeom>
            <a:avLst/>
            <a:gdLst/>
            <a:ahLst/>
            <a:cxnLst/>
            <a:rect l="l" t="t" r="r" b="b"/>
            <a:pathLst>
              <a:path w="2778615" h="2758407" extrusionOk="0">
                <a:moveTo>
                  <a:pt x="0" y="0"/>
                </a:moveTo>
                <a:lnTo>
                  <a:pt x="2778616" y="0"/>
                </a:lnTo>
                <a:lnTo>
                  <a:pt x="2778616" y="2758407"/>
                </a:lnTo>
                <a:lnTo>
                  <a:pt x="0" y="2758407"/>
                </a:lnTo>
                <a:lnTo>
                  <a:pt x="0" y="0"/>
                </a:lnTo>
                <a:close/>
              </a:path>
            </a:pathLst>
          </a:custGeom>
          <a:blipFill rotWithShape="1">
            <a:blip r:embed="rId4">
              <a:alphaModFix amt="21999"/>
            </a:blip>
            <a:stretch>
              <a:fillRect/>
            </a:stretch>
          </a:blipFill>
          <a:ln>
            <a:noFill/>
          </a:ln>
        </p:spPr>
      </p:sp>
      <p:sp>
        <p:nvSpPr>
          <p:cNvPr id="161" name="Google Shape;161;p9"/>
          <p:cNvSpPr/>
          <p:nvPr/>
        </p:nvSpPr>
        <p:spPr>
          <a:xfrm>
            <a:off x="11643321" y="-575981"/>
            <a:ext cx="2778615" cy="2758407"/>
          </a:xfrm>
          <a:custGeom>
            <a:avLst/>
            <a:gdLst/>
            <a:ahLst/>
            <a:cxnLst/>
            <a:rect l="l" t="t" r="r" b="b"/>
            <a:pathLst>
              <a:path w="2778615" h="2758407" extrusionOk="0">
                <a:moveTo>
                  <a:pt x="0" y="0"/>
                </a:moveTo>
                <a:lnTo>
                  <a:pt x="2778615" y="0"/>
                </a:lnTo>
                <a:lnTo>
                  <a:pt x="2778615" y="2758408"/>
                </a:lnTo>
                <a:lnTo>
                  <a:pt x="0" y="2758408"/>
                </a:lnTo>
                <a:lnTo>
                  <a:pt x="0" y="0"/>
                </a:lnTo>
                <a:close/>
              </a:path>
            </a:pathLst>
          </a:custGeom>
          <a:blipFill rotWithShape="1">
            <a:blip r:embed="rId4">
              <a:alphaModFix amt="21999"/>
            </a:blip>
            <a:stretch>
              <a:fillRect/>
            </a:stretch>
          </a:blipFill>
          <a:ln>
            <a:noFill/>
          </a:ln>
        </p:spPr>
      </p:sp>
      <p:sp>
        <p:nvSpPr>
          <p:cNvPr id="162" name="Google Shape;162;p9"/>
          <p:cNvSpPr txBox="1"/>
          <p:nvPr/>
        </p:nvSpPr>
        <p:spPr>
          <a:xfrm>
            <a:off x="1947250" y="1976925"/>
            <a:ext cx="7214700" cy="5330100"/>
          </a:xfrm>
          <a:prstGeom prst="rect">
            <a:avLst/>
          </a:prstGeom>
          <a:noFill/>
          <a:ln>
            <a:noFill/>
          </a:ln>
        </p:spPr>
        <p:txBody>
          <a:bodyPr spcFirstLastPara="1" wrap="square" lIns="0" tIns="0" rIns="0" bIns="0" anchor="t" anchorCtr="0">
            <a:spAutoFit/>
          </a:bodyPr>
          <a:lstStyle/>
          <a:p>
            <a:pPr marL="498556" marR="0" lvl="1" indent="-249278" algn="l" rtl="0">
              <a:lnSpc>
                <a:spcPct val="139974"/>
              </a:lnSpc>
              <a:spcBef>
                <a:spcPts val="0"/>
              </a:spcBef>
              <a:spcAft>
                <a:spcPts val="0"/>
              </a:spcAft>
              <a:buClr>
                <a:srgbClr val="000000"/>
              </a:buClr>
              <a:buSzPts val="2309"/>
              <a:buFont typeface="Arial"/>
              <a:buChar char="•"/>
            </a:pPr>
            <a:r>
              <a:rPr lang="en-US" sz="2309" b="0" i="0" u="none" strike="noStrike" cap="none">
                <a:solidFill>
                  <a:srgbClr val="000000"/>
                </a:solidFill>
                <a:latin typeface="Poppins"/>
                <a:ea typeface="Poppins"/>
                <a:cs typeface="Poppins"/>
                <a:sym typeface="Poppins"/>
              </a:rPr>
              <a:t>Data cleaning, normalization and missing value treatment.</a:t>
            </a:r>
            <a:endParaRPr sz="2309" b="0" i="0" u="none" strike="noStrike" cap="none">
              <a:solidFill>
                <a:srgbClr val="000000"/>
              </a:solidFill>
              <a:latin typeface="Poppins"/>
              <a:ea typeface="Poppins"/>
              <a:cs typeface="Poppins"/>
              <a:sym typeface="Poppins"/>
            </a:endParaRPr>
          </a:p>
          <a:p>
            <a:pPr marL="498556" marR="0" lvl="1" indent="-249278" algn="l" rtl="0">
              <a:lnSpc>
                <a:spcPct val="139974"/>
              </a:lnSpc>
              <a:spcBef>
                <a:spcPts val="0"/>
              </a:spcBef>
              <a:spcAft>
                <a:spcPts val="0"/>
              </a:spcAft>
              <a:buClr>
                <a:srgbClr val="000000"/>
              </a:buClr>
              <a:buSzPts val="2309"/>
              <a:buFont typeface="Arial"/>
              <a:buChar char="•"/>
            </a:pPr>
            <a:r>
              <a:rPr lang="en-US" sz="2309" b="0" i="0" u="none" strike="noStrike" cap="none">
                <a:solidFill>
                  <a:srgbClr val="000000"/>
                </a:solidFill>
                <a:latin typeface="Poppins"/>
                <a:ea typeface="Poppins"/>
                <a:cs typeface="Poppins"/>
                <a:sym typeface="Poppins"/>
              </a:rPr>
              <a:t>Sensor information (vibration, patterns of temperature) feature extraction.</a:t>
            </a:r>
            <a:endParaRPr sz="2309" b="0" i="0" u="none" strike="noStrike" cap="none">
              <a:solidFill>
                <a:srgbClr val="000000"/>
              </a:solidFill>
              <a:latin typeface="Poppins"/>
              <a:ea typeface="Poppins"/>
              <a:cs typeface="Poppins"/>
              <a:sym typeface="Poppins"/>
            </a:endParaRPr>
          </a:p>
          <a:p>
            <a:pPr marL="498556" marR="0" lvl="1" indent="-249278" algn="l" rtl="0">
              <a:lnSpc>
                <a:spcPct val="139974"/>
              </a:lnSpc>
              <a:spcBef>
                <a:spcPts val="0"/>
              </a:spcBef>
              <a:spcAft>
                <a:spcPts val="0"/>
              </a:spcAft>
              <a:buClr>
                <a:srgbClr val="000000"/>
              </a:buClr>
              <a:buSzPts val="2309"/>
              <a:buFont typeface="Arial"/>
              <a:buChar char="•"/>
            </a:pPr>
            <a:r>
              <a:rPr lang="en-US" sz="2309" b="0" i="0" u="none" strike="noStrike" cap="none">
                <a:solidFill>
                  <a:srgbClr val="000000"/>
                </a:solidFill>
                <a:latin typeface="Poppins"/>
                <a:ea typeface="Poppins"/>
                <a:cs typeface="Poppins"/>
                <a:sym typeface="Poppins"/>
              </a:rPr>
              <a:t>Model training and testing: Supervised learning techniques.</a:t>
            </a:r>
            <a:endParaRPr sz="2309" b="0" i="0" u="none" strike="noStrike" cap="none">
              <a:solidFill>
                <a:srgbClr val="000000"/>
              </a:solidFill>
              <a:latin typeface="Poppins"/>
              <a:ea typeface="Poppins"/>
              <a:cs typeface="Poppins"/>
              <a:sym typeface="Poppins"/>
            </a:endParaRPr>
          </a:p>
          <a:p>
            <a:pPr marL="498556" marR="0" lvl="1" indent="-249278" algn="l" rtl="0">
              <a:lnSpc>
                <a:spcPct val="139974"/>
              </a:lnSpc>
              <a:spcBef>
                <a:spcPts val="0"/>
              </a:spcBef>
              <a:spcAft>
                <a:spcPts val="0"/>
              </a:spcAft>
              <a:buClr>
                <a:srgbClr val="000000"/>
              </a:buClr>
              <a:buSzPts val="2309"/>
              <a:buFont typeface="Arial"/>
              <a:buChar char="•"/>
            </a:pPr>
            <a:r>
              <a:rPr lang="en-US" sz="2309" b="0" i="0" u="none" strike="noStrike" cap="none">
                <a:solidFill>
                  <a:srgbClr val="000000"/>
                </a:solidFill>
                <a:latin typeface="Poppins"/>
                <a:ea typeface="Poppins"/>
                <a:cs typeface="Poppins"/>
                <a:sym typeface="Poppins"/>
              </a:rPr>
              <a:t>Measurements of evaluation: Accuracy, Precision, Recall, F1-score.</a:t>
            </a:r>
            <a:endParaRPr sz="2309" b="0" i="0" u="none" strike="noStrike" cap="none">
              <a:solidFill>
                <a:srgbClr val="000000"/>
              </a:solidFill>
              <a:latin typeface="Poppins"/>
              <a:ea typeface="Poppins"/>
              <a:cs typeface="Poppins"/>
              <a:sym typeface="Poppins"/>
            </a:endParaRPr>
          </a:p>
          <a:p>
            <a:pPr marL="498556" marR="0" lvl="1" indent="-249278" algn="l" rtl="0">
              <a:lnSpc>
                <a:spcPct val="139974"/>
              </a:lnSpc>
              <a:spcBef>
                <a:spcPts val="0"/>
              </a:spcBef>
              <a:spcAft>
                <a:spcPts val="0"/>
              </a:spcAft>
              <a:buClr>
                <a:srgbClr val="000000"/>
              </a:buClr>
              <a:buSzPts val="2309"/>
              <a:buFont typeface="Arial"/>
              <a:buChar char="•"/>
            </a:pPr>
            <a:r>
              <a:rPr lang="en-US" sz="2309" b="0" i="0" u="none" strike="noStrike" cap="none">
                <a:solidFill>
                  <a:srgbClr val="000000"/>
                </a:solidFill>
                <a:latin typeface="Poppins"/>
                <a:ea typeface="Poppins"/>
                <a:cs typeface="Poppins"/>
                <a:sym typeface="Poppins"/>
              </a:rPr>
              <a:t>Research demonstrates that ML models have 85 to 95 percent accuracy in prediction (IBM, 2023).</a:t>
            </a:r>
            <a:endParaRPr sz="2309" b="0" i="0" u="none" strike="noStrike" cap="none">
              <a:solidFill>
                <a:srgbClr val="000000"/>
              </a:solidFill>
              <a:latin typeface="Poppins"/>
              <a:ea typeface="Poppins"/>
              <a:cs typeface="Poppins"/>
              <a:sym typeface="Poppins"/>
            </a:endParaRPr>
          </a:p>
        </p:txBody>
      </p:sp>
      <p:pic>
        <p:nvPicPr>
          <p:cNvPr id="163" name="Google Shape;163;p9"/>
          <p:cNvPicPr preferRelativeResize="0"/>
          <p:nvPr/>
        </p:nvPicPr>
        <p:blipFill rotWithShape="1">
          <a:blip r:embed="rId5">
            <a:alphaModFix/>
          </a:blip>
          <a:srcRect/>
          <a:stretch/>
        </p:blipFill>
        <p:spPr>
          <a:xfrm>
            <a:off x="9314250" y="2334825"/>
            <a:ext cx="7214600" cy="3847200"/>
          </a:xfrm>
          <a:prstGeom prst="rect">
            <a:avLst/>
          </a:prstGeom>
          <a:noFill/>
          <a:ln>
            <a:noFill/>
          </a:ln>
        </p:spPr>
      </p:pic>
      <p:sp>
        <p:nvSpPr>
          <p:cNvPr id="164" name="Google Shape;164;p9"/>
          <p:cNvSpPr txBox="1"/>
          <p:nvPr/>
        </p:nvSpPr>
        <p:spPr>
          <a:xfrm>
            <a:off x="9456550" y="6536525"/>
            <a:ext cx="5518500" cy="15312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Figure 5:Data Preprocessing in Data Mining </a:t>
            </a:r>
            <a:endParaRPr sz="3200" b="0" i="0" u="none" strike="noStrike" cap="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Source: (GeeksforGeeks, 2026)</a:t>
            </a:r>
            <a:endParaRPr sz="3200" b="0" i="0" u="none" strike="noStrike" cap="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ECCF"/>
        </a:solidFill>
        <a:effectLst/>
      </p:bgPr>
    </p:bg>
    <p:spTree>
      <p:nvGrpSpPr>
        <p:cNvPr id="1" name="Shape 168"/>
        <p:cNvGrpSpPr/>
        <p:nvPr/>
      </p:nvGrpSpPr>
      <p:grpSpPr>
        <a:xfrm>
          <a:off x="0" y="0"/>
          <a:ext cx="0" cy="0"/>
          <a:chOff x="0" y="0"/>
          <a:chExt cx="0" cy="0"/>
        </a:xfrm>
      </p:grpSpPr>
      <p:sp>
        <p:nvSpPr>
          <p:cNvPr id="169" name="Google Shape;169;p10"/>
          <p:cNvSpPr txBox="1"/>
          <p:nvPr/>
        </p:nvSpPr>
        <p:spPr>
          <a:xfrm>
            <a:off x="3667395" y="579181"/>
            <a:ext cx="13096200" cy="2030700"/>
          </a:xfrm>
          <a:prstGeom prst="rect">
            <a:avLst/>
          </a:prstGeom>
          <a:noFill/>
          <a:ln>
            <a:noFill/>
          </a:ln>
        </p:spPr>
        <p:txBody>
          <a:bodyPr spcFirstLastPara="1" wrap="square" lIns="0" tIns="0" rIns="0" bIns="0" anchor="t" anchorCtr="0">
            <a:spAutoFit/>
          </a:bodyPr>
          <a:lstStyle/>
          <a:p>
            <a:pPr marL="0" marR="0" lvl="0" indent="0" algn="ctr" rtl="0">
              <a:lnSpc>
                <a:spcPct val="96999"/>
              </a:lnSpc>
              <a:spcBef>
                <a:spcPts val="0"/>
              </a:spcBef>
              <a:spcAft>
                <a:spcPts val="0"/>
              </a:spcAft>
              <a:buClr>
                <a:srgbClr val="000000"/>
              </a:buClr>
              <a:buSzPts val="6800"/>
              <a:buFont typeface="Arial"/>
              <a:buNone/>
            </a:pPr>
            <a:r>
              <a:rPr lang="en-US" sz="6800" b="0" i="0" u="none" strike="noStrike" cap="none">
                <a:solidFill>
                  <a:srgbClr val="720000"/>
                </a:solidFill>
                <a:latin typeface="Alfa Slab One"/>
                <a:ea typeface="Alfa Slab One"/>
                <a:cs typeface="Alfa Slab One"/>
                <a:sym typeface="Alfa Slab One"/>
              </a:rPr>
              <a:t>Expected Results and Contribution</a:t>
            </a:r>
            <a:endParaRPr sz="6800" b="0" i="0" u="none" strike="noStrike" cap="none">
              <a:solidFill>
                <a:srgbClr val="000000"/>
              </a:solidFill>
              <a:latin typeface="Arial"/>
              <a:ea typeface="Arial"/>
              <a:cs typeface="Arial"/>
              <a:sym typeface="Arial"/>
            </a:endParaRPr>
          </a:p>
        </p:txBody>
      </p:sp>
      <p:sp>
        <p:nvSpPr>
          <p:cNvPr id="170" name="Google Shape;170;p10"/>
          <p:cNvSpPr/>
          <p:nvPr/>
        </p:nvSpPr>
        <p:spPr>
          <a:xfrm>
            <a:off x="11643321" y="-575981"/>
            <a:ext cx="2778615" cy="2758407"/>
          </a:xfrm>
          <a:custGeom>
            <a:avLst/>
            <a:gdLst/>
            <a:ahLst/>
            <a:cxnLst/>
            <a:rect l="l" t="t" r="r" b="b"/>
            <a:pathLst>
              <a:path w="2778615" h="2758407" extrusionOk="0">
                <a:moveTo>
                  <a:pt x="0" y="0"/>
                </a:moveTo>
                <a:lnTo>
                  <a:pt x="2778615" y="0"/>
                </a:lnTo>
                <a:lnTo>
                  <a:pt x="2778615" y="2758408"/>
                </a:lnTo>
                <a:lnTo>
                  <a:pt x="0" y="2758408"/>
                </a:lnTo>
                <a:lnTo>
                  <a:pt x="0" y="0"/>
                </a:lnTo>
                <a:close/>
              </a:path>
            </a:pathLst>
          </a:custGeom>
          <a:blipFill rotWithShape="1">
            <a:blip r:embed="rId3">
              <a:alphaModFix amt="21999"/>
            </a:blip>
            <a:stretch>
              <a:fillRect/>
            </a:stretch>
          </a:blipFill>
          <a:ln>
            <a:noFill/>
          </a:ln>
        </p:spPr>
      </p:sp>
      <p:sp>
        <p:nvSpPr>
          <p:cNvPr id="171" name="Google Shape;171;p10"/>
          <p:cNvSpPr txBox="1"/>
          <p:nvPr/>
        </p:nvSpPr>
        <p:spPr>
          <a:xfrm>
            <a:off x="170000" y="2532875"/>
            <a:ext cx="8784300" cy="5920500"/>
          </a:xfrm>
          <a:prstGeom prst="rect">
            <a:avLst/>
          </a:prstGeom>
          <a:noFill/>
          <a:ln>
            <a:noFill/>
          </a:ln>
        </p:spPr>
        <p:txBody>
          <a:bodyPr spcFirstLastPara="1" wrap="square" lIns="91425" tIns="91425" rIns="91425" bIns="91425" anchor="t" anchorCtr="0">
            <a:noAutofit/>
          </a:bodyPr>
          <a:lstStyle/>
          <a:p>
            <a:pPr marL="457200" marR="0" lvl="0" indent="-431800" algn="l" rtl="0">
              <a:lnSpc>
                <a:spcPct val="100000"/>
              </a:lnSpc>
              <a:spcBef>
                <a:spcPts val="0"/>
              </a:spcBef>
              <a:spcAft>
                <a:spcPts val="0"/>
              </a:spcAft>
              <a:buClr>
                <a:schemeClr val="dk1"/>
              </a:buClr>
              <a:buSzPts val="3200"/>
              <a:buFont typeface="Calibri"/>
              <a:buChar char="●"/>
            </a:pPr>
            <a:r>
              <a:rPr lang="en-US" sz="3200" b="0" i="0" u="none" strike="noStrike" cap="none">
                <a:solidFill>
                  <a:schemeClr val="dk1"/>
                </a:solidFill>
                <a:latin typeface="Calibri"/>
                <a:ea typeface="Calibri"/>
                <a:cs typeface="Calibri"/>
                <a:sym typeface="Calibri"/>
              </a:rPr>
              <a:t>Reduction in expected down time of 30 to 50 percent (Deloitte, 2022)</a:t>
            </a:r>
            <a:endParaRPr sz="3200" b="0" i="0" u="none" strike="noStrike" cap="none">
              <a:solidFill>
                <a:schemeClr val="dk1"/>
              </a:solidFill>
              <a:latin typeface="Calibri"/>
              <a:ea typeface="Calibri"/>
              <a:cs typeface="Calibri"/>
              <a:sym typeface="Calibri"/>
            </a:endParaRPr>
          </a:p>
          <a:p>
            <a:pPr marL="457200" marR="0" lvl="0" indent="-431800" algn="l" rtl="0">
              <a:lnSpc>
                <a:spcPct val="100000"/>
              </a:lnSpc>
              <a:spcBef>
                <a:spcPts val="0"/>
              </a:spcBef>
              <a:spcAft>
                <a:spcPts val="0"/>
              </a:spcAft>
              <a:buClr>
                <a:schemeClr val="dk1"/>
              </a:buClr>
              <a:buSzPts val="3200"/>
              <a:buFont typeface="Calibri"/>
              <a:buChar char="●"/>
            </a:pPr>
            <a:r>
              <a:rPr lang="en-US" sz="3200" b="0" i="0" u="none" strike="noStrike" cap="none">
                <a:solidFill>
                  <a:schemeClr val="dk1"/>
                </a:solidFill>
                <a:latin typeface="Calibri"/>
                <a:ea typeface="Calibri"/>
                <a:cs typeface="Calibri"/>
                <a:sym typeface="Calibri"/>
              </a:rPr>
              <a:t>Better maintenance scheduling and resource optimisation.</a:t>
            </a:r>
            <a:endParaRPr sz="3200" b="0" i="0" u="none" strike="noStrike" cap="none">
              <a:solidFill>
                <a:schemeClr val="dk1"/>
              </a:solidFill>
              <a:latin typeface="Calibri"/>
              <a:ea typeface="Calibri"/>
              <a:cs typeface="Calibri"/>
              <a:sym typeface="Calibri"/>
            </a:endParaRPr>
          </a:p>
          <a:p>
            <a:pPr marL="457200" marR="0" lvl="0" indent="-431800" algn="l" rtl="0">
              <a:lnSpc>
                <a:spcPct val="100000"/>
              </a:lnSpc>
              <a:spcBef>
                <a:spcPts val="0"/>
              </a:spcBef>
              <a:spcAft>
                <a:spcPts val="0"/>
              </a:spcAft>
              <a:buClr>
                <a:schemeClr val="dk1"/>
              </a:buClr>
              <a:buSzPts val="3200"/>
              <a:buFont typeface="Calibri"/>
              <a:buChar char="●"/>
            </a:pPr>
            <a:r>
              <a:rPr lang="en-US" sz="3200" b="0" i="0" u="none" strike="noStrike" cap="none">
                <a:solidFill>
                  <a:schemeClr val="dk1"/>
                </a:solidFill>
                <a:latin typeface="Calibri"/>
                <a:ea typeface="Calibri"/>
                <a:cs typeface="Calibri"/>
                <a:sym typeface="Calibri"/>
              </a:rPr>
              <a:t>Maintenance cost savings of 1040 percent (McKinsey, 2021)</a:t>
            </a:r>
            <a:endParaRPr sz="3200" b="0" i="0" u="none" strike="noStrike" cap="none">
              <a:solidFill>
                <a:schemeClr val="dk1"/>
              </a:solidFill>
              <a:latin typeface="Calibri"/>
              <a:ea typeface="Calibri"/>
              <a:cs typeface="Calibri"/>
              <a:sym typeface="Calibri"/>
            </a:endParaRPr>
          </a:p>
          <a:p>
            <a:pPr marL="457200" marR="0" lvl="0" indent="-431800" algn="l" rtl="0">
              <a:lnSpc>
                <a:spcPct val="100000"/>
              </a:lnSpc>
              <a:spcBef>
                <a:spcPts val="0"/>
              </a:spcBef>
              <a:spcAft>
                <a:spcPts val="0"/>
              </a:spcAft>
              <a:buClr>
                <a:schemeClr val="dk1"/>
              </a:buClr>
              <a:buSzPts val="3200"/>
              <a:buFont typeface="Calibri"/>
              <a:buChar char="●"/>
            </a:pPr>
            <a:r>
              <a:rPr lang="en-US" sz="3200" b="0" i="0" u="none" strike="noStrike" cap="none">
                <a:solidFill>
                  <a:schemeClr val="dk1"/>
                </a:solidFill>
                <a:latin typeface="Calibri"/>
                <a:ea typeface="Calibri"/>
                <a:cs typeface="Calibri"/>
                <a:sym typeface="Calibri"/>
              </a:rPr>
              <a:t>Improved equipment performance and reliability.</a:t>
            </a:r>
            <a:endParaRPr sz="3200" b="0" i="0" u="none" strike="noStrike" cap="none">
              <a:solidFill>
                <a:schemeClr val="dk1"/>
              </a:solidFill>
              <a:latin typeface="Calibri"/>
              <a:ea typeface="Calibri"/>
              <a:cs typeface="Calibri"/>
              <a:sym typeface="Calibri"/>
            </a:endParaRPr>
          </a:p>
          <a:p>
            <a:pPr marL="457200" marR="0" lvl="0" indent="-431800" algn="l" rtl="0">
              <a:lnSpc>
                <a:spcPct val="100000"/>
              </a:lnSpc>
              <a:spcBef>
                <a:spcPts val="0"/>
              </a:spcBef>
              <a:spcAft>
                <a:spcPts val="0"/>
              </a:spcAft>
              <a:buClr>
                <a:schemeClr val="dk1"/>
              </a:buClr>
              <a:buSzPts val="3200"/>
              <a:buFont typeface="Calibri"/>
              <a:buChar char="●"/>
            </a:pPr>
            <a:r>
              <a:rPr lang="en-US" sz="3200" b="0" i="0" u="none" strike="noStrike" cap="none">
                <a:solidFill>
                  <a:schemeClr val="dk1"/>
                </a:solidFill>
                <a:latin typeface="Calibri"/>
                <a:ea typeface="Calibri"/>
                <a:cs typeface="Calibri"/>
                <a:sym typeface="Calibri"/>
              </a:rPr>
              <a:t>Value addition: creation of a viable ML-based predictive model.</a:t>
            </a:r>
            <a:endParaRPr sz="3200" b="0" i="0" u="none" strike="noStrike" cap="none">
              <a:solidFill>
                <a:schemeClr val="dk1"/>
              </a:solidFill>
              <a:latin typeface="Calibri"/>
              <a:ea typeface="Calibri"/>
              <a:cs typeface="Calibri"/>
              <a:sym typeface="Calibri"/>
            </a:endParaRPr>
          </a:p>
          <a:p>
            <a:pPr marL="457200" marR="0" lvl="0" indent="-431800" algn="l" rtl="0">
              <a:lnSpc>
                <a:spcPct val="100000"/>
              </a:lnSpc>
              <a:spcBef>
                <a:spcPts val="0"/>
              </a:spcBef>
              <a:spcAft>
                <a:spcPts val="0"/>
              </a:spcAft>
              <a:buClr>
                <a:schemeClr val="dk1"/>
              </a:buClr>
              <a:buSzPts val="3200"/>
              <a:buFont typeface="Calibri"/>
              <a:buChar char="●"/>
            </a:pPr>
            <a:r>
              <a:rPr lang="en-US" sz="3200" b="0" i="0" u="none" strike="noStrike" cap="none">
                <a:solidFill>
                  <a:schemeClr val="dk1"/>
                </a:solidFill>
                <a:latin typeface="Calibri"/>
                <a:ea typeface="Calibri"/>
                <a:cs typeface="Calibri"/>
                <a:sym typeface="Calibri"/>
              </a:rPr>
              <a:t>Enables the Industry 4.0 change in manufacturing systems.</a:t>
            </a:r>
            <a:endParaRPr sz="3200" b="0" i="0" u="none" strike="noStrike" cap="none">
              <a:solidFill>
                <a:schemeClr val="dk1"/>
              </a:solidFill>
              <a:latin typeface="Calibri"/>
              <a:ea typeface="Calibri"/>
              <a:cs typeface="Calibri"/>
              <a:sym typeface="Calibri"/>
            </a:endParaRPr>
          </a:p>
        </p:txBody>
      </p:sp>
      <p:pic>
        <p:nvPicPr>
          <p:cNvPr id="172" name="Google Shape;172;p10"/>
          <p:cNvPicPr preferRelativeResize="0"/>
          <p:nvPr/>
        </p:nvPicPr>
        <p:blipFill rotWithShape="1">
          <a:blip r:embed="rId4">
            <a:alphaModFix/>
          </a:blip>
          <a:srcRect/>
          <a:stretch/>
        </p:blipFill>
        <p:spPr>
          <a:xfrm>
            <a:off x="9106800" y="2762275"/>
            <a:ext cx="6636804" cy="4114801"/>
          </a:xfrm>
          <a:prstGeom prst="rect">
            <a:avLst/>
          </a:prstGeom>
          <a:noFill/>
          <a:ln>
            <a:noFill/>
          </a:ln>
        </p:spPr>
      </p:pic>
      <p:sp>
        <p:nvSpPr>
          <p:cNvPr id="173" name="Google Shape;173;p10"/>
          <p:cNvSpPr txBox="1"/>
          <p:nvPr/>
        </p:nvSpPr>
        <p:spPr>
          <a:xfrm>
            <a:off x="9990275" y="7215475"/>
            <a:ext cx="5626800" cy="14883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Figure 6: Reducing Machine Downtime</a:t>
            </a:r>
            <a:endParaRPr sz="3200" b="0" i="0" u="none" strike="noStrike" cap="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3200"/>
              <a:buFont typeface="Arial"/>
              <a:buNone/>
            </a:pPr>
            <a:r>
              <a:rPr lang="en-US" sz="3200" b="0" i="0" u="none" strike="noStrike" cap="none">
                <a:solidFill>
                  <a:schemeClr val="dk1"/>
                </a:solidFill>
                <a:latin typeface="Calibri"/>
                <a:ea typeface="Calibri"/>
                <a:cs typeface="Calibri"/>
                <a:sym typeface="Calibri"/>
              </a:rPr>
              <a:t>Source: (INSIA, 2025)</a:t>
            </a:r>
            <a:endParaRPr sz="3200" b="0" i="0" u="none" strike="noStrike" cap="non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211;g3d485816060_0_3"/>
          <p:cNvSpPr txBox="1"/>
          <p:nvPr/>
        </p:nvSpPr>
        <p:spPr>
          <a:xfrm>
            <a:off x="3461655" y="624901"/>
            <a:ext cx="13096200" cy="2030700"/>
          </a:xfrm>
          <a:prstGeom prst="rect">
            <a:avLst/>
          </a:prstGeom>
          <a:noFill/>
          <a:ln>
            <a:noFill/>
          </a:ln>
        </p:spPr>
        <p:txBody>
          <a:bodyPr spcFirstLastPara="1" wrap="square" lIns="0" tIns="0" rIns="0" bIns="0" anchor="t" anchorCtr="0">
            <a:spAutoFit/>
          </a:bodyPr>
          <a:lstStyle/>
          <a:p>
            <a:pPr marL="0" marR="0" lvl="0" indent="0" algn="ctr" rtl="0">
              <a:lnSpc>
                <a:spcPct val="96999"/>
              </a:lnSpc>
              <a:spcBef>
                <a:spcPts val="0"/>
              </a:spcBef>
              <a:spcAft>
                <a:spcPts val="0"/>
              </a:spcAft>
              <a:buNone/>
            </a:pPr>
            <a:r>
              <a:rPr lang="en-US" sz="6800" dirty="0">
                <a:solidFill>
                  <a:srgbClr val="720000"/>
                </a:solidFill>
                <a:latin typeface="Alfa Slab One"/>
                <a:ea typeface="Alfa Slab One"/>
                <a:cs typeface="Alfa Slab One"/>
                <a:sym typeface="Alfa Slab One"/>
              </a:rPr>
              <a:t>Timeline, Ethics and Conclusion</a:t>
            </a:r>
            <a:endParaRPr sz="6800"/>
          </a:p>
        </p:txBody>
      </p:sp>
      <p:sp>
        <p:nvSpPr>
          <p:cNvPr id="3" name="Google Shape;219;g3d485816060_0_3"/>
          <p:cNvSpPr txBox="1"/>
          <p:nvPr/>
        </p:nvSpPr>
        <p:spPr>
          <a:xfrm>
            <a:off x="1657191" y="4293095"/>
            <a:ext cx="12932100" cy="5920500"/>
          </a:xfrm>
          <a:prstGeom prst="rect">
            <a:avLst/>
          </a:prstGeom>
          <a:noFill/>
          <a:ln>
            <a:noFill/>
          </a:ln>
        </p:spPr>
        <p:txBody>
          <a:bodyPr spcFirstLastPara="1" wrap="square" lIns="91425" tIns="91425" rIns="91425" bIns="91425" anchor="t" anchorCtr="0">
            <a:noAutofit/>
          </a:bodyPr>
          <a:lstStyle/>
          <a:p>
            <a:pPr marL="457200" lvl="0" indent="-431800" algn="l" rtl="0">
              <a:spcBef>
                <a:spcPts val="0"/>
              </a:spcBef>
              <a:spcAft>
                <a:spcPts val="0"/>
              </a:spcAft>
              <a:buClr>
                <a:schemeClr val="dk1"/>
              </a:buClr>
              <a:buSzPts val="3200"/>
              <a:buFont typeface="Calibri"/>
              <a:buChar char="●"/>
            </a:pPr>
            <a:r>
              <a:rPr lang="en-US" sz="3200" dirty="0">
                <a:solidFill>
                  <a:schemeClr val="dk1"/>
                </a:solidFill>
                <a:latin typeface="Calibri"/>
                <a:ea typeface="Calibri"/>
                <a:cs typeface="Calibri"/>
                <a:sym typeface="Calibri"/>
              </a:rPr>
              <a:t>Timeline (Gantt approach):</a:t>
            </a:r>
            <a:endParaRPr sz="3200">
              <a:solidFill>
                <a:schemeClr val="dk1"/>
              </a:solidFill>
              <a:latin typeface="Calibri"/>
              <a:ea typeface="Calibri"/>
              <a:cs typeface="Calibri"/>
              <a:sym typeface="Calibri"/>
            </a:endParaRPr>
          </a:p>
          <a:p>
            <a:pPr marL="914400" lvl="1" indent="-431800" algn="l" rtl="0">
              <a:spcBef>
                <a:spcPts val="0"/>
              </a:spcBef>
              <a:spcAft>
                <a:spcPts val="0"/>
              </a:spcAft>
              <a:buClr>
                <a:schemeClr val="dk1"/>
              </a:buClr>
              <a:buSzPts val="3200"/>
              <a:buFont typeface="Calibri"/>
              <a:buChar char="○"/>
            </a:pPr>
            <a:r>
              <a:rPr lang="en-US" sz="3200" dirty="0">
                <a:solidFill>
                  <a:schemeClr val="dk1"/>
                </a:solidFill>
                <a:latin typeface="Calibri"/>
                <a:ea typeface="Calibri"/>
                <a:cs typeface="Calibri"/>
                <a:sym typeface="Calibri"/>
              </a:rPr>
              <a:t>Month 1: Literature review</a:t>
            </a:r>
            <a:endParaRPr sz="3200">
              <a:solidFill>
                <a:schemeClr val="dk1"/>
              </a:solidFill>
              <a:latin typeface="Calibri"/>
              <a:ea typeface="Calibri"/>
              <a:cs typeface="Calibri"/>
              <a:sym typeface="Calibri"/>
            </a:endParaRPr>
          </a:p>
          <a:p>
            <a:pPr marL="914400" lvl="1" indent="-431800" algn="l" rtl="0">
              <a:spcBef>
                <a:spcPts val="0"/>
              </a:spcBef>
              <a:spcAft>
                <a:spcPts val="0"/>
              </a:spcAft>
              <a:buClr>
                <a:schemeClr val="dk1"/>
              </a:buClr>
              <a:buSzPts val="3200"/>
              <a:buFont typeface="Calibri"/>
              <a:buChar char="○"/>
            </a:pPr>
            <a:r>
              <a:rPr lang="en-US" sz="3200" dirty="0">
                <a:solidFill>
                  <a:schemeClr val="dk1"/>
                </a:solidFill>
                <a:latin typeface="Calibri"/>
                <a:ea typeface="Calibri"/>
                <a:cs typeface="Calibri"/>
                <a:sym typeface="Calibri"/>
              </a:rPr>
              <a:t>Month 2: Data collection</a:t>
            </a:r>
            <a:endParaRPr sz="3200">
              <a:solidFill>
                <a:schemeClr val="dk1"/>
              </a:solidFill>
              <a:latin typeface="Calibri"/>
              <a:ea typeface="Calibri"/>
              <a:cs typeface="Calibri"/>
              <a:sym typeface="Calibri"/>
            </a:endParaRPr>
          </a:p>
          <a:p>
            <a:pPr marL="914400" lvl="1" indent="-431800" algn="l" rtl="0">
              <a:spcBef>
                <a:spcPts val="0"/>
              </a:spcBef>
              <a:spcAft>
                <a:spcPts val="0"/>
              </a:spcAft>
              <a:buClr>
                <a:schemeClr val="dk1"/>
              </a:buClr>
              <a:buSzPts val="3200"/>
              <a:buFont typeface="Calibri"/>
              <a:buChar char="○"/>
            </a:pPr>
            <a:r>
              <a:rPr lang="en-US" sz="3200" dirty="0">
                <a:solidFill>
                  <a:schemeClr val="dk1"/>
                </a:solidFill>
                <a:latin typeface="Calibri"/>
                <a:ea typeface="Calibri"/>
                <a:cs typeface="Calibri"/>
                <a:sym typeface="Calibri"/>
              </a:rPr>
              <a:t>Month 3: Model development</a:t>
            </a:r>
            <a:endParaRPr sz="3200">
              <a:solidFill>
                <a:schemeClr val="dk1"/>
              </a:solidFill>
              <a:latin typeface="Calibri"/>
              <a:ea typeface="Calibri"/>
              <a:cs typeface="Calibri"/>
              <a:sym typeface="Calibri"/>
            </a:endParaRPr>
          </a:p>
          <a:p>
            <a:pPr marL="914400" lvl="1" indent="-431800" algn="l" rtl="0">
              <a:spcBef>
                <a:spcPts val="0"/>
              </a:spcBef>
              <a:spcAft>
                <a:spcPts val="0"/>
              </a:spcAft>
              <a:buClr>
                <a:schemeClr val="dk1"/>
              </a:buClr>
              <a:buSzPts val="3200"/>
              <a:buFont typeface="Calibri"/>
              <a:buChar char="○"/>
            </a:pPr>
            <a:r>
              <a:rPr lang="en-US" sz="3200" dirty="0">
                <a:solidFill>
                  <a:schemeClr val="dk1"/>
                </a:solidFill>
                <a:latin typeface="Calibri"/>
                <a:ea typeface="Calibri"/>
                <a:cs typeface="Calibri"/>
                <a:sym typeface="Calibri"/>
              </a:rPr>
              <a:t>Month 4: Analysis &amp; evaluation</a:t>
            </a:r>
            <a:endParaRPr sz="3200">
              <a:solidFill>
                <a:schemeClr val="dk1"/>
              </a:solidFill>
              <a:latin typeface="Calibri"/>
              <a:ea typeface="Calibri"/>
              <a:cs typeface="Calibri"/>
              <a:sym typeface="Calibri"/>
            </a:endParaRPr>
          </a:p>
          <a:p>
            <a:pPr marL="457200" lvl="0" indent="-431800" algn="l" rtl="0">
              <a:spcBef>
                <a:spcPts val="0"/>
              </a:spcBef>
              <a:spcAft>
                <a:spcPts val="0"/>
              </a:spcAft>
              <a:buClr>
                <a:schemeClr val="dk1"/>
              </a:buClr>
              <a:buSzPts val="3200"/>
              <a:buFont typeface="Calibri"/>
              <a:buChar char="●"/>
            </a:pPr>
            <a:r>
              <a:rPr lang="en-US" sz="3200" dirty="0">
                <a:solidFill>
                  <a:schemeClr val="dk1"/>
                </a:solidFill>
                <a:latin typeface="Calibri"/>
                <a:ea typeface="Calibri"/>
                <a:cs typeface="Calibri"/>
                <a:sym typeface="Calibri"/>
              </a:rPr>
              <a:t>Ethical issues: privacy, confidentiality, responsible use.</a:t>
            </a:r>
            <a:endParaRPr sz="3200">
              <a:solidFill>
                <a:schemeClr val="dk1"/>
              </a:solidFill>
              <a:latin typeface="Calibri"/>
              <a:ea typeface="Calibri"/>
              <a:cs typeface="Calibri"/>
              <a:sym typeface="Calibri"/>
            </a:endParaRPr>
          </a:p>
          <a:p>
            <a:pPr marL="457200" lvl="0" indent="-431800" algn="l" rtl="0">
              <a:spcBef>
                <a:spcPts val="0"/>
              </a:spcBef>
              <a:spcAft>
                <a:spcPts val="0"/>
              </a:spcAft>
              <a:buClr>
                <a:schemeClr val="dk1"/>
              </a:buClr>
              <a:buSzPts val="3200"/>
              <a:buFont typeface="Calibri"/>
              <a:buChar char="●"/>
            </a:pPr>
            <a:r>
              <a:rPr lang="en-US" sz="3200" dirty="0">
                <a:solidFill>
                  <a:schemeClr val="dk1"/>
                </a:solidFill>
                <a:latin typeface="Calibri"/>
                <a:ea typeface="Calibri"/>
                <a:cs typeface="Calibri"/>
                <a:sym typeface="Calibri"/>
              </a:rPr>
              <a:t>Study can be conducted within time.</a:t>
            </a:r>
            <a:endParaRPr sz="3200">
              <a:solidFill>
                <a:schemeClr val="dk1"/>
              </a:solidFill>
              <a:latin typeface="Calibri"/>
              <a:ea typeface="Calibri"/>
              <a:cs typeface="Calibri"/>
              <a:sym typeface="Calibri"/>
            </a:endParaRPr>
          </a:p>
          <a:p>
            <a:pPr marL="457200" lvl="0" indent="-431800" algn="l" rtl="0">
              <a:spcBef>
                <a:spcPts val="0"/>
              </a:spcBef>
              <a:spcAft>
                <a:spcPts val="0"/>
              </a:spcAft>
              <a:buClr>
                <a:schemeClr val="dk1"/>
              </a:buClr>
              <a:buSzPts val="3200"/>
              <a:buFont typeface="Calibri"/>
              <a:buChar char="●"/>
            </a:pPr>
            <a:r>
              <a:rPr lang="en-US" sz="3200" dirty="0">
                <a:solidFill>
                  <a:schemeClr val="dk1"/>
                </a:solidFill>
                <a:latin typeface="Calibri"/>
                <a:ea typeface="Calibri"/>
                <a:cs typeface="Calibri"/>
                <a:sym typeface="Calibri"/>
              </a:rPr>
              <a:t>Summary: ML-based predictive maintenance provides cost-effective industrial solutions.</a:t>
            </a:r>
            <a:endParaRPr sz="3200">
              <a:solidFill>
                <a:schemeClr val="dk1"/>
              </a:solidFill>
              <a:latin typeface="Calibri"/>
              <a:ea typeface="Calibri"/>
              <a:cs typeface="Calibri"/>
              <a:sym typeface="Calibri"/>
            </a:endParaRPr>
          </a:p>
        </p:txBody>
      </p:sp>
      <p:sp>
        <p:nvSpPr>
          <p:cNvPr id="7" name="Google Shape;217;g3d485816060_0_3"/>
          <p:cNvSpPr/>
          <p:nvPr/>
        </p:nvSpPr>
        <p:spPr>
          <a:xfrm>
            <a:off x="1216732" y="1159660"/>
            <a:ext cx="2778615" cy="2758407"/>
          </a:xfrm>
          <a:custGeom>
            <a:avLst/>
            <a:gdLst/>
            <a:ahLst/>
            <a:cxnLst/>
            <a:rect l="l" t="t" r="r" b="b"/>
            <a:pathLst>
              <a:path w="2778615" h="2758407" extrusionOk="0">
                <a:moveTo>
                  <a:pt x="0" y="0"/>
                </a:moveTo>
                <a:lnTo>
                  <a:pt x="2778616" y="0"/>
                </a:lnTo>
                <a:lnTo>
                  <a:pt x="2778616" y="2758407"/>
                </a:lnTo>
                <a:lnTo>
                  <a:pt x="0" y="2758407"/>
                </a:lnTo>
                <a:lnTo>
                  <a:pt x="0" y="0"/>
                </a:lnTo>
                <a:close/>
              </a:path>
            </a:pathLst>
          </a:custGeom>
          <a:blipFill rotWithShape="1">
            <a:blip r:embed="rId2">
              <a:alphaModFix amt="22000"/>
            </a:blip>
            <a:stretch>
              <a:fillRect/>
            </a:stretch>
          </a:blipFill>
          <a:ln>
            <a:noFill/>
          </a:ln>
        </p:spPr>
      </p:sp>
      <p:sp>
        <p:nvSpPr>
          <p:cNvPr id="8" name="Google Shape;216;g3d485816060_0_3"/>
          <p:cNvSpPr/>
          <p:nvPr/>
        </p:nvSpPr>
        <p:spPr>
          <a:xfrm rot="5400000">
            <a:off x="7465923" y="5079282"/>
            <a:ext cx="3235789" cy="7034324"/>
          </a:xfrm>
          <a:custGeom>
            <a:avLst/>
            <a:gdLst/>
            <a:ahLst/>
            <a:cxnLst/>
            <a:rect l="l" t="t" r="r" b="b"/>
            <a:pathLst>
              <a:path w="3235789" h="7034324" extrusionOk="0">
                <a:moveTo>
                  <a:pt x="0" y="0"/>
                </a:moveTo>
                <a:lnTo>
                  <a:pt x="3235788" y="0"/>
                </a:lnTo>
                <a:lnTo>
                  <a:pt x="3235788" y="7034324"/>
                </a:lnTo>
                <a:lnTo>
                  <a:pt x="0" y="7034324"/>
                </a:lnTo>
                <a:lnTo>
                  <a:pt x="0" y="0"/>
                </a:lnTo>
                <a:close/>
              </a:path>
            </a:pathLst>
          </a:custGeom>
          <a:blipFill rotWithShape="1">
            <a:blip r:embed="rId3">
              <a:alphaModFix amt="21000"/>
            </a:blip>
            <a:stretch>
              <a:fillRect/>
            </a:stretch>
          </a:blipFill>
          <a:ln>
            <a:noFill/>
          </a:ln>
        </p:spPr>
      </p:sp>
      <p:pic>
        <p:nvPicPr>
          <p:cNvPr id="11" name="Picture 10" descr="Capture.PNG"/>
          <p:cNvPicPr>
            <a:picLocks noChangeAspect="1"/>
          </p:cNvPicPr>
          <p:nvPr/>
        </p:nvPicPr>
        <p:blipFill>
          <a:blip r:embed="rId4"/>
          <a:stretch>
            <a:fillRect/>
          </a:stretch>
        </p:blipFill>
        <p:spPr>
          <a:xfrm>
            <a:off x="11292840" y="2491741"/>
            <a:ext cx="6252537" cy="530352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ECCF"/>
        </a:solidFill>
        <a:effectLst/>
      </p:bgPr>
    </p:bg>
    <p:spTree>
      <p:nvGrpSpPr>
        <p:cNvPr id="1" name="Shape 185"/>
        <p:cNvGrpSpPr/>
        <p:nvPr/>
      </p:nvGrpSpPr>
      <p:grpSpPr>
        <a:xfrm>
          <a:off x="0" y="0"/>
          <a:ext cx="0" cy="0"/>
          <a:chOff x="0" y="0"/>
          <a:chExt cx="0" cy="0"/>
        </a:xfrm>
      </p:grpSpPr>
      <p:sp>
        <p:nvSpPr>
          <p:cNvPr id="186" name="Google Shape;186;g3d485816060_0_15"/>
          <p:cNvSpPr txBox="1"/>
          <p:nvPr/>
        </p:nvSpPr>
        <p:spPr>
          <a:xfrm>
            <a:off x="3667395" y="579181"/>
            <a:ext cx="13096200" cy="1015200"/>
          </a:xfrm>
          <a:prstGeom prst="rect">
            <a:avLst/>
          </a:prstGeom>
          <a:noFill/>
          <a:ln>
            <a:noFill/>
          </a:ln>
        </p:spPr>
        <p:txBody>
          <a:bodyPr spcFirstLastPara="1" wrap="square" lIns="0" tIns="0" rIns="0" bIns="0" anchor="t" anchorCtr="0">
            <a:spAutoFit/>
          </a:bodyPr>
          <a:lstStyle/>
          <a:p>
            <a:pPr marL="0" marR="0" lvl="0" indent="0" algn="ctr" rtl="0">
              <a:lnSpc>
                <a:spcPct val="96999"/>
              </a:lnSpc>
              <a:spcBef>
                <a:spcPts val="0"/>
              </a:spcBef>
              <a:spcAft>
                <a:spcPts val="0"/>
              </a:spcAft>
              <a:buClr>
                <a:srgbClr val="000000"/>
              </a:buClr>
              <a:buSzPts val="6800"/>
              <a:buFont typeface="Arial"/>
              <a:buNone/>
            </a:pPr>
            <a:r>
              <a:rPr lang="en-US" sz="6800" b="0" i="0" u="none" strike="noStrike" cap="none">
                <a:solidFill>
                  <a:srgbClr val="720000"/>
                </a:solidFill>
                <a:latin typeface="Alfa Slab One"/>
                <a:ea typeface="Alfa Slab One"/>
                <a:cs typeface="Alfa Slab One"/>
                <a:sym typeface="Alfa Slab One"/>
              </a:rPr>
              <a:t>References</a:t>
            </a:r>
            <a:endParaRPr sz="6800" b="0" i="0" u="none" strike="noStrike" cap="none">
              <a:solidFill>
                <a:srgbClr val="000000"/>
              </a:solidFill>
              <a:latin typeface="Arial"/>
              <a:ea typeface="Arial"/>
              <a:cs typeface="Arial"/>
              <a:sym typeface="Arial"/>
            </a:endParaRPr>
          </a:p>
        </p:txBody>
      </p:sp>
      <p:sp>
        <p:nvSpPr>
          <p:cNvPr id="187" name="Google Shape;187;g3d485816060_0_15"/>
          <p:cNvSpPr/>
          <p:nvPr/>
        </p:nvSpPr>
        <p:spPr>
          <a:xfrm rot="5400000">
            <a:off x="7465923" y="6473742"/>
            <a:ext cx="3235789" cy="7034324"/>
          </a:xfrm>
          <a:custGeom>
            <a:avLst/>
            <a:gdLst/>
            <a:ahLst/>
            <a:cxnLst/>
            <a:rect l="l" t="t" r="r" b="b"/>
            <a:pathLst>
              <a:path w="3235789" h="7034324" extrusionOk="0">
                <a:moveTo>
                  <a:pt x="0" y="0"/>
                </a:moveTo>
                <a:lnTo>
                  <a:pt x="3235788" y="0"/>
                </a:lnTo>
                <a:lnTo>
                  <a:pt x="3235788" y="7034324"/>
                </a:lnTo>
                <a:lnTo>
                  <a:pt x="0" y="7034324"/>
                </a:lnTo>
                <a:lnTo>
                  <a:pt x="0" y="0"/>
                </a:lnTo>
                <a:close/>
              </a:path>
            </a:pathLst>
          </a:custGeom>
          <a:blipFill rotWithShape="1">
            <a:blip r:embed="rId3">
              <a:alphaModFix amt="21000"/>
            </a:blip>
            <a:stretch>
              <a:fillRect/>
            </a:stretch>
          </a:blipFill>
          <a:ln>
            <a:noFill/>
          </a:ln>
        </p:spPr>
      </p:sp>
      <p:sp>
        <p:nvSpPr>
          <p:cNvPr id="188" name="Google Shape;188;g3d485816060_0_15"/>
          <p:cNvSpPr/>
          <p:nvPr/>
        </p:nvSpPr>
        <p:spPr>
          <a:xfrm>
            <a:off x="-360608" y="3262780"/>
            <a:ext cx="2778615" cy="2758407"/>
          </a:xfrm>
          <a:custGeom>
            <a:avLst/>
            <a:gdLst/>
            <a:ahLst/>
            <a:cxnLst/>
            <a:rect l="l" t="t" r="r" b="b"/>
            <a:pathLst>
              <a:path w="2778615" h="2758407" extrusionOk="0">
                <a:moveTo>
                  <a:pt x="0" y="0"/>
                </a:moveTo>
                <a:lnTo>
                  <a:pt x="2778616" y="0"/>
                </a:lnTo>
                <a:lnTo>
                  <a:pt x="2778616" y="2758407"/>
                </a:lnTo>
                <a:lnTo>
                  <a:pt x="0" y="2758407"/>
                </a:lnTo>
                <a:lnTo>
                  <a:pt x="0" y="0"/>
                </a:lnTo>
                <a:close/>
              </a:path>
            </a:pathLst>
          </a:custGeom>
          <a:blipFill rotWithShape="1">
            <a:blip r:embed="rId4">
              <a:alphaModFix amt="22000"/>
            </a:blip>
            <a:stretch>
              <a:fillRect/>
            </a:stretch>
          </a:blipFill>
          <a:ln>
            <a:noFill/>
          </a:ln>
        </p:spPr>
      </p:sp>
      <p:sp>
        <p:nvSpPr>
          <p:cNvPr id="189" name="Google Shape;189;g3d485816060_0_15"/>
          <p:cNvSpPr/>
          <p:nvPr/>
        </p:nvSpPr>
        <p:spPr>
          <a:xfrm>
            <a:off x="11643321" y="-575981"/>
            <a:ext cx="2778615" cy="2758407"/>
          </a:xfrm>
          <a:custGeom>
            <a:avLst/>
            <a:gdLst/>
            <a:ahLst/>
            <a:cxnLst/>
            <a:rect l="l" t="t" r="r" b="b"/>
            <a:pathLst>
              <a:path w="2778615" h="2758407" extrusionOk="0">
                <a:moveTo>
                  <a:pt x="0" y="0"/>
                </a:moveTo>
                <a:lnTo>
                  <a:pt x="2778615" y="0"/>
                </a:lnTo>
                <a:lnTo>
                  <a:pt x="2778615" y="2758408"/>
                </a:lnTo>
                <a:lnTo>
                  <a:pt x="0" y="2758408"/>
                </a:lnTo>
                <a:lnTo>
                  <a:pt x="0" y="0"/>
                </a:lnTo>
                <a:close/>
              </a:path>
            </a:pathLst>
          </a:custGeom>
          <a:blipFill rotWithShape="1">
            <a:blip r:embed="rId4">
              <a:alphaModFix amt="22000"/>
            </a:blip>
            <a:stretch>
              <a:fillRect/>
            </a:stretch>
          </a:blipFill>
          <a:ln>
            <a:noFill/>
          </a:ln>
        </p:spPr>
      </p:sp>
      <p:sp>
        <p:nvSpPr>
          <p:cNvPr id="190" name="Google Shape;190;g3d485816060_0_15"/>
          <p:cNvSpPr txBox="1"/>
          <p:nvPr/>
        </p:nvSpPr>
        <p:spPr>
          <a:xfrm>
            <a:off x="2418000" y="2532875"/>
            <a:ext cx="12610800" cy="5920500"/>
          </a:xfrm>
          <a:prstGeom prst="rect">
            <a:avLst/>
          </a:prstGeom>
          <a:noFill/>
          <a:ln>
            <a:noFill/>
          </a:ln>
        </p:spPr>
        <p:txBody>
          <a:bodyPr spcFirstLastPara="1" wrap="square" lIns="91425" tIns="91425" rIns="91425" bIns="91425" anchor="t" anchorCtr="0">
            <a:noAutofit/>
          </a:bodyPr>
          <a:lstStyle/>
          <a:p>
            <a:pPr marL="0" marR="0" lvl="0" indent="0" algn="just"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Times New Roman"/>
                <a:ea typeface="Times New Roman"/>
                <a:cs typeface="Times New Roman"/>
                <a:sym typeface="Times New Roman"/>
              </a:rPr>
              <a:t>Deloitte. (2022) </a:t>
            </a:r>
            <a:r>
              <a:rPr lang="en-US" sz="1800" b="0" i="1" u="none" strike="noStrike" cap="none">
                <a:solidFill>
                  <a:schemeClr val="dk1"/>
                </a:solidFill>
                <a:latin typeface="Times New Roman"/>
                <a:ea typeface="Times New Roman"/>
                <a:cs typeface="Times New Roman"/>
                <a:sym typeface="Times New Roman"/>
              </a:rPr>
              <a:t>Predictive maintenance and the smart factory</a:t>
            </a:r>
            <a:r>
              <a:rPr lang="en-US" sz="1800" b="0" i="0" u="none" strike="noStrike" cap="none">
                <a:solidFill>
                  <a:schemeClr val="dk1"/>
                </a:solidFill>
                <a:latin typeface="Times New Roman"/>
                <a:ea typeface="Times New Roman"/>
                <a:cs typeface="Times New Roman"/>
                <a:sym typeface="Times New Roman"/>
              </a:rPr>
              <a:t>. Available at:</a:t>
            </a:r>
            <a:r>
              <a:rPr lang="en-US" sz="1800" b="0" i="0" u="none" strike="noStrike" cap="none">
                <a:solidFill>
                  <a:schemeClr val="dk1"/>
                </a:solidFill>
                <a:uFill>
                  <a:noFill/>
                </a:uFill>
                <a:latin typeface="Times New Roman"/>
                <a:ea typeface="Times New Roman"/>
                <a:cs typeface="Times New Roman"/>
                <a:sym typeface="Times New Roman"/>
                <a:hlinkClick r:id="rId5">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 </a:t>
            </a:r>
            <a:r>
              <a:rPr lang="en-US" sz="1800" b="0" i="0" u="sng" strike="noStrike" cap="none">
                <a:solidFill>
                  <a:srgbClr val="1155CC"/>
                </a:solidFill>
                <a:latin typeface="Times New Roman"/>
                <a:ea typeface="Times New Roman"/>
                <a:cs typeface="Times New Roman"/>
                <a:sym typeface="Times New Roman"/>
                <a:hlinkClick r:id="rId5">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https://www2.deloitte.com</a:t>
            </a:r>
            <a:endParaRPr sz="18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Times New Roman"/>
                <a:ea typeface="Times New Roman"/>
                <a:cs typeface="Times New Roman"/>
                <a:sym typeface="Times New Roman"/>
              </a:rPr>
              <a:t>GeeksforGeeks (2026) </a:t>
            </a:r>
            <a:r>
              <a:rPr lang="en-US" sz="1800" b="0" i="1" u="none" strike="noStrike" cap="none">
                <a:solidFill>
                  <a:schemeClr val="dk1"/>
                </a:solidFill>
                <a:latin typeface="Times New Roman"/>
                <a:ea typeface="Times New Roman"/>
                <a:cs typeface="Times New Roman"/>
                <a:sym typeface="Times New Roman"/>
              </a:rPr>
              <a:t>Data preprocessing in data mining</a:t>
            </a:r>
            <a:r>
              <a:rPr lang="en-US" sz="1800" b="0" i="0" u="none" strike="noStrike" cap="none">
                <a:solidFill>
                  <a:schemeClr val="dk1"/>
                </a:solidFill>
                <a:latin typeface="Times New Roman"/>
                <a:ea typeface="Times New Roman"/>
                <a:cs typeface="Times New Roman"/>
                <a:sym typeface="Times New Roman"/>
              </a:rPr>
              <a:t>. Available at:</a:t>
            </a:r>
            <a:r>
              <a:rPr lang="en-US" sz="1800" b="0" i="0" u="none" strike="noStrike" cap="none">
                <a:solidFill>
                  <a:schemeClr val="dk1"/>
                </a:solidFill>
                <a:uFill>
                  <a:noFill/>
                </a:uFill>
                <a:latin typeface="Times New Roman"/>
                <a:ea typeface="Times New Roman"/>
                <a:cs typeface="Times New Roman"/>
                <a:sym typeface="Times New Roman"/>
                <a:hlinkClick r:id="rId6">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 </a:t>
            </a:r>
            <a:r>
              <a:rPr lang="en-US" sz="1800" b="0" i="0" u="sng" strike="noStrike" cap="none">
                <a:solidFill>
                  <a:srgbClr val="1155CC"/>
                </a:solidFill>
                <a:latin typeface="Times New Roman"/>
                <a:ea typeface="Times New Roman"/>
                <a:cs typeface="Times New Roman"/>
                <a:sym typeface="Times New Roman"/>
                <a:hlinkClick r:id="rId7">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https://www.geeksforgeeks.org/data-science/data-preprocessing-in-data-mining</a:t>
            </a:r>
            <a:endParaRPr sz="18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Times New Roman"/>
                <a:ea typeface="Times New Roman"/>
                <a:cs typeface="Times New Roman"/>
                <a:sym typeface="Times New Roman"/>
              </a:rPr>
              <a:t>INSIA (2025) </a:t>
            </a:r>
            <a:r>
              <a:rPr lang="en-US" sz="1800" b="0" i="1" u="none" strike="noStrike" cap="none">
                <a:solidFill>
                  <a:schemeClr val="dk1"/>
                </a:solidFill>
                <a:latin typeface="Times New Roman"/>
                <a:ea typeface="Times New Roman"/>
                <a:cs typeface="Times New Roman"/>
                <a:sym typeface="Times New Roman"/>
              </a:rPr>
              <a:t>How to reduce machine downtime effectively</a:t>
            </a:r>
            <a:r>
              <a:rPr lang="en-US" sz="1800" b="0" i="0" u="none" strike="noStrike" cap="none">
                <a:solidFill>
                  <a:schemeClr val="dk1"/>
                </a:solidFill>
                <a:latin typeface="Times New Roman"/>
                <a:ea typeface="Times New Roman"/>
                <a:cs typeface="Times New Roman"/>
                <a:sym typeface="Times New Roman"/>
              </a:rPr>
              <a:t>. Available at:</a:t>
            </a:r>
            <a:r>
              <a:rPr lang="en-US" sz="1800" b="0" i="0" u="none" strike="noStrike" cap="none">
                <a:solidFill>
                  <a:schemeClr val="dk1"/>
                </a:solidFill>
                <a:uFill>
                  <a:noFill/>
                </a:uFill>
                <a:latin typeface="Times New Roman"/>
                <a:ea typeface="Times New Roman"/>
                <a:cs typeface="Times New Roman"/>
                <a:sym typeface="Times New Roman"/>
                <a:hlinkClick r:id="rId8">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 </a:t>
            </a:r>
            <a:r>
              <a:rPr lang="en-US" sz="1800" b="0" i="0" u="sng" strike="noStrike" cap="none">
                <a:solidFill>
                  <a:srgbClr val="1155CC"/>
                </a:solidFill>
                <a:latin typeface="Times New Roman"/>
                <a:ea typeface="Times New Roman"/>
                <a:cs typeface="Times New Roman"/>
                <a:sym typeface="Times New Roman"/>
                <a:hlinkClick r:id="rId8">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https://www.insia.ai/blog-posts/reduce-machine-downtime-effectively</a:t>
            </a:r>
            <a:endParaRPr sz="18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Times New Roman"/>
                <a:ea typeface="Times New Roman"/>
                <a:cs typeface="Times New Roman"/>
                <a:sym typeface="Times New Roman"/>
              </a:rPr>
              <a:t>McKinsey &amp; Company. (2021) </a:t>
            </a:r>
            <a:r>
              <a:rPr lang="en-US" sz="1800" b="0" i="1" u="none" strike="noStrike" cap="none">
                <a:solidFill>
                  <a:schemeClr val="dk1"/>
                </a:solidFill>
                <a:latin typeface="Times New Roman"/>
                <a:ea typeface="Times New Roman"/>
                <a:cs typeface="Times New Roman"/>
                <a:sym typeface="Times New Roman"/>
              </a:rPr>
              <a:t>The value of predictive maintenance in manufacturing</a:t>
            </a:r>
            <a:r>
              <a:rPr lang="en-US" sz="1800" b="0" i="0" u="none" strike="noStrike" cap="none">
                <a:solidFill>
                  <a:schemeClr val="dk1"/>
                </a:solidFill>
                <a:latin typeface="Times New Roman"/>
                <a:ea typeface="Times New Roman"/>
                <a:cs typeface="Times New Roman"/>
                <a:sym typeface="Times New Roman"/>
              </a:rPr>
              <a:t>. Available at:</a:t>
            </a:r>
            <a:r>
              <a:rPr lang="en-US" sz="1800" b="0" i="0" u="none" strike="noStrike" cap="none">
                <a:solidFill>
                  <a:schemeClr val="dk1"/>
                </a:solidFill>
                <a:uFill>
                  <a:noFill/>
                </a:uFill>
                <a:latin typeface="Times New Roman"/>
                <a:ea typeface="Times New Roman"/>
                <a:cs typeface="Times New Roman"/>
                <a:sym typeface="Times New Roman"/>
                <a:hlinkClick r:id="rId9">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 </a:t>
            </a:r>
            <a:r>
              <a:rPr lang="en-US" sz="1800" b="0" i="0" u="sng" strike="noStrike" cap="none">
                <a:solidFill>
                  <a:srgbClr val="1155CC"/>
                </a:solidFill>
                <a:latin typeface="Times New Roman"/>
                <a:ea typeface="Times New Roman"/>
                <a:cs typeface="Times New Roman"/>
                <a:sym typeface="Times New Roman"/>
                <a:hlinkClick r:id="rId9">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https://www.mckinsey.com</a:t>
            </a:r>
            <a:endParaRPr sz="18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Times New Roman"/>
                <a:ea typeface="Times New Roman"/>
                <a:cs typeface="Times New Roman"/>
                <a:sym typeface="Times New Roman"/>
              </a:rPr>
              <a:t>QuestionPro (2023) </a:t>
            </a:r>
            <a:r>
              <a:rPr lang="en-US" sz="1800" b="0" i="1" u="none" strike="noStrike" cap="none">
                <a:solidFill>
                  <a:schemeClr val="dk1"/>
                </a:solidFill>
                <a:latin typeface="Times New Roman"/>
                <a:ea typeface="Times New Roman"/>
                <a:cs typeface="Times New Roman"/>
                <a:sym typeface="Times New Roman"/>
              </a:rPr>
              <a:t>Quantitative data: What it is, types &amp; examples</a:t>
            </a:r>
            <a:r>
              <a:rPr lang="en-US" sz="1800" b="0" i="0" u="none" strike="noStrike" cap="none">
                <a:solidFill>
                  <a:schemeClr val="dk1"/>
                </a:solidFill>
                <a:latin typeface="Times New Roman"/>
                <a:ea typeface="Times New Roman"/>
                <a:cs typeface="Times New Roman"/>
                <a:sym typeface="Times New Roman"/>
              </a:rPr>
              <a:t>. Available at:</a:t>
            </a:r>
            <a:r>
              <a:rPr lang="en-US" sz="1800" b="0" i="0" u="none" strike="noStrike" cap="none">
                <a:solidFill>
                  <a:schemeClr val="dk1"/>
                </a:solidFill>
                <a:uFill>
                  <a:noFill/>
                </a:uFill>
                <a:latin typeface="Times New Roman"/>
                <a:ea typeface="Times New Roman"/>
                <a:cs typeface="Times New Roman"/>
                <a:sym typeface="Times New Roman"/>
                <a:hlinkClick r:id="rId10">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 </a:t>
            </a:r>
            <a:r>
              <a:rPr lang="en-US" sz="1800" b="0" i="0" u="sng" strike="noStrike" cap="none">
                <a:solidFill>
                  <a:srgbClr val="1155CC"/>
                </a:solidFill>
                <a:latin typeface="Times New Roman"/>
                <a:ea typeface="Times New Roman"/>
                <a:cs typeface="Times New Roman"/>
                <a:sym typeface="Times New Roman"/>
                <a:hlinkClick r:id="rId10">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https://www.questionpro.com/blog/quantitative-data/</a:t>
            </a:r>
            <a:endParaRPr sz="18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Times New Roman"/>
                <a:ea typeface="Times New Roman"/>
                <a:cs typeface="Times New Roman"/>
                <a:sym typeface="Times New Roman"/>
              </a:rPr>
              <a:t>SCW.AI (2023) </a:t>
            </a:r>
            <a:r>
              <a:rPr lang="en-US" sz="1800" b="0" i="1" u="none" strike="noStrike" cap="none">
                <a:solidFill>
                  <a:schemeClr val="dk1"/>
                </a:solidFill>
                <a:latin typeface="Times New Roman"/>
                <a:ea typeface="Times New Roman"/>
                <a:cs typeface="Times New Roman"/>
                <a:sym typeface="Times New Roman"/>
              </a:rPr>
              <a:t>Predictive maintenance with machine learning in 2026</a:t>
            </a:r>
            <a:r>
              <a:rPr lang="en-US" sz="1800" b="0" i="0" u="none" strike="noStrike" cap="none">
                <a:solidFill>
                  <a:schemeClr val="dk1"/>
                </a:solidFill>
                <a:latin typeface="Times New Roman"/>
                <a:ea typeface="Times New Roman"/>
                <a:cs typeface="Times New Roman"/>
                <a:sym typeface="Times New Roman"/>
              </a:rPr>
              <a:t>. Available at:</a:t>
            </a:r>
            <a:r>
              <a:rPr lang="en-US" sz="1800" b="0" i="0" u="none" strike="noStrike" cap="none">
                <a:solidFill>
                  <a:schemeClr val="dk1"/>
                </a:solidFill>
                <a:uFill>
                  <a:noFill/>
                </a:uFill>
                <a:latin typeface="Times New Roman"/>
                <a:ea typeface="Times New Roman"/>
                <a:cs typeface="Times New Roman"/>
                <a:sym typeface="Times New Roman"/>
                <a:hlinkClick r:id="rId11">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 </a:t>
            </a:r>
            <a:r>
              <a:rPr lang="en-US" sz="1800" b="0" i="0" u="sng" strike="noStrike" cap="none">
                <a:solidFill>
                  <a:srgbClr val="1155CC"/>
                </a:solidFill>
                <a:latin typeface="Times New Roman"/>
                <a:ea typeface="Times New Roman"/>
                <a:cs typeface="Times New Roman"/>
                <a:sym typeface="Times New Roman"/>
                <a:hlinkClick r:id="rId11">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Predictive maintenance with machine learning</a:t>
            </a:r>
            <a:endParaRPr sz="18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Times New Roman"/>
                <a:ea typeface="Times New Roman"/>
                <a:cs typeface="Times New Roman"/>
                <a:sym typeface="Times New Roman"/>
              </a:rPr>
              <a:t>Shutterstock (2023) </a:t>
            </a:r>
            <a:r>
              <a:rPr lang="en-US" sz="1800" b="0" i="1" u="none" strike="noStrike" cap="none">
                <a:solidFill>
                  <a:schemeClr val="dk1"/>
                </a:solidFill>
                <a:latin typeface="Times New Roman"/>
                <a:ea typeface="Times New Roman"/>
                <a:cs typeface="Times New Roman"/>
                <a:sym typeface="Times New Roman"/>
              </a:rPr>
              <a:t>Problem statement template with icons and description placeholder in an infographic template</a:t>
            </a:r>
            <a:r>
              <a:rPr lang="en-US" sz="1800" b="0" i="0" u="none" strike="noStrike" cap="none">
                <a:solidFill>
                  <a:schemeClr val="dk1"/>
                </a:solidFill>
                <a:latin typeface="Times New Roman"/>
                <a:ea typeface="Times New Roman"/>
                <a:cs typeface="Times New Roman"/>
                <a:sym typeface="Times New Roman"/>
              </a:rPr>
              <a:t>. Available at:</a:t>
            </a:r>
            <a:r>
              <a:rPr lang="en-US" sz="1800" b="0" i="0" u="none" strike="noStrike" cap="none">
                <a:solidFill>
                  <a:schemeClr val="dk1"/>
                </a:solidFill>
                <a:uFill>
                  <a:noFill/>
                </a:uFill>
                <a:latin typeface="Times New Roman"/>
                <a:ea typeface="Times New Roman"/>
                <a:cs typeface="Times New Roman"/>
                <a:sym typeface="Times New Roman"/>
                <a:hlinkClick r:id="rId12">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 </a:t>
            </a:r>
            <a:r>
              <a:rPr lang="en-US" sz="1800" b="0" i="0" u="sng" strike="noStrike" cap="none">
                <a:solidFill>
                  <a:srgbClr val="1155CC"/>
                </a:solidFill>
                <a:latin typeface="Times New Roman"/>
                <a:ea typeface="Times New Roman"/>
                <a:cs typeface="Times New Roman"/>
                <a:sym typeface="Times New Roman"/>
                <a:hlinkClick r:id="rId12">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Problem statement template image</a:t>
            </a:r>
            <a:endParaRPr sz="18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Times New Roman"/>
                <a:ea typeface="Times New Roman"/>
                <a:cs typeface="Times New Roman"/>
                <a:sym typeface="Times New Roman"/>
              </a:rPr>
              <a:t>Sidhu, K.S. (2023) </a:t>
            </a:r>
            <a:r>
              <a:rPr lang="en-US" sz="1800" b="0" i="1" u="none" strike="noStrike" cap="none">
                <a:solidFill>
                  <a:schemeClr val="dk1"/>
                </a:solidFill>
                <a:latin typeface="Times New Roman"/>
                <a:ea typeface="Times New Roman"/>
                <a:cs typeface="Times New Roman"/>
                <a:sym typeface="Times New Roman"/>
              </a:rPr>
              <a:t>Machine health: The key to reducing downtime and optimizing manufacturing</a:t>
            </a:r>
            <a:r>
              <a:rPr lang="en-US" sz="1800" b="0" i="0" u="none" strike="noStrike" cap="none">
                <a:solidFill>
                  <a:schemeClr val="dk1"/>
                </a:solidFill>
                <a:latin typeface="Times New Roman"/>
                <a:ea typeface="Times New Roman"/>
                <a:cs typeface="Times New Roman"/>
                <a:sym typeface="Times New Roman"/>
              </a:rPr>
              <a:t>. Available at:</a:t>
            </a:r>
            <a:r>
              <a:rPr lang="en-US" sz="1800" b="0" i="0" u="none" strike="noStrike" cap="none">
                <a:solidFill>
                  <a:schemeClr val="dk1"/>
                </a:solidFill>
                <a:uFill>
                  <a:noFill/>
                </a:uFill>
                <a:latin typeface="Times New Roman"/>
                <a:ea typeface="Times New Roman"/>
                <a:cs typeface="Times New Roman"/>
                <a:sym typeface="Times New Roman"/>
                <a:hlinkClick r:id="rId13">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 </a:t>
            </a:r>
            <a:r>
              <a:rPr lang="en-US" sz="1800" b="0" i="0" u="sng" strike="noStrike" cap="none">
                <a:solidFill>
                  <a:srgbClr val="1155CC"/>
                </a:solidFill>
                <a:latin typeface="Times New Roman"/>
                <a:ea typeface="Times New Roman"/>
                <a:cs typeface="Times New Roman"/>
                <a:sym typeface="Times New Roman"/>
                <a:hlinkClick r:id="rId13">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Read the article</a:t>
            </a:r>
            <a:endParaRPr sz="18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Times New Roman"/>
                <a:ea typeface="Times New Roman"/>
                <a:cs typeface="Times New Roman"/>
                <a:sym typeface="Times New Roman"/>
              </a:rPr>
              <a:t>Siemens AG. (2022) </a:t>
            </a:r>
            <a:r>
              <a:rPr lang="en-US" sz="1800" b="0" i="1" u="none" strike="noStrike" cap="none">
                <a:solidFill>
                  <a:schemeClr val="dk1"/>
                </a:solidFill>
                <a:latin typeface="Times New Roman"/>
                <a:ea typeface="Times New Roman"/>
                <a:cs typeface="Times New Roman"/>
                <a:sym typeface="Times New Roman"/>
              </a:rPr>
              <a:t>The true cost of downtime in manufacturing</a:t>
            </a:r>
            <a:r>
              <a:rPr lang="en-US" sz="1800" b="0" i="0" u="none" strike="noStrike" cap="none">
                <a:solidFill>
                  <a:schemeClr val="dk1"/>
                </a:solidFill>
                <a:latin typeface="Times New Roman"/>
                <a:ea typeface="Times New Roman"/>
                <a:cs typeface="Times New Roman"/>
                <a:sym typeface="Times New Roman"/>
              </a:rPr>
              <a:t>. Available at:</a:t>
            </a:r>
            <a:r>
              <a:rPr lang="en-US" sz="1800" b="0" i="0" u="none" strike="noStrike" cap="none">
                <a:solidFill>
                  <a:schemeClr val="dk1"/>
                </a:solidFill>
                <a:uFill>
                  <a:noFill/>
                </a:uFill>
                <a:latin typeface="Times New Roman"/>
                <a:ea typeface="Times New Roman"/>
                <a:cs typeface="Times New Roman"/>
                <a:sym typeface="Times New Roman"/>
                <a:hlinkClick r:id="rId14">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 </a:t>
            </a:r>
            <a:r>
              <a:rPr lang="en-US" sz="1800" b="0" i="0" u="sng" strike="noStrike" cap="none">
                <a:solidFill>
                  <a:srgbClr val="1155CC"/>
                </a:solidFill>
                <a:latin typeface="Times New Roman"/>
                <a:ea typeface="Times New Roman"/>
                <a:cs typeface="Times New Roman"/>
                <a:sym typeface="Times New Roman"/>
                <a:hlinkClick r:id="rId14">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https://www.siemens.com</a:t>
            </a:r>
            <a:endParaRPr sz="1800" b="0" i="0" u="none" strike="noStrike" cap="none">
              <a:solidFill>
                <a:schemeClr val="dk1"/>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800"/>
              <a:buFont typeface="Arial"/>
              <a:buNone/>
            </a:pPr>
            <a:r>
              <a:rPr lang="en-US" sz="1800" b="0" i="0" u="none" strike="noStrike" cap="none">
                <a:solidFill>
                  <a:schemeClr val="dk1"/>
                </a:solidFill>
                <a:latin typeface="Times New Roman"/>
                <a:ea typeface="Times New Roman"/>
                <a:cs typeface="Times New Roman"/>
                <a:sym typeface="Times New Roman"/>
              </a:rPr>
              <a:t>Siemens AG. (2022) </a:t>
            </a:r>
            <a:r>
              <a:rPr lang="en-US" sz="1800" b="0" i="1" u="none" strike="noStrike" cap="none">
                <a:solidFill>
                  <a:schemeClr val="dk1"/>
                </a:solidFill>
                <a:latin typeface="Times New Roman"/>
                <a:ea typeface="Times New Roman"/>
                <a:cs typeface="Times New Roman"/>
                <a:sym typeface="Times New Roman"/>
              </a:rPr>
              <a:t>The true cost of downtime in manufacturing</a:t>
            </a:r>
            <a:r>
              <a:rPr lang="en-US" sz="1800" b="0" i="0" u="none" strike="noStrike" cap="none">
                <a:solidFill>
                  <a:schemeClr val="dk1"/>
                </a:solidFill>
                <a:latin typeface="Times New Roman"/>
                <a:ea typeface="Times New Roman"/>
                <a:cs typeface="Times New Roman"/>
                <a:sym typeface="Times New Roman"/>
              </a:rPr>
              <a:t>. Available at:</a:t>
            </a:r>
            <a:r>
              <a:rPr lang="en-US" sz="1800" b="0" i="0" u="none" strike="noStrike" cap="none">
                <a:solidFill>
                  <a:schemeClr val="dk1"/>
                </a:solidFill>
                <a:uFill>
                  <a:noFill/>
                </a:uFill>
                <a:latin typeface="Times New Roman"/>
                <a:ea typeface="Times New Roman"/>
                <a:cs typeface="Times New Roman"/>
                <a:sym typeface="Times New Roman"/>
                <a:hlinkClick r:id="rId14">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 </a:t>
            </a:r>
            <a:r>
              <a:rPr lang="en-US" sz="1800" b="0" i="0" u="sng" strike="noStrike" cap="none">
                <a:solidFill>
                  <a:srgbClr val="1155CC"/>
                </a:solidFill>
                <a:latin typeface="Times New Roman"/>
                <a:ea typeface="Times New Roman"/>
                <a:cs typeface="Times New Roman"/>
                <a:sym typeface="Times New Roman"/>
                <a:hlinkClick r:id="rId14">
                  <a:extLst>
                    <a:ext uri="{A12FA001-AC4F-418D-AE19-62706E023703}">
                      <ahyp:hlinkClr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val="tx"/>
                    </a:ext>
                  </a:extLst>
                </a:hlinkClick>
              </a:rPr>
              <a:t>https://www.siemens.com</a:t>
            </a:r>
            <a:endParaRPr sz="18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1800"/>
              <a:buFont typeface="Arial"/>
              <a:buNone/>
            </a:pPr>
            <a:endParaRPr sz="1800" b="0" i="0" u="none" strike="noStrike" cap="none">
              <a:solidFill>
                <a:schemeClr val="dk1"/>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3100"/>
              <a:buFont typeface="Arial"/>
              <a:buNone/>
            </a:pPr>
            <a:endParaRPr sz="3100" b="0" i="0" u="none" strike="noStrike" cap="non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ECCF"/>
        </a:solidFill>
        <a:effectLst/>
      </p:bgPr>
    </p:bg>
    <p:spTree>
      <p:nvGrpSpPr>
        <p:cNvPr id="1" name="Shape 194"/>
        <p:cNvGrpSpPr/>
        <p:nvPr/>
      </p:nvGrpSpPr>
      <p:grpSpPr>
        <a:xfrm>
          <a:off x="0" y="0"/>
          <a:ext cx="0" cy="0"/>
          <a:chOff x="0" y="0"/>
          <a:chExt cx="0" cy="0"/>
        </a:xfrm>
      </p:grpSpPr>
      <p:sp>
        <p:nvSpPr>
          <p:cNvPr id="195" name="Google Shape;195;p11"/>
          <p:cNvSpPr txBox="1"/>
          <p:nvPr/>
        </p:nvSpPr>
        <p:spPr>
          <a:xfrm>
            <a:off x="3402607" y="3061837"/>
            <a:ext cx="11482787" cy="4553852"/>
          </a:xfrm>
          <a:prstGeom prst="rect">
            <a:avLst/>
          </a:prstGeom>
          <a:noFill/>
          <a:ln>
            <a:noFill/>
          </a:ln>
        </p:spPr>
        <p:txBody>
          <a:bodyPr spcFirstLastPara="1" wrap="square" lIns="0" tIns="0" rIns="0" bIns="0" anchor="t" anchorCtr="0">
            <a:spAutoFit/>
          </a:bodyPr>
          <a:lstStyle/>
          <a:p>
            <a:pPr marL="0" marR="0" lvl="0" indent="0" algn="ctr" rtl="0">
              <a:lnSpc>
                <a:spcPct val="96999"/>
              </a:lnSpc>
              <a:spcBef>
                <a:spcPts val="0"/>
              </a:spcBef>
              <a:spcAft>
                <a:spcPts val="0"/>
              </a:spcAft>
              <a:buClr>
                <a:srgbClr val="000000"/>
              </a:buClr>
              <a:buSzPts val="17965"/>
              <a:buFont typeface="Arial"/>
              <a:buNone/>
            </a:pPr>
            <a:r>
              <a:rPr lang="en-US" sz="17965" b="0" i="0" u="none" strike="noStrike" cap="none">
                <a:solidFill>
                  <a:srgbClr val="720000"/>
                </a:solidFill>
                <a:latin typeface="Alfa Slab One"/>
                <a:ea typeface="Alfa Slab One"/>
                <a:cs typeface="Alfa Slab One"/>
                <a:sym typeface="Alfa Slab One"/>
              </a:rPr>
              <a:t>Thank You</a:t>
            </a:r>
            <a:endParaRPr sz="1400" b="0" i="0" u="none" strike="noStrike" cap="none">
              <a:solidFill>
                <a:srgbClr val="000000"/>
              </a:solidFill>
              <a:latin typeface="Arial"/>
              <a:ea typeface="Arial"/>
              <a:cs typeface="Arial"/>
              <a:sym typeface="Arial"/>
            </a:endParaRPr>
          </a:p>
        </p:txBody>
      </p:sp>
      <p:sp>
        <p:nvSpPr>
          <p:cNvPr id="196" name="Google Shape;196;p11"/>
          <p:cNvSpPr/>
          <p:nvPr/>
        </p:nvSpPr>
        <p:spPr>
          <a:xfrm>
            <a:off x="-2895007" y="3988688"/>
            <a:ext cx="7370770" cy="7507266"/>
          </a:xfrm>
          <a:custGeom>
            <a:avLst/>
            <a:gdLst/>
            <a:ahLst/>
            <a:cxnLst/>
            <a:rect l="l" t="t" r="r" b="b"/>
            <a:pathLst>
              <a:path w="7370770" h="7507266" extrusionOk="0">
                <a:moveTo>
                  <a:pt x="0" y="0"/>
                </a:moveTo>
                <a:lnTo>
                  <a:pt x="7370770" y="0"/>
                </a:lnTo>
                <a:lnTo>
                  <a:pt x="7370770" y="7507266"/>
                </a:lnTo>
                <a:lnTo>
                  <a:pt x="0" y="7507266"/>
                </a:lnTo>
                <a:lnTo>
                  <a:pt x="0" y="0"/>
                </a:lnTo>
                <a:close/>
              </a:path>
            </a:pathLst>
          </a:custGeom>
          <a:blipFill rotWithShape="1">
            <a:blip r:embed="rId3">
              <a:alphaModFix/>
            </a:blip>
            <a:stretch>
              <a:fillRect/>
            </a:stretch>
          </a:blipFill>
          <a:ln>
            <a:noFill/>
          </a:ln>
        </p:spPr>
      </p:sp>
      <p:sp>
        <p:nvSpPr>
          <p:cNvPr id="197" name="Google Shape;197;p11"/>
          <p:cNvSpPr/>
          <p:nvPr/>
        </p:nvSpPr>
        <p:spPr>
          <a:xfrm>
            <a:off x="14188262" y="-1459375"/>
            <a:ext cx="6490974" cy="6431965"/>
          </a:xfrm>
          <a:custGeom>
            <a:avLst/>
            <a:gdLst/>
            <a:ahLst/>
            <a:cxnLst/>
            <a:rect l="l" t="t" r="r" b="b"/>
            <a:pathLst>
              <a:path w="6490974" h="6431965" extrusionOk="0">
                <a:moveTo>
                  <a:pt x="0" y="0"/>
                </a:moveTo>
                <a:lnTo>
                  <a:pt x="6490974" y="0"/>
                </a:lnTo>
                <a:lnTo>
                  <a:pt x="6490974" y="6431966"/>
                </a:lnTo>
                <a:lnTo>
                  <a:pt x="0" y="6431966"/>
                </a:lnTo>
                <a:lnTo>
                  <a:pt x="0" y="0"/>
                </a:lnTo>
                <a:close/>
              </a:path>
            </a:pathLst>
          </a:custGeom>
          <a:blipFill rotWithShape="1">
            <a:blip r:embed="rId4">
              <a:alphaModFix/>
            </a:blip>
            <a:stretch>
              <a:fillRect/>
            </a:stretch>
          </a:blipFill>
          <a:ln>
            <a:noFill/>
          </a:ln>
        </p:spPr>
      </p:sp>
      <p:sp>
        <p:nvSpPr>
          <p:cNvPr id="198" name="Google Shape;198;p11"/>
          <p:cNvSpPr/>
          <p:nvPr/>
        </p:nvSpPr>
        <p:spPr>
          <a:xfrm>
            <a:off x="-752686" y="-1245707"/>
            <a:ext cx="4582138" cy="4548814"/>
          </a:xfrm>
          <a:custGeom>
            <a:avLst/>
            <a:gdLst/>
            <a:ahLst/>
            <a:cxnLst/>
            <a:rect l="l" t="t" r="r" b="b"/>
            <a:pathLst>
              <a:path w="4582138" h="4548814" extrusionOk="0">
                <a:moveTo>
                  <a:pt x="0" y="0"/>
                </a:moveTo>
                <a:lnTo>
                  <a:pt x="4582138" y="0"/>
                </a:lnTo>
                <a:lnTo>
                  <a:pt x="4582138" y="4548814"/>
                </a:lnTo>
                <a:lnTo>
                  <a:pt x="0" y="4548814"/>
                </a:lnTo>
                <a:lnTo>
                  <a:pt x="0" y="0"/>
                </a:lnTo>
                <a:close/>
              </a:path>
            </a:pathLst>
          </a:custGeom>
          <a:blipFill rotWithShape="1">
            <a:blip r:embed="rId5">
              <a:alphaModFix/>
            </a:blip>
            <a:stretch>
              <a:fillRect/>
            </a:stretch>
          </a:blipFill>
          <a:ln>
            <a:noFill/>
          </a:ln>
        </p:spPr>
      </p:sp>
      <p:sp>
        <p:nvSpPr>
          <p:cNvPr id="199" name="Google Shape;199;p11"/>
          <p:cNvSpPr/>
          <p:nvPr/>
        </p:nvSpPr>
        <p:spPr>
          <a:xfrm rot="4328994">
            <a:off x="13896376" y="5741138"/>
            <a:ext cx="3235789" cy="7034324"/>
          </a:xfrm>
          <a:custGeom>
            <a:avLst/>
            <a:gdLst/>
            <a:ahLst/>
            <a:cxnLst/>
            <a:rect l="l" t="t" r="r" b="b"/>
            <a:pathLst>
              <a:path w="3235789" h="7034324" extrusionOk="0">
                <a:moveTo>
                  <a:pt x="0" y="0"/>
                </a:moveTo>
                <a:lnTo>
                  <a:pt x="3235789" y="0"/>
                </a:lnTo>
                <a:lnTo>
                  <a:pt x="3235789" y="7034324"/>
                </a:lnTo>
                <a:lnTo>
                  <a:pt x="0" y="7034324"/>
                </a:lnTo>
                <a:lnTo>
                  <a:pt x="0" y="0"/>
                </a:lnTo>
                <a:close/>
              </a:path>
            </a:pathLst>
          </a:custGeom>
          <a:blipFill rotWithShape="1">
            <a:blip r:embed="rId6">
              <a:alphaModFix/>
            </a:blip>
            <a:stretch>
              <a:fillRect/>
            </a:stretch>
          </a:blipFill>
          <a:ln>
            <a:noFill/>
          </a:ln>
        </p:spPr>
      </p:sp>
      <p:sp>
        <p:nvSpPr>
          <p:cNvPr id="200" name="Google Shape;200;p11"/>
          <p:cNvSpPr/>
          <p:nvPr/>
        </p:nvSpPr>
        <p:spPr>
          <a:xfrm rot="10800000" flipH="1">
            <a:off x="5047538" y="8447486"/>
            <a:ext cx="6051176" cy="4114800"/>
          </a:xfrm>
          <a:custGeom>
            <a:avLst/>
            <a:gdLst/>
            <a:ahLst/>
            <a:cxnLst/>
            <a:rect l="l" t="t" r="r" b="b"/>
            <a:pathLst>
              <a:path w="6051176" h="4114800" extrusionOk="0">
                <a:moveTo>
                  <a:pt x="0" y="4114800"/>
                </a:moveTo>
                <a:lnTo>
                  <a:pt x="6051176" y="4114800"/>
                </a:lnTo>
                <a:lnTo>
                  <a:pt x="6051176" y="0"/>
                </a:lnTo>
                <a:lnTo>
                  <a:pt x="0" y="0"/>
                </a:lnTo>
                <a:lnTo>
                  <a:pt x="0" y="4114800"/>
                </a:lnTo>
                <a:close/>
              </a:path>
            </a:pathLst>
          </a:custGeom>
          <a:blipFill rotWithShape="1">
            <a:blip r:embed="rId7">
              <a:alphaModFix/>
            </a:blip>
            <a:stretch>
              <a:fillRect/>
            </a:stretch>
          </a:blipFill>
          <a:ln>
            <a:noFill/>
          </a:ln>
        </p:spPr>
      </p:sp>
      <p:sp>
        <p:nvSpPr>
          <p:cNvPr id="201" name="Google Shape;201;p11"/>
          <p:cNvSpPr/>
          <p:nvPr/>
        </p:nvSpPr>
        <p:spPr>
          <a:xfrm>
            <a:off x="5486400" y="-1868701"/>
            <a:ext cx="7315200" cy="3737402"/>
          </a:xfrm>
          <a:custGeom>
            <a:avLst/>
            <a:gdLst/>
            <a:ahLst/>
            <a:cxnLst/>
            <a:rect l="l" t="t" r="r" b="b"/>
            <a:pathLst>
              <a:path w="7315200" h="3737402" extrusionOk="0">
                <a:moveTo>
                  <a:pt x="0" y="0"/>
                </a:moveTo>
                <a:lnTo>
                  <a:pt x="7315200" y="0"/>
                </a:lnTo>
                <a:lnTo>
                  <a:pt x="7315200" y="3737402"/>
                </a:lnTo>
                <a:lnTo>
                  <a:pt x="0" y="3737402"/>
                </a:lnTo>
                <a:lnTo>
                  <a:pt x="0" y="0"/>
                </a:lnTo>
                <a:close/>
              </a:path>
            </a:pathLst>
          </a:custGeom>
          <a:blipFill rotWithShape="1">
            <a:blip r:embed="rId8">
              <a:alphaModFix/>
            </a:blip>
            <a:stretch>
              <a:fillRect/>
            </a:stretch>
          </a:blipFill>
          <a:ln>
            <a:noFill/>
          </a:ln>
        </p:spPr>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TotalTime>
  <Words>1399</Words>
  <PresentationFormat>Custom</PresentationFormat>
  <Paragraphs>95</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Alfa Slab One</vt:lpstr>
      <vt:lpstr>Poppins</vt:lpstr>
      <vt:lpstr>Calibri</vt:lpstr>
      <vt:lpstr>Times New Roman</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Md Saiful Islam</cp:lastModifiedBy>
  <cp:revision>11</cp:revision>
  <dcterms:created xsi:type="dcterms:W3CDTF">2006-08-16T00:00:00Z</dcterms:created>
  <dcterms:modified xsi:type="dcterms:W3CDTF">2026-04-18T12:32:25Z</dcterms:modified>
</cp:coreProperties>
</file>