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67" d="100"/>
          <a:sy n="67" d="100"/>
        </p:scale>
        <p:origin x="128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A514D3-C89D-4A2D-A1D1-B07E5A332F53}"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07262E03-BE3D-4191-82B8-BFF55C7A509E}">
      <dgm:prSet/>
      <dgm:spPr/>
      <dgm:t>
        <a:bodyPr/>
        <a:lstStyle/>
        <a:p>
          <a:r>
            <a:rPr lang="en-GB"/>
            <a:t>GreenBean Café was established in 2018 and is a specialty coffee shop dedicated to providing high-quality, ethically sourced coffee while promoting eco-friendly practices. </a:t>
          </a:r>
          <a:endParaRPr lang="en-US"/>
        </a:p>
      </dgm:t>
    </dgm:pt>
    <dgm:pt modelId="{C59A7892-1EC9-46E4-B6E5-1885F45E9EE2}" type="parTrans" cxnId="{59F0F881-7D06-4EAC-BEBA-FF6264828E15}">
      <dgm:prSet/>
      <dgm:spPr/>
      <dgm:t>
        <a:bodyPr/>
        <a:lstStyle/>
        <a:p>
          <a:endParaRPr lang="en-US"/>
        </a:p>
      </dgm:t>
    </dgm:pt>
    <dgm:pt modelId="{0BA1633F-DB60-4ABC-8898-50DF0531B026}" type="sibTrans" cxnId="{59F0F881-7D06-4EAC-BEBA-FF6264828E15}">
      <dgm:prSet/>
      <dgm:spPr/>
      <dgm:t>
        <a:bodyPr/>
        <a:lstStyle/>
        <a:p>
          <a:endParaRPr lang="en-US"/>
        </a:p>
      </dgm:t>
    </dgm:pt>
    <dgm:pt modelId="{BCE9B319-AAE8-40E8-AD73-8F932757186E}">
      <dgm:prSet/>
      <dgm:spPr/>
      <dgm:t>
        <a:bodyPr/>
        <a:lstStyle/>
        <a:p>
          <a:r>
            <a:rPr lang="en-GB"/>
            <a:t>With a strong commitment to sustainability, GreenBean Café ensures that every cup of coffee is not only delicious but also responsibly sourced, supporting fair trade and environmentally conscious farming methods</a:t>
          </a:r>
          <a:endParaRPr lang="en-US"/>
        </a:p>
      </dgm:t>
    </dgm:pt>
    <dgm:pt modelId="{3BD4894A-53EB-4D38-9EE3-D8426630A82D}" type="parTrans" cxnId="{03FCBD8E-761A-45DF-A2B5-2CA89928C9E0}">
      <dgm:prSet/>
      <dgm:spPr/>
      <dgm:t>
        <a:bodyPr/>
        <a:lstStyle/>
        <a:p>
          <a:endParaRPr lang="en-US"/>
        </a:p>
      </dgm:t>
    </dgm:pt>
    <dgm:pt modelId="{BEDEE979-7711-4F8A-8736-DF13786FF6DE}" type="sibTrans" cxnId="{03FCBD8E-761A-45DF-A2B5-2CA89928C9E0}">
      <dgm:prSet/>
      <dgm:spPr/>
      <dgm:t>
        <a:bodyPr/>
        <a:lstStyle/>
        <a:p>
          <a:endParaRPr lang="en-US"/>
        </a:p>
      </dgm:t>
    </dgm:pt>
    <dgm:pt modelId="{2CA2DB91-B2A3-4B93-A260-9AAB8E476C77}">
      <dgm:prSet/>
      <dgm:spPr/>
      <dgm:t>
        <a:bodyPr/>
        <a:lstStyle/>
        <a:p>
          <a:r>
            <a:rPr lang="en-GB"/>
            <a:t>The purpose of this presentation is to find out the root causes of the café’s problems, assess contributing factors and suggest solutions for improvement</a:t>
          </a:r>
          <a:endParaRPr lang="en-US"/>
        </a:p>
      </dgm:t>
    </dgm:pt>
    <dgm:pt modelId="{77BEB00B-D6AD-451C-AE60-BDCD55DF1A31}" type="parTrans" cxnId="{40E53F62-FE30-491A-ACFB-20B23FF0B35D}">
      <dgm:prSet/>
      <dgm:spPr/>
      <dgm:t>
        <a:bodyPr/>
        <a:lstStyle/>
        <a:p>
          <a:endParaRPr lang="en-US"/>
        </a:p>
      </dgm:t>
    </dgm:pt>
    <dgm:pt modelId="{90104B21-EC52-4A15-8066-AC4D81037DCD}" type="sibTrans" cxnId="{40E53F62-FE30-491A-ACFB-20B23FF0B35D}">
      <dgm:prSet/>
      <dgm:spPr/>
      <dgm:t>
        <a:bodyPr/>
        <a:lstStyle/>
        <a:p>
          <a:endParaRPr lang="en-US"/>
        </a:p>
      </dgm:t>
    </dgm:pt>
    <dgm:pt modelId="{76A29FAD-7B1B-46CD-A947-4579C47BABC5}" type="pres">
      <dgm:prSet presAssocID="{5BA514D3-C89D-4A2D-A1D1-B07E5A332F53}" presName="root" presStyleCnt="0">
        <dgm:presLayoutVars>
          <dgm:dir/>
          <dgm:resizeHandles val="exact"/>
        </dgm:presLayoutVars>
      </dgm:prSet>
      <dgm:spPr/>
    </dgm:pt>
    <dgm:pt modelId="{4E9B7A57-9369-4ED7-AAC3-03FB73D13FAB}" type="pres">
      <dgm:prSet presAssocID="{07262E03-BE3D-4191-82B8-BFF55C7A509E}" presName="compNode" presStyleCnt="0"/>
      <dgm:spPr/>
    </dgm:pt>
    <dgm:pt modelId="{DEB8AFC7-9C1D-44D4-9801-6990A54DB4A5}" type="pres">
      <dgm:prSet presAssocID="{07262E03-BE3D-4191-82B8-BFF55C7A509E}" presName="bgRect" presStyleLbl="bgShp" presStyleIdx="0" presStyleCnt="3"/>
      <dgm:spPr/>
    </dgm:pt>
    <dgm:pt modelId="{B066D236-3CB6-47D2-94A7-DA3CF17BEC1B}" type="pres">
      <dgm:prSet presAssocID="{07262E03-BE3D-4191-82B8-BFF55C7A509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ffee"/>
        </a:ext>
      </dgm:extLst>
    </dgm:pt>
    <dgm:pt modelId="{18A5487F-E708-4C4F-A1E3-F353947D9BDA}" type="pres">
      <dgm:prSet presAssocID="{07262E03-BE3D-4191-82B8-BFF55C7A509E}" presName="spaceRect" presStyleCnt="0"/>
      <dgm:spPr/>
    </dgm:pt>
    <dgm:pt modelId="{B646B2E2-FF1A-4044-936F-D59C460A7953}" type="pres">
      <dgm:prSet presAssocID="{07262E03-BE3D-4191-82B8-BFF55C7A509E}" presName="parTx" presStyleLbl="revTx" presStyleIdx="0" presStyleCnt="3">
        <dgm:presLayoutVars>
          <dgm:chMax val="0"/>
          <dgm:chPref val="0"/>
        </dgm:presLayoutVars>
      </dgm:prSet>
      <dgm:spPr/>
    </dgm:pt>
    <dgm:pt modelId="{C855EF70-CA86-440F-BB2E-80E90BC61D7A}" type="pres">
      <dgm:prSet presAssocID="{0BA1633F-DB60-4ABC-8898-50DF0531B026}" presName="sibTrans" presStyleCnt="0"/>
      <dgm:spPr/>
    </dgm:pt>
    <dgm:pt modelId="{AF7FBD41-7559-4C08-801E-8DD2B4F45303}" type="pres">
      <dgm:prSet presAssocID="{BCE9B319-AAE8-40E8-AD73-8F932757186E}" presName="compNode" presStyleCnt="0"/>
      <dgm:spPr/>
    </dgm:pt>
    <dgm:pt modelId="{2FE494B7-B46A-4327-8872-9F08FD12EE68}" type="pres">
      <dgm:prSet presAssocID="{BCE9B319-AAE8-40E8-AD73-8F932757186E}" presName="bgRect" presStyleLbl="bgShp" presStyleIdx="1" presStyleCnt="3"/>
      <dgm:spPr/>
    </dgm:pt>
    <dgm:pt modelId="{0F9575BB-E1A0-44F6-8131-7855B63F43A7}" type="pres">
      <dgm:prSet presAssocID="{BCE9B319-AAE8-40E8-AD73-8F93275718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
        </a:ext>
      </dgm:extLst>
    </dgm:pt>
    <dgm:pt modelId="{1727CED9-88AA-4D09-8F0C-5FE068881441}" type="pres">
      <dgm:prSet presAssocID="{BCE9B319-AAE8-40E8-AD73-8F932757186E}" presName="spaceRect" presStyleCnt="0"/>
      <dgm:spPr/>
    </dgm:pt>
    <dgm:pt modelId="{32478B10-4071-45B0-9B71-7D2479F40BE8}" type="pres">
      <dgm:prSet presAssocID="{BCE9B319-AAE8-40E8-AD73-8F932757186E}" presName="parTx" presStyleLbl="revTx" presStyleIdx="1" presStyleCnt="3">
        <dgm:presLayoutVars>
          <dgm:chMax val="0"/>
          <dgm:chPref val="0"/>
        </dgm:presLayoutVars>
      </dgm:prSet>
      <dgm:spPr/>
    </dgm:pt>
    <dgm:pt modelId="{77CE12ED-C759-453C-B932-62BB62DACCE4}" type="pres">
      <dgm:prSet presAssocID="{BEDEE979-7711-4F8A-8736-DF13786FF6DE}" presName="sibTrans" presStyleCnt="0"/>
      <dgm:spPr/>
    </dgm:pt>
    <dgm:pt modelId="{7C20D219-A69A-4E7E-8801-B9BE2CE9486F}" type="pres">
      <dgm:prSet presAssocID="{2CA2DB91-B2A3-4B93-A260-9AAB8E476C77}" presName="compNode" presStyleCnt="0"/>
      <dgm:spPr/>
    </dgm:pt>
    <dgm:pt modelId="{85581AC6-3BDF-4568-B6E9-108FDD95AA2D}" type="pres">
      <dgm:prSet presAssocID="{2CA2DB91-B2A3-4B93-A260-9AAB8E476C77}" presName="bgRect" presStyleLbl="bgShp" presStyleIdx="2" presStyleCnt="3"/>
      <dgm:spPr/>
    </dgm:pt>
    <dgm:pt modelId="{BEA46FF3-8EFE-4302-A978-8A86FEE275F8}" type="pres">
      <dgm:prSet presAssocID="{2CA2DB91-B2A3-4B93-A260-9AAB8E476C7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8CAA4FA-D37A-4E32-B76D-6D5D8DCD3B64}" type="pres">
      <dgm:prSet presAssocID="{2CA2DB91-B2A3-4B93-A260-9AAB8E476C77}" presName="spaceRect" presStyleCnt="0"/>
      <dgm:spPr/>
    </dgm:pt>
    <dgm:pt modelId="{A65AFB04-125F-4465-B9C0-6484109EB6F8}" type="pres">
      <dgm:prSet presAssocID="{2CA2DB91-B2A3-4B93-A260-9AAB8E476C77}" presName="parTx" presStyleLbl="revTx" presStyleIdx="2" presStyleCnt="3">
        <dgm:presLayoutVars>
          <dgm:chMax val="0"/>
          <dgm:chPref val="0"/>
        </dgm:presLayoutVars>
      </dgm:prSet>
      <dgm:spPr/>
    </dgm:pt>
  </dgm:ptLst>
  <dgm:cxnLst>
    <dgm:cxn modelId="{1F55FC07-54C5-4F97-A1FF-3A0F85202F03}" type="presOf" srcId="{BCE9B319-AAE8-40E8-AD73-8F932757186E}" destId="{32478B10-4071-45B0-9B71-7D2479F40BE8}" srcOrd="0" destOrd="0" presId="urn:microsoft.com/office/officeart/2018/2/layout/IconVerticalSolidList"/>
    <dgm:cxn modelId="{40E53F62-FE30-491A-ACFB-20B23FF0B35D}" srcId="{5BA514D3-C89D-4A2D-A1D1-B07E5A332F53}" destId="{2CA2DB91-B2A3-4B93-A260-9AAB8E476C77}" srcOrd="2" destOrd="0" parTransId="{77BEB00B-D6AD-451C-AE60-BDCD55DF1A31}" sibTransId="{90104B21-EC52-4A15-8066-AC4D81037DCD}"/>
    <dgm:cxn modelId="{4F659971-13D0-4CF7-9716-82DF7B74AF8F}" type="presOf" srcId="{2CA2DB91-B2A3-4B93-A260-9AAB8E476C77}" destId="{A65AFB04-125F-4465-B9C0-6484109EB6F8}" srcOrd="0" destOrd="0" presId="urn:microsoft.com/office/officeart/2018/2/layout/IconVerticalSolidList"/>
    <dgm:cxn modelId="{C7C06652-C7D5-4E74-B491-98E75ACD73A6}" type="presOf" srcId="{07262E03-BE3D-4191-82B8-BFF55C7A509E}" destId="{B646B2E2-FF1A-4044-936F-D59C460A7953}" srcOrd="0" destOrd="0" presId="urn:microsoft.com/office/officeart/2018/2/layout/IconVerticalSolidList"/>
    <dgm:cxn modelId="{59F0F881-7D06-4EAC-BEBA-FF6264828E15}" srcId="{5BA514D3-C89D-4A2D-A1D1-B07E5A332F53}" destId="{07262E03-BE3D-4191-82B8-BFF55C7A509E}" srcOrd="0" destOrd="0" parTransId="{C59A7892-1EC9-46E4-B6E5-1885F45E9EE2}" sibTransId="{0BA1633F-DB60-4ABC-8898-50DF0531B026}"/>
    <dgm:cxn modelId="{03FCBD8E-761A-45DF-A2B5-2CA89928C9E0}" srcId="{5BA514D3-C89D-4A2D-A1D1-B07E5A332F53}" destId="{BCE9B319-AAE8-40E8-AD73-8F932757186E}" srcOrd="1" destOrd="0" parTransId="{3BD4894A-53EB-4D38-9EE3-D8426630A82D}" sibTransId="{BEDEE979-7711-4F8A-8736-DF13786FF6DE}"/>
    <dgm:cxn modelId="{2E7319DB-555E-45D8-9ED4-F977A75FC3D7}" type="presOf" srcId="{5BA514D3-C89D-4A2D-A1D1-B07E5A332F53}" destId="{76A29FAD-7B1B-46CD-A947-4579C47BABC5}" srcOrd="0" destOrd="0" presId="urn:microsoft.com/office/officeart/2018/2/layout/IconVerticalSolidList"/>
    <dgm:cxn modelId="{15BBFD59-38E6-4E25-BFFD-A16FB2C868AD}" type="presParOf" srcId="{76A29FAD-7B1B-46CD-A947-4579C47BABC5}" destId="{4E9B7A57-9369-4ED7-AAC3-03FB73D13FAB}" srcOrd="0" destOrd="0" presId="urn:microsoft.com/office/officeart/2018/2/layout/IconVerticalSolidList"/>
    <dgm:cxn modelId="{4E4CC27F-6571-4EF5-9354-CB320B180327}" type="presParOf" srcId="{4E9B7A57-9369-4ED7-AAC3-03FB73D13FAB}" destId="{DEB8AFC7-9C1D-44D4-9801-6990A54DB4A5}" srcOrd="0" destOrd="0" presId="urn:microsoft.com/office/officeart/2018/2/layout/IconVerticalSolidList"/>
    <dgm:cxn modelId="{9EA17BAD-34E7-4618-8A40-DD9764524139}" type="presParOf" srcId="{4E9B7A57-9369-4ED7-AAC3-03FB73D13FAB}" destId="{B066D236-3CB6-47D2-94A7-DA3CF17BEC1B}" srcOrd="1" destOrd="0" presId="urn:microsoft.com/office/officeart/2018/2/layout/IconVerticalSolidList"/>
    <dgm:cxn modelId="{F979E07C-1BDA-41E3-B49B-560C3E10C713}" type="presParOf" srcId="{4E9B7A57-9369-4ED7-AAC3-03FB73D13FAB}" destId="{18A5487F-E708-4C4F-A1E3-F353947D9BDA}" srcOrd="2" destOrd="0" presId="urn:microsoft.com/office/officeart/2018/2/layout/IconVerticalSolidList"/>
    <dgm:cxn modelId="{BD46827E-1130-485A-9DCB-D16C629502C3}" type="presParOf" srcId="{4E9B7A57-9369-4ED7-AAC3-03FB73D13FAB}" destId="{B646B2E2-FF1A-4044-936F-D59C460A7953}" srcOrd="3" destOrd="0" presId="urn:microsoft.com/office/officeart/2018/2/layout/IconVerticalSolidList"/>
    <dgm:cxn modelId="{33E482B0-1101-4383-B1E4-2726A9BE52BC}" type="presParOf" srcId="{76A29FAD-7B1B-46CD-A947-4579C47BABC5}" destId="{C855EF70-CA86-440F-BB2E-80E90BC61D7A}" srcOrd="1" destOrd="0" presId="urn:microsoft.com/office/officeart/2018/2/layout/IconVerticalSolidList"/>
    <dgm:cxn modelId="{4C276C12-744E-4EB1-AC72-A167166719A9}" type="presParOf" srcId="{76A29FAD-7B1B-46CD-A947-4579C47BABC5}" destId="{AF7FBD41-7559-4C08-801E-8DD2B4F45303}" srcOrd="2" destOrd="0" presId="urn:microsoft.com/office/officeart/2018/2/layout/IconVerticalSolidList"/>
    <dgm:cxn modelId="{EFEC2D05-2AB5-4CF7-AC8A-489C6D990F1C}" type="presParOf" srcId="{AF7FBD41-7559-4C08-801E-8DD2B4F45303}" destId="{2FE494B7-B46A-4327-8872-9F08FD12EE68}" srcOrd="0" destOrd="0" presId="urn:microsoft.com/office/officeart/2018/2/layout/IconVerticalSolidList"/>
    <dgm:cxn modelId="{9A4174CE-5E6B-4A96-8BEF-8B22311BA636}" type="presParOf" srcId="{AF7FBD41-7559-4C08-801E-8DD2B4F45303}" destId="{0F9575BB-E1A0-44F6-8131-7855B63F43A7}" srcOrd="1" destOrd="0" presId="urn:microsoft.com/office/officeart/2018/2/layout/IconVerticalSolidList"/>
    <dgm:cxn modelId="{066F7946-FE9D-4F59-9A9C-4C9557E89C8D}" type="presParOf" srcId="{AF7FBD41-7559-4C08-801E-8DD2B4F45303}" destId="{1727CED9-88AA-4D09-8F0C-5FE068881441}" srcOrd="2" destOrd="0" presId="urn:microsoft.com/office/officeart/2018/2/layout/IconVerticalSolidList"/>
    <dgm:cxn modelId="{46C4C250-B927-4010-8F8B-F54F0E8276EC}" type="presParOf" srcId="{AF7FBD41-7559-4C08-801E-8DD2B4F45303}" destId="{32478B10-4071-45B0-9B71-7D2479F40BE8}" srcOrd="3" destOrd="0" presId="urn:microsoft.com/office/officeart/2018/2/layout/IconVerticalSolidList"/>
    <dgm:cxn modelId="{E386A304-8C1A-413A-9E1E-088071EC3FBC}" type="presParOf" srcId="{76A29FAD-7B1B-46CD-A947-4579C47BABC5}" destId="{77CE12ED-C759-453C-B932-62BB62DACCE4}" srcOrd="3" destOrd="0" presId="urn:microsoft.com/office/officeart/2018/2/layout/IconVerticalSolidList"/>
    <dgm:cxn modelId="{4865727B-7133-4F7B-A951-1DAF38DC2D60}" type="presParOf" srcId="{76A29FAD-7B1B-46CD-A947-4579C47BABC5}" destId="{7C20D219-A69A-4E7E-8801-B9BE2CE9486F}" srcOrd="4" destOrd="0" presId="urn:microsoft.com/office/officeart/2018/2/layout/IconVerticalSolidList"/>
    <dgm:cxn modelId="{D873F665-4B88-4982-8E40-1FCA4C673F9F}" type="presParOf" srcId="{7C20D219-A69A-4E7E-8801-B9BE2CE9486F}" destId="{85581AC6-3BDF-4568-B6E9-108FDD95AA2D}" srcOrd="0" destOrd="0" presId="urn:microsoft.com/office/officeart/2018/2/layout/IconVerticalSolidList"/>
    <dgm:cxn modelId="{BF2FAC0F-4CA9-46CE-9E7C-B9BB8A814E4D}" type="presParOf" srcId="{7C20D219-A69A-4E7E-8801-B9BE2CE9486F}" destId="{BEA46FF3-8EFE-4302-A978-8A86FEE275F8}" srcOrd="1" destOrd="0" presId="urn:microsoft.com/office/officeart/2018/2/layout/IconVerticalSolidList"/>
    <dgm:cxn modelId="{613CD934-5159-472D-807A-CB72EFD6348F}" type="presParOf" srcId="{7C20D219-A69A-4E7E-8801-B9BE2CE9486F}" destId="{F8CAA4FA-D37A-4E32-B76D-6D5D8DCD3B64}" srcOrd="2" destOrd="0" presId="urn:microsoft.com/office/officeart/2018/2/layout/IconVerticalSolidList"/>
    <dgm:cxn modelId="{60AA4BAE-DF0A-4467-9304-3B53742834D1}" type="presParOf" srcId="{7C20D219-A69A-4E7E-8801-B9BE2CE9486F}" destId="{A65AFB04-125F-4465-B9C0-6484109EB6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8AFC7-9C1D-44D4-9801-6990A54DB4A5}">
      <dsp:nvSpPr>
        <dsp:cNvPr id="0" name=""/>
        <dsp:cNvSpPr/>
      </dsp:nvSpPr>
      <dsp:spPr>
        <a:xfrm>
          <a:off x="0" y="407"/>
          <a:ext cx="10820400" cy="954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6D236-3CB6-47D2-94A7-DA3CF17BEC1B}">
      <dsp:nvSpPr>
        <dsp:cNvPr id="0" name=""/>
        <dsp:cNvSpPr/>
      </dsp:nvSpPr>
      <dsp:spPr>
        <a:xfrm>
          <a:off x="288609" y="215076"/>
          <a:ext cx="524744" cy="524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46B2E2-FF1A-4044-936F-D59C460A7953}">
      <dsp:nvSpPr>
        <dsp:cNvPr id="0" name=""/>
        <dsp:cNvSpPr/>
      </dsp:nvSpPr>
      <dsp:spPr>
        <a:xfrm>
          <a:off x="1101963" y="407"/>
          <a:ext cx="9718436" cy="954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74" tIns="100974" rIns="100974" bIns="100974" numCol="1" spcCol="1270" anchor="ctr" anchorCtr="0">
          <a:noAutofit/>
        </a:bodyPr>
        <a:lstStyle/>
        <a:p>
          <a:pPr marL="0" lvl="0" indent="0" algn="l" defTabSz="755650">
            <a:lnSpc>
              <a:spcPct val="90000"/>
            </a:lnSpc>
            <a:spcBef>
              <a:spcPct val="0"/>
            </a:spcBef>
            <a:spcAft>
              <a:spcPct val="35000"/>
            </a:spcAft>
            <a:buNone/>
          </a:pPr>
          <a:r>
            <a:rPr lang="en-GB" sz="1700" kern="1200"/>
            <a:t>GreenBean Café was established in 2018 and is a specialty coffee shop dedicated to providing high-quality, ethically sourced coffee while promoting eco-friendly practices. </a:t>
          </a:r>
          <a:endParaRPr lang="en-US" sz="1700" kern="1200"/>
        </a:p>
      </dsp:txBody>
      <dsp:txXfrm>
        <a:off x="1101963" y="407"/>
        <a:ext cx="9718436" cy="954081"/>
      </dsp:txXfrm>
    </dsp:sp>
    <dsp:sp modelId="{2FE494B7-B46A-4327-8872-9F08FD12EE68}">
      <dsp:nvSpPr>
        <dsp:cNvPr id="0" name=""/>
        <dsp:cNvSpPr/>
      </dsp:nvSpPr>
      <dsp:spPr>
        <a:xfrm>
          <a:off x="0" y="1193009"/>
          <a:ext cx="10820400" cy="954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575BB-E1A0-44F6-8131-7855B63F43A7}">
      <dsp:nvSpPr>
        <dsp:cNvPr id="0" name=""/>
        <dsp:cNvSpPr/>
      </dsp:nvSpPr>
      <dsp:spPr>
        <a:xfrm>
          <a:off x="288609" y="1407677"/>
          <a:ext cx="524744" cy="524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478B10-4071-45B0-9B71-7D2479F40BE8}">
      <dsp:nvSpPr>
        <dsp:cNvPr id="0" name=""/>
        <dsp:cNvSpPr/>
      </dsp:nvSpPr>
      <dsp:spPr>
        <a:xfrm>
          <a:off x="1101963" y="1193009"/>
          <a:ext cx="9718436" cy="954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74" tIns="100974" rIns="100974" bIns="100974" numCol="1" spcCol="1270" anchor="ctr" anchorCtr="0">
          <a:noAutofit/>
        </a:bodyPr>
        <a:lstStyle/>
        <a:p>
          <a:pPr marL="0" lvl="0" indent="0" algn="l" defTabSz="755650">
            <a:lnSpc>
              <a:spcPct val="90000"/>
            </a:lnSpc>
            <a:spcBef>
              <a:spcPct val="0"/>
            </a:spcBef>
            <a:spcAft>
              <a:spcPct val="35000"/>
            </a:spcAft>
            <a:buNone/>
          </a:pPr>
          <a:r>
            <a:rPr lang="en-GB" sz="1700" kern="1200"/>
            <a:t>With a strong commitment to sustainability, GreenBean Café ensures that every cup of coffee is not only delicious but also responsibly sourced, supporting fair trade and environmentally conscious farming methods</a:t>
          </a:r>
          <a:endParaRPr lang="en-US" sz="1700" kern="1200"/>
        </a:p>
      </dsp:txBody>
      <dsp:txXfrm>
        <a:off x="1101963" y="1193009"/>
        <a:ext cx="9718436" cy="954081"/>
      </dsp:txXfrm>
    </dsp:sp>
    <dsp:sp modelId="{85581AC6-3BDF-4568-B6E9-108FDD95AA2D}">
      <dsp:nvSpPr>
        <dsp:cNvPr id="0" name=""/>
        <dsp:cNvSpPr/>
      </dsp:nvSpPr>
      <dsp:spPr>
        <a:xfrm>
          <a:off x="0" y="2385610"/>
          <a:ext cx="10820400" cy="954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46FF3-8EFE-4302-A978-8A86FEE275F8}">
      <dsp:nvSpPr>
        <dsp:cNvPr id="0" name=""/>
        <dsp:cNvSpPr/>
      </dsp:nvSpPr>
      <dsp:spPr>
        <a:xfrm>
          <a:off x="288609" y="2600279"/>
          <a:ext cx="524744" cy="524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5AFB04-125F-4465-B9C0-6484109EB6F8}">
      <dsp:nvSpPr>
        <dsp:cNvPr id="0" name=""/>
        <dsp:cNvSpPr/>
      </dsp:nvSpPr>
      <dsp:spPr>
        <a:xfrm>
          <a:off x="1101963" y="2385610"/>
          <a:ext cx="9718436" cy="954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74" tIns="100974" rIns="100974" bIns="100974" numCol="1" spcCol="1270" anchor="ctr" anchorCtr="0">
          <a:noAutofit/>
        </a:bodyPr>
        <a:lstStyle/>
        <a:p>
          <a:pPr marL="0" lvl="0" indent="0" algn="l" defTabSz="755650">
            <a:lnSpc>
              <a:spcPct val="90000"/>
            </a:lnSpc>
            <a:spcBef>
              <a:spcPct val="0"/>
            </a:spcBef>
            <a:spcAft>
              <a:spcPct val="35000"/>
            </a:spcAft>
            <a:buNone/>
          </a:pPr>
          <a:r>
            <a:rPr lang="en-GB" sz="1700" kern="1200"/>
            <a:t>The purpose of this presentation is to find out the root causes of the café’s problems, assess contributing factors and suggest solutions for improvement</a:t>
          </a:r>
          <a:endParaRPr lang="en-US" sz="1700" kern="1200"/>
        </a:p>
      </dsp:txBody>
      <dsp:txXfrm>
        <a:off x="1101963" y="2385610"/>
        <a:ext cx="9718436" cy="9540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FD4E6-5AEC-45C6-BBD5-0CECAD731250}" type="datetimeFigureOut">
              <a:rPr lang="en-GB" smtClean="0"/>
              <a:t>20/03/2025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E6DA6-0984-4A9A-9088-6074A2DDD95C}" type="slidenum">
              <a:rPr lang="en-GB" smtClean="0"/>
              <a:t>‹#›</a:t>
            </a:fld>
            <a:endParaRPr lang="en-GB"/>
          </a:p>
        </p:txBody>
      </p:sp>
    </p:spTree>
    <p:extLst>
      <p:ext uri="{BB962C8B-B14F-4D97-AF65-F5344CB8AC3E}">
        <p14:creationId xmlns:p14="http://schemas.microsoft.com/office/powerpoint/2010/main" val="2664498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EE6DA6-0984-4A9A-9088-6074A2DDD95C}" type="slidenum">
              <a:rPr lang="en-GB" smtClean="0"/>
              <a:t>8</a:t>
            </a:fld>
            <a:endParaRPr lang="en-GB"/>
          </a:p>
        </p:txBody>
      </p:sp>
    </p:spTree>
    <p:extLst>
      <p:ext uri="{BB962C8B-B14F-4D97-AF65-F5344CB8AC3E}">
        <p14:creationId xmlns:p14="http://schemas.microsoft.com/office/powerpoint/2010/main" val="24487749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20A917A-60CC-4828-A2A6-8CF838A27E48}" type="datetimeFigureOut">
              <a:rPr lang="en-GB" smtClean="0"/>
              <a:t>20/03/2025</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163787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A917A-60CC-4828-A2A6-8CF838A27E48}"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3030293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20A917A-60CC-4828-A2A6-8CF838A27E48}" type="datetimeFigureOut">
              <a:rPr lang="en-GB" smtClean="0"/>
              <a:t>20/03/2025</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424542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0A917A-60CC-4828-A2A6-8CF838A27E48}"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2555111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0A917A-60CC-4828-A2A6-8CF838A27E48}" type="datetimeFigureOut">
              <a:rPr lang="en-GB" smtClean="0"/>
              <a:t>20/03/2025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177683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0A917A-60CC-4828-A2A6-8CF838A27E48}" type="datetimeFigureOut">
              <a:rPr lang="en-GB" smtClean="0"/>
              <a:t>20/03/2025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202191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0A917A-60CC-4828-A2A6-8CF838A27E48}" type="datetimeFigureOut">
              <a:rPr lang="en-GB" smtClean="0"/>
              <a:t>20/03/2025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2779016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A917A-60CC-4828-A2A6-8CF838A27E48}"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13460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A917A-60CC-4828-A2A6-8CF838A27E48}"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518347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A917A-60CC-4828-A2A6-8CF838A27E48}"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2683973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20A917A-60CC-4828-A2A6-8CF838A27E48}" type="datetimeFigureOut">
              <a:rPr lang="en-GB" smtClean="0"/>
              <a:t>20/03/2025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2987524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20A917A-60CC-4828-A2A6-8CF838A27E48}" type="datetimeFigureOut">
              <a:rPr lang="en-GB" smtClean="0"/>
              <a:t>20/03/2025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BBD45A4-C9EA-4D8D-850D-0F97E21F08EB}"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27352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20A917A-60CC-4828-A2A6-8CF838A27E48}" type="datetimeFigureOut">
              <a:rPr lang="en-GB" smtClean="0"/>
              <a:t>20/03/2025</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4091156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0A917A-60CC-4828-A2A6-8CF838A27E48}" type="datetimeFigureOut">
              <a:rPr lang="en-GB" smtClean="0"/>
              <a:t>20/03/2025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15439994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0A917A-60CC-4828-A2A6-8CF838A27E48}" type="datetimeFigureOut">
              <a:rPr lang="en-GB" smtClean="0"/>
              <a:t>20/03/2025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2121187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A917A-60CC-4828-A2A6-8CF838A27E48}"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590358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20A917A-60CC-4828-A2A6-8CF838A27E48}" type="datetimeFigureOut">
              <a:rPr lang="en-GB" smtClean="0"/>
              <a:t>20/03/2025</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BBD45A4-C9EA-4D8D-850D-0F97E21F08EB}" type="slidenum">
              <a:rPr lang="en-GB" smtClean="0"/>
              <a:t>‹#›</a:t>
            </a:fld>
            <a:endParaRPr lang="en-GB"/>
          </a:p>
        </p:txBody>
      </p:sp>
    </p:spTree>
    <p:extLst>
      <p:ext uri="{BB962C8B-B14F-4D97-AF65-F5344CB8AC3E}">
        <p14:creationId xmlns:p14="http://schemas.microsoft.com/office/powerpoint/2010/main" val="152919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20A917A-60CC-4828-A2A6-8CF838A27E48}" type="datetimeFigureOut">
              <a:rPr lang="en-GB" smtClean="0"/>
              <a:t>20/03/2025</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BBD45A4-C9EA-4D8D-850D-0F97E21F08EB}" type="slidenum">
              <a:rPr lang="en-GB" smtClean="0"/>
              <a:t>‹#›</a:t>
            </a:fld>
            <a:endParaRPr lang="en-GB"/>
          </a:p>
        </p:txBody>
      </p:sp>
    </p:spTree>
    <p:extLst>
      <p:ext uri="{BB962C8B-B14F-4D97-AF65-F5344CB8AC3E}">
        <p14:creationId xmlns:p14="http://schemas.microsoft.com/office/powerpoint/2010/main" val="1555148929"/>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 id="2147483858" r:id="rId12"/>
    <p:sldLayoutId id="2147483859" r:id="rId13"/>
    <p:sldLayoutId id="2147483860" r:id="rId14"/>
    <p:sldLayoutId id="2147483861" r:id="rId15"/>
    <p:sldLayoutId id="2147483862" r:id="rId16"/>
    <p:sldLayoutId id="214748386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majestycoffee.com/blogs/posts/what-are-the-common-problems-in-a-coffee-shop-a-concise-analysis" TargetMode="External"/><Relationship Id="rId3" Type="http://schemas.openxmlformats.org/officeDocument/2006/relationships/hyperlink" Target="ttps://www.sanremouk.com/learn/three-creative-ideas-to-help-your-coffee-shop-outshine-the-chains/" TargetMode="External"/><Relationship Id="rId7" Type="http://schemas.openxmlformats.org/officeDocument/2006/relationships/hyperlink" Target="https://www.theguardian.com/technology/2025/mar/17/laughter-not-laptops-cafe-culture-fights-back-against-keyboard-invader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worldcoffeeportal.com/Latest/InsightAnalysis/2018/5-key-themes-The-changing-face-of-British-coffee?" TargetMode="External"/><Relationship Id="rId5" Type="http://schemas.openxmlformats.org/officeDocument/2006/relationships/hyperlink" Target="https://thecoffeenewsletter.blog/2024/11/11/why-coffee-shops-are-closing/?" TargetMode="External"/><Relationship Id="rId10" Type="http://schemas.openxmlformats.org/officeDocument/2006/relationships/hyperlink" Target="https://www.researchgate.net/publication/330185558_Investigating_the_Success_of_Independent_Coffee_Shops_and_Cafes_in_the_UK_Findings_from_a_Pilot_Study" TargetMode="External"/><Relationship Id="rId4" Type="http://schemas.openxmlformats.org/officeDocument/2006/relationships/hyperlink" Target=":%20https:/minutehack.com/news/the-rise-of-coffee-chains-and-the-challenge-for-independents" TargetMode="External"/><Relationship Id="rId9" Type="http://schemas.openxmlformats.org/officeDocument/2006/relationships/hyperlink" Target=":%20https:/research-portal.uws.ac.uk/files/53722579/2019_09_01_Douglas_et_al_Factorial_accept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64CC8-D18E-7BF6-C108-2EBB1E43988D}"/>
              </a:ext>
            </a:extLst>
          </p:cNvPr>
          <p:cNvSpPr>
            <a:spLocks noGrp="1"/>
          </p:cNvSpPr>
          <p:nvPr>
            <p:ph type="ctrTitle"/>
          </p:nvPr>
        </p:nvSpPr>
        <p:spPr>
          <a:xfrm>
            <a:off x="3854450" y="965200"/>
            <a:ext cx="7372350" cy="3404680"/>
          </a:xfrm>
        </p:spPr>
        <p:txBody>
          <a:bodyPr>
            <a:normAutofit/>
          </a:bodyPr>
          <a:lstStyle/>
          <a:p>
            <a:r>
              <a:rPr lang="en-GB" sz="3300"/>
              <a:t>LCLM4004_LON- Problem Solving and Decision Making- Business Problem –</a:t>
            </a:r>
            <a:br>
              <a:rPr lang="en-GB" sz="3300"/>
            </a:br>
            <a:br>
              <a:rPr lang="en-GB" sz="3300"/>
            </a:br>
            <a:r>
              <a:rPr lang="en-GB" sz="3300"/>
              <a:t>Title: Challenges Facing GreenBean Café: Solutions for the Future</a:t>
            </a:r>
          </a:p>
        </p:txBody>
      </p:sp>
      <p:sp>
        <p:nvSpPr>
          <p:cNvPr id="3" name="Subtitle 2">
            <a:extLst>
              <a:ext uri="{FF2B5EF4-FFF2-40B4-BE49-F238E27FC236}">
                <a16:creationId xmlns:a16="http://schemas.microsoft.com/office/drawing/2014/main" id="{64D23109-E004-8827-771D-C78D9A41EFA0}"/>
              </a:ext>
            </a:extLst>
          </p:cNvPr>
          <p:cNvSpPr>
            <a:spLocks noGrp="1"/>
          </p:cNvSpPr>
          <p:nvPr>
            <p:ph type="subTitle" idx="1"/>
          </p:nvPr>
        </p:nvSpPr>
        <p:spPr>
          <a:xfrm>
            <a:off x="3854450" y="4503906"/>
            <a:ext cx="7372350" cy="1388892"/>
          </a:xfrm>
        </p:spPr>
        <p:txBody>
          <a:bodyPr>
            <a:normAutofit/>
          </a:bodyPr>
          <a:lstStyle/>
          <a:p>
            <a:r>
              <a:rPr lang="en-GB" dirty="0"/>
              <a:t>Presented by Fatima Bangura</a:t>
            </a:r>
          </a:p>
          <a:p>
            <a:r>
              <a:rPr lang="en-GB" dirty="0"/>
              <a:t>Lecturer: Richard </a:t>
            </a:r>
            <a:r>
              <a:rPr lang="en-GB" dirty="0" err="1"/>
              <a:t>Ashaye</a:t>
            </a:r>
            <a:endParaRPr lang="en-GB" dirty="0"/>
          </a:p>
        </p:txBody>
      </p:sp>
    </p:spTree>
    <p:extLst>
      <p:ext uri="{BB962C8B-B14F-4D97-AF65-F5344CB8AC3E}">
        <p14:creationId xmlns:p14="http://schemas.microsoft.com/office/powerpoint/2010/main" val="86509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E1867-023C-7D5B-0093-4673BA4DEEB1}"/>
              </a:ext>
            </a:extLst>
          </p:cNvPr>
          <p:cNvSpPr>
            <a:spLocks noGrp="1"/>
          </p:cNvSpPr>
          <p:nvPr>
            <p:ph type="title"/>
          </p:nvPr>
        </p:nvSpPr>
        <p:spPr/>
        <p:txBody>
          <a:bodyPr>
            <a:normAutofit/>
          </a:bodyPr>
          <a:lstStyle/>
          <a:p>
            <a:r>
              <a:rPr lang="en-GB" dirty="0">
                <a:solidFill>
                  <a:schemeClr val="tx1">
                    <a:lumMod val="50000"/>
                    <a:lumOff val="50000"/>
                  </a:schemeClr>
                </a:solidFill>
              </a:rPr>
              <a:t>Introduction</a:t>
            </a:r>
          </a:p>
        </p:txBody>
      </p:sp>
      <p:graphicFrame>
        <p:nvGraphicFramePr>
          <p:cNvPr id="5" name="Content Placeholder 2">
            <a:extLst>
              <a:ext uri="{FF2B5EF4-FFF2-40B4-BE49-F238E27FC236}">
                <a16:creationId xmlns:a16="http://schemas.microsoft.com/office/drawing/2014/main" id="{23196052-F980-848A-1C51-8F418E32AF9D}"/>
              </a:ext>
            </a:extLst>
          </p:cNvPr>
          <p:cNvGraphicFramePr>
            <a:graphicFrameLocks noGrp="1"/>
          </p:cNvGraphicFramePr>
          <p:nvPr>
            <p:ph idx="1"/>
            <p:extLst>
              <p:ext uri="{D42A27DB-BD31-4B8C-83A1-F6EECF244321}">
                <p14:modId xmlns:p14="http://schemas.microsoft.com/office/powerpoint/2010/main" val="668948946"/>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000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355E-F641-233A-CA4A-C18A4634CF97}"/>
              </a:ext>
            </a:extLst>
          </p:cNvPr>
          <p:cNvSpPr>
            <a:spLocks noGrp="1"/>
          </p:cNvSpPr>
          <p:nvPr>
            <p:ph type="title"/>
          </p:nvPr>
        </p:nvSpPr>
        <p:spPr>
          <a:xfrm>
            <a:off x="2186153" y="764373"/>
            <a:ext cx="9320048" cy="1293028"/>
          </a:xfrm>
        </p:spPr>
        <p:txBody>
          <a:bodyPr>
            <a:normAutofit/>
          </a:bodyPr>
          <a:lstStyle/>
          <a:p>
            <a:r>
              <a:rPr lang="en-GB" dirty="0">
                <a:solidFill>
                  <a:schemeClr val="tx1">
                    <a:lumMod val="65000"/>
                    <a:lumOff val="35000"/>
                  </a:schemeClr>
                </a:solidFill>
              </a:rPr>
              <a:t>Identifying the Problem: 5W2H Method</a:t>
            </a:r>
          </a:p>
        </p:txBody>
      </p:sp>
      <p:sp>
        <p:nvSpPr>
          <p:cNvPr id="3" name="Content Placeholder 2">
            <a:extLst>
              <a:ext uri="{FF2B5EF4-FFF2-40B4-BE49-F238E27FC236}">
                <a16:creationId xmlns:a16="http://schemas.microsoft.com/office/drawing/2014/main" id="{73C27736-1D7E-49B2-CBE0-DA9BC3C0F114}"/>
              </a:ext>
            </a:extLst>
          </p:cNvPr>
          <p:cNvSpPr>
            <a:spLocks noGrp="1"/>
          </p:cNvSpPr>
          <p:nvPr>
            <p:ph idx="1"/>
          </p:nvPr>
        </p:nvSpPr>
        <p:spPr>
          <a:xfrm>
            <a:off x="685800" y="2148840"/>
            <a:ext cx="10820400" cy="3475485"/>
          </a:xfrm>
        </p:spPr>
        <p:txBody>
          <a:bodyPr>
            <a:noAutofit/>
          </a:bodyPr>
          <a:lstStyle/>
          <a:p>
            <a:pPr marL="0" indent="0">
              <a:buNone/>
            </a:pPr>
            <a:r>
              <a:rPr lang="en-GB" sz="1800" dirty="0"/>
              <a:t>Using the 5W2H Method,  we’re looking into:</a:t>
            </a:r>
          </a:p>
          <a:p>
            <a:pPr>
              <a:buFontTx/>
              <a:buChar char="-"/>
            </a:pPr>
            <a:r>
              <a:rPr lang="en-GB" sz="1800" b="1" dirty="0"/>
              <a:t>Who </a:t>
            </a:r>
            <a:r>
              <a:rPr lang="en-GB" sz="1800" dirty="0"/>
              <a:t>is the problem: Alex Taylor, the owner</a:t>
            </a:r>
          </a:p>
          <a:p>
            <a:pPr>
              <a:buFontTx/>
              <a:buChar char="-"/>
            </a:pPr>
            <a:r>
              <a:rPr lang="en-GB" sz="1800" b="1" dirty="0"/>
              <a:t>What </a:t>
            </a:r>
            <a:r>
              <a:rPr lang="en-GB" sz="1800" dirty="0"/>
              <a:t>is the problem: There’s been a decline in footfall, sales reduced by 15%, increased customer dissatisfaction (e.g. waiting times, value for money) </a:t>
            </a:r>
          </a:p>
          <a:p>
            <a:pPr>
              <a:buFontTx/>
              <a:buChar char="-"/>
            </a:pPr>
            <a:r>
              <a:rPr lang="en-GB" sz="1800" b="1" dirty="0"/>
              <a:t>Where: </a:t>
            </a:r>
            <a:r>
              <a:rPr lang="en-GB" sz="1800" dirty="0"/>
              <a:t>Situated in Oxford, UK, which is within a 1-mile radius of two new coffee chains.</a:t>
            </a:r>
          </a:p>
          <a:p>
            <a:pPr>
              <a:buFontTx/>
              <a:buChar char="-"/>
            </a:pPr>
            <a:r>
              <a:rPr lang="en-GB" sz="1800" b="1" dirty="0"/>
              <a:t>When: </a:t>
            </a:r>
            <a:r>
              <a:rPr lang="en-GB" sz="1800" dirty="0"/>
              <a:t>In the past year, the decline has been noticeable.</a:t>
            </a:r>
          </a:p>
          <a:p>
            <a:pPr>
              <a:buFontTx/>
              <a:buChar char="-"/>
            </a:pPr>
            <a:r>
              <a:rPr lang="en-GB" sz="1800" b="1" dirty="0"/>
              <a:t>Why:</a:t>
            </a:r>
            <a:r>
              <a:rPr lang="en-GB" sz="1800" dirty="0"/>
              <a:t> Reasons include operational inefficiencies, increased competition, economic pressures and changing customer preferences.</a:t>
            </a:r>
          </a:p>
          <a:p>
            <a:pPr>
              <a:buFontTx/>
              <a:buChar char="-"/>
            </a:pPr>
            <a:r>
              <a:rPr lang="en-GB" sz="1800" b="1" dirty="0"/>
              <a:t>How: </a:t>
            </a:r>
            <a:r>
              <a:rPr lang="en-GB" sz="1800" dirty="0"/>
              <a:t>Wait times increased, competition offering faster service and lower</a:t>
            </a:r>
            <a:r>
              <a:rPr lang="en-GB" sz="1800" b="1" dirty="0"/>
              <a:t> </a:t>
            </a:r>
            <a:r>
              <a:rPr lang="en-GB" sz="1800" dirty="0"/>
              <a:t>prices, rising costs for eco-friendly supplies.</a:t>
            </a:r>
          </a:p>
          <a:p>
            <a:pPr>
              <a:buFontTx/>
              <a:buChar char="-"/>
            </a:pPr>
            <a:r>
              <a:rPr lang="en-GB" sz="1800" b="1" dirty="0"/>
              <a:t>How Much: </a:t>
            </a:r>
            <a:r>
              <a:rPr lang="en-GB" sz="1800" dirty="0"/>
              <a:t>15% drop in revenue, 10% rise in supply costs</a:t>
            </a:r>
            <a:endParaRPr lang="en-GB" sz="1800" b="1" dirty="0"/>
          </a:p>
        </p:txBody>
      </p:sp>
    </p:spTree>
    <p:extLst>
      <p:ext uri="{BB962C8B-B14F-4D97-AF65-F5344CB8AC3E}">
        <p14:creationId xmlns:p14="http://schemas.microsoft.com/office/powerpoint/2010/main" val="4097278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F6E3B-B990-0301-C911-EE85DD5C76FC}"/>
              </a:ext>
            </a:extLst>
          </p:cNvPr>
          <p:cNvSpPr>
            <a:spLocks noGrp="1"/>
          </p:cNvSpPr>
          <p:nvPr>
            <p:ph type="title"/>
          </p:nvPr>
        </p:nvSpPr>
        <p:spPr>
          <a:xfrm>
            <a:off x="3249930" y="604353"/>
            <a:ext cx="8610600" cy="1293028"/>
          </a:xfrm>
        </p:spPr>
        <p:txBody>
          <a:bodyPr/>
          <a:lstStyle/>
          <a:p>
            <a:pPr algn="ctr"/>
            <a:r>
              <a:rPr lang="en-GB" dirty="0"/>
              <a:t>PESTEL Analysis- External Factors</a:t>
            </a:r>
          </a:p>
        </p:txBody>
      </p:sp>
      <p:sp>
        <p:nvSpPr>
          <p:cNvPr id="3" name="Content Placeholder 2">
            <a:extLst>
              <a:ext uri="{FF2B5EF4-FFF2-40B4-BE49-F238E27FC236}">
                <a16:creationId xmlns:a16="http://schemas.microsoft.com/office/drawing/2014/main" id="{467C7B84-DC2A-899A-BC10-316831C829CD}"/>
              </a:ext>
            </a:extLst>
          </p:cNvPr>
          <p:cNvSpPr>
            <a:spLocks noGrp="1"/>
          </p:cNvSpPr>
          <p:nvPr>
            <p:ph idx="1"/>
          </p:nvPr>
        </p:nvSpPr>
        <p:spPr>
          <a:xfrm>
            <a:off x="1040130" y="2377440"/>
            <a:ext cx="10820400" cy="4024125"/>
          </a:xfrm>
        </p:spPr>
        <p:txBody>
          <a:bodyPr>
            <a:normAutofit lnSpcReduction="10000"/>
          </a:bodyPr>
          <a:lstStyle/>
          <a:p>
            <a:r>
              <a:rPr lang="en-GB" dirty="0"/>
              <a:t>Political: Government policies or local regulation influencing small businesses of eco-friendly practices?</a:t>
            </a:r>
          </a:p>
          <a:p>
            <a:r>
              <a:rPr lang="en-GB" dirty="0"/>
              <a:t>Economic: Inflation rise by a 10% increase in supply cost, local economic condition.</a:t>
            </a:r>
          </a:p>
          <a:p>
            <a:r>
              <a:rPr lang="en-GB" dirty="0"/>
              <a:t> Social: Changing customer preferences, growing awareness of eco-friendly practices but less focus on them due to competing priorities. </a:t>
            </a:r>
          </a:p>
          <a:p>
            <a:r>
              <a:rPr lang="en-GB" dirty="0"/>
              <a:t> Technological: The rise of digital ordering apps in competitors, the need for faster service.</a:t>
            </a:r>
          </a:p>
          <a:p>
            <a:r>
              <a:rPr lang="en-GB" dirty="0"/>
              <a:t> Environmental: Eco-friendly café that could be seen as a competitive advantage but increasing supply costs challenge sustainability.</a:t>
            </a:r>
          </a:p>
          <a:p>
            <a:r>
              <a:rPr lang="en-GB" dirty="0"/>
              <a:t> Legal: Local regulations on business operations or environmental impact.</a:t>
            </a:r>
          </a:p>
          <a:p>
            <a:endParaRPr lang="en-GB" dirty="0"/>
          </a:p>
        </p:txBody>
      </p:sp>
    </p:spTree>
    <p:extLst>
      <p:ext uri="{BB962C8B-B14F-4D97-AF65-F5344CB8AC3E}">
        <p14:creationId xmlns:p14="http://schemas.microsoft.com/office/powerpoint/2010/main" val="2319238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AED67-871F-EBA7-957C-2BC56703F6E0}"/>
              </a:ext>
            </a:extLst>
          </p:cNvPr>
          <p:cNvSpPr>
            <a:spLocks noGrp="1"/>
          </p:cNvSpPr>
          <p:nvPr>
            <p:ph type="title"/>
          </p:nvPr>
        </p:nvSpPr>
        <p:spPr>
          <a:xfrm>
            <a:off x="2895600" y="639315"/>
            <a:ext cx="8610600" cy="1293028"/>
          </a:xfrm>
        </p:spPr>
        <p:txBody>
          <a:bodyPr/>
          <a:lstStyle/>
          <a:p>
            <a:r>
              <a:rPr lang="en-GB" dirty="0"/>
              <a:t>Cause and effect analysis</a:t>
            </a:r>
          </a:p>
        </p:txBody>
      </p:sp>
      <p:sp>
        <p:nvSpPr>
          <p:cNvPr id="3" name="Content Placeholder 2">
            <a:extLst>
              <a:ext uri="{FF2B5EF4-FFF2-40B4-BE49-F238E27FC236}">
                <a16:creationId xmlns:a16="http://schemas.microsoft.com/office/drawing/2014/main" id="{BB81AB03-6744-80FC-1FA1-F283AC2864F8}"/>
              </a:ext>
            </a:extLst>
          </p:cNvPr>
          <p:cNvSpPr>
            <a:spLocks noGrp="1"/>
          </p:cNvSpPr>
          <p:nvPr>
            <p:ph idx="1"/>
          </p:nvPr>
        </p:nvSpPr>
        <p:spPr>
          <a:xfrm>
            <a:off x="264795" y="1725930"/>
            <a:ext cx="11662410" cy="4960620"/>
          </a:xfrm>
        </p:spPr>
        <p:txBody>
          <a:bodyPr>
            <a:normAutofit fontScale="25000" lnSpcReduction="20000"/>
          </a:bodyPr>
          <a:lstStyle/>
          <a:p>
            <a:r>
              <a:rPr lang="en-GB" sz="4800" b="1" dirty="0"/>
              <a:t>Main Problem: </a:t>
            </a:r>
            <a:r>
              <a:rPr lang="en-GB" sz="4800" dirty="0"/>
              <a:t>Decline in sales and customer satisfaction.</a:t>
            </a:r>
          </a:p>
          <a:p>
            <a:pPr marL="0" indent="0">
              <a:buNone/>
            </a:pPr>
            <a:r>
              <a:rPr lang="en-GB" sz="4800" b="1" dirty="0"/>
              <a:t>Causes:</a:t>
            </a:r>
          </a:p>
          <a:p>
            <a:pPr marL="457200" indent="-457200">
              <a:buAutoNum type="arabicPeriod"/>
            </a:pPr>
            <a:r>
              <a:rPr lang="en-GB" sz="4800" b="1" dirty="0"/>
              <a:t>Internal Operations</a:t>
            </a:r>
            <a:r>
              <a:rPr lang="en-GB" sz="4800" dirty="0"/>
              <a:t>:    </a:t>
            </a:r>
          </a:p>
          <a:p>
            <a:pPr>
              <a:buFontTx/>
              <a:buChar char="-"/>
            </a:pPr>
            <a:r>
              <a:rPr lang="en-GB" sz="4800" dirty="0"/>
              <a:t>Longer wait times (operational inefficiencies during peak hours).    </a:t>
            </a:r>
          </a:p>
          <a:p>
            <a:pPr>
              <a:buFontTx/>
              <a:buChar char="-"/>
            </a:pPr>
            <a:r>
              <a:rPr lang="en-GB" sz="4800" dirty="0"/>
              <a:t>Service issues (staffing or training challenges).  </a:t>
            </a:r>
          </a:p>
          <a:p>
            <a:pPr marL="0" indent="0">
              <a:buNone/>
            </a:pPr>
            <a:r>
              <a:rPr lang="en-GB" sz="4800" b="1" dirty="0"/>
              <a:t>2</a:t>
            </a:r>
            <a:r>
              <a:rPr lang="en-GB" sz="4800" dirty="0"/>
              <a:t>. </a:t>
            </a:r>
            <a:r>
              <a:rPr lang="en-GB" sz="4800" b="1" dirty="0"/>
              <a:t>External Competition</a:t>
            </a:r>
            <a:r>
              <a:rPr lang="en-GB" sz="4800" dirty="0"/>
              <a:t>:    </a:t>
            </a:r>
          </a:p>
          <a:p>
            <a:pPr>
              <a:buFontTx/>
              <a:buChar char="-"/>
            </a:pPr>
            <a:r>
              <a:rPr lang="en-GB" sz="4800" dirty="0"/>
              <a:t> Faster service and lower prices from coffee chains.     </a:t>
            </a:r>
          </a:p>
          <a:p>
            <a:pPr>
              <a:buFontTx/>
              <a:buChar char="-"/>
            </a:pPr>
            <a:r>
              <a:rPr lang="en-GB" sz="4800" dirty="0"/>
              <a:t>Digital ordering apps providing convenience.  </a:t>
            </a:r>
          </a:p>
          <a:p>
            <a:pPr marL="0" indent="0">
              <a:buNone/>
            </a:pPr>
            <a:r>
              <a:rPr lang="en-GB" sz="4800" b="1" dirty="0"/>
              <a:t>3. Economic Pressures:</a:t>
            </a:r>
            <a:r>
              <a:rPr lang="en-GB" sz="4800" dirty="0"/>
              <a:t>     </a:t>
            </a:r>
          </a:p>
          <a:p>
            <a:pPr>
              <a:buFontTx/>
              <a:buChar char="-"/>
            </a:pPr>
            <a:r>
              <a:rPr lang="en-GB" sz="4800" dirty="0"/>
              <a:t>Increased costs of eco-friendly supplies due to inflation.    </a:t>
            </a:r>
          </a:p>
          <a:p>
            <a:pPr>
              <a:buFontTx/>
              <a:buChar char="-"/>
            </a:pPr>
            <a:r>
              <a:rPr lang="en-GB" sz="4800" dirty="0"/>
              <a:t>Customers prioritizing affordability over sustainability.  </a:t>
            </a:r>
          </a:p>
          <a:p>
            <a:pPr marL="0" indent="0">
              <a:buNone/>
            </a:pPr>
            <a:r>
              <a:rPr lang="en-GB" sz="4800" b="1" dirty="0"/>
              <a:t>4. Changing Customer Preferences:</a:t>
            </a:r>
            <a:r>
              <a:rPr lang="en-GB" sz="4800" dirty="0"/>
              <a:t>    </a:t>
            </a:r>
          </a:p>
          <a:p>
            <a:pPr>
              <a:buFontTx/>
              <a:buChar char="-"/>
            </a:pPr>
            <a:r>
              <a:rPr lang="en-GB" sz="4800" dirty="0"/>
              <a:t>Preference for speed over ethical focus.     </a:t>
            </a:r>
          </a:p>
          <a:p>
            <a:pPr>
              <a:buFontTx/>
              <a:buChar char="-"/>
            </a:pPr>
            <a:r>
              <a:rPr lang="en-GB" sz="4800" dirty="0"/>
              <a:t>Perception of lower value for money.</a:t>
            </a:r>
          </a:p>
          <a:p>
            <a:pPr>
              <a:buFontTx/>
              <a:buChar char="-"/>
            </a:pPr>
            <a:endParaRPr lang="en-GB" sz="4800" dirty="0"/>
          </a:p>
          <a:p>
            <a:pPr marL="0" indent="0">
              <a:buNone/>
            </a:pPr>
            <a:r>
              <a:rPr lang="en-GB" sz="4800" b="1" dirty="0"/>
              <a:t>Effects:  </a:t>
            </a:r>
          </a:p>
          <a:p>
            <a:pPr>
              <a:buFontTx/>
              <a:buChar char="-"/>
            </a:pPr>
            <a:r>
              <a:rPr lang="en-GB" sz="4800" dirty="0"/>
              <a:t>Reduced customer satisfaction.  </a:t>
            </a:r>
          </a:p>
          <a:p>
            <a:pPr marL="0" indent="0">
              <a:buNone/>
            </a:pPr>
            <a:r>
              <a:rPr lang="en-GB" sz="4800" dirty="0"/>
              <a:t>-    Decreased footfall and sales. </a:t>
            </a:r>
          </a:p>
          <a:p>
            <a:pPr>
              <a:buFontTx/>
              <a:buChar char="-"/>
            </a:pPr>
            <a:r>
              <a:rPr lang="en-GB" sz="4800" dirty="0"/>
              <a:t>Strain on profitability.</a:t>
            </a:r>
          </a:p>
          <a:p>
            <a:pPr marL="0" indent="0">
              <a:buNone/>
            </a:pPr>
            <a:endParaRPr lang="en-GB" dirty="0"/>
          </a:p>
        </p:txBody>
      </p:sp>
      <p:pic>
        <p:nvPicPr>
          <p:cNvPr id="1026" name="Picture 2" descr="Output image">
            <a:extLst>
              <a:ext uri="{FF2B5EF4-FFF2-40B4-BE49-F238E27FC236}">
                <a16:creationId xmlns:a16="http://schemas.microsoft.com/office/drawing/2014/main" id="{BCFDF7E5-BA10-CA5A-A6EF-A2AA3CADF5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7025" y="2160606"/>
            <a:ext cx="6784975" cy="4297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215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D7B1-9379-A67F-0C3C-21CA7A5AF151}"/>
              </a:ext>
            </a:extLst>
          </p:cNvPr>
          <p:cNvSpPr>
            <a:spLocks noGrp="1"/>
          </p:cNvSpPr>
          <p:nvPr>
            <p:ph type="title"/>
          </p:nvPr>
        </p:nvSpPr>
        <p:spPr>
          <a:xfrm>
            <a:off x="3212841" y="335165"/>
            <a:ext cx="8610600" cy="1293028"/>
          </a:xfrm>
        </p:spPr>
        <p:txBody>
          <a:bodyPr/>
          <a:lstStyle/>
          <a:p>
            <a:pPr algn="ctr"/>
            <a:r>
              <a:rPr lang="en-GB" dirty="0"/>
              <a:t>SOLUTIONS &amp; recommendations</a:t>
            </a:r>
          </a:p>
        </p:txBody>
      </p:sp>
      <p:sp>
        <p:nvSpPr>
          <p:cNvPr id="3" name="Content Placeholder 2">
            <a:extLst>
              <a:ext uri="{FF2B5EF4-FFF2-40B4-BE49-F238E27FC236}">
                <a16:creationId xmlns:a16="http://schemas.microsoft.com/office/drawing/2014/main" id="{058896B3-74A1-1C50-1729-6A2BB11873A9}"/>
              </a:ext>
            </a:extLst>
          </p:cNvPr>
          <p:cNvSpPr>
            <a:spLocks noGrp="1"/>
          </p:cNvSpPr>
          <p:nvPr>
            <p:ph idx="1"/>
          </p:nvPr>
        </p:nvSpPr>
        <p:spPr>
          <a:xfrm>
            <a:off x="125730" y="1909482"/>
            <a:ext cx="12192000" cy="4319868"/>
          </a:xfrm>
        </p:spPr>
        <p:txBody>
          <a:bodyPr>
            <a:normAutofit fontScale="77500" lnSpcReduction="20000"/>
          </a:bodyPr>
          <a:lstStyle/>
          <a:p>
            <a:r>
              <a:rPr lang="en-GB" dirty="0"/>
              <a:t>Here a few potential solutions based on the causes identified:</a:t>
            </a:r>
          </a:p>
          <a:p>
            <a:pPr marL="457200" indent="-457200">
              <a:buAutoNum type="arabicPeriod"/>
            </a:pPr>
            <a:r>
              <a:rPr lang="en-GB" b="1" dirty="0"/>
              <a:t>Improve Operational Efficiency:   </a:t>
            </a:r>
          </a:p>
          <a:p>
            <a:pPr>
              <a:buFontTx/>
              <a:buChar char="-"/>
            </a:pPr>
            <a:r>
              <a:rPr lang="en-GB" dirty="0"/>
              <a:t>Streamline the service process during peak hours (more staff, better training).</a:t>
            </a:r>
          </a:p>
          <a:p>
            <a:pPr>
              <a:buFontTx/>
              <a:buChar char="-"/>
            </a:pPr>
            <a:r>
              <a:rPr lang="en-GB" dirty="0"/>
              <a:t>Implement a digital ordering system to reduce wait times.   </a:t>
            </a:r>
          </a:p>
          <a:p>
            <a:pPr>
              <a:buFontTx/>
              <a:buChar char="-"/>
            </a:pPr>
            <a:r>
              <a:rPr lang="en-GB" dirty="0"/>
              <a:t>Consider a loyalty program to retain customers and increase repeat business.</a:t>
            </a:r>
          </a:p>
          <a:p>
            <a:pPr marL="0" indent="0">
              <a:buNone/>
            </a:pPr>
            <a:r>
              <a:rPr lang="en-GB" b="1" dirty="0"/>
              <a:t>2. Address the Competition:</a:t>
            </a:r>
            <a:r>
              <a:rPr lang="en-GB" dirty="0"/>
              <a:t>   </a:t>
            </a:r>
          </a:p>
          <a:p>
            <a:pPr>
              <a:buFontTx/>
              <a:buChar char="-"/>
            </a:pPr>
            <a:r>
              <a:rPr lang="en-GB" dirty="0"/>
              <a:t>Develop a stronger brand message around sustainability while emphasizing speed.   </a:t>
            </a:r>
          </a:p>
          <a:p>
            <a:pPr>
              <a:buFontTx/>
              <a:buChar char="-"/>
            </a:pPr>
            <a:r>
              <a:rPr lang="en-GB" dirty="0"/>
              <a:t>Explore competitive pricing strategies or bundle offers to provide better value for money.</a:t>
            </a:r>
          </a:p>
          <a:p>
            <a:pPr marL="0" indent="0">
              <a:buNone/>
            </a:pPr>
            <a:r>
              <a:rPr lang="en-GB" b="1" dirty="0"/>
              <a:t>3. Adapt to Customer Preferences: </a:t>
            </a:r>
            <a:r>
              <a:rPr lang="en-GB" dirty="0"/>
              <a:t> </a:t>
            </a:r>
          </a:p>
          <a:p>
            <a:pPr marL="0" indent="0">
              <a:buNone/>
            </a:pPr>
            <a:r>
              <a:rPr lang="en-GB" dirty="0"/>
              <a:t>-  Survey customers to better understand changing needs and tailor offerings accordingly.</a:t>
            </a:r>
          </a:p>
          <a:p>
            <a:pPr marL="0" indent="0">
              <a:buNone/>
            </a:pPr>
            <a:r>
              <a:rPr lang="en-GB" dirty="0"/>
              <a:t>- Enhance marketing campaigns to highlight the café’s unique ethical practices while addressing affordability.</a:t>
            </a:r>
          </a:p>
          <a:p>
            <a:pPr marL="0" indent="0">
              <a:buNone/>
            </a:pPr>
            <a:r>
              <a:rPr lang="en-GB" b="1" dirty="0"/>
              <a:t>4. Manage Rising Costs:  </a:t>
            </a:r>
          </a:p>
          <a:p>
            <a:pPr marL="0" indent="0">
              <a:buNone/>
            </a:pPr>
            <a:r>
              <a:rPr lang="en-GB" dirty="0"/>
              <a:t> - Look into alternative suppliers for eco-friendly products to reduce costs.  </a:t>
            </a:r>
          </a:p>
          <a:p>
            <a:pPr marL="0" indent="0">
              <a:buNone/>
            </a:pPr>
            <a:r>
              <a:rPr lang="en-GB" dirty="0"/>
              <a:t> - Consider adjusting pricing to reflect rising supply costs but balance it with customer expectations.</a:t>
            </a:r>
          </a:p>
        </p:txBody>
      </p:sp>
    </p:spTree>
    <p:extLst>
      <p:ext uri="{BB962C8B-B14F-4D97-AF65-F5344CB8AC3E}">
        <p14:creationId xmlns:p14="http://schemas.microsoft.com/office/powerpoint/2010/main" val="134211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DC32-BA9C-F0E6-4BD8-C8113AFC05C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EA78CD0-D7B7-50A3-6D84-0BDC29607D93}"/>
              </a:ext>
            </a:extLst>
          </p:cNvPr>
          <p:cNvSpPr>
            <a:spLocks noGrp="1"/>
          </p:cNvSpPr>
          <p:nvPr>
            <p:ph idx="1"/>
          </p:nvPr>
        </p:nvSpPr>
        <p:spPr/>
        <p:txBody>
          <a:bodyPr/>
          <a:lstStyle/>
          <a:p>
            <a:r>
              <a:rPr lang="en-GB" dirty="0"/>
              <a:t> </a:t>
            </a:r>
            <a:r>
              <a:rPr lang="en-GB" b="1" dirty="0"/>
              <a:t>Recap:</a:t>
            </a:r>
            <a:r>
              <a:rPr lang="en-GB" dirty="0"/>
              <a:t> </a:t>
            </a:r>
            <a:r>
              <a:rPr lang="en-GB" dirty="0" err="1"/>
              <a:t>GreenBean</a:t>
            </a:r>
            <a:r>
              <a:rPr lang="en-GB" dirty="0"/>
              <a:t> Café is facing challenges from both internal inefficiencies and external pressures (competition and economic factors). However, by addressing operational issues, adapting to customer preferences, and finding ways to manage rising costs, the café can secure its future.</a:t>
            </a:r>
          </a:p>
          <a:p>
            <a:r>
              <a:rPr lang="en-GB" b="1" dirty="0"/>
              <a:t>Call to Action: </a:t>
            </a:r>
            <a:r>
              <a:rPr lang="en-GB" dirty="0"/>
              <a:t>Alex Taylor should focus on improving customer experience, leveraging its unique selling points (ethical sourcing), and adapting to new trends in service and technology.</a:t>
            </a:r>
          </a:p>
        </p:txBody>
      </p:sp>
    </p:spTree>
    <p:extLst>
      <p:ext uri="{BB962C8B-B14F-4D97-AF65-F5344CB8AC3E}">
        <p14:creationId xmlns:p14="http://schemas.microsoft.com/office/powerpoint/2010/main" val="4063917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CE404-E20B-1B7D-FF96-3BE1AEF5210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70C9289-471B-E8C4-A914-81EA9B6FE030}"/>
              </a:ext>
            </a:extLst>
          </p:cNvPr>
          <p:cNvSpPr>
            <a:spLocks noGrp="1"/>
          </p:cNvSpPr>
          <p:nvPr>
            <p:ph idx="1"/>
          </p:nvPr>
        </p:nvSpPr>
        <p:spPr/>
        <p:txBody>
          <a:bodyPr>
            <a:normAutofit fontScale="55000" lnSpcReduction="20000"/>
          </a:bodyPr>
          <a:lstStyle/>
          <a:p>
            <a:r>
              <a:rPr lang="en-GB" i="1" dirty="0" err="1"/>
              <a:t>Sanremo</a:t>
            </a:r>
            <a:r>
              <a:rPr lang="en-GB" i="1" dirty="0"/>
              <a:t> UK, 2025. Three creative ideas to help your coffee shop outshine the chains. [online] Available at: </a:t>
            </a:r>
            <a:r>
              <a:rPr lang="en-GB" i="1" dirty="0">
                <a:hlinkClick r:id="rId3"/>
              </a:rPr>
              <a:t>https://www.sanremouk.com/learn/three-creative-ideas-to-help-your-coffee-shop-outshine-the-chains/ </a:t>
            </a:r>
            <a:r>
              <a:rPr lang="en-GB" i="1" dirty="0"/>
              <a:t>[Accessed 8 March 2025].</a:t>
            </a:r>
          </a:p>
          <a:p>
            <a:r>
              <a:rPr lang="en-GB" i="1" dirty="0" err="1"/>
              <a:t>Minutehack</a:t>
            </a:r>
            <a:r>
              <a:rPr lang="en-GB" i="1" dirty="0"/>
              <a:t>, 2025. The rise of coffee chains and the challenge for independents. [online] Available at </a:t>
            </a:r>
            <a:r>
              <a:rPr lang="en-GB" i="1" dirty="0">
                <a:hlinkClick r:id="rId4" action="ppaction://hlinkfile"/>
              </a:rPr>
              <a:t>https://minutehack.com/news/the-rise-of-coffee-chains-and-the-challenge-for-independents</a:t>
            </a:r>
            <a:r>
              <a:rPr lang="en-GB" i="1" dirty="0"/>
              <a:t> [Accessed 8 March 2025].</a:t>
            </a:r>
          </a:p>
          <a:p>
            <a:r>
              <a:rPr lang="en-GB" i="1" dirty="0"/>
              <a:t>The Coffee Newsletter, 2024. Why coffee shops are closing. [online] Available at: </a:t>
            </a:r>
            <a:r>
              <a:rPr lang="en-GB" i="1" dirty="0">
                <a:hlinkClick r:id="rId5"/>
              </a:rPr>
              <a:t>https://thecoffeenewsletter.blog/2024/11/11/why-coffee-shops-are-closing/? </a:t>
            </a:r>
            <a:r>
              <a:rPr lang="en-GB" i="1" dirty="0"/>
              <a:t>[Accessed 10 March 2025].</a:t>
            </a:r>
          </a:p>
          <a:p>
            <a:r>
              <a:rPr lang="en-GB" i="1" dirty="0"/>
              <a:t>World Coffee Portal, 2018. 5 key themes: The changing face of British coffee. [online] Available at: </a:t>
            </a:r>
            <a:r>
              <a:rPr lang="en-GB" i="1" dirty="0">
                <a:hlinkClick r:id="rId6"/>
              </a:rPr>
              <a:t>https://www.worldcoffeeportal.com/Latest/InsightAnalysis/2018/5-key-themes-The-changing-face-of-British-coffee?</a:t>
            </a:r>
            <a:r>
              <a:rPr lang="en-GB" i="1" dirty="0"/>
              <a:t> [Accessed 12 March 2025].</a:t>
            </a:r>
          </a:p>
          <a:p>
            <a:r>
              <a:rPr lang="en-GB" i="1" dirty="0"/>
              <a:t>The Guardian, 2025. Laughter not laptops: cafe culture fights back against keyboard invaders. [online] Available at: </a:t>
            </a:r>
            <a:r>
              <a:rPr lang="en-GB" i="1" dirty="0">
                <a:hlinkClick r:id="rId7"/>
              </a:rPr>
              <a:t>https://www.theguardian.com/technology/2025/mar/17/laughter-not-laptops-cafe-culture-fights-back-against-keyboard-invaders? </a:t>
            </a:r>
            <a:r>
              <a:rPr lang="en-GB" i="1" dirty="0"/>
              <a:t>[Accessed 12 March 2025].</a:t>
            </a:r>
          </a:p>
          <a:p>
            <a:r>
              <a:rPr lang="en-GB" i="1" dirty="0"/>
              <a:t>Majesty Coffee, 2025. What are the common problems in a coffee shop? A concise analysis. [online] Available at </a:t>
            </a:r>
            <a:r>
              <a:rPr lang="en-GB" i="1" dirty="0">
                <a:hlinkClick r:id="rId8"/>
              </a:rPr>
              <a:t>https://majestycoffee.com/blogs/posts/what-are-the-common-problems-in-a-coffee-shop-a-concise-analysis?</a:t>
            </a:r>
            <a:r>
              <a:rPr lang="en-GB" i="1" dirty="0"/>
              <a:t> [Accessed 13 March 2025].</a:t>
            </a:r>
          </a:p>
          <a:p>
            <a:r>
              <a:rPr lang="en-GB" i="1" dirty="0"/>
              <a:t>Research Portal, University of the West of Scotland, 2019. Factorial research: Investigating the Success of Independent Coffee Shops and Cafes in the UK. [online] Available at</a:t>
            </a:r>
            <a:r>
              <a:rPr lang="en-GB" i="1" dirty="0">
                <a:hlinkClick r:id="rId9" action="ppaction://hlinkfile"/>
              </a:rPr>
              <a:t>: https://research-portal.uws.ac.uk/files/53722579/2019_09_01_Douglas_et_al_Factorial_accepted.pdf</a:t>
            </a:r>
            <a:r>
              <a:rPr lang="en-GB" i="1" dirty="0"/>
              <a:t>?[Accessed 14 March 2025].</a:t>
            </a:r>
          </a:p>
          <a:p>
            <a:r>
              <a:rPr lang="en-GB" i="1" dirty="0"/>
              <a:t>ResearchGate, 2025. Investigating the Success of Independent Coffee Shops and Cafes in the UK: Findings from a Pilot Study. [online]Available at: </a:t>
            </a:r>
            <a:r>
              <a:rPr lang="en-GB" i="1" dirty="0">
                <a:hlinkClick r:id="rId10"/>
              </a:rPr>
              <a:t>https://www.researchgate.net/publication/330185558_Investigating_the_Success_of_Independent_Coffee_Shops_and_Cafes_in_the_UK_Findings_from_a_Pilot_Study</a:t>
            </a:r>
            <a:r>
              <a:rPr lang="en-GB" i="1" dirty="0"/>
              <a:t>? [Accessed 14 March 2025].</a:t>
            </a:r>
          </a:p>
        </p:txBody>
      </p:sp>
    </p:spTree>
    <p:extLst>
      <p:ext uri="{BB962C8B-B14F-4D97-AF65-F5344CB8AC3E}">
        <p14:creationId xmlns:p14="http://schemas.microsoft.com/office/powerpoint/2010/main" val="136411627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1105</Words>
  <Application>Microsoft Office PowerPoint</Application>
  <PresentationFormat>Widescreen</PresentationFormat>
  <Paragraphs>71</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Century Gothic</vt:lpstr>
      <vt:lpstr>Vapor Trail</vt:lpstr>
      <vt:lpstr>LCLM4004_LON- Problem Solving and Decision Making- Business Problem –  Title: Challenges Facing GreenBean Café: Solutions for the Future</vt:lpstr>
      <vt:lpstr>Introduction</vt:lpstr>
      <vt:lpstr>Identifying the Problem: 5W2H Method</vt:lpstr>
      <vt:lpstr>PESTEL Analysis- External Factors</vt:lpstr>
      <vt:lpstr>Cause and effect analysis</vt:lpstr>
      <vt:lpstr>SOLUTIONS &amp;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Bangura</dc:creator>
  <cp:lastModifiedBy>Fatima Bangura</cp:lastModifiedBy>
  <cp:revision>17</cp:revision>
  <dcterms:created xsi:type="dcterms:W3CDTF">2025-03-04T19:07:59Z</dcterms:created>
  <dcterms:modified xsi:type="dcterms:W3CDTF">2025-03-20T21:32:31Z</dcterms:modified>
</cp:coreProperties>
</file>