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9D8805-9C1E-F474-00D7-8535955735AB}" v="12" dt="2023-04-17T19:26:55.472"/>
    <p1510:client id="{EA713886-94B9-445A-BFB1-773A1D7A0259}" v="1357" dt="2023-04-17T10:17:24.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dows of bull fighting a bear">
            <a:extLst>
              <a:ext uri="{FF2B5EF4-FFF2-40B4-BE49-F238E27FC236}">
                <a16:creationId xmlns:a16="http://schemas.microsoft.com/office/drawing/2014/main" id="{6C9C3074-DC7D-AFB8-04D3-F62B630C06EE}"/>
              </a:ext>
            </a:extLst>
          </p:cNvPr>
          <p:cNvPicPr>
            <a:picLocks noChangeAspect="1"/>
          </p:cNvPicPr>
          <p:nvPr/>
        </p:nvPicPr>
        <p:blipFill rotWithShape="1">
          <a:blip r:embed="rId2">
            <a:alphaModFix amt="50000"/>
          </a:blip>
          <a:srcRect t="10237" r="-2" b="5366"/>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cs typeface="Calibri Light"/>
              </a:rPr>
              <a:t>Animal Rights</a:t>
            </a:r>
            <a:endParaRPr lang="en-GB">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By Harvey Robinson</a:t>
            </a:r>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image of a rhino in black and white">
            <a:extLst>
              <a:ext uri="{FF2B5EF4-FFF2-40B4-BE49-F238E27FC236}">
                <a16:creationId xmlns:a16="http://schemas.microsoft.com/office/drawing/2014/main" id="{599AE907-6BA2-FA9F-8410-0174EE297186}"/>
              </a:ext>
            </a:extLst>
          </p:cNvPr>
          <p:cNvPicPr>
            <a:picLocks noChangeAspect="1"/>
          </p:cNvPicPr>
          <p:nvPr/>
        </p:nvPicPr>
        <p:blipFill rotWithShape="1">
          <a:blip r:embed="rId2">
            <a:alphaModFix amt="35000"/>
          </a:blip>
          <a:srcRect t="3161" r="-2" b="31"/>
          <a:stretch/>
        </p:blipFill>
        <p:spPr>
          <a:xfrm>
            <a:off x="20" y="10"/>
            <a:ext cx="12191980" cy="6857990"/>
          </a:xfrm>
          <a:prstGeom prst="rect">
            <a:avLst/>
          </a:prstGeom>
        </p:spPr>
      </p:pic>
      <p:sp>
        <p:nvSpPr>
          <p:cNvPr id="2" name="Title 1">
            <a:extLst>
              <a:ext uri="{FF2B5EF4-FFF2-40B4-BE49-F238E27FC236}">
                <a16:creationId xmlns:a16="http://schemas.microsoft.com/office/drawing/2014/main" id="{9F4FF7E8-866C-1020-1605-13E2B36605D5}"/>
              </a:ext>
            </a:extLst>
          </p:cNvPr>
          <p:cNvSpPr>
            <a:spLocks noGrp="1"/>
          </p:cNvSpPr>
          <p:nvPr>
            <p:ph type="title"/>
          </p:nvPr>
        </p:nvSpPr>
        <p:spPr>
          <a:xfrm>
            <a:off x="838200" y="365125"/>
            <a:ext cx="10515600" cy="1325563"/>
          </a:xfrm>
        </p:spPr>
        <p:txBody>
          <a:bodyPr>
            <a:normAutofit/>
          </a:bodyPr>
          <a:lstStyle/>
          <a:p>
            <a:r>
              <a:rPr lang="en-GB">
                <a:solidFill>
                  <a:srgbClr val="FFFFFF"/>
                </a:solidFill>
                <a:cs typeface="Calibri Light"/>
              </a:rPr>
              <a:t>What is Speciesism?</a:t>
            </a:r>
            <a:endParaRPr lang="en-GB">
              <a:solidFill>
                <a:srgbClr val="FFFFFF"/>
              </a:solidFill>
            </a:endParaRPr>
          </a:p>
        </p:txBody>
      </p:sp>
      <p:sp>
        <p:nvSpPr>
          <p:cNvPr id="3" name="Content Placeholder 2">
            <a:extLst>
              <a:ext uri="{FF2B5EF4-FFF2-40B4-BE49-F238E27FC236}">
                <a16:creationId xmlns:a16="http://schemas.microsoft.com/office/drawing/2014/main" id="{1E4F767F-3ADB-EAFB-10DB-60585A40C97C}"/>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a:solidFill>
                  <a:srgbClr val="FFFFFF"/>
                </a:solidFill>
                <a:cs typeface="Calibri"/>
              </a:rPr>
              <a:t>The definition of speciesism is "the assumption of human superiority leading to the exploitation of animals"</a:t>
            </a:r>
          </a:p>
          <a:p>
            <a:endParaRPr lang="en-GB">
              <a:solidFill>
                <a:srgbClr val="FFFFFF"/>
              </a:solidFill>
              <a:cs typeface="Calibri"/>
            </a:endParaRPr>
          </a:p>
          <a:p>
            <a:r>
              <a:rPr lang="en-GB">
                <a:solidFill>
                  <a:srgbClr val="FFFFFF"/>
                </a:solidFill>
                <a:cs typeface="Calibri"/>
              </a:rPr>
              <a:t>This means that humans view themselves above all other living creatures and use them against their will for selfish reasons</a:t>
            </a:r>
            <a:endParaRPr lang="en-GB">
              <a:solidFill>
                <a:srgbClr val="FFFFFF"/>
              </a:solidFill>
            </a:endParaRPr>
          </a:p>
          <a:p>
            <a:endParaRPr lang="en-GB">
              <a:solidFill>
                <a:srgbClr val="FFFFFF"/>
              </a:solidFill>
              <a:cs typeface="Calibri"/>
            </a:endParaRPr>
          </a:p>
        </p:txBody>
      </p:sp>
    </p:spTree>
    <p:extLst>
      <p:ext uri="{BB962C8B-B14F-4D97-AF65-F5344CB8AC3E}">
        <p14:creationId xmlns:p14="http://schemas.microsoft.com/office/powerpoint/2010/main" val="416548604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10;&#10;Description automatically generated">
            <a:extLst>
              <a:ext uri="{FF2B5EF4-FFF2-40B4-BE49-F238E27FC236}">
                <a16:creationId xmlns:a16="http://schemas.microsoft.com/office/drawing/2014/main" id="{864952B1-0289-342B-02CD-FEC793C45A63}"/>
              </a:ext>
            </a:extLst>
          </p:cNvPr>
          <p:cNvPicPr>
            <a:picLocks noChangeAspect="1"/>
          </p:cNvPicPr>
          <p:nvPr/>
        </p:nvPicPr>
        <p:blipFill rotWithShape="1">
          <a:blip r:embed="rId2"/>
          <a:srcRect t="9091" r="23576"/>
          <a:stretch/>
        </p:blipFill>
        <p:spPr>
          <a:xfrm>
            <a:off x="3522468" y="10"/>
            <a:ext cx="8669532" cy="6857990"/>
          </a:xfrm>
          <a:prstGeom prst="rect">
            <a:avLst/>
          </a:prstGeom>
        </p:spPr>
      </p:pic>
      <p:sp>
        <p:nvSpPr>
          <p:cNvPr id="13"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CD8CB1-DC3A-2745-4640-FCAC075CCC46}"/>
              </a:ext>
            </a:extLst>
          </p:cNvPr>
          <p:cNvSpPr>
            <a:spLocks noGrp="1"/>
          </p:cNvSpPr>
          <p:nvPr>
            <p:ph type="title"/>
          </p:nvPr>
        </p:nvSpPr>
        <p:spPr>
          <a:xfrm>
            <a:off x="371094" y="992939"/>
            <a:ext cx="3438144" cy="1124712"/>
          </a:xfrm>
        </p:spPr>
        <p:txBody>
          <a:bodyPr anchor="b">
            <a:normAutofit/>
          </a:bodyPr>
          <a:lstStyle/>
          <a:p>
            <a:r>
              <a:rPr lang="en-GB" sz="2800">
                <a:cs typeface="Calibri Light"/>
              </a:rPr>
              <a:t>Is speciesism justified?</a:t>
            </a:r>
            <a:endParaRPr lang="en-GB" sz="280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0B1C04E-880D-DDB2-969A-86DF6D5154BF}"/>
              </a:ext>
            </a:extLst>
          </p:cNvPr>
          <p:cNvSpPr>
            <a:spLocks noGrp="1"/>
          </p:cNvSpPr>
          <p:nvPr>
            <p:ph idx="1"/>
          </p:nvPr>
        </p:nvSpPr>
        <p:spPr>
          <a:xfrm>
            <a:off x="371094" y="2540845"/>
            <a:ext cx="4511022" cy="4288234"/>
          </a:xfrm>
        </p:spPr>
        <p:txBody>
          <a:bodyPr anchor="t">
            <a:normAutofit/>
          </a:bodyPr>
          <a:lstStyle/>
          <a:p>
            <a:r>
              <a:rPr lang="en-US" sz="1700" dirty="0">
                <a:cs typeface="Calibri"/>
              </a:rPr>
              <a:t>In many cultures around the world such as our own, animals are treated relatively well before their execution. Legally, if possible, it is required to stun the animal before killing it so that it does not feel any pain</a:t>
            </a:r>
            <a:endParaRPr lang="en-US" dirty="0"/>
          </a:p>
          <a:p>
            <a:r>
              <a:rPr lang="en-US" sz="1700" dirty="0">
                <a:cs typeface="Calibri"/>
              </a:rPr>
              <a:t>In some cultures, however, this is not the case. For example, a popular ritual to create halal meat involves cutting the cow's throat, severing the artery and draining all the blood, all while the animal is still alive and conscious</a:t>
            </a:r>
          </a:p>
          <a:p>
            <a:r>
              <a:rPr lang="en-US" sz="1700" dirty="0">
                <a:cs typeface="Calibri"/>
              </a:rPr>
              <a:t>This more barbaric method is an example of speciesism and how poorly animals can be treated in the meat production industry. While our methods aren't yet perfect, we are ahead of a lot of other cultures in terms of how animals are treated</a:t>
            </a:r>
          </a:p>
        </p:txBody>
      </p:sp>
    </p:spTree>
    <p:extLst>
      <p:ext uri="{BB962C8B-B14F-4D97-AF65-F5344CB8AC3E}">
        <p14:creationId xmlns:p14="http://schemas.microsoft.com/office/powerpoint/2010/main" val="347362193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y fox hiding behind a tree">
            <a:extLst>
              <a:ext uri="{FF2B5EF4-FFF2-40B4-BE49-F238E27FC236}">
                <a16:creationId xmlns:a16="http://schemas.microsoft.com/office/drawing/2014/main" id="{BDB7CD5B-80AC-80D6-5C4A-02C82682B223}"/>
              </a:ext>
            </a:extLst>
          </p:cNvPr>
          <p:cNvPicPr>
            <a:picLocks noChangeAspect="1"/>
          </p:cNvPicPr>
          <p:nvPr/>
        </p:nvPicPr>
        <p:blipFill rotWithShape="1">
          <a:blip r:embed="rId2"/>
          <a:srcRect r="6021" b="-3"/>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41E643-CD3B-89F1-2B46-FBE1E66FF4DD}"/>
              </a:ext>
            </a:extLst>
          </p:cNvPr>
          <p:cNvSpPr>
            <a:spLocks noGrp="1"/>
          </p:cNvSpPr>
          <p:nvPr>
            <p:ph type="title"/>
          </p:nvPr>
        </p:nvSpPr>
        <p:spPr>
          <a:xfrm>
            <a:off x="613508" y="-396875"/>
            <a:ext cx="3822189" cy="1899912"/>
          </a:xfrm>
        </p:spPr>
        <p:txBody>
          <a:bodyPr>
            <a:normAutofit/>
          </a:bodyPr>
          <a:lstStyle/>
          <a:p>
            <a:r>
              <a:rPr lang="en-GB" sz="4000">
                <a:cs typeface="Calibri Light"/>
              </a:rPr>
              <a:t>Fox Hunting</a:t>
            </a:r>
            <a:endParaRPr lang="en-GB" sz="4000"/>
          </a:p>
        </p:txBody>
      </p:sp>
      <p:sp>
        <p:nvSpPr>
          <p:cNvPr id="3" name="Content Placeholder 2">
            <a:extLst>
              <a:ext uri="{FF2B5EF4-FFF2-40B4-BE49-F238E27FC236}">
                <a16:creationId xmlns:a16="http://schemas.microsoft.com/office/drawing/2014/main" id="{2A4AB551-F8BE-95AD-E141-3E375B974E95}"/>
              </a:ext>
            </a:extLst>
          </p:cNvPr>
          <p:cNvSpPr>
            <a:spLocks noGrp="1"/>
          </p:cNvSpPr>
          <p:nvPr>
            <p:ph idx="1"/>
          </p:nvPr>
        </p:nvSpPr>
        <p:spPr>
          <a:xfrm>
            <a:off x="466969" y="1134893"/>
            <a:ext cx="3822189" cy="4846684"/>
          </a:xfrm>
        </p:spPr>
        <p:txBody>
          <a:bodyPr vert="horz" lIns="91440" tIns="45720" rIns="91440" bIns="45720" rtlCol="0" anchor="t">
            <a:noAutofit/>
          </a:bodyPr>
          <a:lstStyle/>
          <a:p>
            <a:r>
              <a:rPr lang="en-GB" sz="1800" dirty="0">
                <a:cs typeface="Calibri"/>
              </a:rPr>
              <a:t>Some go along the line of reasoning that animals are and should be treated according to how intelligent they are</a:t>
            </a:r>
          </a:p>
          <a:p>
            <a:endParaRPr lang="en-GB" sz="1800" dirty="0">
              <a:cs typeface="Calibri"/>
            </a:endParaRPr>
          </a:p>
          <a:p>
            <a:r>
              <a:rPr lang="en-GB" sz="1800" dirty="0">
                <a:cs typeface="Calibri"/>
              </a:rPr>
              <a:t>However, many humans don't put this into practice as fox hunting still occurs in England </a:t>
            </a:r>
          </a:p>
          <a:p>
            <a:endParaRPr lang="en-GB" sz="1800" dirty="0">
              <a:cs typeface="Calibri"/>
            </a:endParaRPr>
          </a:p>
          <a:p>
            <a:r>
              <a:rPr lang="en-GB" sz="1800" dirty="0">
                <a:cs typeface="Calibri"/>
              </a:rPr>
              <a:t>The dogs used in fox hunting are no smarter than the creatures they are hunting </a:t>
            </a:r>
          </a:p>
          <a:p>
            <a:endParaRPr lang="en-GB" sz="1800" dirty="0">
              <a:cs typeface="Calibri"/>
            </a:endParaRPr>
          </a:p>
          <a:p>
            <a:r>
              <a:rPr lang="en-GB" sz="1800" dirty="0">
                <a:cs typeface="Calibri"/>
              </a:rPr>
              <a:t>Fox Hunters use tradition as an excuse to continue the hunts, with the current government constantly trying to legalise it again, a prime example of speciesism </a:t>
            </a:r>
          </a:p>
        </p:txBody>
      </p:sp>
    </p:spTree>
    <p:extLst>
      <p:ext uri="{BB962C8B-B14F-4D97-AF65-F5344CB8AC3E}">
        <p14:creationId xmlns:p14="http://schemas.microsoft.com/office/powerpoint/2010/main" val="2186112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93249-C9BD-34C1-6836-D5951D22CBA0}"/>
              </a:ext>
            </a:extLst>
          </p:cNvPr>
          <p:cNvSpPr>
            <a:spLocks noGrp="1"/>
          </p:cNvSpPr>
          <p:nvPr>
            <p:ph type="title"/>
          </p:nvPr>
        </p:nvSpPr>
        <p:spPr>
          <a:xfrm>
            <a:off x="808893" y="-475029"/>
            <a:ext cx="5251316" cy="1807305"/>
          </a:xfrm>
        </p:spPr>
        <p:txBody>
          <a:bodyPr>
            <a:normAutofit/>
          </a:bodyPr>
          <a:lstStyle/>
          <a:p>
            <a:r>
              <a:rPr lang="en-GB" dirty="0">
                <a:cs typeface="Calibri Light"/>
              </a:rPr>
              <a:t>Factory farming </a:t>
            </a:r>
            <a:endParaRPr lang="en-GB" dirty="0"/>
          </a:p>
        </p:txBody>
      </p:sp>
      <p:sp>
        <p:nvSpPr>
          <p:cNvPr id="3" name="Content Placeholder 2">
            <a:extLst>
              <a:ext uri="{FF2B5EF4-FFF2-40B4-BE49-F238E27FC236}">
                <a16:creationId xmlns:a16="http://schemas.microsoft.com/office/drawing/2014/main" id="{123AE930-1FDB-A185-2DCE-AC3140DBE980}"/>
              </a:ext>
            </a:extLst>
          </p:cNvPr>
          <p:cNvSpPr>
            <a:spLocks noGrp="1"/>
          </p:cNvSpPr>
          <p:nvPr>
            <p:ph idx="1"/>
          </p:nvPr>
        </p:nvSpPr>
        <p:spPr>
          <a:xfrm>
            <a:off x="808892" y="946067"/>
            <a:ext cx="4639159" cy="4967127"/>
          </a:xfrm>
        </p:spPr>
        <p:txBody>
          <a:bodyPr vert="horz" lIns="91440" tIns="45720" rIns="91440" bIns="45720" rtlCol="0" anchor="t">
            <a:noAutofit/>
          </a:bodyPr>
          <a:lstStyle/>
          <a:p>
            <a:r>
              <a:rPr lang="en-GB" sz="1800" dirty="0">
                <a:cs typeface="Calibri"/>
              </a:rPr>
              <a:t>Farmers often attempt to justify factory farming as a way to minimise expense and maximise profits, as a lot of farmers complain about their hard lifestyles and lack of monetary gain.</a:t>
            </a:r>
          </a:p>
          <a:p>
            <a:endParaRPr lang="en-GB" sz="1800" dirty="0">
              <a:cs typeface="Calibri"/>
            </a:endParaRPr>
          </a:p>
          <a:p>
            <a:r>
              <a:rPr lang="en-GB" sz="1800" dirty="0">
                <a:cs typeface="Calibri"/>
              </a:rPr>
              <a:t>However, with taxes going to farmers under EU law in order for them to properly take care of the land, their taking care of the animals should also be included in this deal.</a:t>
            </a:r>
            <a:endParaRPr lang="en-GB"/>
          </a:p>
          <a:p>
            <a:endParaRPr lang="en-GB" sz="1800" dirty="0">
              <a:cs typeface="Calibri"/>
            </a:endParaRPr>
          </a:p>
          <a:p>
            <a:r>
              <a:rPr lang="en-GB" sz="1800" dirty="0">
                <a:cs typeface="Calibri"/>
              </a:rPr>
              <a:t>An example of how animals can be treated poorly in factory farming is by how chickens' beaks are often trimmed in order to stop them from acting erratic and attacking other chickens. However, the only reason this behaviour might occur is due to the chickens' lack of freedom and the better method to reduce this would be to simply give them more space.</a:t>
            </a:r>
            <a:endParaRPr lang="en-GB"/>
          </a:p>
        </p:txBody>
      </p:sp>
      <p:pic>
        <p:nvPicPr>
          <p:cNvPr id="4" name="Picture 4" descr="A picture containing indoor, raft, several&#10;&#10;Description automatically generated">
            <a:extLst>
              <a:ext uri="{FF2B5EF4-FFF2-40B4-BE49-F238E27FC236}">
                <a16:creationId xmlns:a16="http://schemas.microsoft.com/office/drawing/2014/main" id="{F513ECE9-733D-658C-4F10-60DE4DDDF5E3}"/>
              </a:ext>
            </a:extLst>
          </p:cNvPr>
          <p:cNvPicPr>
            <a:picLocks noChangeAspect="1"/>
          </p:cNvPicPr>
          <p:nvPr/>
        </p:nvPicPr>
        <p:blipFill rotWithShape="1">
          <a:blip r:embed="rId2"/>
          <a:srcRect l="20798" r="2160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93042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itting, indoor&#10;&#10;Description automatically generated">
            <a:extLst>
              <a:ext uri="{FF2B5EF4-FFF2-40B4-BE49-F238E27FC236}">
                <a16:creationId xmlns:a16="http://schemas.microsoft.com/office/drawing/2014/main" id="{9BBB99A0-8789-6EB6-A6D5-3E9CCD1AB4FD}"/>
              </a:ext>
            </a:extLst>
          </p:cNvPr>
          <p:cNvPicPr>
            <a:picLocks noChangeAspect="1"/>
          </p:cNvPicPr>
          <p:nvPr/>
        </p:nvPicPr>
        <p:blipFill rotWithShape="1">
          <a:blip r:embed="rId2"/>
          <a:srcRect l="2729" r="17959"/>
          <a:stretch/>
        </p:blipFill>
        <p:spPr>
          <a:xfrm>
            <a:off x="2688433"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0522D5-D3CD-9E97-5467-3B0661502C6E}"/>
              </a:ext>
            </a:extLst>
          </p:cNvPr>
          <p:cNvSpPr>
            <a:spLocks noGrp="1"/>
          </p:cNvSpPr>
          <p:nvPr>
            <p:ph type="title"/>
          </p:nvPr>
        </p:nvSpPr>
        <p:spPr>
          <a:xfrm>
            <a:off x="535354" y="-269875"/>
            <a:ext cx="3822189" cy="1899912"/>
          </a:xfrm>
        </p:spPr>
        <p:txBody>
          <a:bodyPr>
            <a:normAutofit/>
          </a:bodyPr>
          <a:lstStyle/>
          <a:p>
            <a:r>
              <a:rPr lang="en-GB" sz="4000">
                <a:cs typeface="Calibri Light"/>
              </a:rPr>
              <a:t>Use of animals in research</a:t>
            </a:r>
            <a:endParaRPr lang="en-GB" sz="4000"/>
          </a:p>
        </p:txBody>
      </p:sp>
      <p:sp>
        <p:nvSpPr>
          <p:cNvPr id="3" name="Content Placeholder 2">
            <a:extLst>
              <a:ext uri="{FF2B5EF4-FFF2-40B4-BE49-F238E27FC236}">
                <a16:creationId xmlns:a16="http://schemas.microsoft.com/office/drawing/2014/main" id="{E74FE22C-C251-E44F-DD46-BB59FC56FCB2}"/>
              </a:ext>
            </a:extLst>
          </p:cNvPr>
          <p:cNvSpPr>
            <a:spLocks noGrp="1"/>
          </p:cNvSpPr>
          <p:nvPr>
            <p:ph idx="1"/>
          </p:nvPr>
        </p:nvSpPr>
        <p:spPr>
          <a:xfrm>
            <a:off x="535354" y="1457278"/>
            <a:ext cx="4066419" cy="4328915"/>
          </a:xfrm>
        </p:spPr>
        <p:txBody>
          <a:bodyPr vert="horz" lIns="91440" tIns="45720" rIns="91440" bIns="45720" rtlCol="0" anchor="t">
            <a:noAutofit/>
          </a:bodyPr>
          <a:lstStyle/>
          <a:p>
            <a:r>
              <a:rPr lang="en-GB" sz="2000" dirty="0">
                <a:cs typeface="Calibri"/>
              </a:rPr>
              <a:t>Research on animals is essential for companies to create new products and ensure they are safe for humans</a:t>
            </a:r>
          </a:p>
          <a:p>
            <a:endParaRPr lang="en-GB" sz="2000" dirty="0">
              <a:cs typeface="Calibri"/>
            </a:endParaRPr>
          </a:p>
          <a:p>
            <a:r>
              <a:rPr lang="en-GB" sz="2000" dirty="0">
                <a:cs typeface="Calibri"/>
              </a:rPr>
              <a:t>However, to minimise the number of animals tested on, companies should prioritise using new techniques such as cell culture to test their products</a:t>
            </a:r>
          </a:p>
          <a:p>
            <a:endParaRPr lang="en-GB" sz="2000" dirty="0">
              <a:cs typeface="Calibri"/>
            </a:endParaRPr>
          </a:p>
          <a:p>
            <a:r>
              <a:rPr lang="en-GB" sz="2000" dirty="0">
                <a:cs typeface="Calibri"/>
              </a:rPr>
              <a:t>Human volunteers should aways be used before subjecting an animal to something it didn't consent to and animals should only be used as a last resort</a:t>
            </a:r>
          </a:p>
        </p:txBody>
      </p:sp>
    </p:spTree>
    <p:extLst>
      <p:ext uri="{BB962C8B-B14F-4D97-AF65-F5344CB8AC3E}">
        <p14:creationId xmlns:p14="http://schemas.microsoft.com/office/powerpoint/2010/main" val="3034489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indoor&#10;&#10;Description automatically generated">
            <a:extLst>
              <a:ext uri="{FF2B5EF4-FFF2-40B4-BE49-F238E27FC236}">
                <a16:creationId xmlns:a16="http://schemas.microsoft.com/office/drawing/2014/main" id="{791D315E-75A4-12E3-5967-EA69FB5169A9}"/>
              </a:ext>
            </a:extLst>
          </p:cNvPr>
          <p:cNvPicPr>
            <a:picLocks noChangeAspect="1"/>
          </p:cNvPicPr>
          <p:nvPr/>
        </p:nvPicPr>
        <p:blipFill rotWithShape="1">
          <a:blip r:embed="rId2"/>
          <a:srcRect r="5882" b="-1"/>
          <a:stretch/>
        </p:blipFill>
        <p:spPr>
          <a:xfrm>
            <a:off x="2620048" y="10"/>
            <a:ext cx="9669642" cy="6857990"/>
          </a:xfrm>
          <a:prstGeom prst="rect">
            <a:avLst/>
          </a:prstGeom>
        </p:spPr>
      </p:pic>
      <p:sp>
        <p:nvSpPr>
          <p:cNvPr id="59" name="Rectangle 5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426E2C-3E63-E589-3861-C07D934EAB6E}"/>
              </a:ext>
            </a:extLst>
          </p:cNvPr>
          <p:cNvSpPr>
            <a:spLocks noGrp="1"/>
          </p:cNvSpPr>
          <p:nvPr>
            <p:ph type="title"/>
          </p:nvPr>
        </p:nvSpPr>
        <p:spPr>
          <a:xfrm>
            <a:off x="574431" y="-338260"/>
            <a:ext cx="3822189" cy="1899912"/>
          </a:xfrm>
        </p:spPr>
        <p:txBody>
          <a:bodyPr>
            <a:normAutofit/>
          </a:bodyPr>
          <a:lstStyle/>
          <a:p>
            <a:r>
              <a:rPr lang="en-GB" sz="4000">
                <a:cs typeface="Calibri Light"/>
              </a:rPr>
              <a:t>Jeremy Bentham</a:t>
            </a:r>
            <a:endParaRPr lang="en-GB" sz="4000"/>
          </a:p>
        </p:txBody>
      </p:sp>
      <p:sp>
        <p:nvSpPr>
          <p:cNvPr id="3" name="Content Placeholder 2">
            <a:extLst>
              <a:ext uri="{FF2B5EF4-FFF2-40B4-BE49-F238E27FC236}">
                <a16:creationId xmlns:a16="http://schemas.microsoft.com/office/drawing/2014/main" id="{1D27464A-BC7C-9F74-5F53-438443F1F510}"/>
              </a:ext>
            </a:extLst>
          </p:cNvPr>
          <p:cNvSpPr>
            <a:spLocks noGrp="1"/>
          </p:cNvSpPr>
          <p:nvPr>
            <p:ph idx="1"/>
          </p:nvPr>
        </p:nvSpPr>
        <p:spPr>
          <a:xfrm>
            <a:off x="574431" y="1252124"/>
            <a:ext cx="3822189" cy="5120223"/>
          </a:xfrm>
        </p:spPr>
        <p:txBody>
          <a:bodyPr vert="horz" lIns="91440" tIns="45720" rIns="91440" bIns="45720" rtlCol="0" anchor="t">
            <a:noAutofit/>
          </a:bodyPr>
          <a:lstStyle/>
          <a:p>
            <a:r>
              <a:rPr lang="en-GB" sz="1600" dirty="0">
                <a:cs typeface="Calibri"/>
              </a:rPr>
              <a:t>Bentham states - "the question is not, can they reason, nor can they talk, but can they suffer"</a:t>
            </a:r>
          </a:p>
          <a:p>
            <a:endParaRPr lang="en-GB" sz="1600" dirty="0">
              <a:cs typeface="Calibri"/>
            </a:endParaRPr>
          </a:p>
          <a:p>
            <a:r>
              <a:rPr lang="en-GB" sz="1600" dirty="0">
                <a:cs typeface="Calibri"/>
              </a:rPr>
              <a:t>In relation to animal rights, we know that pain is experienced by most if not all animals. Even some we previously thought could not suffer such as the lobster ,due to its lack of a brain, have been under investigation lately as more and more theories are coming out that it in fact feels as much pain as anything else</a:t>
            </a:r>
          </a:p>
          <a:p>
            <a:endParaRPr lang="en-GB" sz="1600" dirty="0">
              <a:cs typeface="Calibri"/>
            </a:endParaRPr>
          </a:p>
          <a:p>
            <a:r>
              <a:rPr lang="en-GB" sz="1600" dirty="0">
                <a:cs typeface="Calibri"/>
              </a:rPr>
              <a:t>Overall, some of the barbaric things animals are subjected to cause a lot of suffering and, alongside Bentham's reasoning, things must change in the animal industry, not to create equality with humans, but to get closer to it</a:t>
            </a:r>
          </a:p>
        </p:txBody>
      </p:sp>
    </p:spTree>
    <p:extLst>
      <p:ext uri="{BB962C8B-B14F-4D97-AF65-F5344CB8AC3E}">
        <p14:creationId xmlns:p14="http://schemas.microsoft.com/office/powerpoint/2010/main" val="15061050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Animal Rights</vt:lpstr>
      <vt:lpstr>What is Speciesism?</vt:lpstr>
      <vt:lpstr>Is speciesism justified?</vt:lpstr>
      <vt:lpstr>Fox Hunting</vt:lpstr>
      <vt:lpstr>Factory farming </vt:lpstr>
      <vt:lpstr>Use of animals in research</vt:lpstr>
      <vt:lpstr>Jeremy Bentham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264</cp:revision>
  <dcterms:created xsi:type="dcterms:W3CDTF">2023-04-17T09:30:26Z</dcterms:created>
  <dcterms:modified xsi:type="dcterms:W3CDTF">2023-04-17T19:27:04Z</dcterms:modified>
</cp:coreProperties>
</file>