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sldIdLst>
    <p:sldId id="256" r:id="rId2"/>
    <p:sldId id="261" r:id="rId3"/>
    <p:sldId id="258" r:id="rId4"/>
    <p:sldId id="262" r:id="rId5"/>
    <p:sldId id="263" r:id="rId6"/>
    <p:sldId id="260" r:id="rId7"/>
    <p:sldId id="270" r:id="rId8"/>
    <p:sldId id="271" r:id="rId9"/>
    <p:sldId id="272" r:id="rId10"/>
    <p:sldId id="268" r:id="rId11"/>
    <p:sldId id="264" r:id="rId12"/>
    <p:sldId id="274" r:id="rId13"/>
    <p:sldId id="257" r:id="rId14"/>
    <p:sldId id="275" r:id="rId15"/>
    <p:sldId id="279" r:id="rId16"/>
    <p:sldId id="280" r:id="rId17"/>
    <p:sldId id="286" r:id="rId18"/>
    <p:sldId id="285" r:id="rId19"/>
    <p:sldId id="282" r:id="rId20"/>
    <p:sldId id="259" r:id="rId21"/>
    <p:sldId id="28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5" autoAdjust="0"/>
    <p:restoredTop sz="58748" autoAdjust="0"/>
  </p:normalViewPr>
  <p:slideViewPr>
    <p:cSldViewPr snapToGrid="0">
      <p:cViewPr varScale="1">
        <p:scale>
          <a:sx n="42" d="100"/>
          <a:sy n="42" d="100"/>
        </p:scale>
        <p:origin x="1698"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A9464-C2BF-4495-9B6E-3EA171545E9B}" type="datetimeFigureOut">
              <a:rPr lang="en-US" smtClean="0"/>
              <a:t>8/28/20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0DD17F-5A4C-4A69-A33D-D53CBCE82215}" type="slidenum">
              <a:rPr lang="en-US" smtClean="0"/>
              <a:t>‹#›</a:t>
            </a:fld>
            <a:endParaRPr lang="en-US"/>
          </a:p>
        </p:txBody>
      </p:sp>
    </p:spTree>
    <p:extLst>
      <p:ext uri="{BB962C8B-B14F-4D97-AF65-F5344CB8AC3E}">
        <p14:creationId xmlns:p14="http://schemas.microsoft.com/office/powerpoint/2010/main" val="4200751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0DD17F-5A4C-4A69-A33D-D53CBCE82215}" type="slidenum">
              <a:rPr lang="en-US" smtClean="0"/>
              <a:t>1</a:t>
            </a:fld>
            <a:endParaRPr lang="en-US"/>
          </a:p>
        </p:txBody>
      </p:sp>
    </p:spTree>
    <p:extLst>
      <p:ext uri="{BB962C8B-B14F-4D97-AF65-F5344CB8AC3E}">
        <p14:creationId xmlns:p14="http://schemas.microsoft.com/office/powerpoint/2010/main" val="3071410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Forming stage</a:t>
            </a:r>
            <a:r>
              <a:rPr lang="en-US" dirty="0"/>
              <a:t>: this stage is considered to be the period of orientation as well as getting familiar. At this stage, uncertainty is considered high during this stage, also, people seek for authority and leadership as a member that suits authority or someone that is considered knowledgeable could be considered to take charge and control, also, at this stage, the team members could ask questions such as what the team could offer or what is expected of the team member. </a:t>
            </a:r>
          </a:p>
          <a:p>
            <a:pPr algn="just"/>
            <a:r>
              <a:rPr lang="en-US" b="1" dirty="0"/>
              <a:t>Storming stage: </a:t>
            </a:r>
            <a:r>
              <a:rPr lang="en-US" dirty="0"/>
              <a:t>this could be considered to be the most difficult stage as this stage comes with competition and conflicts as the personality of individual comes up. Performance of team could decrease at this stage as energy is based on activities that are unproductive. Members could disagree on the goal of the team, also, cliques and subgroup could form over strong personalities or agreement area. In getting through this stage, the team members should ensure working to overcome challenges, in accepting the difference of individual as well as working through conflicting ideas.</a:t>
            </a:r>
          </a:p>
          <a:p>
            <a:pPr algn="just"/>
            <a:r>
              <a:rPr lang="en-US" b="1" dirty="0"/>
              <a:t>Norming stage</a:t>
            </a:r>
            <a:r>
              <a:rPr lang="en-US" dirty="0"/>
              <a:t>: as soon as the team gets over the storming stage, then, conflict is resolved as some level of unity comes up, at this level, consensus comes up around who leads the team as well the role of the team members individually. The performance of the team increase as the member of the team learns to corporate and ensure focusing on the goal of the team</a:t>
            </a:r>
          </a:p>
          <a:p>
            <a:pPr algn="just"/>
            <a:r>
              <a:rPr lang="en-US" b="1" dirty="0"/>
              <a:t>Performing stage</a:t>
            </a:r>
            <a:r>
              <a:rPr lang="en-US" dirty="0"/>
              <a:t>: this is the stage at which cooperation and consensus has been established as the team gets mature, well-functioning and organized. There is a stable and clear structure as the members of the team commits to the mission of the team. Conflicts and problems still comes up but are dealt with in a constructive manner as the team focuses on meeting the goal of the team and solve problems</a:t>
            </a:r>
          </a:p>
          <a:p>
            <a:pPr algn="just"/>
            <a:r>
              <a:rPr lang="en-US" b="1" dirty="0"/>
              <a:t>Adjourning stage: </a:t>
            </a:r>
            <a:r>
              <a:rPr lang="en-US" dirty="0"/>
              <a:t>at this stage, majority of the goal of the team has been accomplished as the emphasis is laid on wrapping up the final tasks as well as to document the result and efforts of the team members (Lumenlearning, 2020).</a:t>
            </a:r>
          </a:p>
          <a:p>
            <a:endParaRPr lang="en-US" dirty="0"/>
          </a:p>
        </p:txBody>
      </p:sp>
      <p:sp>
        <p:nvSpPr>
          <p:cNvPr id="4" name="Slide Number Placeholder 3"/>
          <p:cNvSpPr>
            <a:spLocks noGrp="1"/>
          </p:cNvSpPr>
          <p:nvPr>
            <p:ph type="sldNum" sz="quarter" idx="5"/>
          </p:nvPr>
        </p:nvSpPr>
        <p:spPr/>
        <p:txBody>
          <a:bodyPr/>
          <a:lstStyle/>
          <a:p>
            <a:fld id="{840DD17F-5A4C-4A69-A33D-D53CBCE82215}" type="slidenum">
              <a:rPr lang="en-US" smtClean="0"/>
              <a:t>3</a:t>
            </a:fld>
            <a:endParaRPr lang="en-US"/>
          </a:p>
        </p:txBody>
      </p:sp>
    </p:spTree>
    <p:extLst>
      <p:ext uri="{BB962C8B-B14F-4D97-AF65-F5344CB8AC3E}">
        <p14:creationId xmlns:p14="http://schemas.microsoft.com/office/powerpoint/2010/main" val="2149118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0DD17F-5A4C-4A69-A33D-D53CBCE82215}" type="slidenum">
              <a:rPr lang="en-US" smtClean="0"/>
              <a:t>4</a:t>
            </a:fld>
            <a:endParaRPr lang="en-US"/>
          </a:p>
        </p:txBody>
      </p:sp>
    </p:spTree>
    <p:extLst>
      <p:ext uri="{BB962C8B-B14F-4D97-AF65-F5344CB8AC3E}">
        <p14:creationId xmlns:p14="http://schemas.microsoft.com/office/powerpoint/2010/main" val="3932633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Talented members: </a:t>
            </a:r>
            <a:r>
              <a:rPr lang="en-US" dirty="0"/>
              <a:t>as soon as a team is successfully developed, they produce talented members as they go through the stages of team development, skillful and talented staffs are noticed as they are considered effective within the team as different ideas are shared. </a:t>
            </a:r>
          </a:p>
          <a:p>
            <a:pPr algn="just"/>
            <a:r>
              <a:rPr lang="en-US" b="1" dirty="0"/>
              <a:t>Clear sense direction</a:t>
            </a:r>
            <a:r>
              <a:rPr lang="en-US" dirty="0"/>
              <a:t>: successful team development results in giving clearer and better sense of direction that the team members must follow in achieving a set goal </a:t>
            </a:r>
          </a:p>
          <a:p>
            <a:pPr algn="just"/>
            <a:r>
              <a:rPr lang="en-US" b="1" dirty="0"/>
              <a:t>Reasonable and efficient procedure of operations: </a:t>
            </a:r>
            <a:r>
              <a:rPr lang="en-US" dirty="0"/>
              <a:t>this is as well a component of a successful team development because the procedure of team development helps in coming up with good, effective and efficient procedure that can be used by the team in carrying out different operations </a:t>
            </a:r>
          </a:p>
          <a:p>
            <a:pPr algn="just"/>
            <a:r>
              <a:rPr lang="en-US" b="1" dirty="0"/>
              <a:t>Constructive external relationship</a:t>
            </a:r>
            <a:r>
              <a:rPr lang="en-US" dirty="0"/>
              <a:t>: successful team development helps team member to relate better with the external environment in order to gather necessary information that could be helpful outside the team and could be beneficial to the team  (Cameron, 2017)</a:t>
            </a:r>
          </a:p>
          <a:p>
            <a:endParaRPr lang="en-US" dirty="0"/>
          </a:p>
        </p:txBody>
      </p:sp>
      <p:sp>
        <p:nvSpPr>
          <p:cNvPr id="4" name="Slide Number Placeholder 3"/>
          <p:cNvSpPr>
            <a:spLocks noGrp="1"/>
          </p:cNvSpPr>
          <p:nvPr>
            <p:ph type="sldNum" sz="quarter" idx="5"/>
          </p:nvPr>
        </p:nvSpPr>
        <p:spPr/>
        <p:txBody>
          <a:bodyPr/>
          <a:lstStyle/>
          <a:p>
            <a:fld id="{840DD17F-5A4C-4A69-A33D-D53CBCE82215}" type="slidenum">
              <a:rPr lang="en-US" smtClean="0"/>
              <a:t>6</a:t>
            </a:fld>
            <a:endParaRPr lang="en-US"/>
          </a:p>
        </p:txBody>
      </p:sp>
    </p:spTree>
    <p:extLst>
      <p:ext uri="{BB962C8B-B14F-4D97-AF65-F5344CB8AC3E}">
        <p14:creationId xmlns:p14="http://schemas.microsoft.com/office/powerpoint/2010/main" val="3474404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Sharper: </a:t>
            </a:r>
            <a:r>
              <a:rPr lang="en-US" dirty="0"/>
              <a:t>In a team, the role of the sharper is carried out by the people that are relish and dynamic challenges rather than them quit when they are faced with issues . They usually maintain positive mental attitude as hey strive in seeking best means of overcoming challenges that the team faces. They are as well considered extroverts as they have good interpersonal skill of communication.</a:t>
            </a:r>
          </a:p>
          <a:p>
            <a:pPr algn="just"/>
            <a:r>
              <a:rPr lang="en-US" b="1" dirty="0"/>
              <a:t>Implementer: </a:t>
            </a:r>
            <a:r>
              <a:rPr lang="en-US" dirty="0"/>
              <a:t>these are set of people in the team that ensure getting things done for the entire team, they are considered efficient, practical and well organized as they ensure turning the idea of the team to actual plans.</a:t>
            </a:r>
          </a:p>
          <a:p>
            <a:pPr algn="just"/>
            <a:r>
              <a:rPr lang="en-US" b="1" dirty="0"/>
              <a:t>Completer/Finisher:  </a:t>
            </a:r>
            <a:r>
              <a:rPr lang="en-US" dirty="0"/>
              <a:t>they usually have an eye for detail and information, in a team, the finisher could be seen as perfectionists as they are those that determines any form of error as they strive to make sure the team meets up to stipulated time or deadline</a:t>
            </a:r>
          </a:p>
          <a:p>
            <a:pPr algn="just"/>
            <a:r>
              <a:rPr lang="en-US" b="1" dirty="0"/>
              <a:t>Coordinators</a:t>
            </a:r>
            <a:r>
              <a:rPr lang="en-US" dirty="0"/>
              <a:t>: they are considered to posses the traditional team role as they are considered confident and mature as they have good skill of listening and they ensure guiding activities of the entire team.</a:t>
            </a:r>
          </a:p>
          <a:p>
            <a:pPr algn="just"/>
            <a:r>
              <a:rPr lang="en-US" b="1" dirty="0"/>
              <a:t>Team worker</a:t>
            </a:r>
            <a:r>
              <a:rPr lang="en-US" dirty="0"/>
              <a:t>: they are considered to be the set of people that make sure the team remains to be united as they function towards resolving issues and conflicts that affects the dynamics of the team, they are considered supportive as well.</a:t>
            </a:r>
          </a:p>
          <a:p>
            <a:pPr algn="just"/>
            <a:r>
              <a:rPr lang="en-US" b="1" dirty="0"/>
              <a:t>Resource investigator</a:t>
            </a:r>
            <a:r>
              <a:rPr lang="en-US" dirty="0"/>
              <a:t>: they are enthusiastic and inquisitive in nature as they have good networking and negotiating skill as this makes it easier as they relate. Their skills enables them in developing external contacts as they negotiate for the resource needed of the team.</a:t>
            </a:r>
          </a:p>
          <a:p>
            <a:pPr algn="just"/>
            <a:r>
              <a:rPr lang="en-US" b="1" dirty="0"/>
              <a:t>Monitor-Evaluator: </a:t>
            </a:r>
            <a:r>
              <a:rPr lang="en-US" dirty="0"/>
              <a:t>they are considered critical thinkers and known to be cautious and serious minded naturally. Instead of them to rush in making decision, they analyze information in a more critical manner before any decision is made </a:t>
            </a:r>
          </a:p>
          <a:p>
            <a:pPr algn="just"/>
            <a:r>
              <a:rPr lang="en-US" b="1" dirty="0"/>
              <a:t>Specialists: </a:t>
            </a:r>
            <a:r>
              <a:rPr lang="en-US" dirty="0"/>
              <a:t>workers that have expert idea and knowledge in specific area are known to function and work as a specialist. Their usual contribution to the entire team is considered limited to area of expertise a their priority entails maintaining professional standards.</a:t>
            </a:r>
          </a:p>
          <a:p>
            <a:pPr algn="just"/>
            <a:r>
              <a:rPr lang="en-US" b="1" dirty="0"/>
              <a:t>Plants</a:t>
            </a:r>
            <a:r>
              <a:rPr lang="en-US" dirty="0"/>
              <a:t>: they are considered innovative members in the team as they usually come up with real and original ideas and approaches to overcome challenges and solve problems (Merchant, 2019)</a:t>
            </a:r>
          </a:p>
        </p:txBody>
      </p:sp>
      <p:sp>
        <p:nvSpPr>
          <p:cNvPr id="4" name="Slide Number Placeholder 3"/>
          <p:cNvSpPr>
            <a:spLocks noGrp="1"/>
          </p:cNvSpPr>
          <p:nvPr>
            <p:ph type="sldNum" sz="quarter" idx="5"/>
          </p:nvPr>
        </p:nvSpPr>
        <p:spPr/>
        <p:txBody>
          <a:bodyPr/>
          <a:lstStyle/>
          <a:p>
            <a:fld id="{ECF5B61E-F0C9-4F59-89BE-5983D5A57637}" type="slidenum">
              <a:rPr lang="en-US" smtClean="0"/>
              <a:t>14</a:t>
            </a:fld>
            <a:endParaRPr lang="en-US"/>
          </a:p>
        </p:txBody>
      </p:sp>
    </p:spTree>
    <p:extLst>
      <p:ext uri="{BB962C8B-B14F-4D97-AF65-F5344CB8AC3E}">
        <p14:creationId xmlns:p14="http://schemas.microsoft.com/office/powerpoint/2010/main" val="3851068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4986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013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317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AB99CC6-7590-4925-97B0-F3E1B5A30A70}" type="datetimeFigureOut">
              <a:rPr lang="en-US" smtClean="0"/>
              <a:t>8/28/20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3896249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B99CC6-7590-4925-97B0-F3E1B5A30A70}" type="datetimeFigureOut">
              <a:rPr lang="en-US" smtClean="0"/>
              <a:t>8/28/20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3608013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B99CC6-7590-4925-97B0-F3E1B5A30A70}" type="datetimeFigureOut">
              <a:rPr lang="en-US" smtClean="0"/>
              <a:t>8/28/20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3250282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B99CC6-7590-4925-97B0-F3E1B5A30A70}" type="datetimeFigureOut">
              <a:rPr lang="en-US" smtClean="0"/>
              <a:t>8/28/20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625887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B99CC6-7590-4925-97B0-F3E1B5A30A70}" type="datetimeFigureOut">
              <a:rPr lang="en-US" smtClean="0"/>
              <a:t>8/28/20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3311313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B99CC6-7590-4925-97B0-F3E1B5A30A70}" type="datetimeFigureOut">
              <a:rPr lang="en-US" smtClean="0"/>
              <a:t>8/28/20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3000108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B99CC6-7590-4925-97B0-F3E1B5A30A70}" type="datetimeFigureOut">
              <a:rPr lang="en-US" smtClean="0"/>
              <a:t>8/28/20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2001794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AB99CC6-7590-4925-97B0-F3E1B5A30A70}" type="datetimeFigureOut">
              <a:rPr lang="en-US" smtClean="0"/>
              <a:t>8/28/20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3211435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B99CC6-7590-4925-97B0-F3E1B5A30A70}" type="datetimeFigureOut">
              <a:rPr lang="en-US" smtClean="0"/>
              <a:t>8/28/20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1933868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B99CC6-7590-4925-97B0-F3E1B5A30A70}" type="datetimeFigureOut">
              <a:rPr lang="en-US" smtClean="0"/>
              <a:t>8/28/20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3737405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B99CC6-7590-4925-97B0-F3E1B5A30A70}" type="datetimeFigureOut">
              <a:rPr lang="en-US" smtClean="0"/>
              <a:t>8/28/20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C4C6DE-CFDA-4644-B2C9-5F69310236F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6465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B99CC6-7590-4925-97B0-F3E1B5A30A70}" type="datetimeFigureOut">
              <a:rPr lang="en-US" smtClean="0"/>
              <a:t>8/28/20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34796444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B99CC6-7590-4925-97B0-F3E1B5A30A70}" type="datetimeFigureOut">
              <a:rPr lang="en-US" smtClean="0"/>
              <a:t>8/28/20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C4C6DE-CFDA-4644-B2C9-5F69310236F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30877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B99CC6-7590-4925-97B0-F3E1B5A30A70}" type="datetimeFigureOut">
              <a:rPr lang="en-US" smtClean="0"/>
              <a:t>8/28/20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27718957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B99CC6-7590-4925-97B0-F3E1B5A30A70}" type="datetimeFigureOut">
              <a:rPr lang="en-US" smtClean="0"/>
              <a:t>8/28/20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25968130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B99CC6-7590-4925-97B0-F3E1B5A30A70}" type="datetimeFigureOut">
              <a:rPr lang="en-US" smtClean="0"/>
              <a:t>8/28/20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C4C6DE-CFDA-4644-B2C9-5F69310236F9}" type="slidenum">
              <a:rPr lang="en-US" smtClean="0"/>
              <a:t>‹#›</a:t>
            </a:fld>
            <a:endParaRPr lang="en-US"/>
          </a:p>
        </p:txBody>
      </p:sp>
    </p:spTree>
    <p:extLst>
      <p:ext uri="{BB962C8B-B14F-4D97-AF65-F5344CB8AC3E}">
        <p14:creationId xmlns:p14="http://schemas.microsoft.com/office/powerpoint/2010/main" val="8472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AB99CC6-7590-4925-97B0-F3E1B5A30A70}" type="datetimeFigureOut">
              <a:rPr lang="en-US" smtClean="0"/>
              <a:t>8/28/20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9C4C6DE-CFDA-4644-B2C9-5F69310236F9}" type="slidenum">
              <a:rPr lang="en-US" smtClean="0"/>
              <a:t>‹#›</a:t>
            </a:fld>
            <a:endParaRPr lang="en-US"/>
          </a:p>
        </p:txBody>
      </p:sp>
    </p:spTree>
    <p:extLst>
      <p:ext uri="{BB962C8B-B14F-4D97-AF65-F5344CB8AC3E}">
        <p14:creationId xmlns:p14="http://schemas.microsoft.com/office/powerpoint/2010/main" val="516336504"/>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bing.com/videos/search?q=&amp;&amp;view=detail&amp;mid=4321482FA6C978746BEA4321482FA6C978746BEA&amp;&amp;FORM=VDRVRV" TargetMode="External"/><Relationship Id="rId2" Type="http://schemas.openxmlformats.org/officeDocument/2006/relationships/hyperlink" Target="https://dictionary.cambridge.org/dictionary/english/confli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5CE97-2715-4729-B7F0-EA4CF91B5E66}"/>
              </a:ext>
            </a:extLst>
          </p:cNvPr>
          <p:cNvSpPr>
            <a:spLocks noGrp="1"/>
          </p:cNvSpPr>
          <p:nvPr>
            <p:ph type="ctrTitle"/>
          </p:nvPr>
        </p:nvSpPr>
        <p:spPr>
          <a:xfrm>
            <a:off x="-677520" y="3189262"/>
            <a:ext cx="8345594" cy="1646302"/>
          </a:xfrm>
        </p:spPr>
        <p:txBody>
          <a:bodyPr/>
          <a:lstStyle/>
          <a:p>
            <a:r>
              <a:rPr lang="en-US" dirty="0"/>
              <a:t>EFFECTIVE TEAM WORKING AND COMMUNICATION PRESENTATION </a:t>
            </a:r>
          </a:p>
        </p:txBody>
      </p:sp>
      <p:sp>
        <p:nvSpPr>
          <p:cNvPr id="3" name="Subtitle 2">
            <a:extLst>
              <a:ext uri="{FF2B5EF4-FFF2-40B4-BE49-F238E27FC236}">
                <a16:creationId xmlns:a16="http://schemas.microsoft.com/office/drawing/2014/main" id="{CD157F2A-C53F-4CAF-B998-8887018E083C}"/>
              </a:ext>
            </a:extLst>
          </p:cNvPr>
          <p:cNvSpPr>
            <a:spLocks noGrp="1"/>
          </p:cNvSpPr>
          <p:nvPr>
            <p:ph type="subTitle" idx="1"/>
          </p:nvPr>
        </p:nvSpPr>
        <p:spPr>
          <a:xfrm>
            <a:off x="1976054" y="4835564"/>
            <a:ext cx="5073597" cy="850210"/>
          </a:xfrm>
        </p:spPr>
        <p:txBody>
          <a:bodyPr>
            <a:noAutofit/>
          </a:bodyPr>
          <a:lstStyle/>
          <a:p>
            <a:r>
              <a:rPr lang="en-US" sz="3700" b="1" dirty="0"/>
              <a:t>1916051</a:t>
            </a:r>
          </a:p>
          <a:p>
            <a:r>
              <a:rPr lang="en-US" sz="3700" b="1"/>
              <a:t>1917499</a:t>
            </a:r>
            <a:endParaRPr lang="en-GB" sz="3700" b="1"/>
          </a:p>
          <a:p>
            <a:r>
              <a:rPr lang="en-GB" sz="3700" b="1"/>
              <a:t>1917487</a:t>
            </a:r>
            <a:endParaRPr lang="en-US" sz="3700" b="1" dirty="0"/>
          </a:p>
          <a:p>
            <a:endParaRPr lang="en-US" sz="3700" dirty="0"/>
          </a:p>
          <a:p>
            <a:r>
              <a:rPr lang="en-US" sz="3700" dirty="0"/>
              <a:t> </a:t>
            </a:r>
          </a:p>
        </p:txBody>
      </p:sp>
    </p:spTree>
    <p:extLst>
      <p:ext uri="{BB962C8B-B14F-4D97-AF65-F5344CB8AC3E}">
        <p14:creationId xmlns:p14="http://schemas.microsoft.com/office/powerpoint/2010/main" val="1123881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BBB3D-01A3-48D6-89F5-A6C20D33FE23}"/>
              </a:ext>
            </a:extLst>
          </p:cNvPr>
          <p:cNvSpPr>
            <a:spLocks noGrp="1"/>
          </p:cNvSpPr>
          <p:nvPr>
            <p:ph type="title"/>
          </p:nvPr>
        </p:nvSpPr>
        <p:spPr/>
        <p:txBody>
          <a:bodyPr/>
          <a:lstStyle/>
          <a:p>
            <a:r>
              <a:rPr lang="en-US" dirty="0"/>
              <a:t>TEAM DEVELOPMENT</a:t>
            </a:r>
          </a:p>
        </p:txBody>
      </p:sp>
      <p:sp>
        <p:nvSpPr>
          <p:cNvPr id="3" name="Content Placeholder 2">
            <a:extLst>
              <a:ext uri="{FF2B5EF4-FFF2-40B4-BE49-F238E27FC236}">
                <a16:creationId xmlns:a16="http://schemas.microsoft.com/office/drawing/2014/main" id="{536EA833-CA26-44C6-9596-D0E167C7C003}"/>
              </a:ext>
            </a:extLst>
          </p:cNvPr>
          <p:cNvSpPr>
            <a:spLocks noGrp="1"/>
          </p:cNvSpPr>
          <p:nvPr>
            <p:ph idx="1"/>
          </p:nvPr>
        </p:nvSpPr>
        <p:spPr/>
        <p:txBody>
          <a:bodyPr>
            <a:normAutofit lnSpcReduction="10000"/>
          </a:bodyPr>
          <a:lstStyle/>
          <a:p>
            <a:pPr algn="just"/>
            <a:r>
              <a:rPr lang="en-US" sz="2400" dirty="0"/>
              <a:t>In order for team to be considered effective, it is necessary that the team member are able to function together and work to be able to contribute collectively to the outcome of the team. In this case, this does not just come up or happen automatically, but it develops as soon as team work together (Lumenlearning, 2020)</a:t>
            </a:r>
          </a:p>
          <a:p>
            <a:pPr algn="just"/>
            <a:r>
              <a:rPr lang="en-US" sz="2400" dirty="0"/>
              <a:t>Team development is a considered a mean at which a team ensure improving every aspects of the team to be able to get desired result as well as to ensure achieving the goal of the general aim of the team (Lumenlearning, 2020)</a:t>
            </a:r>
          </a:p>
        </p:txBody>
      </p:sp>
    </p:spTree>
    <p:extLst>
      <p:ext uri="{BB962C8B-B14F-4D97-AF65-F5344CB8AC3E}">
        <p14:creationId xmlns:p14="http://schemas.microsoft.com/office/powerpoint/2010/main" val="1984632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1E57D-E5D0-4EBB-9AF9-541FA6D60940}"/>
              </a:ext>
            </a:extLst>
          </p:cNvPr>
          <p:cNvSpPr>
            <a:spLocks noGrp="1"/>
          </p:cNvSpPr>
          <p:nvPr>
            <p:ph type="title"/>
          </p:nvPr>
        </p:nvSpPr>
        <p:spPr/>
        <p:txBody>
          <a:bodyPr/>
          <a:lstStyle/>
          <a:p>
            <a:r>
              <a:rPr lang="en-US" dirty="0"/>
              <a:t>STAGES OF TEAM DEVELOPMENT </a:t>
            </a:r>
          </a:p>
        </p:txBody>
      </p:sp>
      <p:pic>
        <p:nvPicPr>
          <p:cNvPr id="5" name="Content Placeholder 4">
            <a:extLst>
              <a:ext uri="{FF2B5EF4-FFF2-40B4-BE49-F238E27FC236}">
                <a16:creationId xmlns:a16="http://schemas.microsoft.com/office/drawing/2014/main" id="{7B247D0B-CFDC-4682-B133-4AF0D4B888E2}"/>
              </a:ext>
            </a:extLst>
          </p:cNvPr>
          <p:cNvPicPr>
            <a:picLocks noGrp="1" noChangeAspect="1"/>
          </p:cNvPicPr>
          <p:nvPr>
            <p:ph sz="half" idx="1"/>
          </p:nvPr>
        </p:nvPicPr>
        <p:blipFill>
          <a:blip r:embed="rId3"/>
          <a:stretch>
            <a:fillRect/>
          </a:stretch>
        </p:blipFill>
        <p:spPr>
          <a:xfrm>
            <a:off x="14110" y="1684421"/>
            <a:ext cx="4557890" cy="5173579"/>
          </a:xfrm>
          <a:prstGeom prst="rect">
            <a:avLst/>
          </a:prstGeom>
        </p:spPr>
      </p:pic>
      <p:sp>
        <p:nvSpPr>
          <p:cNvPr id="4" name="Content Placeholder 3">
            <a:extLst>
              <a:ext uri="{FF2B5EF4-FFF2-40B4-BE49-F238E27FC236}">
                <a16:creationId xmlns:a16="http://schemas.microsoft.com/office/drawing/2014/main" id="{D51C2FEC-2B13-4198-B854-930F047E1ADC}"/>
              </a:ext>
            </a:extLst>
          </p:cNvPr>
          <p:cNvSpPr>
            <a:spLocks noGrp="1"/>
          </p:cNvSpPr>
          <p:nvPr>
            <p:ph sz="half" idx="2"/>
          </p:nvPr>
        </p:nvSpPr>
        <p:spPr>
          <a:xfrm>
            <a:off x="5089970" y="2160589"/>
            <a:ext cx="5040619" cy="3880773"/>
          </a:xfrm>
        </p:spPr>
        <p:txBody>
          <a:bodyPr/>
          <a:lstStyle/>
          <a:p>
            <a:pPr marL="0" indent="0" algn="just">
              <a:buNone/>
            </a:pPr>
            <a:r>
              <a:rPr lang="en-US" sz="2000" dirty="0"/>
              <a:t>According to Bruce Tuckman, (1965) stated 5 stages of team development as this entails the following:</a:t>
            </a:r>
          </a:p>
          <a:p>
            <a:pPr algn="just"/>
            <a:r>
              <a:rPr lang="en-US" sz="2000" dirty="0"/>
              <a:t>Forming stage</a:t>
            </a:r>
          </a:p>
          <a:p>
            <a:pPr algn="just"/>
            <a:r>
              <a:rPr lang="en-US" sz="2000" dirty="0"/>
              <a:t>Storming stage </a:t>
            </a:r>
          </a:p>
          <a:p>
            <a:pPr algn="just"/>
            <a:r>
              <a:rPr lang="en-US" sz="2000" dirty="0"/>
              <a:t>Norming stage</a:t>
            </a:r>
          </a:p>
          <a:p>
            <a:pPr algn="just"/>
            <a:r>
              <a:rPr lang="en-US" sz="2000" dirty="0"/>
              <a:t>Performing stage </a:t>
            </a:r>
          </a:p>
          <a:p>
            <a:pPr algn="just"/>
            <a:r>
              <a:rPr lang="en-US" sz="2000" dirty="0"/>
              <a:t>Adjourning stage (Lumenlearning, 2017)</a:t>
            </a:r>
          </a:p>
          <a:p>
            <a:pPr marL="0" indent="0">
              <a:buNone/>
            </a:pPr>
            <a:endParaRPr lang="en-US" dirty="0"/>
          </a:p>
        </p:txBody>
      </p:sp>
    </p:spTree>
    <p:extLst>
      <p:ext uri="{BB962C8B-B14F-4D97-AF65-F5344CB8AC3E}">
        <p14:creationId xmlns:p14="http://schemas.microsoft.com/office/powerpoint/2010/main" val="1813553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975D5-B3CA-421B-8BF4-8BEBE4993EFF}"/>
              </a:ext>
            </a:extLst>
          </p:cNvPr>
          <p:cNvSpPr>
            <a:spLocks noGrp="1"/>
          </p:cNvSpPr>
          <p:nvPr>
            <p:ph type="title"/>
          </p:nvPr>
        </p:nvSpPr>
        <p:spPr/>
        <p:txBody>
          <a:bodyPr/>
          <a:lstStyle/>
          <a:p>
            <a:r>
              <a:rPr lang="en-US" dirty="0"/>
              <a:t>BENEFITS OF TEAM DEVELOPMENT </a:t>
            </a:r>
          </a:p>
        </p:txBody>
      </p:sp>
      <p:sp>
        <p:nvSpPr>
          <p:cNvPr id="3" name="Content Placeholder 2">
            <a:extLst>
              <a:ext uri="{FF2B5EF4-FFF2-40B4-BE49-F238E27FC236}">
                <a16:creationId xmlns:a16="http://schemas.microsoft.com/office/drawing/2014/main" id="{28A76645-FDA5-4056-8B20-0B7E365CE162}"/>
              </a:ext>
            </a:extLst>
          </p:cNvPr>
          <p:cNvSpPr>
            <a:spLocks noGrp="1"/>
          </p:cNvSpPr>
          <p:nvPr>
            <p:ph idx="1"/>
          </p:nvPr>
        </p:nvSpPr>
        <p:spPr/>
        <p:txBody>
          <a:bodyPr>
            <a:normAutofit/>
          </a:bodyPr>
          <a:lstStyle/>
          <a:p>
            <a:pPr marL="0" indent="0">
              <a:buNone/>
            </a:pPr>
            <a:r>
              <a:rPr lang="en-US" sz="2400" dirty="0"/>
              <a:t>Developing a team has lots of benefits, some of the benefits are:</a:t>
            </a:r>
          </a:p>
          <a:p>
            <a:r>
              <a:rPr lang="en-US" sz="2400" dirty="0"/>
              <a:t>Better working environment is supported</a:t>
            </a:r>
          </a:p>
          <a:p>
            <a:r>
              <a:rPr lang="en-US" sz="2400" dirty="0"/>
              <a:t>Good and effective communication is achieved</a:t>
            </a:r>
          </a:p>
          <a:p>
            <a:r>
              <a:rPr lang="en-US" sz="2400" dirty="0"/>
              <a:t>Better results are achieved </a:t>
            </a:r>
          </a:p>
          <a:p>
            <a:r>
              <a:rPr lang="en-US" sz="2400" dirty="0"/>
              <a:t>Team rate of success is high</a:t>
            </a:r>
          </a:p>
          <a:p>
            <a:r>
              <a:rPr lang="en-US" sz="2400" dirty="0"/>
              <a:t>The aim of the team are achieved </a:t>
            </a:r>
          </a:p>
        </p:txBody>
      </p:sp>
    </p:spTree>
    <p:extLst>
      <p:ext uri="{BB962C8B-B14F-4D97-AF65-F5344CB8AC3E}">
        <p14:creationId xmlns:p14="http://schemas.microsoft.com/office/powerpoint/2010/main" val="3933513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4C4EB-EE4F-4D62-A227-D85F796AA0DB}"/>
              </a:ext>
            </a:extLst>
          </p:cNvPr>
          <p:cNvSpPr>
            <a:spLocks noGrp="1"/>
          </p:cNvSpPr>
          <p:nvPr>
            <p:ph type="title"/>
          </p:nvPr>
        </p:nvSpPr>
        <p:spPr/>
        <p:txBody>
          <a:bodyPr/>
          <a:lstStyle/>
          <a:p>
            <a:r>
              <a:rPr lang="en-US" dirty="0"/>
              <a:t>SUCCESSFUL TEAM DEVELOPMENT </a:t>
            </a:r>
          </a:p>
        </p:txBody>
      </p:sp>
      <p:sp>
        <p:nvSpPr>
          <p:cNvPr id="3" name="Content Placeholder 2">
            <a:extLst>
              <a:ext uri="{FF2B5EF4-FFF2-40B4-BE49-F238E27FC236}">
                <a16:creationId xmlns:a16="http://schemas.microsoft.com/office/drawing/2014/main" id="{19A26BF5-C1BE-48C8-A7DE-EA3E106F55F4}"/>
              </a:ext>
            </a:extLst>
          </p:cNvPr>
          <p:cNvSpPr>
            <a:spLocks noGrp="1"/>
          </p:cNvSpPr>
          <p:nvPr>
            <p:ph idx="1"/>
          </p:nvPr>
        </p:nvSpPr>
        <p:spPr/>
        <p:txBody>
          <a:bodyPr>
            <a:normAutofit/>
          </a:bodyPr>
          <a:lstStyle/>
          <a:p>
            <a:pPr algn="just"/>
            <a:r>
              <a:rPr lang="en-US" sz="2800" dirty="0"/>
              <a:t>Successful team development entails a team that has a set goal, mission and vision as the team ensures achieving the set goal through adequate use of available resources as the team come out successfully (Cameron, 2017) </a:t>
            </a:r>
          </a:p>
        </p:txBody>
      </p:sp>
    </p:spTree>
    <p:extLst>
      <p:ext uri="{BB962C8B-B14F-4D97-AF65-F5344CB8AC3E}">
        <p14:creationId xmlns:p14="http://schemas.microsoft.com/office/powerpoint/2010/main" val="2854386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E3AAA-49B9-4ED0-AA2B-0ABFF3DA95CD}"/>
              </a:ext>
            </a:extLst>
          </p:cNvPr>
          <p:cNvSpPr>
            <a:spLocks noGrp="1"/>
          </p:cNvSpPr>
          <p:nvPr>
            <p:ph type="title"/>
          </p:nvPr>
        </p:nvSpPr>
        <p:spPr/>
        <p:txBody>
          <a:bodyPr/>
          <a:lstStyle/>
          <a:p>
            <a:r>
              <a:rPr lang="en-US" dirty="0"/>
              <a:t>SUCCESSFUL TEAM DEVELOPMENT </a:t>
            </a:r>
          </a:p>
        </p:txBody>
      </p:sp>
      <p:sp>
        <p:nvSpPr>
          <p:cNvPr id="3" name="Content Placeholder 2">
            <a:extLst>
              <a:ext uri="{FF2B5EF4-FFF2-40B4-BE49-F238E27FC236}">
                <a16:creationId xmlns:a16="http://schemas.microsoft.com/office/drawing/2014/main" id="{D223D06E-ED56-4A05-AC2B-C2CAC8490D1D}"/>
              </a:ext>
            </a:extLst>
          </p:cNvPr>
          <p:cNvSpPr>
            <a:spLocks noGrp="1"/>
          </p:cNvSpPr>
          <p:nvPr>
            <p:ph idx="1"/>
          </p:nvPr>
        </p:nvSpPr>
        <p:spPr/>
        <p:txBody>
          <a:bodyPr/>
          <a:lstStyle/>
          <a:p>
            <a:pPr marL="0" indent="0" algn="just">
              <a:buNone/>
            </a:pPr>
            <a:r>
              <a:rPr lang="en-US" dirty="0"/>
              <a:t>Effective and successful team can break and make a firm, as they work out, amazing things comes up as well as their contributions could assist businesses and successful team development. Some of the components of successful team are as follows:</a:t>
            </a:r>
          </a:p>
          <a:p>
            <a:pPr algn="just"/>
            <a:r>
              <a:rPr lang="en-US" dirty="0"/>
              <a:t>Talented members</a:t>
            </a:r>
          </a:p>
          <a:p>
            <a:pPr algn="just"/>
            <a:r>
              <a:rPr lang="en-US" dirty="0"/>
              <a:t>Clear sense direction</a:t>
            </a:r>
          </a:p>
          <a:p>
            <a:pPr algn="just"/>
            <a:r>
              <a:rPr lang="en-US" dirty="0"/>
              <a:t>Reasonable and efficient procedure of operations</a:t>
            </a:r>
          </a:p>
          <a:p>
            <a:pPr algn="just"/>
            <a:r>
              <a:rPr lang="en-US" dirty="0"/>
              <a:t>Constructive external relationship</a:t>
            </a:r>
          </a:p>
          <a:p>
            <a:pPr algn="just"/>
            <a:r>
              <a:rPr lang="en-US" dirty="0"/>
              <a:t>Active reinforcement system (Cameron, 2017)</a:t>
            </a:r>
          </a:p>
        </p:txBody>
      </p:sp>
    </p:spTree>
    <p:extLst>
      <p:ext uri="{BB962C8B-B14F-4D97-AF65-F5344CB8AC3E}">
        <p14:creationId xmlns:p14="http://schemas.microsoft.com/office/powerpoint/2010/main" val="1301517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E7F09-A3B8-4E3B-9005-41A918E9D1BF}"/>
              </a:ext>
            </a:extLst>
          </p:cNvPr>
          <p:cNvSpPr>
            <a:spLocks noGrp="1"/>
          </p:cNvSpPr>
          <p:nvPr>
            <p:ph type="title"/>
          </p:nvPr>
        </p:nvSpPr>
        <p:spPr/>
        <p:txBody>
          <a:bodyPr/>
          <a:lstStyle/>
          <a:p>
            <a:r>
              <a:rPr lang="en-US" sz="4400" b="1" dirty="0"/>
              <a:t>Increase in productivity</a:t>
            </a:r>
            <a:endParaRPr lang="en-US" dirty="0"/>
          </a:p>
        </p:txBody>
      </p:sp>
      <p:sp>
        <p:nvSpPr>
          <p:cNvPr id="3" name="Content Placeholder 2">
            <a:extLst>
              <a:ext uri="{FF2B5EF4-FFF2-40B4-BE49-F238E27FC236}">
                <a16:creationId xmlns:a16="http://schemas.microsoft.com/office/drawing/2014/main" id="{3171C753-379C-436E-9618-503545CAF483}"/>
              </a:ext>
            </a:extLst>
          </p:cNvPr>
          <p:cNvSpPr>
            <a:spLocks noGrp="1"/>
          </p:cNvSpPr>
          <p:nvPr>
            <p:ph idx="1"/>
          </p:nvPr>
        </p:nvSpPr>
        <p:spPr/>
        <p:txBody>
          <a:bodyPr>
            <a:normAutofit/>
          </a:bodyPr>
          <a:lstStyle/>
          <a:p>
            <a:r>
              <a:rPr lang="en-US" b="1" dirty="0"/>
              <a:t>Meeting sessions for new ideas (Brainstorming)</a:t>
            </a:r>
          </a:p>
          <a:p>
            <a:r>
              <a:rPr lang="en-US" b="1" dirty="0"/>
              <a:t>Workload sharing usually according to individual skills and strength</a:t>
            </a:r>
          </a:p>
          <a:p>
            <a:r>
              <a:rPr lang="en-US" b="1" dirty="0"/>
              <a:t>Boosting moral</a:t>
            </a:r>
          </a:p>
          <a:p>
            <a:r>
              <a:rPr lang="en-US" b="1" dirty="0"/>
              <a:t>Cross-training among employees</a:t>
            </a:r>
          </a:p>
          <a:p>
            <a:r>
              <a:rPr lang="en-US" b="1" dirty="0"/>
              <a:t>Support from co-workers</a:t>
            </a:r>
          </a:p>
          <a:p>
            <a:pPr marL="0" indent="0">
              <a:buNone/>
            </a:pPr>
            <a:r>
              <a:rPr lang="en-US" sz="1800" i="1" dirty="0">
                <a:effectLst/>
                <a:latin typeface="Times New Roman" panose="02020603050405020304" pitchFamily="18" charset="0"/>
                <a:ea typeface="Calibri" panose="020F0502020204030204" pitchFamily="34" charset="0"/>
              </a:rPr>
              <a:t>The commitment required to work together as a team is achieved when there is a clear objective that all team members can believe in. (Katzenbach and Smith (2005 p.3) </a:t>
            </a:r>
            <a:endParaRPr lang="en-US" b="1" i="1" dirty="0"/>
          </a:p>
        </p:txBody>
      </p:sp>
    </p:spTree>
    <p:extLst>
      <p:ext uri="{BB962C8B-B14F-4D97-AF65-F5344CB8AC3E}">
        <p14:creationId xmlns:p14="http://schemas.microsoft.com/office/powerpoint/2010/main" val="3412993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90BD1-9FC5-42AB-98F5-2296A48D2EA6}"/>
              </a:ext>
            </a:extLst>
          </p:cNvPr>
          <p:cNvSpPr>
            <a:spLocks noGrp="1"/>
          </p:cNvSpPr>
          <p:nvPr>
            <p:ph type="title"/>
          </p:nvPr>
        </p:nvSpPr>
        <p:spPr/>
        <p:txBody>
          <a:bodyPr/>
          <a:lstStyle/>
          <a:p>
            <a:r>
              <a:rPr lang="en-US" b="1" dirty="0"/>
              <a:t>Advances an individual’s career</a:t>
            </a:r>
          </a:p>
        </p:txBody>
      </p:sp>
      <p:sp>
        <p:nvSpPr>
          <p:cNvPr id="3" name="Content Placeholder 2">
            <a:extLst>
              <a:ext uri="{FF2B5EF4-FFF2-40B4-BE49-F238E27FC236}">
                <a16:creationId xmlns:a16="http://schemas.microsoft.com/office/drawing/2014/main" id="{45BD683F-B9A3-4C7B-B7BF-B96E470ADA35}"/>
              </a:ext>
            </a:extLst>
          </p:cNvPr>
          <p:cNvSpPr>
            <a:spLocks noGrp="1"/>
          </p:cNvSpPr>
          <p:nvPr>
            <p:ph idx="1"/>
          </p:nvPr>
        </p:nvSpPr>
        <p:spPr/>
        <p:txBody>
          <a:bodyPr/>
          <a:lstStyle/>
          <a:p>
            <a:r>
              <a:rPr lang="en-US" b="1" dirty="0"/>
              <a:t>Collaborating with others</a:t>
            </a:r>
          </a:p>
          <a:p>
            <a:r>
              <a:rPr lang="en-US" b="1" dirty="0"/>
              <a:t>Increasing the hunger for success</a:t>
            </a:r>
          </a:p>
          <a:p>
            <a:r>
              <a:rPr lang="en-US" b="1" dirty="0"/>
              <a:t>Humility by limiting ego</a:t>
            </a:r>
          </a:p>
          <a:p>
            <a:r>
              <a:rPr lang="en-US" b="1" dirty="0"/>
              <a:t>Smartness: develops an individual’s intelligence</a:t>
            </a:r>
          </a:p>
          <a:p>
            <a:pPr marL="0" indent="0">
              <a:buNone/>
            </a:pPr>
            <a:r>
              <a:rPr lang="en-US" sz="1800" i="1" dirty="0">
                <a:solidFill>
                  <a:srgbClr val="212121"/>
                </a:solidFill>
                <a:effectLst/>
                <a:latin typeface="Times New Roman" panose="02020603050405020304" pitchFamily="18" charset="0"/>
                <a:cs typeface="Times New Roman" panose="02020603050405020304" pitchFamily="18" charset="0"/>
              </a:rPr>
              <a:t>"None of us is as smart as all of us." -- Ken Blanchard</a:t>
            </a:r>
          </a:p>
        </p:txBody>
      </p:sp>
    </p:spTree>
    <p:extLst>
      <p:ext uri="{BB962C8B-B14F-4D97-AF65-F5344CB8AC3E}">
        <p14:creationId xmlns:p14="http://schemas.microsoft.com/office/powerpoint/2010/main" val="1339241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81ADF-330F-4CD6-BE9C-DF73CD9B587A}"/>
              </a:ext>
            </a:extLst>
          </p:cNvPr>
          <p:cNvSpPr>
            <a:spLocks noGrp="1"/>
          </p:cNvSpPr>
          <p:nvPr>
            <p:ph type="title"/>
          </p:nvPr>
        </p:nvSpPr>
        <p:spPr/>
        <p:txBody>
          <a:bodyPr/>
          <a:lstStyle/>
          <a:p>
            <a:r>
              <a:rPr lang="en-US" b="1" dirty="0"/>
              <a:t>Allows flexibility</a:t>
            </a:r>
          </a:p>
        </p:txBody>
      </p:sp>
      <p:sp>
        <p:nvSpPr>
          <p:cNvPr id="3" name="Content Placeholder 2">
            <a:extLst>
              <a:ext uri="{FF2B5EF4-FFF2-40B4-BE49-F238E27FC236}">
                <a16:creationId xmlns:a16="http://schemas.microsoft.com/office/drawing/2014/main" id="{37C588CD-611B-45A6-A7AB-F71938039440}"/>
              </a:ext>
            </a:extLst>
          </p:cNvPr>
          <p:cNvSpPr>
            <a:spLocks noGrp="1"/>
          </p:cNvSpPr>
          <p:nvPr>
            <p:ph idx="1"/>
          </p:nvPr>
        </p:nvSpPr>
        <p:spPr/>
        <p:txBody>
          <a:bodyPr/>
          <a:lstStyle/>
          <a:p>
            <a:r>
              <a:rPr lang="en-US" b="1" dirty="0"/>
              <a:t>Interchanging duties among employees</a:t>
            </a:r>
          </a:p>
          <a:p>
            <a:r>
              <a:rPr lang="en-US" b="1" dirty="0"/>
              <a:t>Helping the flow of work without interruptions</a:t>
            </a:r>
          </a:p>
          <a:p>
            <a:r>
              <a:rPr lang="en-US" b="1" dirty="0"/>
              <a:t>Creating balance between work and life for employees</a:t>
            </a:r>
          </a:p>
          <a:p>
            <a:r>
              <a:rPr lang="en-US" b="1" dirty="0"/>
              <a:t>Overall job satisfaction</a:t>
            </a:r>
          </a:p>
          <a:p>
            <a:pPr marL="0" indent="0">
              <a:buNone/>
            </a:pPr>
            <a:r>
              <a:rPr lang="en-US" sz="1800" i="1" dirty="0"/>
              <a:t>Coming together is a beginning, keeping together is progress and working together is success (Henry Ford)</a:t>
            </a:r>
          </a:p>
        </p:txBody>
      </p:sp>
    </p:spTree>
    <p:extLst>
      <p:ext uri="{BB962C8B-B14F-4D97-AF65-F5344CB8AC3E}">
        <p14:creationId xmlns:p14="http://schemas.microsoft.com/office/powerpoint/2010/main" val="1573238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2821B-C47B-45FA-9BCE-7339999BF2FA}"/>
              </a:ext>
            </a:extLst>
          </p:cNvPr>
          <p:cNvSpPr>
            <a:spLocks noGrp="1"/>
          </p:cNvSpPr>
          <p:nvPr>
            <p:ph type="title"/>
          </p:nvPr>
        </p:nvSpPr>
        <p:spPr/>
        <p:txBody>
          <a:bodyPr>
            <a:normAutofit/>
          </a:bodyPr>
          <a:lstStyle/>
          <a:p>
            <a:r>
              <a:rPr lang="en-US" b="1" dirty="0"/>
              <a:t>Promotes synergy</a:t>
            </a:r>
            <a:endParaRPr lang="en-US" dirty="0"/>
          </a:p>
        </p:txBody>
      </p:sp>
      <p:sp>
        <p:nvSpPr>
          <p:cNvPr id="3" name="Content Placeholder 2">
            <a:extLst>
              <a:ext uri="{FF2B5EF4-FFF2-40B4-BE49-F238E27FC236}">
                <a16:creationId xmlns:a16="http://schemas.microsoft.com/office/drawing/2014/main" id="{C2123CF0-A705-4D2F-8BA7-0760D843B264}"/>
              </a:ext>
            </a:extLst>
          </p:cNvPr>
          <p:cNvSpPr>
            <a:spLocks noGrp="1"/>
          </p:cNvSpPr>
          <p:nvPr>
            <p:ph idx="1"/>
          </p:nvPr>
        </p:nvSpPr>
        <p:spPr/>
        <p:txBody>
          <a:bodyPr>
            <a:normAutofit/>
          </a:bodyPr>
          <a:lstStyle/>
          <a:p>
            <a:r>
              <a:rPr lang="en-US" sz="2600" b="1" dirty="0"/>
              <a:t>Cooperation among employees in the workplace</a:t>
            </a:r>
          </a:p>
          <a:p>
            <a:r>
              <a:rPr lang="en-US" sz="2600" b="1" dirty="0"/>
              <a:t>Building trust and mutual respect among co-workers</a:t>
            </a:r>
          </a:p>
          <a:p>
            <a:r>
              <a:rPr lang="en-US" sz="2600" b="1" dirty="0"/>
              <a:t>Motivating employees and increasing their self esteem</a:t>
            </a:r>
          </a:p>
          <a:p>
            <a:pPr marL="0" indent="0">
              <a:buNone/>
            </a:pPr>
            <a:r>
              <a:rPr lang="en-US" sz="2300" i="1" dirty="0">
                <a:latin typeface="Times New Roman" panose="02020603050405020304" pitchFamily="18" charset="0"/>
                <a:cs typeface="Times New Roman" panose="02020603050405020304" pitchFamily="18" charset="0"/>
              </a:rPr>
              <a:t>If you can laugh together, you can work together. (Robert </a:t>
            </a:r>
            <a:r>
              <a:rPr lang="en-US" sz="2300" i="1" dirty="0" err="1">
                <a:latin typeface="Times New Roman" panose="02020603050405020304" pitchFamily="18" charset="0"/>
                <a:cs typeface="Times New Roman" panose="02020603050405020304" pitchFamily="18" charset="0"/>
              </a:rPr>
              <a:t>Orben</a:t>
            </a:r>
            <a:r>
              <a:rPr lang="en-US" sz="2300" i="1" dirty="0">
                <a:latin typeface="Times New Roman" panose="02020603050405020304" pitchFamily="18" charset="0"/>
                <a:cs typeface="Times New Roman" panose="02020603050405020304" pitchFamily="18" charset="0"/>
              </a:rPr>
              <a:t>)</a:t>
            </a:r>
          </a:p>
          <a:p>
            <a:pPr marL="0" indent="0">
              <a:buNone/>
            </a:pPr>
            <a:endParaRPr lang="en-US" dirty="0"/>
          </a:p>
        </p:txBody>
      </p:sp>
    </p:spTree>
    <p:extLst>
      <p:ext uri="{BB962C8B-B14F-4D97-AF65-F5344CB8AC3E}">
        <p14:creationId xmlns:p14="http://schemas.microsoft.com/office/powerpoint/2010/main" val="2029028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2CDB5-53AE-4471-9648-77F64C7691E0}"/>
              </a:ext>
            </a:extLst>
          </p:cNvPr>
          <p:cNvSpPr>
            <a:spLocks noGrp="1"/>
          </p:cNvSpPr>
          <p:nvPr>
            <p:ph type="title"/>
          </p:nvPr>
        </p:nvSpPr>
        <p:spPr/>
        <p:txBody>
          <a:bodyPr/>
          <a:lstStyle/>
          <a:p>
            <a:pPr algn="just"/>
            <a:r>
              <a:rPr lang="en-US" dirty="0"/>
              <a:t>HOW TEAM DEVELOPMENT CAN BE SUCCESSFUL </a:t>
            </a:r>
          </a:p>
        </p:txBody>
      </p:sp>
      <p:sp>
        <p:nvSpPr>
          <p:cNvPr id="3" name="Content Placeholder 2">
            <a:extLst>
              <a:ext uri="{FF2B5EF4-FFF2-40B4-BE49-F238E27FC236}">
                <a16:creationId xmlns:a16="http://schemas.microsoft.com/office/drawing/2014/main" id="{46A78052-AD6D-41AD-9DEC-C67D5FA3C90E}"/>
              </a:ext>
            </a:extLst>
          </p:cNvPr>
          <p:cNvSpPr>
            <a:spLocks noGrp="1"/>
          </p:cNvSpPr>
          <p:nvPr>
            <p:ph idx="1"/>
          </p:nvPr>
        </p:nvSpPr>
        <p:spPr/>
        <p:txBody>
          <a:bodyPr>
            <a:normAutofit/>
          </a:bodyPr>
          <a:lstStyle/>
          <a:p>
            <a:pPr marL="0" indent="0">
              <a:buNone/>
            </a:pPr>
            <a:r>
              <a:rPr lang="en-US" sz="2400" dirty="0"/>
              <a:t>Team development can be considered successful in the following ways:</a:t>
            </a:r>
          </a:p>
          <a:p>
            <a:r>
              <a:rPr lang="en-US" sz="2400" dirty="0"/>
              <a:t>Ensure guiding principles.</a:t>
            </a:r>
          </a:p>
          <a:p>
            <a:r>
              <a:rPr lang="en-US" sz="2400" dirty="0"/>
              <a:t>Provision of adequate resources.</a:t>
            </a:r>
          </a:p>
          <a:p>
            <a:r>
              <a:rPr lang="en-US" sz="2400" dirty="0"/>
              <a:t>Ensure adequate flow of information.</a:t>
            </a:r>
          </a:p>
          <a:p>
            <a:r>
              <a:rPr lang="en-US" sz="2400" dirty="0"/>
              <a:t>Embrace effective communication.</a:t>
            </a:r>
          </a:p>
          <a:p>
            <a:r>
              <a:rPr lang="en-US" sz="2400" dirty="0"/>
              <a:t>Set targets</a:t>
            </a:r>
          </a:p>
        </p:txBody>
      </p:sp>
    </p:spTree>
    <p:extLst>
      <p:ext uri="{BB962C8B-B14F-4D97-AF65-F5344CB8AC3E}">
        <p14:creationId xmlns:p14="http://schemas.microsoft.com/office/powerpoint/2010/main" val="2633815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182A7-CC18-4369-BC40-02E85706B3A0}"/>
              </a:ext>
            </a:extLst>
          </p:cNvPr>
          <p:cNvSpPr>
            <a:spLocks noGrp="1"/>
          </p:cNvSpPr>
          <p:nvPr>
            <p:ph type="ctrTitle"/>
          </p:nvPr>
        </p:nvSpPr>
        <p:spPr>
          <a:xfrm>
            <a:off x="708660" y="411480"/>
            <a:ext cx="8709660" cy="5989320"/>
          </a:xfrm>
        </p:spPr>
        <p:txBody>
          <a:bodyPr>
            <a:normAutofit/>
          </a:bodyPr>
          <a:lstStyle/>
          <a:p>
            <a:r>
              <a:rPr lang="en-US" sz="2800" dirty="0"/>
              <a:t>EFFECCTIVE TEAM WORKING &amp; COMMUNICATION )</a:t>
            </a:r>
          </a:p>
        </p:txBody>
      </p:sp>
      <p:sp>
        <p:nvSpPr>
          <p:cNvPr id="3" name="Subtitle 2">
            <a:extLst>
              <a:ext uri="{FF2B5EF4-FFF2-40B4-BE49-F238E27FC236}">
                <a16:creationId xmlns:a16="http://schemas.microsoft.com/office/drawing/2014/main" id="{1F346E32-C3FE-4D82-B293-BDF3A8BDB3FA}"/>
              </a:ext>
            </a:extLst>
          </p:cNvPr>
          <p:cNvSpPr>
            <a:spLocks noGrp="1"/>
          </p:cNvSpPr>
          <p:nvPr>
            <p:ph type="subTitle" idx="1"/>
          </p:nvPr>
        </p:nvSpPr>
        <p:spPr>
          <a:xfrm>
            <a:off x="1507067" y="4160520"/>
            <a:ext cx="7728373" cy="987212"/>
          </a:xfrm>
        </p:spPr>
        <p:txBody>
          <a:bodyPr/>
          <a:lstStyle/>
          <a:p>
            <a:endParaRPr lang="en-US" dirty="0"/>
          </a:p>
        </p:txBody>
      </p:sp>
    </p:spTree>
    <p:extLst>
      <p:ext uri="{BB962C8B-B14F-4D97-AF65-F5344CB8AC3E}">
        <p14:creationId xmlns:p14="http://schemas.microsoft.com/office/powerpoint/2010/main" val="2591763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5106-9263-41AB-985E-731C372499F4}"/>
              </a:ext>
            </a:extLst>
          </p:cNvPr>
          <p:cNvSpPr>
            <a:spLocks noGrp="1"/>
          </p:cNvSpPr>
          <p:nvPr>
            <p:ph type="title"/>
          </p:nvPr>
        </p:nvSpPr>
        <p:spPr/>
        <p:txBody>
          <a:bodyPr/>
          <a:lstStyle/>
          <a:p>
            <a:r>
              <a:rPr lang="en-US" dirty="0"/>
              <a:t>TEAM ROLE </a:t>
            </a:r>
          </a:p>
        </p:txBody>
      </p:sp>
      <p:sp>
        <p:nvSpPr>
          <p:cNvPr id="3" name="Content Placeholder 2">
            <a:extLst>
              <a:ext uri="{FF2B5EF4-FFF2-40B4-BE49-F238E27FC236}">
                <a16:creationId xmlns:a16="http://schemas.microsoft.com/office/drawing/2014/main" id="{BA2B744C-9BBC-45D1-B3A5-B17F24D0CCF0}"/>
              </a:ext>
            </a:extLst>
          </p:cNvPr>
          <p:cNvSpPr>
            <a:spLocks noGrp="1"/>
          </p:cNvSpPr>
          <p:nvPr>
            <p:ph idx="1"/>
          </p:nvPr>
        </p:nvSpPr>
        <p:spPr/>
        <p:txBody>
          <a:bodyPr>
            <a:normAutofit/>
          </a:bodyPr>
          <a:lstStyle/>
          <a:p>
            <a:pPr algn="just"/>
            <a:r>
              <a:rPr lang="en-US" sz="2800" dirty="0"/>
              <a:t>A team not seen as a group or bunch of individuals with jo titles, but seen as a congregation of people that has specific role that is well-known and understood by other members. The team role is said to consist of three different categories a this entails: action-oriented role, people-oriented role and thought oriented role (Merchant, 2019)</a:t>
            </a:r>
          </a:p>
        </p:txBody>
      </p:sp>
    </p:spTree>
    <p:extLst>
      <p:ext uri="{BB962C8B-B14F-4D97-AF65-F5344CB8AC3E}">
        <p14:creationId xmlns:p14="http://schemas.microsoft.com/office/powerpoint/2010/main" val="53850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89B8E-019F-448A-9911-80E9E2579DB6}"/>
              </a:ext>
            </a:extLst>
          </p:cNvPr>
          <p:cNvSpPr>
            <a:spLocks noGrp="1"/>
          </p:cNvSpPr>
          <p:nvPr>
            <p:ph type="title"/>
          </p:nvPr>
        </p:nvSpPr>
        <p:spPr/>
        <p:txBody>
          <a:bodyPr/>
          <a:lstStyle/>
          <a:p>
            <a:r>
              <a:rPr lang="en-US" dirty="0"/>
              <a:t>BELBIN CATEGORIES OF TEAM ROLE</a:t>
            </a:r>
          </a:p>
        </p:txBody>
      </p:sp>
      <p:sp>
        <p:nvSpPr>
          <p:cNvPr id="3" name="Content Placeholder 2">
            <a:extLst>
              <a:ext uri="{FF2B5EF4-FFF2-40B4-BE49-F238E27FC236}">
                <a16:creationId xmlns:a16="http://schemas.microsoft.com/office/drawing/2014/main" id="{45F32395-06EF-459D-9831-2E8D3098507B}"/>
              </a:ext>
            </a:extLst>
          </p:cNvPr>
          <p:cNvSpPr>
            <a:spLocks noGrp="1"/>
          </p:cNvSpPr>
          <p:nvPr>
            <p:ph idx="1"/>
          </p:nvPr>
        </p:nvSpPr>
        <p:spPr>
          <a:xfrm>
            <a:off x="1962616" y="2438399"/>
            <a:ext cx="9741656" cy="3851255"/>
          </a:xfrm>
        </p:spPr>
        <p:txBody>
          <a:bodyPr>
            <a:normAutofit fontScale="85000" lnSpcReduction="20000"/>
          </a:bodyPr>
          <a:lstStyle/>
          <a:p>
            <a:pPr marL="0" indent="0">
              <a:buNone/>
            </a:pPr>
            <a:r>
              <a:rPr lang="en-US" b="1" u="sng" dirty="0"/>
              <a:t>Action oriented</a:t>
            </a:r>
          </a:p>
          <a:p>
            <a:r>
              <a:rPr lang="en-US" dirty="0"/>
              <a:t>Sharper </a:t>
            </a:r>
          </a:p>
          <a:p>
            <a:r>
              <a:rPr lang="en-US" dirty="0"/>
              <a:t>Implementer</a:t>
            </a:r>
          </a:p>
          <a:p>
            <a:r>
              <a:rPr lang="en-US" dirty="0"/>
              <a:t>Completer/finisher</a:t>
            </a:r>
          </a:p>
          <a:p>
            <a:pPr marL="0" indent="0">
              <a:buNone/>
            </a:pPr>
            <a:r>
              <a:rPr lang="en-US" b="1" u="sng" dirty="0"/>
              <a:t>People oriented </a:t>
            </a:r>
          </a:p>
          <a:p>
            <a:r>
              <a:rPr lang="en-US" dirty="0"/>
              <a:t>Coordinator</a:t>
            </a:r>
          </a:p>
          <a:p>
            <a:r>
              <a:rPr lang="en-US" dirty="0"/>
              <a:t>Team worker</a:t>
            </a:r>
          </a:p>
          <a:p>
            <a:r>
              <a:rPr lang="en-US" dirty="0"/>
              <a:t>Resource investigator</a:t>
            </a:r>
          </a:p>
          <a:p>
            <a:pPr marL="0" indent="0">
              <a:buNone/>
            </a:pPr>
            <a:r>
              <a:rPr lang="en-US" b="1" u="sng" dirty="0"/>
              <a:t>Thought oriented</a:t>
            </a:r>
          </a:p>
          <a:p>
            <a:r>
              <a:rPr lang="en-US" dirty="0"/>
              <a:t>Monitor-Evaluator</a:t>
            </a:r>
          </a:p>
          <a:p>
            <a:r>
              <a:rPr lang="en-US" dirty="0"/>
              <a:t>Specialist </a:t>
            </a:r>
          </a:p>
          <a:p>
            <a:r>
              <a:rPr lang="en-US" dirty="0"/>
              <a:t>Plants </a:t>
            </a:r>
          </a:p>
        </p:txBody>
      </p:sp>
      <p:pic>
        <p:nvPicPr>
          <p:cNvPr id="4" name="Picture 3">
            <a:extLst>
              <a:ext uri="{FF2B5EF4-FFF2-40B4-BE49-F238E27FC236}">
                <a16:creationId xmlns:a16="http://schemas.microsoft.com/office/drawing/2014/main" id="{4AC60477-F664-455D-9DAB-ED37E3F2DB75}"/>
              </a:ext>
            </a:extLst>
          </p:cNvPr>
          <p:cNvPicPr>
            <a:picLocks noChangeAspect="1"/>
          </p:cNvPicPr>
          <p:nvPr/>
        </p:nvPicPr>
        <p:blipFill>
          <a:blip r:embed="rId3"/>
          <a:stretch>
            <a:fillRect/>
          </a:stretch>
        </p:blipFill>
        <p:spPr>
          <a:xfrm>
            <a:off x="6096000" y="2638151"/>
            <a:ext cx="5194852" cy="3651504"/>
          </a:xfrm>
          <a:prstGeom prst="rect">
            <a:avLst/>
          </a:prstGeom>
        </p:spPr>
      </p:pic>
    </p:spTree>
    <p:extLst>
      <p:ext uri="{BB962C8B-B14F-4D97-AF65-F5344CB8AC3E}">
        <p14:creationId xmlns:p14="http://schemas.microsoft.com/office/powerpoint/2010/main" val="3268258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5CEEE-23E5-4BB9-A812-684FDA14243C}"/>
              </a:ext>
            </a:extLst>
          </p:cNvPr>
          <p:cNvSpPr>
            <a:spLocks noGrp="1"/>
          </p:cNvSpPr>
          <p:nvPr>
            <p:ph type="title"/>
          </p:nvPr>
        </p:nvSpPr>
        <p:spPr/>
        <p:txBody>
          <a:bodyPr/>
          <a:lstStyle/>
          <a:p>
            <a:r>
              <a:rPr lang="en-US" sz="3600" dirty="0">
                <a:solidFill>
                  <a:schemeClr val="tx1"/>
                </a:solidFill>
              </a:rPr>
              <a:t>Conflict Management</a:t>
            </a:r>
            <a:endParaRPr lang="en-GB" dirty="0"/>
          </a:p>
        </p:txBody>
      </p:sp>
      <p:sp>
        <p:nvSpPr>
          <p:cNvPr id="3" name="Content Placeholder 2">
            <a:extLst>
              <a:ext uri="{FF2B5EF4-FFF2-40B4-BE49-F238E27FC236}">
                <a16:creationId xmlns:a16="http://schemas.microsoft.com/office/drawing/2014/main" id="{A09CCFF7-64CA-4141-871F-3D3F4F69881E}"/>
              </a:ext>
            </a:extLst>
          </p:cNvPr>
          <p:cNvSpPr>
            <a:spLocks noGrp="1"/>
          </p:cNvSpPr>
          <p:nvPr>
            <p:ph idx="1"/>
          </p:nvPr>
        </p:nvSpPr>
        <p:spPr>
          <a:xfrm>
            <a:off x="388620" y="1600200"/>
            <a:ext cx="9898380" cy="5006340"/>
          </a:xfrm>
        </p:spPr>
        <p:txBody>
          <a:bodyPr>
            <a:normAutofit fontScale="92500" lnSpcReduction="10000"/>
          </a:bodyPr>
          <a:lstStyle/>
          <a:p>
            <a:r>
              <a:rPr lang="en-US" sz="3200" dirty="0">
                <a:solidFill>
                  <a:schemeClr val="bg1"/>
                </a:solidFill>
                <a:highlight>
                  <a:srgbClr val="008000"/>
                </a:highlight>
              </a:rPr>
              <a:t>Definition of the “conflict’’ word</a:t>
            </a:r>
          </a:p>
          <a:p>
            <a:pPr marL="36900" indent="0">
              <a:buNone/>
            </a:pPr>
            <a:r>
              <a:rPr lang="en-US" sz="1800" dirty="0">
                <a:solidFill>
                  <a:schemeClr val="bg1"/>
                </a:solidFill>
                <a:highlight>
                  <a:srgbClr val="008000"/>
                </a:highlight>
              </a:rPr>
              <a:t>An active disagreement between people with opposing opinions or principles can define perfectly the meaning of conflict.</a:t>
            </a:r>
          </a:p>
          <a:p>
            <a:pPr marL="36900" indent="0">
              <a:buNone/>
            </a:pPr>
            <a:endParaRPr lang="en-US" sz="1800" dirty="0">
              <a:solidFill>
                <a:schemeClr val="bg1"/>
              </a:solidFill>
              <a:highlight>
                <a:srgbClr val="008000"/>
              </a:highlight>
            </a:endParaRPr>
          </a:p>
          <a:p>
            <a:pPr marL="36900" indent="0">
              <a:buNone/>
            </a:pPr>
            <a:r>
              <a:rPr lang="en-US" sz="4000" dirty="0">
                <a:solidFill>
                  <a:schemeClr val="bg1"/>
                </a:solidFill>
                <a:highlight>
                  <a:srgbClr val="008000"/>
                </a:highlight>
              </a:rPr>
              <a:t>How does a conflict appear?</a:t>
            </a:r>
          </a:p>
          <a:p>
            <a:pPr marL="36900" indent="0">
              <a:buNone/>
            </a:pPr>
            <a:r>
              <a:rPr lang="en-US" sz="1800" dirty="0">
                <a:solidFill>
                  <a:schemeClr val="bg1"/>
                </a:solidFill>
                <a:highlight>
                  <a:srgbClr val="008000"/>
                </a:highlight>
              </a:rPr>
              <a:t>Because people have different ideologies, different perceptions of life and much different mind sets.</a:t>
            </a:r>
          </a:p>
          <a:p>
            <a:pPr marL="36900" indent="0">
              <a:buNone/>
            </a:pPr>
            <a:endParaRPr lang="en-US" sz="1800" dirty="0">
              <a:solidFill>
                <a:schemeClr val="bg1"/>
              </a:solidFill>
              <a:highlight>
                <a:srgbClr val="008000"/>
              </a:highlight>
            </a:endParaRPr>
          </a:p>
          <a:p>
            <a:pPr marL="36900" indent="0">
              <a:buNone/>
            </a:pPr>
            <a:r>
              <a:rPr lang="en-US" sz="4000" dirty="0">
                <a:solidFill>
                  <a:schemeClr val="bg1"/>
                </a:solidFill>
                <a:highlight>
                  <a:srgbClr val="008000"/>
                </a:highlight>
              </a:rPr>
              <a:t>Causes of Conflict</a:t>
            </a:r>
          </a:p>
          <a:p>
            <a:pPr marL="36900" indent="0">
              <a:buNone/>
            </a:pPr>
            <a:r>
              <a:rPr lang="en-US" sz="1800" dirty="0">
                <a:solidFill>
                  <a:schemeClr val="bg1"/>
                </a:solidFill>
                <a:highlight>
                  <a:srgbClr val="008000"/>
                </a:highlight>
              </a:rPr>
              <a:t>-Needs                           -Perception</a:t>
            </a:r>
          </a:p>
          <a:p>
            <a:pPr marL="36900" indent="0">
              <a:buNone/>
            </a:pPr>
            <a:r>
              <a:rPr lang="en-US" sz="1800" dirty="0">
                <a:solidFill>
                  <a:schemeClr val="bg1"/>
                </a:solidFill>
                <a:highlight>
                  <a:srgbClr val="008000"/>
                </a:highlight>
              </a:rPr>
              <a:t>-Values                           -Styles</a:t>
            </a:r>
          </a:p>
          <a:p>
            <a:pPr marL="36900" indent="0">
              <a:buNone/>
            </a:pPr>
            <a:r>
              <a:rPr lang="en-US" sz="1800" dirty="0">
                <a:solidFill>
                  <a:schemeClr val="bg1"/>
                </a:solidFill>
                <a:highlight>
                  <a:srgbClr val="008000"/>
                </a:highlight>
              </a:rPr>
              <a:t>-Pressures                       -Policies</a:t>
            </a:r>
          </a:p>
          <a:p>
            <a:endParaRPr lang="en-GB" dirty="0"/>
          </a:p>
        </p:txBody>
      </p:sp>
    </p:spTree>
    <p:extLst>
      <p:ext uri="{BB962C8B-B14F-4D97-AF65-F5344CB8AC3E}">
        <p14:creationId xmlns:p14="http://schemas.microsoft.com/office/powerpoint/2010/main" val="10467353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2388-473F-426B-BE85-3E4ED6D6E03A}"/>
              </a:ext>
            </a:extLst>
          </p:cNvPr>
          <p:cNvSpPr>
            <a:spLocks noGrp="1"/>
          </p:cNvSpPr>
          <p:nvPr>
            <p:ph type="title"/>
          </p:nvPr>
        </p:nvSpPr>
        <p:spPr/>
        <p:txBody>
          <a:bodyPr/>
          <a:lstStyle/>
          <a:p>
            <a:r>
              <a:rPr lang="en-US" sz="3600" dirty="0">
                <a:solidFill>
                  <a:schemeClr val="tx1"/>
                </a:solidFill>
              </a:rPr>
              <a:t>How to solve the Conflict?</a:t>
            </a:r>
            <a:endParaRPr lang="en-GB" dirty="0"/>
          </a:p>
        </p:txBody>
      </p:sp>
      <p:sp>
        <p:nvSpPr>
          <p:cNvPr id="3" name="Content Placeholder 2">
            <a:extLst>
              <a:ext uri="{FF2B5EF4-FFF2-40B4-BE49-F238E27FC236}">
                <a16:creationId xmlns:a16="http://schemas.microsoft.com/office/drawing/2014/main" id="{876F2625-F051-4447-A99C-84E6CC837C69}"/>
              </a:ext>
            </a:extLst>
          </p:cNvPr>
          <p:cNvSpPr>
            <a:spLocks noGrp="1"/>
          </p:cNvSpPr>
          <p:nvPr>
            <p:ph idx="1"/>
          </p:nvPr>
        </p:nvSpPr>
        <p:spPr>
          <a:xfrm>
            <a:off x="677334" y="1143000"/>
            <a:ext cx="11072706" cy="5714999"/>
          </a:xfrm>
        </p:spPr>
        <p:txBody>
          <a:bodyPr>
            <a:normAutofit/>
          </a:bodyPr>
          <a:lstStyle/>
          <a:p>
            <a:pPr marL="36900" indent="0">
              <a:buNone/>
            </a:pPr>
            <a:r>
              <a:rPr lang="en-US" sz="1900" b="1" dirty="0">
                <a:solidFill>
                  <a:schemeClr val="tx1"/>
                </a:solidFill>
              </a:rPr>
              <a:t>1. </a:t>
            </a:r>
            <a:r>
              <a:rPr lang="en-US" sz="1900" dirty="0">
                <a:solidFill>
                  <a:schemeClr val="tx1"/>
                </a:solidFill>
              </a:rPr>
              <a:t>First you have to define the issue, the problem.</a:t>
            </a:r>
            <a:r>
              <a:rPr lang="en-US" sz="1900" b="1" dirty="0">
                <a:solidFill>
                  <a:schemeClr val="tx1"/>
                </a:solidFill>
              </a:rPr>
              <a:t> </a:t>
            </a:r>
          </a:p>
          <a:p>
            <a:pPr marL="36900" indent="0">
              <a:buNone/>
            </a:pPr>
            <a:r>
              <a:rPr lang="en-US" sz="1900" b="1" dirty="0">
                <a:solidFill>
                  <a:schemeClr val="tx1"/>
                </a:solidFill>
              </a:rPr>
              <a:t>2. </a:t>
            </a:r>
            <a:r>
              <a:rPr lang="en-US" sz="1900" dirty="0">
                <a:solidFill>
                  <a:schemeClr val="tx1"/>
                </a:solidFill>
              </a:rPr>
              <a:t>Check and identify everyone who is involved directly or indirectly into it</a:t>
            </a:r>
            <a:r>
              <a:rPr lang="en-US" sz="1900" b="1" dirty="0">
                <a:solidFill>
                  <a:schemeClr val="tx1"/>
                </a:solidFill>
              </a:rPr>
              <a:t>.</a:t>
            </a:r>
          </a:p>
          <a:p>
            <a:pPr marL="36900" indent="0">
              <a:buNone/>
            </a:pPr>
            <a:r>
              <a:rPr lang="en-US" sz="1900" b="1" dirty="0">
                <a:solidFill>
                  <a:schemeClr val="tx1"/>
                </a:solidFill>
              </a:rPr>
              <a:t>3</a:t>
            </a:r>
            <a:r>
              <a:rPr lang="en-US" sz="1900" dirty="0">
                <a:solidFill>
                  <a:schemeClr val="tx1"/>
                </a:solidFill>
              </a:rPr>
              <a:t>. Be sure you are making a list with the biggest needs and worries of each party</a:t>
            </a:r>
            <a:r>
              <a:rPr lang="en-US" sz="1900" b="1" dirty="0">
                <a:solidFill>
                  <a:schemeClr val="tx1"/>
                </a:solidFill>
              </a:rPr>
              <a:t>.</a:t>
            </a:r>
          </a:p>
          <a:p>
            <a:pPr marL="36900" indent="0">
              <a:buNone/>
            </a:pPr>
            <a:r>
              <a:rPr lang="en-US" sz="1900" b="1" dirty="0">
                <a:solidFill>
                  <a:schemeClr val="tx1"/>
                </a:solidFill>
              </a:rPr>
              <a:t>4. </a:t>
            </a:r>
            <a:r>
              <a:rPr lang="en-US" sz="1900" dirty="0">
                <a:solidFill>
                  <a:schemeClr val="tx1"/>
                </a:solidFill>
              </a:rPr>
              <a:t>Make sure you are reading the instructions from above and follow it in order</a:t>
            </a:r>
            <a:r>
              <a:rPr lang="en-US" sz="1900" b="1" dirty="0">
                <a:solidFill>
                  <a:schemeClr val="tx1"/>
                </a:solidFill>
              </a:rPr>
              <a:t>.</a:t>
            </a:r>
          </a:p>
          <a:p>
            <a:pPr marL="36900" indent="0">
              <a:buNone/>
            </a:pPr>
            <a:r>
              <a:rPr lang="en-US" sz="1900" dirty="0">
                <a:solidFill>
                  <a:schemeClr val="tx1"/>
                </a:solidFill>
              </a:rPr>
              <a:t>Sentences which instigate a Conflict</a:t>
            </a:r>
          </a:p>
          <a:p>
            <a:pPr marL="36900" indent="0">
              <a:buNone/>
            </a:pPr>
            <a:r>
              <a:rPr lang="en-US" sz="1900" dirty="0">
                <a:solidFill>
                  <a:schemeClr val="tx1"/>
                </a:solidFill>
              </a:rPr>
              <a:t>Here we have some examples of words/sentences which you cannot use if you don’t want to enter in any conflict or fight.</a:t>
            </a:r>
          </a:p>
          <a:p>
            <a:pPr marL="36900" indent="0">
              <a:buNone/>
            </a:pPr>
            <a:r>
              <a:rPr lang="en-US" sz="1900" b="1" dirty="0">
                <a:solidFill>
                  <a:schemeClr val="tx1"/>
                </a:solidFill>
              </a:rPr>
              <a:t>1. I told you that..</a:t>
            </a:r>
          </a:p>
          <a:p>
            <a:pPr marL="36900" indent="0">
              <a:buNone/>
            </a:pPr>
            <a:r>
              <a:rPr lang="en-US" sz="1900" b="1" dirty="0">
                <a:solidFill>
                  <a:schemeClr val="tx1"/>
                </a:solidFill>
              </a:rPr>
              <a:t>2. Never mind..</a:t>
            </a:r>
          </a:p>
          <a:p>
            <a:pPr marL="36900" indent="0">
              <a:buNone/>
            </a:pPr>
            <a:r>
              <a:rPr lang="en-US" sz="1900" b="1" dirty="0">
                <a:solidFill>
                  <a:schemeClr val="tx1"/>
                </a:solidFill>
              </a:rPr>
              <a:t>3. Good for you..</a:t>
            </a:r>
          </a:p>
          <a:p>
            <a:pPr marL="36900" indent="0">
              <a:buNone/>
            </a:pPr>
            <a:r>
              <a:rPr lang="en-US" sz="1900" b="1" dirty="0">
                <a:solidFill>
                  <a:schemeClr val="tx1"/>
                </a:solidFill>
              </a:rPr>
              <a:t>4. Whatever..</a:t>
            </a:r>
          </a:p>
          <a:p>
            <a:pPr marL="36900" indent="0">
              <a:buNone/>
            </a:pPr>
            <a:r>
              <a:rPr lang="en-US" sz="1900" b="1" dirty="0">
                <a:solidFill>
                  <a:schemeClr val="tx1"/>
                </a:solidFill>
              </a:rPr>
              <a:t>5. You never..</a:t>
            </a:r>
          </a:p>
          <a:p>
            <a:pPr marL="36900" indent="0">
              <a:buNone/>
            </a:pPr>
            <a:r>
              <a:rPr lang="en-US" sz="1900" b="1" dirty="0">
                <a:solidFill>
                  <a:schemeClr val="tx1"/>
                </a:solidFill>
              </a:rPr>
              <a:t>6. I never..</a:t>
            </a:r>
          </a:p>
          <a:p>
            <a:endParaRPr lang="en-GB" dirty="0"/>
          </a:p>
        </p:txBody>
      </p:sp>
    </p:spTree>
    <p:extLst>
      <p:ext uri="{BB962C8B-B14F-4D97-AF65-F5344CB8AC3E}">
        <p14:creationId xmlns:p14="http://schemas.microsoft.com/office/powerpoint/2010/main" val="65626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8622" y="10"/>
            <a:ext cx="6096000" cy="685799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984317" y="115410"/>
            <a:ext cx="6113243" cy="967666"/>
          </a:xfrm>
        </p:spPr>
        <p:txBody>
          <a:bodyPr anchor="b">
            <a:normAutofit fontScale="90000"/>
          </a:bodyPr>
          <a:lstStyle/>
          <a:p>
            <a:pPr algn="l"/>
            <a:r>
              <a:rPr lang="en-US" sz="3200" dirty="0"/>
              <a:t> </a:t>
            </a:r>
            <a:r>
              <a:rPr lang="en-US" sz="3600" dirty="0">
                <a:solidFill>
                  <a:schemeClr val="tx1"/>
                </a:solidFill>
              </a:rPr>
              <a:t>Sentences which instigate a Conflict</a:t>
            </a:r>
            <a:br>
              <a:rPr lang="en-US" sz="3200" dirty="0"/>
            </a:br>
            <a:endParaRPr lang="en-US" sz="3200" dirty="0"/>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010182" y="781236"/>
            <a:ext cx="6181817" cy="6076764"/>
          </a:xfrm>
        </p:spPr>
        <p:txBody>
          <a:bodyPr anchor="t">
            <a:normAutofit/>
          </a:bodyPr>
          <a:lstStyle/>
          <a:p>
            <a:pPr marL="36900" indent="0">
              <a:buNone/>
            </a:pPr>
            <a:r>
              <a:rPr lang="en-US" sz="1400" dirty="0">
                <a:solidFill>
                  <a:schemeClr val="tx1"/>
                </a:solidFill>
              </a:rPr>
              <a:t>Here we have some examples of words/sentences which you have to use if you don’t want to enter in any conflict or fight. </a:t>
            </a:r>
          </a:p>
          <a:p>
            <a:pPr marL="36900" indent="0">
              <a:buNone/>
            </a:pPr>
            <a:r>
              <a:rPr lang="en-US" sz="1400" b="1" dirty="0">
                <a:solidFill>
                  <a:schemeClr val="tx1"/>
                </a:solidFill>
              </a:rPr>
              <a:t>1.</a:t>
            </a:r>
            <a:r>
              <a:rPr lang="en-US" sz="1400" dirty="0">
                <a:solidFill>
                  <a:schemeClr val="tx1"/>
                </a:solidFill>
              </a:rPr>
              <a:t> If you can help me with..</a:t>
            </a:r>
            <a:endParaRPr lang="en-US" sz="1400" b="1" dirty="0">
              <a:solidFill>
                <a:schemeClr val="tx1"/>
              </a:solidFill>
            </a:endParaRPr>
          </a:p>
          <a:p>
            <a:pPr marL="36900" indent="0">
              <a:buNone/>
            </a:pPr>
            <a:r>
              <a:rPr lang="en-US" sz="1400" b="1" dirty="0">
                <a:solidFill>
                  <a:schemeClr val="tx1"/>
                </a:solidFill>
              </a:rPr>
              <a:t>2. </a:t>
            </a:r>
            <a:r>
              <a:rPr lang="en-US" sz="1400" dirty="0">
                <a:solidFill>
                  <a:schemeClr val="tx1"/>
                </a:solidFill>
              </a:rPr>
              <a:t>We understand that and agree with it..</a:t>
            </a:r>
          </a:p>
          <a:p>
            <a:pPr marL="36900" indent="0">
              <a:buNone/>
            </a:pPr>
            <a:r>
              <a:rPr lang="en-US" sz="1400" b="1" dirty="0">
                <a:solidFill>
                  <a:schemeClr val="tx1"/>
                </a:solidFill>
              </a:rPr>
              <a:t>3. </a:t>
            </a:r>
            <a:r>
              <a:rPr lang="en-US" sz="1400" dirty="0">
                <a:solidFill>
                  <a:schemeClr val="tx1"/>
                </a:solidFill>
              </a:rPr>
              <a:t>Let me explain this please..</a:t>
            </a:r>
          </a:p>
          <a:p>
            <a:pPr marL="36900" indent="0">
              <a:buNone/>
            </a:pPr>
            <a:r>
              <a:rPr lang="en-US" sz="1400" b="1" dirty="0">
                <a:solidFill>
                  <a:schemeClr val="tx1"/>
                </a:solidFill>
              </a:rPr>
              <a:t>4. </a:t>
            </a:r>
            <a:r>
              <a:rPr lang="en-US" sz="1400" dirty="0">
                <a:solidFill>
                  <a:schemeClr val="tx1"/>
                </a:solidFill>
              </a:rPr>
              <a:t>We can help you to make it</a:t>
            </a:r>
            <a:r>
              <a:rPr lang="en-US" sz="1400" b="1" dirty="0">
                <a:solidFill>
                  <a:schemeClr val="tx1"/>
                </a:solidFill>
              </a:rPr>
              <a:t>..</a:t>
            </a:r>
          </a:p>
          <a:p>
            <a:pPr marL="36900" indent="0">
              <a:buNone/>
            </a:pPr>
            <a:r>
              <a:rPr lang="en-US" sz="1400" b="1" dirty="0">
                <a:solidFill>
                  <a:schemeClr val="tx1"/>
                </a:solidFill>
              </a:rPr>
              <a:t>5</a:t>
            </a:r>
            <a:r>
              <a:rPr lang="en-US" sz="1400" dirty="0">
                <a:solidFill>
                  <a:schemeClr val="tx1"/>
                </a:solidFill>
              </a:rPr>
              <a:t>. One option can be this</a:t>
            </a:r>
            <a:r>
              <a:rPr lang="en-US" sz="1400" b="1" dirty="0">
                <a:solidFill>
                  <a:schemeClr val="tx1"/>
                </a:solidFill>
              </a:rPr>
              <a:t>..</a:t>
            </a:r>
          </a:p>
          <a:p>
            <a:pPr marL="36900" indent="0">
              <a:buNone/>
            </a:pPr>
            <a:r>
              <a:rPr lang="en-US" sz="1400" b="1" dirty="0">
                <a:solidFill>
                  <a:schemeClr val="tx1"/>
                </a:solidFill>
              </a:rPr>
              <a:t>6. </a:t>
            </a:r>
            <a:r>
              <a:rPr lang="en-US" sz="1400" dirty="0">
                <a:solidFill>
                  <a:schemeClr val="tx1"/>
                </a:solidFill>
              </a:rPr>
              <a:t>Might I suggest</a:t>
            </a:r>
            <a:r>
              <a:rPr lang="en-US" sz="1400" b="1" dirty="0">
                <a:solidFill>
                  <a:schemeClr val="tx1"/>
                </a:solidFill>
              </a:rPr>
              <a:t>..</a:t>
            </a:r>
            <a:r>
              <a:rPr lang="en-US" sz="1400" dirty="0">
                <a:solidFill>
                  <a:schemeClr val="tx1"/>
                </a:solidFill>
              </a:rPr>
              <a:t>  </a:t>
            </a:r>
          </a:p>
          <a:p>
            <a:pPr marL="36900" indent="0">
              <a:buNone/>
            </a:pPr>
            <a:endParaRPr lang="en-US" sz="1400" dirty="0">
              <a:solidFill>
                <a:schemeClr val="tx1"/>
              </a:solidFill>
            </a:endParaRPr>
          </a:p>
          <a:p>
            <a:pPr marL="36900" indent="0">
              <a:buNone/>
            </a:pPr>
            <a:r>
              <a:rPr lang="en-US" sz="1400" dirty="0">
                <a:solidFill>
                  <a:schemeClr val="tx1"/>
                </a:solidFill>
              </a:rPr>
              <a:t>It can be very easy for someone to have a conflict, even if that person wants it or not, the line is very thin. But here it comes, how to manage this kind of situations. And for this, no one is born with it. But depends on each of us, if we learn to control us, the emotions and if we learn how to manage the conflict, while we are close to achieve the conflict, because in most of the situations it can be avoided easily.</a:t>
            </a:r>
          </a:p>
          <a:p>
            <a:pPr marL="36900" indent="0">
              <a:buNone/>
            </a:pPr>
            <a:r>
              <a:rPr lang="en-US" sz="1400" dirty="0">
                <a:solidFill>
                  <a:schemeClr val="tx1"/>
                </a:solidFill>
              </a:rPr>
              <a:t>If the goals of the party, team, crew </a:t>
            </a:r>
            <a:r>
              <a:rPr lang="en-US" sz="1400" dirty="0" err="1">
                <a:solidFill>
                  <a:schemeClr val="tx1"/>
                </a:solidFill>
              </a:rPr>
              <a:t>etc</a:t>
            </a:r>
            <a:r>
              <a:rPr lang="en-US" sz="1400" dirty="0">
                <a:solidFill>
                  <a:schemeClr val="tx1"/>
                </a:solidFill>
              </a:rPr>
              <a:t> are the same ones and everybody want the best, there should be an easy way how to work without major and unwanted problems like conflict, fights and etc. but again, depends of how you can control the situations and how good you have learned these things.</a:t>
            </a:r>
          </a:p>
        </p:txBody>
      </p:sp>
      <p:pic>
        <p:nvPicPr>
          <p:cNvPr id="5" name="Picture 4">
            <a:extLst>
              <a:ext uri="{FF2B5EF4-FFF2-40B4-BE49-F238E27FC236}">
                <a16:creationId xmlns:a16="http://schemas.microsoft.com/office/drawing/2014/main" id="{2A09B8A2-6AD3-4936-8F6E-15B85BA139D7}"/>
              </a:ext>
            </a:extLst>
          </p:cNvPr>
          <p:cNvPicPr>
            <a:picLocks noChangeAspect="1"/>
          </p:cNvPicPr>
          <p:nvPr/>
        </p:nvPicPr>
        <p:blipFill>
          <a:blip r:embed="rId4"/>
          <a:stretch>
            <a:fillRect/>
          </a:stretch>
        </p:blipFill>
        <p:spPr>
          <a:xfrm>
            <a:off x="498010" y="1522520"/>
            <a:ext cx="5082736" cy="3812959"/>
          </a:xfrm>
          <a:prstGeom prst="rect">
            <a:avLst/>
          </a:prstGeom>
        </p:spPr>
      </p:pic>
    </p:spTree>
    <p:extLst>
      <p:ext uri="{BB962C8B-B14F-4D97-AF65-F5344CB8AC3E}">
        <p14:creationId xmlns:p14="http://schemas.microsoft.com/office/powerpoint/2010/main" val="3158516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8622" y="10"/>
            <a:ext cx="6096000" cy="685799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984317" y="195308"/>
            <a:ext cx="6113243" cy="585927"/>
          </a:xfrm>
        </p:spPr>
        <p:txBody>
          <a:bodyPr anchor="b">
            <a:normAutofit fontScale="90000"/>
          </a:bodyPr>
          <a:lstStyle/>
          <a:p>
            <a:pPr algn="l"/>
            <a:r>
              <a:rPr lang="en-US" sz="2800" dirty="0">
                <a:solidFill>
                  <a:schemeClr val="tx1"/>
                </a:solidFill>
              </a:rPr>
              <a:t>Effective Conflict Resolution Techniques</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010182" y="781236"/>
            <a:ext cx="6181817" cy="6076764"/>
          </a:xfrm>
        </p:spPr>
        <p:txBody>
          <a:bodyPr anchor="t">
            <a:normAutofit fontScale="92500" lnSpcReduction="20000"/>
          </a:bodyPr>
          <a:lstStyle/>
          <a:p>
            <a:pPr marL="36900" indent="0">
              <a:buNone/>
            </a:pPr>
            <a:r>
              <a:rPr lang="en-US" sz="1700" b="1" dirty="0">
                <a:solidFill>
                  <a:schemeClr val="tx1"/>
                </a:solidFill>
              </a:rPr>
              <a:t>1. </a:t>
            </a:r>
            <a:r>
              <a:rPr lang="en-US" sz="1700" dirty="0">
                <a:solidFill>
                  <a:schemeClr val="tx1"/>
                </a:solidFill>
              </a:rPr>
              <a:t>Listen actively at what people have to say</a:t>
            </a:r>
          </a:p>
          <a:p>
            <a:pPr marL="36900" indent="0">
              <a:buNone/>
            </a:pPr>
            <a:r>
              <a:rPr lang="en-US" sz="1700" b="1" dirty="0">
                <a:solidFill>
                  <a:schemeClr val="tx1"/>
                </a:solidFill>
              </a:rPr>
              <a:t>2. </a:t>
            </a:r>
            <a:r>
              <a:rPr lang="en-US" sz="1700" dirty="0">
                <a:solidFill>
                  <a:schemeClr val="tx1"/>
                </a:solidFill>
              </a:rPr>
              <a:t>Offer respect</a:t>
            </a:r>
            <a:endParaRPr lang="en-US" sz="1700" b="1" dirty="0">
              <a:solidFill>
                <a:schemeClr val="tx1"/>
              </a:solidFill>
            </a:endParaRPr>
          </a:p>
          <a:p>
            <a:pPr marL="36900" indent="0">
              <a:buNone/>
            </a:pPr>
            <a:r>
              <a:rPr lang="en-US" sz="1700" b="1" dirty="0">
                <a:solidFill>
                  <a:schemeClr val="tx1"/>
                </a:solidFill>
              </a:rPr>
              <a:t>3. </a:t>
            </a:r>
            <a:r>
              <a:rPr lang="en-US" sz="1700" dirty="0">
                <a:solidFill>
                  <a:schemeClr val="tx1"/>
                </a:solidFill>
              </a:rPr>
              <a:t>Tame your emotions</a:t>
            </a:r>
            <a:r>
              <a:rPr lang="en-US" sz="1700" b="1" dirty="0">
                <a:solidFill>
                  <a:schemeClr val="tx1"/>
                </a:solidFill>
              </a:rPr>
              <a:t>.</a:t>
            </a:r>
          </a:p>
          <a:p>
            <a:pPr marL="36900" indent="0">
              <a:buNone/>
            </a:pPr>
            <a:r>
              <a:rPr lang="en-US" sz="1700" b="1" dirty="0">
                <a:solidFill>
                  <a:schemeClr val="tx1"/>
                </a:solidFill>
              </a:rPr>
              <a:t>4. </a:t>
            </a:r>
            <a:r>
              <a:rPr lang="en-US" sz="1700" dirty="0">
                <a:solidFill>
                  <a:schemeClr val="tx1"/>
                </a:solidFill>
              </a:rPr>
              <a:t>Show and tell to the people that you can compromise</a:t>
            </a:r>
            <a:r>
              <a:rPr lang="en-US" sz="1700" b="1" dirty="0">
                <a:solidFill>
                  <a:schemeClr val="tx1"/>
                </a:solidFill>
              </a:rPr>
              <a:t>.</a:t>
            </a:r>
          </a:p>
          <a:p>
            <a:pPr marL="36900" indent="0">
              <a:buNone/>
            </a:pPr>
            <a:r>
              <a:rPr lang="en-US" sz="1700" b="1" dirty="0">
                <a:solidFill>
                  <a:schemeClr val="tx1"/>
                </a:solidFill>
              </a:rPr>
              <a:t>5. </a:t>
            </a:r>
            <a:r>
              <a:rPr lang="en-US" sz="1700" dirty="0">
                <a:solidFill>
                  <a:schemeClr val="tx1"/>
                </a:solidFill>
              </a:rPr>
              <a:t>Do not take the things personally.</a:t>
            </a:r>
          </a:p>
          <a:p>
            <a:pPr marL="36900" indent="0">
              <a:buNone/>
            </a:pPr>
            <a:r>
              <a:rPr lang="en-US" sz="1700" b="1" dirty="0">
                <a:solidFill>
                  <a:schemeClr val="tx1"/>
                </a:solidFill>
              </a:rPr>
              <a:t>6.</a:t>
            </a:r>
            <a:r>
              <a:rPr lang="en-US" sz="1700" dirty="0">
                <a:solidFill>
                  <a:schemeClr val="tx1"/>
                </a:solidFill>
              </a:rPr>
              <a:t> Focus on resolving the conflict over being right.</a:t>
            </a:r>
          </a:p>
          <a:p>
            <a:pPr marL="36900" indent="0">
              <a:buNone/>
            </a:pPr>
            <a:endParaRPr lang="en-US" sz="1700" dirty="0">
              <a:solidFill>
                <a:schemeClr val="tx1"/>
              </a:solidFill>
            </a:endParaRPr>
          </a:p>
          <a:p>
            <a:pPr marL="36900" indent="0">
              <a:buNone/>
            </a:pPr>
            <a:r>
              <a:rPr lang="en-US" sz="1700" dirty="0">
                <a:solidFill>
                  <a:schemeClr val="tx1"/>
                </a:solidFill>
              </a:rPr>
              <a:t>Managing Conflict in the Workplace</a:t>
            </a:r>
          </a:p>
          <a:p>
            <a:pPr marL="36900" indent="0">
              <a:buNone/>
            </a:pPr>
            <a:r>
              <a:rPr lang="en-US" sz="1700" b="1" dirty="0">
                <a:solidFill>
                  <a:schemeClr val="tx1"/>
                </a:solidFill>
              </a:rPr>
              <a:t>1. </a:t>
            </a:r>
            <a:r>
              <a:rPr lang="en-US" sz="1700" dirty="0">
                <a:solidFill>
                  <a:schemeClr val="tx1"/>
                </a:solidFill>
              </a:rPr>
              <a:t>Talk and understand what the other person has to say.</a:t>
            </a:r>
            <a:endParaRPr lang="en-US" sz="1700" b="1" dirty="0">
              <a:solidFill>
                <a:schemeClr val="tx1"/>
              </a:solidFill>
            </a:endParaRPr>
          </a:p>
          <a:p>
            <a:pPr marL="36900" indent="0">
              <a:buNone/>
            </a:pPr>
            <a:r>
              <a:rPr lang="en-US" sz="1700" b="1" dirty="0">
                <a:solidFill>
                  <a:schemeClr val="tx1"/>
                </a:solidFill>
              </a:rPr>
              <a:t>2. </a:t>
            </a:r>
            <a:r>
              <a:rPr lang="en-US" sz="1700" dirty="0">
                <a:solidFill>
                  <a:schemeClr val="tx1"/>
                </a:solidFill>
              </a:rPr>
              <a:t>Find the points of disagreement, summarize them and talk about i</a:t>
            </a:r>
            <a:r>
              <a:rPr lang="en-US" sz="1700" b="1" dirty="0">
                <a:solidFill>
                  <a:schemeClr val="tx1"/>
                </a:solidFill>
              </a:rPr>
              <a:t>t.</a:t>
            </a:r>
          </a:p>
          <a:p>
            <a:pPr marL="36900" indent="0">
              <a:buNone/>
            </a:pPr>
            <a:r>
              <a:rPr lang="en-US" sz="1700" b="1" dirty="0">
                <a:solidFill>
                  <a:schemeClr val="tx1"/>
                </a:solidFill>
              </a:rPr>
              <a:t>3. </a:t>
            </a:r>
            <a:r>
              <a:rPr lang="en-US" sz="1700" dirty="0">
                <a:solidFill>
                  <a:schemeClr val="tx1"/>
                </a:solidFill>
              </a:rPr>
              <a:t>Try to make a plan together.</a:t>
            </a:r>
          </a:p>
          <a:p>
            <a:pPr marL="36900" indent="0">
              <a:buNone/>
            </a:pPr>
            <a:r>
              <a:rPr lang="en-US" sz="1700" b="1" dirty="0">
                <a:solidFill>
                  <a:schemeClr val="tx1"/>
                </a:solidFill>
              </a:rPr>
              <a:t>4. </a:t>
            </a:r>
            <a:r>
              <a:rPr lang="en-US" sz="1700" dirty="0">
                <a:solidFill>
                  <a:schemeClr val="tx1"/>
                </a:solidFill>
              </a:rPr>
              <a:t>Understand the relationship between the employers.</a:t>
            </a:r>
          </a:p>
          <a:p>
            <a:pPr marL="36900" indent="0">
              <a:buNone/>
            </a:pPr>
            <a:r>
              <a:rPr lang="en-US" sz="1700" b="1" dirty="0">
                <a:solidFill>
                  <a:schemeClr val="tx1"/>
                </a:solidFill>
              </a:rPr>
              <a:t>5. WIIFM (</a:t>
            </a:r>
            <a:r>
              <a:rPr lang="en-US" sz="1700" dirty="0">
                <a:solidFill>
                  <a:schemeClr val="tx1"/>
                </a:solidFill>
              </a:rPr>
              <a:t>What’s In It For Me) Factor</a:t>
            </a:r>
          </a:p>
          <a:p>
            <a:pPr marL="36900" indent="0">
              <a:buNone/>
            </a:pPr>
            <a:r>
              <a:rPr lang="en-US" sz="1700" b="1" dirty="0">
                <a:solidFill>
                  <a:schemeClr val="tx1"/>
                </a:solidFill>
              </a:rPr>
              <a:t>-</a:t>
            </a:r>
            <a:r>
              <a:rPr lang="en-US" sz="1700" dirty="0">
                <a:solidFill>
                  <a:schemeClr val="tx1"/>
                </a:solidFill>
              </a:rPr>
              <a:t>try to know what the other person wants, what the other person is motivated about, these things a benefit to maintain a professional relationship</a:t>
            </a:r>
          </a:p>
          <a:p>
            <a:pPr marL="36900" indent="0">
              <a:buNone/>
            </a:pPr>
            <a:r>
              <a:rPr lang="en-US" sz="1700" b="1" dirty="0">
                <a:solidFill>
                  <a:schemeClr val="tx1"/>
                </a:solidFill>
              </a:rPr>
              <a:t>6.</a:t>
            </a:r>
            <a:r>
              <a:rPr lang="en-US" sz="1700" dirty="0">
                <a:solidFill>
                  <a:schemeClr val="tx1"/>
                </a:solidFill>
              </a:rPr>
              <a:t> Give respect, get respect.</a:t>
            </a:r>
          </a:p>
          <a:p>
            <a:pPr marL="36900" indent="0">
              <a:buNone/>
            </a:pPr>
            <a:endParaRPr lang="en-US" sz="1500" dirty="0"/>
          </a:p>
          <a:p>
            <a:pPr marL="36900" indent="0">
              <a:buNone/>
            </a:pPr>
            <a:r>
              <a:rPr lang="en-US" sz="1400" dirty="0"/>
              <a:t>     </a:t>
            </a:r>
          </a:p>
          <a:p>
            <a:pPr marL="36900" indent="0">
              <a:buNone/>
            </a:pPr>
            <a:endParaRPr lang="en-US" sz="1400" dirty="0"/>
          </a:p>
        </p:txBody>
      </p:sp>
    </p:spTree>
    <p:extLst>
      <p:ext uri="{BB962C8B-B14F-4D97-AF65-F5344CB8AC3E}">
        <p14:creationId xmlns:p14="http://schemas.microsoft.com/office/powerpoint/2010/main" val="2293801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8622" y="10"/>
            <a:ext cx="6096000" cy="685799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984317" y="195308"/>
            <a:ext cx="6113243" cy="683581"/>
          </a:xfrm>
        </p:spPr>
        <p:txBody>
          <a:bodyPr anchor="b">
            <a:normAutofit/>
          </a:bodyPr>
          <a:lstStyle/>
          <a:p>
            <a:pPr algn="l"/>
            <a:r>
              <a:rPr lang="en-US" sz="3200" dirty="0">
                <a:solidFill>
                  <a:schemeClr val="tx1"/>
                </a:solidFill>
              </a:rPr>
              <a:t>Conclusion</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010182" y="781236"/>
            <a:ext cx="6181817" cy="6076764"/>
          </a:xfrm>
        </p:spPr>
        <p:txBody>
          <a:bodyPr anchor="t">
            <a:normAutofit/>
          </a:bodyPr>
          <a:lstStyle/>
          <a:p>
            <a:pPr marL="36900" indent="0">
              <a:buNone/>
            </a:pPr>
            <a:r>
              <a:rPr lang="en-US" sz="1400" dirty="0"/>
              <a:t>     </a:t>
            </a:r>
          </a:p>
          <a:p>
            <a:pPr marL="36900" indent="0">
              <a:buNone/>
            </a:pPr>
            <a:r>
              <a:rPr lang="en-US" sz="2000" dirty="0">
                <a:solidFill>
                  <a:schemeClr val="tx1"/>
                </a:solidFill>
              </a:rPr>
              <a:t>As a conclusion with I have wrote above and with what I will write now too, we can </a:t>
            </a:r>
            <a:r>
              <a:rPr lang="en-US" sz="2000" dirty="0" err="1">
                <a:solidFill>
                  <a:schemeClr val="tx1"/>
                </a:solidFill>
              </a:rPr>
              <a:t>realise</a:t>
            </a:r>
            <a:r>
              <a:rPr lang="en-US" sz="2000" dirty="0">
                <a:solidFill>
                  <a:schemeClr val="tx1"/>
                </a:solidFill>
              </a:rPr>
              <a:t> that the management is the key, is the most important thing in prevent, stop and solve the situations. </a:t>
            </a:r>
          </a:p>
          <a:p>
            <a:pPr marL="36900" indent="0">
              <a:buNone/>
            </a:pPr>
            <a:r>
              <a:rPr lang="en-US" sz="2000" dirty="0">
                <a:solidFill>
                  <a:schemeClr val="tx1"/>
                </a:solidFill>
              </a:rPr>
              <a:t>A good result of a team must be based on communication, if there is a good communication and everyone is supporting and understand each other, there cannot be place for a conflict.</a:t>
            </a:r>
          </a:p>
          <a:p>
            <a:pPr marL="36900" indent="0">
              <a:buNone/>
            </a:pPr>
            <a:endParaRPr lang="en-US" sz="2000" dirty="0">
              <a:solidFill>
                <a:schemeClr val="tx1"/>
              </a:solidFill>
            </a:endParaRPr>
          </a:p>
          <a:p>
            <a:pPr marL="36900" indent="0">
              <a:buNone/>
            </a:pPr>
            <a:endParaRPr lang="en-US" sz="2000" dirty="0"/>
          </a:p>
          <a:p>
            <a:pPr marL="36900" indent="0">
              <a:buNone/>
            </a:pPr>
            <a:endParaRPr lang="en-US" sz="800" dirty="0"/>
          </a:p>
          <a:p>
            <a:pPr marL="36900" indent="0">
              <a:buNone/>
            </a:pPr>
            <a:endParaRPr lang="en-US" sz="800" dirty="0"/>
          </a:p>
          <a:p>
            <a:pPr marL="36900" indent="0">
              <a:buNone/>
            </a:pPr>
            <a:endParaRPr lang="en-US" sz="1400" dirty="0"/>
          </a:p>
          <a:p>
            <a:pPr marL="36900" indent="0">
              <a:buNone/>
            </a:pPr>
            <a:endParaRPr lang="en-US" sz="1400" dirty="0"/>
          </a:p>
          <a:p>
            <a:pPr marL="36900" indent="0">
              <a:buNone/>
            </a:pPr>
            <a:endParaRPr lang="en-US" sz="1400" dirty="0"/>
          </a:p>
        </p:txBody>
      </p:sp>
      <p:pic>
        <p:nvPicPr>
          <p:cNvPr id="12" name="Picture 11">
            <a:extLst>
              <a:ext uri="{FF2B5EF4-FFF2-40B4-BE49-F238E27FC236}">
                <a16:creationId xmlns:a16="http://schemas.microsoft.com/office/drawing/2014/main" id="{2BF4F53D-363A-41CC-84F4-89A5526B9E2E}"/>
              </a:ext>
            </a:extLst>
          </p:cNvPr>
          <p:cNvPicPr>
            <a:picLocks noChangeAspect="1"/>
          </p:cNvPicPr>
          <p:nvPr/>
        </p:nvPicPr>
        <p:blipFill>
          <a:blip r:embed="rId4"/>
          <a:stretch>
            <a:fillRect/>
          </a:stretch>
        </p:blipFill>
        <p:spPr>
          <a:xfrm>
            <a:off x="367975" y="1648064"/>
            <a:ext cx="5342806" cy="3561871"/>
          </a:xfrm>
          <a:prstGeom prst="rect">
            <a:avLst/>
          </a:prstGeom>
        </p:spPr>
      </p:pic>
    </p:spTree>
    <p:extLst>
      <p:ext uri="{BB962C8B-B14F-4D97-AF65-F5344CB8AC3E}">
        <p14:creationId xmlns:p14="http://schemas.microsoft.com/office/powerpoint/2010/main" val="42047595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2AA0E-67E2-46B9-B3F3-E867C2D0B3A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B0E87BA-D13B-48A1-BABF-AE89342D066F}"/>
              </a:ext>
            </a:extLst>
          </p:cNvPr>
          <p:cNvSpPr>
            <a:spLocks noGrp="1"/>
          </p:cNvSpPr>
          <p:nvPr>
            <p:ph idx="1"/>
          </p:nvPr>
        </p:nvSpPr>
        <p:spPr>
          <a:xfrm>
            <a:off x="411480" y="1280161"/>
            <a:ext cx="8862522" cy="4761202"/>
          </a:xfrm>
        </p:spPr>
        <p:txBody>
          <a:bodyPr>
            <a:normAutofit lnSpcReduction="10000"/>
          </a:bodyPr>
          <a:lstStyle/>
          <a:p>
            <a:pPr marL="0" indent="0">
              <a:buNone/>
            </a:pPr>
            <a:r>
              <a:rPr lang="en-US" dirty="0"/>
              <a:t>Cameron, I, 2017. 7 Components Of Successful Team Development. [online]  Blog.mcquaig.com. Available at: &lt;https://blog.mcquaig.com/7-components-of-successful-team-development&gt; [Accessed 11 August 2020].</a:t>
            </a:r>
          </a:p>
          <a:p>
            <a:pPr marL="0" indent="0">
              <a:buNone/>
            </a:pPr>
            <a:r>
              <a:rPr lang="en-US" dirty="0"/>
              <a:t>Lumenlearning, 2020. The Five Stages Of Team Development | Principles Of Management. [online] Available at: &lt;https://courses.lumenlearning.com/suny-principlesmanagement/chapter/reading-the-five-stages-of-team-development/&gt; [Accessed 11 August 2020].</a:t>
            </a: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Tuckman, B. W. (1965) ‘developmental sequence in small groups’ psychological Bulletin, 63, 384-399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latin typeface="Times New Roman" panose="02020603050405020304" pitchFamily="18" charset="0"/>
                <a:ea typeface="Calibri" panose="020F0502020204030204" pitchFamily="34" charset="0"/>
              </a:rPr>
              <a:t>www.potential.com/articles/5-important-reasons-why-teamwork-matters/</a:t>
            </a:r>
            <a:endParaRPr lang="en-US" sz="1800" dirty="0">
              <a:effectLst/>
              <a:latin typeface="Times New Roman" panose="02020603050405020304" pitchFamily="18" charset="0"/>
              <a:ea typeface="Calibri" panose="020F0502020204030204" pitchFamily="34" charset="0"/>
            </a:endParaRPr>
          </a:p>
          <a:p>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Maund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Schriek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Tinkler,P.K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.(2017) (Eds.). certificate in Higher Education: Skills for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workplave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student yearbook. London</a:t>
            </a:r>
          </a:p>
          <a:p>
            <a:r>
              <a:rPr lang="en-US" dirty="0"/>
              <a:t>Merchant, P. 2019. What Are The Nine Types Of Team Roles?. [online] Available at: &lt;https://smallbusiness.chron.com/nine-types-team-roles-15566.html&gt; [Accessed 12 August 2020].</a:t>
            </a:r>
          </a:p>
          <a:p>
            <a:endParaRPr lang="en-US" dirty="0"/>
          </a:p>
        </p:txBody>
      </p:sp>
    </p:spTree>
    <p:extLst>
      <p:ext uri="{BB962C8B-B14F-4D97-AF65-F5344CB8AC3E}">
        <p14:creationId xmlns:p14="http://schemas.microsoft.com/office/powerpoint/2010/main" val="2943076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DD498-3F6B-4DB3-8014-7CC759F62E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6B4329-1DCA-4978-B117-DEA4712C1C82}"/>
              </a:ext>
            </a:extLst>
          </p:cNvPr>
          <p:cNvSpPr>
            <a:spLocks noGrp="1"/>
          </p:cNvSpPr>
          <p:nvPr>
            <p:ph idx="1"/>
          </p:nvPr>
        </p:nvSpPr>
        <p:spPr/>
        <p:txBody>
          <a:bodyPr/>
          <a:lstStyle/>
          <a:p>
            <a:pPr marL="36900" indent="0">
              <a:buNone/>
            </a:pPr>
            <a:r>
              <a:rPr lang="en-US" sz="1800" dirty="0">
                <a:solidFill>
                  <a:schemeClr val="tx1"/>
                </a:solidFill>
                <a:hlinkClick r:id="rId2">
                  <a:extLst>
                    <a:ext uri="{A12FA001-AC4F-418D-AE19-62706E023703}">
                      <ahyp:hlinkClr xmlns:ahyp="http://schemas.microsoft.com/office/drawing/2018/hyperlinkcolor" val="tx"/>
                    </a:ext>
                  </a:extLst>
                </a:hlinkClick>
              </a:rPr>
              <a:t>https://dictionary.cambridge.org/dictionary/english/conflict</a:t>
            </a:r>
            <a:endParaRPr lang="en-US" sz="1800" dirty="0">
              <a:solidFill>
                <a:schemeClr val="tx1"/>
              </a:solidFill>
            </a:endParaRPr>
          </a:p>
          <a:p>
            <a:pPr marL="36900" indent="0">
              <a:buNone/>
            </a:pPr>
            <a:r>
              <a:rPr lang="en-US" sz="1800" dirty="0">
                <a:solidFill>
                  <a:schemeClr val="tx1"/>
                </a:solidFill>
              </a:rPr>
              <a:t>https://www.bing.com/videos/search?view=detail&amp;mid=37789A60A70FD54E4CED37789A60A70FD54E4CED&amp;shtp=GetUrl&amp;shid=6f3a295e-aeb6-402e-bea1-70c2beae9ccc&amp;shtk=U29mdCBTa2lsbHMgLSBDb25mbGljdCBNYW5hZ2VtZW50&amp;shdk=U29mdCBTa2lsbHMgLSBDb25mbGljdCBNYW5hZ2VtZW50IFdhdGNoIG1vcmUgdmlkZW8gdHV0b3JpYWxzIGF0IGh0dHBzOi8vd3d3LnR1dG9yaWFsc3BvaW50LmNvbS92aWRlb3QuLi4gTGVjdHVyZSBCeTogTXMgUmljaGEgTWFoZXNod2FyaSwgVHV0b3JpYWxzIFBvaW50IEluZGlhIFByaXZhdGUgTGltaXRlZA%3D%3D&amp;shhk=f8ggs%2BC2wYvU6bODCmzD%2BQ8KI3tHSYFQAXZP4nVKZpM%3D&amp;form=VDSHOT&amp;shth=OSH.7i0gmbw%252Fc4dsHpXb4bjyCg</a:t>
            </a:r>
          </a:p>
          <a:p>
            <a:pPr marL="36900" indent="0">
              <a:buNone/>
            </a:pPr>
            <a:r>
              <a:rPr lang="en-US" sz="1800" dirty="0">
                <a:solidFill>
                  <a:schemeClr val="tx1"/>
                </a:solidFill>
                <a:hlinkClick r:id="rId3">
                  <a:extLst>
                    <a:ext uri="{A12FA001-AC4F-418D-AE19-62706E023703}">
                      <ahyp:hlinkClr xmlns:ahyp="http://schemas.microsoft.com/office/drawing/2018/hyperlinkcolor" val="tx"/>
                    </a:ext>
                  </a:extLst>
                </a:hlinkClick>
              </a:rPr>
              <a:t>https://www.bing.com/videos/search?q=&amp;&amp;view=detail&amp;mid=4321482FA6C978746BEA4321482FA6C978746BEA&amp;&amp;FORM=VDRVRV</a:t>
            </a:r>
            <a:endParaRPr lang="en-US" sz="1800" dirty="0">
              <a:solidFill>
                <a:schemeClr val="tx1"/>
              </a:solidFill>
            </a:endParaRPr>
          </a:p>
          <a:p>
            <a:endParaRPr lang="en-GB" dirty="0"/>
          </a:p>
        </p:txBody>
      </p:sp>
    </p:spTree>
    <p:extLst>
      <p:ext uri="{BB962C8B-B14F-4D97-AF65-F5344CB8AC3E}">
        <p14:creationId xmlns:p14="http://schemas.microsoft.com/office/powerpoint/2010/main" val="4642378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321</TotalTime>
  <Words>2548</Words>
  <Application>Microsoft Office PowerPoint</Application>
  <PresentationFormat>Widescreen</PresentationFormat>
  <Paragraphs>176</Paragraphs>
  <Slides>21</Slides>
  <Notes>8</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EFFECTIVE TEAM WORKING AND COMMUNICATION PRESENTATION </vt:lpstr>
      <vt:lpstr>TEAM DEVELOPMENT</vt:lpstr>
      <vt:lpstr>STAGES OF TEAM DEVELOPMENT </vt:lpstr>
      <vt:lpstr>BENEFITS OF TEAM DEVELOPMENT </vt:lpstr>
      <vt:lpstr>SUCCESSFUL TEAM DEVELOPMENT </vt:lpstr>
      <vt:lpstr>SUCCESSFUL TEAM DEVELOPMENT </vt:lpstr>
      <vt:lpstr>Increase in productivity</vt:lpstr>
      <vt:lpstr>Advances an individual’s career</vt:lpstr>
      <vt:lpstr>Allows flexibility</vt:lpstr>
      <vt:lpstr>Promotes synergy</vt:lpstr>
      <vt:lpstr>HOW TEAM DEVELOPMENT CAN BE SUCCESSFUL </vt:lpstr>
      <vt:lpstr>EFFECCTIVE TEAM WORKING &amp; COMMUNICATION )</vt:lpstr>
      <vt:lpstr>TEAM ROLE </vt:lpstr>
      <vt:lpstr>BELBIN CATEGORIES OF TEAM ROLE</vt:lpstr>
      <vt:lpstr>Conflict Management</vt:lpstr>
      <vt:lpstr>How to solve the Conflict?</vt:lpstr>
      <vt:lpstr> Sentences which instigate a Conflict </vt:lpstr>
      <vt:lpstr>Effective Conflict Resolution Techniques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EFFECCTIVE TEAM WORKING ANF COMMUNICATIN</dc:title>
  <dc:creator>USER</dc:creator>
  <cp:lastModifiedBy>honorine ditutala</cp:lastModifiedBy>
  <cp:revision>47</cp:revision>
  <dcterms:created xsi:type="dcterms:W3CDTF">2020-08-11T15:41:48Z</dcterms:created>
  <dcterms:modified xsi:type="dcterms:W3CDTF">2020-08-28T20:25:05Z</dcterms:modified>
</cp:coreProperties>
</file>