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D1FCA2-3705-EE10-E34F-A9EBDA8C038D}" v="90" dt="2025-10-14T14:20:31.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Ali (2420341)" userId="S::2420341@student.uwtsd.ac.uk::b39109f3-7d9c-4510-95b4-8de144d2045b" providerId="AD" clId="Web-{F6D1FCA2-3705-EE10-E34F-A9EBDA8C038D}"/>
    <pc:docChg chg="modSld">
      <pc:chgData name="Samina Ali (2420341)" userId="S::2420341@student.uwtsd.ac.uk::b39109f3-7d9c-4510-95b4-8de144d2045b" providerId="AD" clId="Web-{F6D1FCA2-3705-EE10-E34F-A9EBDA8C038D}" dt="2025-10-14T14:20:31.778" v="48" actId="20577"/>
      <pc:docMkLst>
        <pc:docMk/>
      </pc:docMkLst>
      <pc:sldChg chg="addSp modSp">
        <pc:chgData name="Samina Ali (2420341)" userId="S::2420341@student.uwtsd.ac.uk::b39109f3-7d9c-4510-95b4-8de144d2045b" providerId="AD" clId="Web-{F6D1FCA2-3705-EE10-E34F-A9EBDA8C038D}" dt="2025-10-14T14:20:31.778" v="48" actId="20577"/>
        <pc:sldMkLst>
          <pc:docMk/>
          <pc:sldMk cId="0" sldId="256"/>
        </pc:sldMkLst>
        <pc:spChg chg="add mod">
          <ac:chgData name="Samina Ali (2420341)" userId="S::2420341@student.uwtsd.ac.uk::b39109f3-7d9c-4510-95b4-8de144d2045b" providerId="AD" clId="Web-{F6D1FCA2-3705-EE10-E34F-A9EBDA8C038D}" dt="2025-10-14T14:20:31.778" v="48" actId="20577"/>
          <ac:spMkLst>
            <pc:docMk/>
            <pc:sldMk cId="0" sldId="256"/>
            <ac:spMk id="2" creationId="{04E542DF-71C3-9AA5-C033-FA3BF23D3E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7ec4086ea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7ec4086ea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Amira is a 3-year-old child who was recently admitted to a nursery. She is anxious when being away from her carers, experiences difficulties in verbal communication, and cannot play well with others. Such behaviours indicate that there are developmental issues with regard to attachment. The Attachment Theory developed by Bowlby offers a perspective of how the relationships during the first years of life can affect emotional regulation, communication and interaction (Jethava</a:t>
            </a:r>
            <a:r>
              <a:rPr lang="en-GB" sz="1200" i="1">
                <a:solidFill>
                  <a:schemeClr val="dk1"/>
                </a:solidFill>
                <a:latin typeface="Times New Roman"/>
                <a:ea typeface="Times New Roman"/>
                <a:cs typeface="Times New Roman"/>
                <a:sym typeface="Times New Roman"/>
              </a:rPr>
              <a:t> et al</a:t>
            </a:r>
            <a:r>
              <a:rPr lang="en-GB" sz="1200">
                <a:solidFill>
                  <a:schemeClr val="dk1"/>
                </a:solidFill>
                <a:latin typeface="Times New Roman"/>
                <a:ea typeface="Times New Roman"/>
                <a:cs typeface="Times New Roman"/>
                <a:sym typeface="Times New Roman"/>
              </a:rPr>
              <a:t>. 2022). In this presentation, the author examines how insecure and secure attachment styles are used to explain the behaviours of Amira and provide evidence-based interventions that can help her to develop emotionally, socially, cognitively, and physically.</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7ec4086ea8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7ec4086ea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Attachment Theory proposed by Bowlby emphasises the significance of the emotional connection between a child and his or her caretaker in developing a child psychologically (van der Horst, van Rosmalen and van der Veer, 2024). Secure attachment is achieved when the carer is responsive and empathetic enough to facilitate the child's exploration of his surroundings and creation of trust. Insecure attachment, however, may be caused by inconsistent caregiving or neglect, which causes behaviours like anxiety, withdrawal and fear of interaction. These trends have the potential to disrupt normal growth. This is because when you understand the dynamics of attachment, you will be able to develop the environment that nurtures resilience and confidence among the young children.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7ec4086ea8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7ec4086ea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When a child is firmly bonded, they feel confident about their caretaker, and this is the basis of emotional stability and cognitive exploration. These children will be more open to communicating and interacting with each other. However, in contrast, insecure attachment patterns tend to be developed when parenting is inconsistent or emotionally detached or when predetermined stress factors interfere with bonding (Faircloth, 2023). The children can either be clingy, anxious, or experience poor communicational abilities as a response to the perceived danger to their emotional safety. The ability to identify these tendencies in the behaviour of Amira enables carers to design interventions that help to instil trust and enable social interaction gradually.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7ec4086ea8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7ec4086ea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fact that Amira gets anxious upon being separated from the carers indicates that she has an insecure attachment style, which could be attributed to the experiences she has had where she lacks trust. The fact that she does not talk much can be explained by the stressful or frightening nature of new settings. There is also emotional distress manifested by the inability to communicate with peers (Van Zoonen, W. and Sivunen, 2022). There is need to have caregiving interventions that would restrain unpredictability and enhance consistency. The carers can also give Amira the feeling of protection and the impression that she is secure and in doing so, they can enhance communication and interaction. These steps are in line with the postulations of the theory by Bowlby and are meant to ensure she develops emotionally and socially.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7ec4086ea8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7ec4086ea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attachment is biologically and environmentally imposed. The temperament of a child is genetically predetermined, and it depends on the way the brain develops; it helps a child respond to stress in an emotional manner (Rothbart and Posner, 2022). However, the process of attachment is highly influenced by the environmental factors, such as good carer interaction and family dynamics. Early relationships form the neural pathways related to stress regulation, learning and behaviour. Positive parental relations in the case of a child like Amira can decrease the biological vulnerability and secure safe attachment. The knowledge of these factors can help practitioners to take into consideration not only nature and nurture but also environmental concerns when introducing early childhood development interventions.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7ec4086ea8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7ec4086ea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procedures based on the Attachment Theory of Bowlby revolve around establishing the environment in which the child feels safe and encouraged. Routine makes things predictable, and this makes the anxiety related to uncertainty diminished. Trust and security are built by empathetic caregiving where the responses are sensitive to the emotional needs of the child (Heniing, 2025). Interactions with peers in a guided manner help the children to build up social confidence. These interventions do not only sustain the emotional well-being of Amira but also offer cognitive and social development chances. It has been proven that the development of resilience and communication skills among children with attachment difficulties can be developed through fostering relationships and consistent care patterns.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7ec4086ea8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7ec4086ea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use of attachment-based intervention has been supported by research. The research by Ainsworth showed that children who had secure attachments had increased trust in their environments, exploration and socialisation (Rohmah and Purwanta, 2023). Research in neuroscience also suggests that secure attachments stimulate brain areas that control stress and aid in learning. Early years case studies have revealed that routines and caring with empathy bring about positive changes in behaviour, communication and emotional regulation. These findings support the idea that attachment-theory-based interventions are not just theoretical but also have real-world applications that can improve the development of young children in nursery settings.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7ec4086ea8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7ec4086ea8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Even though the Attachment Theory of Bowlby is highly informative, it has certain deficiencies, which one should consider in practice. In the theory, particular emphasis is placed on the mother-child relationship, which overlooks other important relationships such as extended family relationships or alternative carers. Caregiving also has cultural differences that affect the development and enactment of attachment patterns, thus challenging to implement without differences. Moreover, behaviour is influenced by a complicated combination of temperament, environment, and life experiences that cannot be explained entirely by attachment (Papadopoulos, 2021). The awareness of such constraints enables carers to supplement the model introduced by Bowlby with additional approaches and be able to have a holistic view when assisting such children as Amira.</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7ec4086ea8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7ec4086ea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Attachment theory is to be incorporated into the care plans as a complex process consisting of the combination of practical interventions and emotional support. Modelling language and visual cues are communication methods that promote verbal interactions, and play therapy, when organised, is a secure way to interact. Collaboration with families, psychologists and educational staff would help provide continuity of support at home and nursery. Regular monitoring and feedback loops on the child's development allow interventions to be modified as necessary. By taking a combined approach, strategies will become not only theoretically effective but also adaptable to the child's specific needs, promoting resilience and overall development.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7ec4086ea8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7ec4086ea8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conclusion, healthy emotional, cognitive, and social development in the early childhood stage will be determined by the attachment security. The Attachment Theory developed by Bowlby can be used to explain the behaviours, like the ones demonstrated by Amira, and prescribe interventions that can enable trust and emotional safety. In order to create safe environments where children feel nurtured, it is possible to develop regular schedules and nurturing help. Despite the weaknesses of the theory, the best outcomes are attained when the principles of attachment are encompassed, when evidence-based interventions are used and when families and professionals collaborate. Through this kind of support in the appearance of informed and well-wishing caring, such children like Amira will be able to manage the challenges and grow into caring surroundings.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7ec4086ea8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7ec4086ea8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7ec4086ea8_0_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7ec4086ea8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tandfonline.com/doi/pdf/10.1080/14616734.2024.2342665" TargetMode="External"/><Relationship Id="rId3" Type="http://schemas.openxmlformats.org/officeDocument/2006/relationships/hyperlink" Target="https://www.researchgate.net/profile/Ellie-Lee/publication/262418695_Lee_E_Bristow_J_Faircloth_C_and_Macvarish_J_2014_Parenting_Culture_Studies_Basingstoke_and_New_York_Palgrave_Macmillan/links/55829cf108ae12bde6e4d08b/Lee-E-Bristow-J-Faircloth-C-and-Macvarish-J-2014-Parenting-Culture-Studies-Basingstoke-and-New-York-Palgrave-Macmillan.pdf#page=159" TargetMode="External"/><Relationship Id="rId7" Type="http://schemas.openxmlformats.org/officeDocument/2006/relationships/hyperlink" Target="https://www.sciencedirect.com/science/article/am/pii/S2352154621001856"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www.atlantis-press.com/article/125994768.pdf" TargetMode="External"/><Relationship Id="rId5" Type="http://schemas.openxmlformats.org/officeDocument/2006/relationships/hyperlink" Target="https://www.mdpi.com/2227-9067/8/11/953/pdf" TargetMode="External"/><Relationship Id="rId4" Type="http://schemas.openxmlformats.org/officeDocument/2006/relationships/hyperlink" Target="https://www.frontiersin.org/journals/psychiatry/articles/10.3389/fpsyt.2022.838950/pdf" TargetMode="External"/><Relationship Id="rId9" Type="http://schemas.openxmlformats.org/officeDocument/2006/relationships/hyperlink" Target="https://www.tandfonline.com/doi/pdf/10.1080/1359432X.2021.200229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pic>
        <p:nvPicPr>
          <p:cNvPr id="54" name="Google Shape;54;p13"/>
          <p:cNvPicPr preferRelativeResize="0"/>
          <p:nvPr/>
        </p:nvPicPr>
        <p:blipFill>
          <a:blip r:embed="rId4">
            <a:alphaModFix/>
          </a:blip>
          <a:stretch>
            <a:fillRect/>
          </a:stretch>
        </p:blipFill>
        <p:spPr>
          <a:xfrm>
            <a:off x="0" y="0"/>
            <a:ext cx="2952750" cy="1209675"/>
          </a:xfrm>
          <a:prstGeom prst="rect">
            <a:avLst/>
          </a:prstGeom>
          <a:noFill/>
          <a:ln>
            <a:noFill/>
          </a:ln>
        </p:spPr>
      </p:pic>
      <p:sp>
        <p:nvSpPr>
          <p:cNvPr id="55" name="Google Shape;55;p13"/>
          <p:cNvSpPr txBox="1"/>
          <p:nvPr/>
        </p:nvSpPr>
        <p:spPr>
          <a:xfrm>
            <a:off x="4572000" y="137950"/>
            <a:ext cx="4419600" cy="46845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400"/>
              </a:spcBef>
              <a:spcAft>
                <a:spcPts val="0"/>
              </a:spcAft>
              <a:buNone/>
            </a:pPr>
            <a:r>
              <a:rPr lang="en-GB" sz="1800" b="1">
                <a:solidFill>
                  <a:schemeClr val="lt1"/>
                </a:solidFill>
                <a:latin typeface="Times New Roman"/>
                <a:ea typeface="Times New Roman"/>
                <a:cs typeface="Times New Roman"/>
                <a:sym typeface="Times New Roman"/>
              </a:rPr>
              <a:t>Programme: Certificate of Higher Education in Health and Social Care</a:t>
            </a:r>
            <a:endParaRPr sz="1800" b="1">
              <a:solidFill>
                <a:schemeClr val="lt1"/>
              </a:solidFill>
              <a:latin typeface="Times New Roman"/>
              <a:ea typeface="Times New Roman"/>
              <a:cs typeface="Times New Roman"/>
              <a:sym typeface="Times New Roman"/>
            </a:endParaRPr>
          </a:p>
          <a:p>
            <a:pPr marL="0" lvl="0" indent="0" algn="ctr" rtl="0">
              <a:lnSpc>
                <a:spcPct val="150000"/>
              </a:lnSpc>
              <a:spcBef>
                <a:spcPts val="1400"/>
              </a:spcBef>
              <a:spcAft>
                <a:spcPts val="0"/>
              </a:spcAft>
              <a:buNone/>
            </a:pPr>
            <a:r>
              <a:rPr lang="en-GB" sz="1800" b="1">
                <a:solidFill>
                  <a:schemeClr val="lt1"/>
                </a:solidFill>
                <a:latin typeface="Times New Roman"/>
                <a:ea typeface="Times New Roman"/>
                <a:cs typeface="Times New Roman"/>
                <a:sym typeface="Times New Roman"/>
              </a:rPr>
              <a:t>Module: Psychology in Health and Social Care</a:t>
            </a:r>
            <a:endParaRPr sz="1800" b="1">
              <a:solidFill>
                <a:schemeClr val="lt1"/>
              </a:solidFill>
              <a:latin typeface="Times New Roman"/>
              <a:ea typeface="Times New Roman"/>
              <a:cs typeface="Times New Roman"/>
              <a:sym typeface="Times New Roman"/>
            </a:endParaRPr>
          </a:p>
          <a:p>
            <a:pPr marL="0" lvl="0" indent="0" algn="ctr" rtl="0">
              <a:lnSpc>
                <a:spcPct val="150000"/>
              </a:lnSpc>
              <a:spcBef>
                <a:spcPts val="1400"/>
              </a:spcBef>
              <a:spcAft>
                <a:spcPts val="0"/>
              </a:spcAft>
              <a:buNone/>
            </a:pPr>
            <a:r>
              <a:rPr lang="en-GB" sz="1800" b="1">
                <a:solidFill>
                  <a:schemeClr val="lt1"/>
                </a:solidFill>
                <a:latin typeface="Times New Roman"/>
                <a:ea typeface="Times New Roman"/>
                <a:cs typeface="Times New Roman"/>
                <a:sym typeface="Times New Roman"/>
              </a:rPr>
              <a:t>Module code: LCHS4010 </a:t>
            </a:r>
            <a:endParaRPr sz="1800" b="1">
              <a:solidFill>
                <a:schemeClr val="lt1"/>
              </a:solidFill>
              <a:latin typeface="Times New Roman"/>
              <a:ea typeface="Times New Roman"/>
              <a:cs typeface="Times New Roman"/>
              <a:sym typeface="Times New Roman"/>
            </a:endParaRPr>
          </a:p>
          <a:p>
            <a:pPr marL="0" lvl="0" indent="0" algn="ctr" rtl="0">
              <a:lnSpc>
                <a:spcPct val="150000"/>
              </a:lnSpc>
              <a:spcBef>
                <a:spcPts val="1400"/>
              </a:spcBef>
              <a:spcAft>
                <a:spcPts val="0"/>
              </a:spcAft>
              <a:buNone/>
            </a:pPr>
            <a:r>
              <a:rPr lang="en-GB" sz="1800" b="1">
                <a:solidFill>
                  <a:schemeClr val="lt1"/>
                </a:solidFill>
                <a:latin typeface="Times New Roman"/>
                <a:ea typeface="Times New Roman"/>
                <a:cs typeface="Times New Roman"/>
                <a:sym typeface="Times New Roman"/>
              </a:rPr>
              <a:t>Module lead: Neale Haddon (Module lead)</a:t>
            </a:r>
            <a:endParaRPr sz="1800" b="1">
              <a:solidFill>
                <a:schemeClr val="lt1"/>
              </a:solidFill>
              <a:latin typeface="Times New Roman"/>
              <a:ea typeface="Times New Roman"/>
              <a:cs typeface="Times New Roman"/>
              <a:sym typeface="Times New Roman"/>
            </a:endParaRPr>
          </a:p>
          <a:p>
            <a:pPr marL="0" lvl="0" indent="0" algn="ctr" rtl="0">
              <a:lnSpc>
                <a:spcPct val="150000"/>
              </a:lnSpc>
              <a:spcBef>
                <a:spcPts val="1400"/>
              </a:spcBef>
              <a:spcAft>
                <a:spcPts val="0"/>
              </a:spcAft>
              <a:buNone/>
            </a:pPr>
            <a:r>
              <a:rPr lang="en-GB" sz="1800" b="1">
                <a:solidFill>
                  <a:schemeClr val="lt1"/>
                </a:solidFill>
                <a:latin typeface="Times New Roman"/>
                <a:ea typeface="Times New Roman"/>
                <a:cs typeface="Times New Roman"/>
                <a:sym typeface="Times New Roman"/>
              </a:rPr>
              <a:t>Internal Verifier: Dr Besty Jose</a:t>
            </a:r>
            <a:endParaRPr sz="1800" b="1">
              <a:solidFill>
                <a:schemeClr val="lt1"/>
              </a:solidFill>
              <a:latin typeface="Times New Roman"/>
              <a:ea typeface="Times New Roman"/>
              <a:cs typeface="Times New Roman"/>
              <a:sym typeface="Times New Roman"/>
            </a:endParaRPr>
          </a:p>
          <a:p>
            <a:pPr marL="0" lvl="0" indent="0" algn="ctr" rtl="0">
              <a:lnSpc>
                <a:spcPct val="150000"/>
              </a:lnSpc>
              <a:spcBef>
                <a:spcPts val="1400"/>
              </a:spcBef>
              <a:spcAft>
                <a:spcPts val="0"/>
              </a:spcAft>
              <a:buNone/>
            </a:pPr>
            <a:r>
              <a:rPr lang="en-GB" sz="1800" b="1">
                <a:solidFill>
                  <a:schemeClr val="lt1"/>
                </a:solidFill>
                <a:latin typeface="Times New Roman"/>
                <a:ea typeface="Times New Roman"/>
                <a:cs typeface="Times New Roman"/>
                <a:sym typeface="Times New Roman"/>
              </a:rPr>
              <a:t>Assignment Title: Assessment 1: Individual Presentation</a:t>
            </a:r>
            <a:endParaRPr sz="1800" b="1">
              <a:solidFill>
                <a:schemeClr val="lt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04E542DF-71C3-9AA5-C033-FA3BF23D3E0C}"/>
              </a:ext>
            </a:extLst>
          </p:cNvPr>
          <p:cNvSpPr txBox="1"/>
          <p:nvPr/>
        </p:nvSpPr>
        <p:spPr>
          <a:xfrm>
            <a:off x="964780" y="4470760"/>
            <a:ext cx="263525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Student; SAMINA ALI </a:t>
            </a:r>
          </a:p>
          <a:p>
            <a:r>
              <a:rPr lang="en-GB">
                <a:solidFill>
                  <a:schemeClr val="bg1"/>
                </a:solidFill>
              </a:rPr>
              <a:t>Student Numb; 2420341</a:t>
            </a:r>
          </a:p>
          <a:p>
            <a:endParaRPr lang="en-GB"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800" b="1">
                <a:latin typeface="Times New Roman"/>
                <a:ea typeface="Times New Roman"/>
                <a:cs typeface="Times New Roman"/>
                <a:sym typeface="Times New Roman"/>
              </a:rPr>
              <a:t>Introduction</a:t>
            </a:r>
            <a:endParaRPr sz="3400"/>
          </a:p>
        </p:txBody>
      </p:sp>
      <p:sp>
        <p:nvSpPr>
          <p:cNvPr id="61" name="Google Shape;61;p14"/>
          <p:cNvSpPr txBox="1">
            <a:spLocks noGrp="1"/>
          </p:cNvSpPr>
          <p:nvPr>
            <p:ph type="body" idx="1"/>
          </p:nvPr>
        </p:nvSpPr>
        <p:spPr>
          <a:xfrm>
            <a:off x="311700" y="1152475"/>
            <a:ext cx="4373700" cy="3416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20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Anxiety, poor communication, and social withdrawal Case of Amira.</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Theoretical context: Attachment Theory of Bowlby (Jethava</a:t>
            </a:r>
            <a:r>
              <a:rPr lang="en-GB" i="1">
                <a:solidFill>
                  <a:schemeClr val="dk1"/>
                </a:solidFill>
                <a:latin typeface="Times New Roman"/>
                <a:ea typeface="Times New Roman"/>
                <a:cs typeface="Times New Roman"/>
                <a:sym typeface="Times New Roman"/>
              </a:rPr>
              <a:t> et al</a:t>
            </a:r>
            <a:r>
              <a:rPr lang="en-GB">
                <a:solidFill>
                  <a:schemeClr val="dk1"/>
                </a:solidFill>
                <a:latin typeface="Times New Roman"/>
                <a:ea typeface="Times New Roman"/>
                <a:cs typeface="Times New Roman"/>
                <a:sym typeface="Times New Roman"/>
              </a:rPr>
              <a:t>. 2022).</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120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Emphasise emotional, social, cognitive, and physical growth.</a:t>
            </a:r>
            <a:endParaRPr sz="2400"/>
          </a:p>
        </p:txBody>
      </p:sp>
      <p:pic>
        <p:nvPicPr>
          <p:cNvPr id="62" name="Google Shape;62;p14"/>
          <p:cNvPicPr preferRelativeResize="0"/>
          <p:nvPr/>
        </p:nvPicPr>
        <p:blipFill>
          <a:blip r:embed="rId3">
            <a:alphaModFix/>
          </a:blip>
          <a:stretch>
            <a:fillRect/>
          </a:stretch>
        </p:blipFill>
        <p:spPr>
          <a:xfrm>
            <a:off x="5725625" y="966788"/>
            <a:ext cx="3209925" cy="32099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800" b="1">
                <a:latin typeface="Times New Roman"/>
                <a:ea typeface="Times New Roman"/>
                <a:cs typeface="Times New Roman"/>
                <a:sym typeface="Times New Roman"/>
              </a:rPr>
              <a:t>Overview of Bowlby’s Attachment Theory</a:t>
            </a:r>
            <a:endParaRPr sz="3400"/>
          </a:p>
        </p:txBody>
      </p:sp>
      <p:sp>
        <p:nvSpPr>
          <p:cNvPr id="68" name="Google Shape;68;p15"/>
          <p:cNvSpPr txBox="1">
            <a:spLocks noGrp="1"/>
          </p:cNvSpPr>
          <p:nvPr>
            <p:ph type="body" idx="1"/>
          </p:nvPr>
        </p:nvSpPr>
        <p:spPr>
          <a:xfrm>
            <a:off x="311700" y="1152475"/>
            <a:ext cx="4402500" cy="3416400"/>
          </a:xfrm>
          <a:prstGeom prst="rect">
            <a:avLst/>
          </a:prstGeom>
        </p:spPr>
        <p:txBody>
          <a:bodyPr spcFirstLastPara="1" wrap="square" lIns="91425" tIns="91425" rIns="91425" bIns="91425" anchor="t" anchorCtr="0">
            <a:normAutofit fontScale="92500" lnSpcReduction="20000"/>
          </a:bodyPr>
          <a:lstStyle/>
          <a:p>
            <a:pPr marL="457200" lvl="0" indent="-346075" algn="just" rtl="0">
              <a:lnSpc>
                <a:spcPct val="150000"/>
              </a:lnSpc>
              <a:spcBef>
                <a:spcPts val="1200"/>
              </a:spcBef>
              <a:spcAft>
                <a:spcPts val="0"/>
              </a:spcAft>
              <a:buClr>
                <a:schemeClr val="dk1"/>
              </a:buClr>
              <a:buSzPct val="100000"/>
              <a:buFont typeface="Times New Roman"/>
              <a:buChar char="●"/>
            </a:pPr>
            <a:r>
              <a:rPr lang="en-GB" sz="2000">
                <a:solidFill>
                  <a:schemeClr val="dk1"/>
                </a:solidFill>
                <a:latin typeface="Times New Roman"/>
                <a:ea typeface="Times New Roman"/>
                <a:cs typeface="Times New Roman"/>
                <a:sym typeface="Times New Roman"/>
              </a:rPr>
              <a:t>Attachment is an emotional attachment between the child and the carer (van der Horst, van Rosmalen and van der Veer, 2024)..</a:t>
            </a:r>
            <a:endParaRPr sz="2000">
              <a:solidFill>
                <a:schemeClr val="dk1"/>
              </a:solidFill>
              <a:latin typeface="Times New Roman"/>
              <a:ea typeface="Times New Roman"/>
              <a:cs typeface="Times New Roman"/>
              <a:sym typeface="Times New Roman"/>
            </a:endParaRPr>
          </a:p>
          <a:p>
            <a:pPr marL="457200" lvl="0" indent="-346075" algn="just" rtl="0">
              <a:lnSpc>
                <a:spcPct val="150000"/>
              </a:lnSpc>
              <a:spcBef>
                <a:spcPts val="0"/>
              </a:spcBef>
              <a:spcAft>
                <a:spcPts val="0"/>
              </a:spcAft>
              <a:buClr>
                <a:schemeClr val="dk1"/>
              </a:buClr>
              <a:buSzPct val="100000"/>
              <a:buFont typeface="Times New Roman"/>
              <a:buChar char="●"/>
            </a:pPr>
            <a:r>
              <a:rPr lang="en-GB" sz="2000">
                <a:solidFill>
                  <a:schemeClr val="dk1"/>
                </a:solidFill>
                <a:latin typeface="Times New Roman"/>
                <a:ea typeface="Times New Roman"/>
                <a:cs typeface="Times New Roman"/>
                <a:sym typeface="Times New Roman"/>
              </a:rPr>
              <a:t>Exploration and emotional security are encouraged by secure attachment.</a:t>
            </a:r>
            <a:endParaRPr sz="2000">
              <a:solidFill>
                <a:schemeClr val="dk1"/>
              </a:solidFill>
              <a:latin typeface="Times New Roman"/>
              <a:ea typeface="Times New Roman"/>
              <a:cs typeface="Times New Roman"/>
              <a:sym typeface="Times New Roman"/>
            </a:endParaRPr>
          </a:p>
          <a:p>
            <a:pPr marL="457200" lvl="0" indent="-346075" algn="just" rtl="0">
              <a:lnSpc>
                <a:spcPct val="150000"/>
              </a:lnSpc>
              <a:spcBef>
                <a:spcPts val="0"/>
              </a:spcBef>
              <a:spcAft>
                <a:spcPts val="1200"/>
              </a:spcAft>
              <a:buClr>
                <a:schemeClr val="dk1"/>
              </a:buClr>
              <a:buSzPct val="100000"/>
              <a:buFont typeface="Times New Roman"/>
              <a:buChar char="●"/>
            </a:pPr>
            <a:r>
              <a:rPr lang="en-GB" sz="2000">
                <a:solidFill>
                  <a:schemeClr val="dk1"/>
                </a:solidFill>
                <a:latin typeface="Times New Roman"/>
                <a:ea typeface="Times New Roman"/>
                <a:cs typeface="Times New Roman"/>
                <a:sym typeface="Times New Roman"/>
              </a:rPr>
              <a:t>Avoidance and developmental problems may be caused by insecure attachment.</a:t>
            </a:r>
            <a:endParaRPr sz="2600"/>
          </a:p>
        </p:txBody>
      </p:sp>
      <p:pic>
        <p:nvPicPr>
          <p:cNvPr id="69" name="Google Shape;69;p15"/>
          <p:cNvPicPr preferRelativeResize="0"/>
          <p:nvPr/>
        </p:nvPicPr>
        <p:blipFill>
          <a:blip r:embed="rId3">
            <a:alphaModFix/>
          </a:blip>
          <a:stretch>
            <a:fillRect/>
          </a:stretch>
        </p:blipFill>
        <p:spPr>
          <a:xfrm>
            <a:off x="4815350" y="1357925"/>
            <a:ext cx="4125000" cy="269801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700" b="1">
                <a:latin typeface="Times New Roman"/>
                <a:ea typeface="Times New Roman"/>
                <a:cs typeface="Times New Roman"/>
                <a:sym typeface="Times New Roman"/>
              </a:rPr>
              <a:t>Secure vs Insecure Attachment</a:t>
            </a:r>
            <a:endParaRPr sz="3300"/>
          </a:p>
        </p:txBody>
      </p:sp>
      <p:sp>
        <p:nvSpPr>
          <p:cNvPr id="75" name="Google Shape;75;p16"/>
          <p:cNvSpPr txBox="1">
            <a:spLocks noGrp="1"/>
          </p:cNvSpPr>
          <p:nvPr>
            <p:ph type="body" idx="1"/>
          </p:nvPr>
        </p:nvSpPr>
        <p:spPr>
          <a:xfrm>
            <a:off x="311700" y="1152475"/>
            <a:ext cx="4604700" cy="3416400"/>
          </a:xfrm>
          <a:prstGeom prst="rect">
            <a:avLst/>
          </a:prstGeom>
        </p:spPr>
        <p:txBody>
          <a:bodyPr spcFirstLastPara="1" wrap="square" lIns="91425" tIns="91425" rIns="91425" bIns="91425" anchor="t" anchorCtr="0">
            <a:normAutofit lnSpcReduction="10000"/>
          </a:bodyPr>
          <a:lstStyle/>
          <a:p>
            <a:pPr marL="457200" lvl="0" indent="-336550" algn="just" rtl="0">
              <a:lnSpc>
                <a:spcPct val="150000"/>
              </a:lnSpc>
              <a:spcBef>
                <a:spcPts val="120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It develops trust, communication and social interaction, which are facilitated by secure attachment.</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Fear, clinginess and barriers to communication may be the consequences of insecure attachment (Faircloth, 2023).</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120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problems associated with attachment distortions relate to inconsistency in care provision and childhood stressors.</a:t>
            </a:r>
            <a:endParaRPr sz="2300"/>
          </a:p>
        </p:txBody>
      </p:sp>
      <p:pic>
        <p:nvPicPr>
          <p:cNvPr id="76" name="Google Shape;76;p16"/>
          <p:cNvPicPr preferRelativeResize="0"/>
          <p:nvPr/>
        </p:nvPicPr>
        <p:blipFill>
          <a:blip r:embed="rId3">
            <a:alphaModFix/>
          </a:blip>
          <a:stretch>
            <a:fillRect/>
          </a:stretch>
        </p:blipFill>
        <p:spPr>
          <a:xfrm>
            <a:off x="5025450" y="1531325"/>
            <a:ext cx="3922800" cy="236243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700" b="1">
                <a:latin typeface="Times New Roman"/>
                <a:ea typeface="Times New Roman"/>
                <a:cs typeface="Times New Roman"/>
                <a:sym typeface="Times New Roman"/>
              </a:rPr>
              <a:t>Applying the Theory to Amira</a:t>
            </a:r>
            <a:endParaRPr sz="3300"/>
          </a:p>
        </p:txBody>
      </p:sp>
      <p:sp>
        <p:nvSpPr>
          <p:cNvPr id="82" name="Google Shape;82;p17"/>
          <p:cNvSpPr txBox="1">
            <a:spLocks noGrp="1"/>
          </p:cNvSpPr>
          <p:nvPr>
            <p:ph type="body" idx="1"/>
          </p:nvPr>
        </p:nvSpPr>
        <p:spPr>
          <a:xfrm>
            <a:off x="311700" y="1152475"/>
            <a:ext cx="4619100" cy="3416400"/>
          </a:xfrm>
          <a:prstGeom prst="rect">
            <a:avLst/>
          </a:prstGeom>
        </p:spPr>
        <p:txBody>
          <a:bodyPr spcFirstLastPara="1" wrap="square" lIns="91425" tIns="91425" rIns="91425" bIns="91425" anchor="t" anchorCtr="0">
            <a:normAutofit/>
          </a:bodyPr>
          <a:lstStyle/>
          <a:p>
            <a:pPr marL="457200" lvl="0" indent="-349250" algn="just" rtl="0">
              <a:lnSpc>
                <a:spcPct val="150000"/>
              </a:lnSpc>
              <a:spcBef>
                <a:spcPts val="120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Fear of being alone is an indicator of insecure attachment.</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Restrained verbal communication can be a result of stress or fear  (Van Zoonen, W. and Sivunen, 2022).</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Routine and regular carers are essential.</a:t>
            </a:r>
            <a:endParaRPr sz="19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sz="2500"/>
          </a:p>
        </p:txBody>
      </p:sp>
      <p:pic>
        <p:nvPicPr>
          <p:cNvPr id="83" name="Google Shape;83;p17"/>
          <p:cNvPicPr preferRelativeResize="0"/>
          <p:nvPr/>
        </p:nvPicPr>
        <p:blipFill>
          <a:blip r:embed="rId3">
            <a:alphaModFix/>
          </a:blip>
          <a:stretch>
            <a:fillRect/>
          </a:stretch>
        </p:blipFill>
        <p:spPr>
          <a:xfrm>
            <a:off x="5708100" y="953400"/>
            <a:ext cx="3124200" cy="3409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800" b="1">
                <a:latin typeface="Times New Roman"/>
                <a:ea typeface="Times New Roman"/>
                <a:cs typeface="Times New Roman"/>
                <a:sym typeface="Times New Roman"/>
              </a:rPr>
              <a:t>Biological and Environmental Influences</a:t>
            </a:r>
            <a:endParaRPr sz="3400"/>
          </a:p>
        </p:txBody>
      </p:sp>
      <p:sp>
        <p:nvSpPr>
          <p:cNvPr id="89" name="Google Shape;89;p18"/>
          <p:cNvSpPr txBox="1">
            <a:spLocks noGrp="1"/>
          </p:cNvSpPr>
          <p:nvPr>
            <p:ph type="body" idx="1"/>
          </p:nvPr>
        </p:nvSpPr>
        <p:spPr>
          <a:xfrm>
            <a:off x="311700" y="1152475"/>
            <a:ext cx="5269500" cy="34164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Genetic temperament and neurological determinants are determined by emotional responses (Rothbart and Posner, 2022).</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The interaction with the carer and environment in the family affects attachment patterns.</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120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The relationships in childhood affect the development of the brain and stress coping.</a:t>
            </a:r>
            <a:endParaRPr sz="2200"/>
          </a:p>
        </p:txBody>
      </p:sp>
      <p:pic>
        <p:nvPicPr>
          <p:cNvPr id="90" name="Google Shape;90;p18"/>
          <p:cNvPicPr preferRelativeResize="0"/>
          <p:nvPr/>
        </p:nvPicPr>
        <p:blipFill>
          <a:blip r:embed="rId3">
            <a:alphaModFix/>
          </a:blip>
          <a:stretch>
            <a:fillRect/>
          </a:stretch>
        </p:blipFill>
        <p:spPr>
          <a:xfrm>
            <a:off x="5879550" y="909638"/>
            <a:ext cx="2952750" cy="33242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900" b="1">
                <a:latin typeface="Times New Roman"/>
                <a:ea typeface="Times New Roman"/>
                <a:cs typeface="Times New Roman"/>
                <a:sym typeface="Times New Roman"/>
              </a:rPr>
              <a:t>Practical Strategies for Supporting Amira</a:t>
            </a:r>
            <a:endParaRPr sz="3500"/>
          </a:p>
        </p:txBody>
      </p:sp>
      <p:sp>
        <p:nvSpPr>
          <p:cNvPr id="96" name="Google Shape;96;p19"/>
          <p:cNvSpPr txBox="1">
            <a:spLocks noGrp="1"/>
          </p:cNvSpPr>
          <p:nvPr>
            <p:ph type="body" idx="1"/>
          </p:nvPr>
        </p:nvSpPr>
        <p:spPr>
          <a:xfrm>
            <a:off x="311700" y="1152475"/>
            <a:ext cx="4908300" cy="3416400"/>
          </a:xfrm>
          <a:prstGeom prst="rect">
            <a:avLst/>
          </a:prstGeom>
        </p:spPr>
        <p:txBody>
          <a:bodyPr spcFirstLastPara="1" wrap="square" lIns="91425" tIns="91425" rIns="91425" bIns="91425" anchor="t" anchorCtr="0">
            <a:normAutofit/>
          </a:bodyPr>
          <a:lstStyle/>
          <a:p>
            <a:pPr marL="457200" lvl="0" indent="-349250" algn="just" rtl="0">
              <a:lnSpc>
                <a:spcPct val="150000"/>
              </a:lnSpc>
              <a:spcBef>
                <a:spcPts val="120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Develop routines that are organised to give predictability and comfort.</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Give sensitive replies and establish trust and emotional stability (Heniing, 2025).</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120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Foster facilitated socialisation as a way of encouraging peers.</a:t>
            </a:r>
            <a:endParaRPr sz="2500"/>
          </a:p>
        </p:txBody>
      </p:sp>
      <p:pic>
        <p:nvPicPr>
          <p:cNvPr id="97" name="Google Shape;97;p19"/>
          <p:cNvPicPr preferRelativeResize="0"/>
          <p:nvPr/>
        </p:nvPicPr>
        <p:blipFill>
          <a:blip r:embed="rId3">
            <a:alphaModFix/>
          </a:blip>
          <a:stretch>
            <a:fillRect/>
          </a:stretch>
        </p:blipFill>
        <p:spPr>
          <a:xfrm>
            <a:off x="5343525" y="926250"/>
            <a:ext cx="3619200" cy="329101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900" b="1">
                <a:latin typeface="Times New Roman"/>
                <a:ea typeface="Times New Roman"/>
                <a:cs typeface="Times New Roman"/>
                <a:sym typeface="Times New Roman"/>
              </a:rPr>
              <a:t>Evidence Supporting Attachment-Based Interventions</a:t>
            </a:r>
            <a:endParaRPr sz="3500"/>
          </a:p>
        </p:txBody>
      </p:sp>
      <p:sp>
        <p:nvSpPr>
          <p:cNvPr id="103" name="Google Shape;103;p20"/>
          <p:cNvSpPr txBox="1">
            <a:spLocks noGrp="1"/>
          </p:cNvSpPr>
          <p:nvPr>
            <p:ph type="body" idx="1"/>
          </p:nvPr>
        </p:nvSpPr>
        <p:spPr>
          <a:xfrm>
            <a:off x="311700" y="1181375"/>
            <a:ext cx="4807200" cy="3416400"/>
          </a:xfrm>
          <a:prstGeom prst="rect">
            <a:avLst/>
          </a:prstGeom>
        </p:spPr>
        <p:txBody>
          <a:bodyPr spcFirstLastPara="1" wrap="square" lIns="91425" tIns="91425" rIns="91425" bIns="91425" anchor="t" anchorCtr="0">
            <a:normAutofit/>
          </a:bodyPr>
          <a:lstStyle/>
          <a:p>
            <a:pPr marL="457200" lvl="0" indent="-349250" algn="just" rtl="0">
              <a:lnSpc>
                <a:spcPct val="150000"/>
              </a:lnSpc>
              <a:spcBef>
                <a:spcPts val="120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The studies of Ainsworth prove the significance of the safe bonds between caregivers  (Rohmah and Purwanta, 2023). </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Neuroscience associates secure attachment with better stress reaction and learning.</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120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Case study results show good results using systematic caregiver interventions.</a:t>
            </a:r>
            <a:endParaRPr sz="2500"/>
          </a:p>
        </p:txBody>
      </p:sp>
      <p:pic>
        <p:nvPicPr>
          <p:cNvPr id="104" name="Google Shape;104;p20"/>
          <p:cNvPicPr preferRelativeResize="0"/>
          <p:nvPr/>
        </p:nvPicPr>
        <p:blipFill>
          <a:blip r:embed="rId3">
            <a:alphaModFix/>
          </a:blip>
          <a:stretch>
            <a:fillRect/>
          </a:stretch>
        </p:blipFill>
        <p:spPr>
          <a:xfrm>
            <a:off x="5820325" y="1403675"/>
            <a:ext cx="2886075" cy="29718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200"/>
              </a:spcBef>
              <a:spcAft>
                <a:spcPts val="1200"/>
              </a:spcAft>
              <a:buClr>
                <a:schemeClr val="dk1"/>
              </a:buClr>
              <a:buSzPts val="1100"/>
              <a:buFont typeface="Arial"/>
              <a:buNone/>
            </a:pPr>
            <a:r>
              <a:rPr lang="en-GB" sz="1800" b="1">
                <a:latin typeface="Times New Roman"/>
                <a:ea typeface="Times New Roman"/>
                <a:cs typeface="Times New Roman"/>
                <a:sym typeface="Times New Roman"/>
              </a:rPr>
              <a:t>Limitations of Bowlby’s Attachment Theory</a:t>
            </a:r>
            <a:endParaRPr sz="3400"/>
          </a:p>
        </p:txBody>
      </p:sp>
      <p:sp>
        <p:nvSpPr>
          <p:cNvPr id="110" name="Google Shape;110;p21"/>
          <p:cNvSpPr txBox="1">
            <a:spLocks noGrp="1"/>
          </p:cNvSpPr>
          <p:nvPr>
            <p:ph type="body" idx="1"/>
          </p:nvPr>
        </p:nvSpPr>
        <p:spPr>
          <a:xfrm>
            <a:off x="311700" y="1152475"/>
            <a:ext cx="4792500" cy="3416400"/>
          </a:xfrm>
          <a:prstGeom prst="rect">
            <a:avLst/>
          </a:prstGeom>
        </p:spPr>
        <p:txBody>
          <a:bodyPr spcFirstLastPara="1" wrap="square" lIns="91425" tIns="91425" rIns="91425" bIns="91425" anchor="t" anchorCtr="0">
            <a:normAutofit fontScale="92500"/>
          </a:bodyPr>
          <a:lstStyle/>
          <a:p>
            <a:pPr marL="457200" lvl="0" indent="-340201" algn="just" rtl="0">
              <a:lnSpc>
                <a:spcPct val="150000"/>
              </a:lnSpc>
              <a:spcBef>
                <a:spcPts val="0"/>
              </a:spcBef>
              <a:spcAft>
                <a:spcPts val="0"/>
              </a:spcAft>
              <a:buClr>
                <a:schemeClr val="dk1"/>
              </a:buClr>
              <a:buSzPct val="100000"/>
              <a:buFont typeface="Times New Roman"/>
              <a:buChar char="●"/>
            </a:pPr>
            <a:r>
              <a:rPr lang="en-GB" sz="1900">
                <a:solidFill>
                  <a:schemeClr val="dk1"/>
                </a:solidFill>
                <a:latin typeface="Times New Roman"/>
                <a:ea typeface="Times New Roman"/>
                <a:cs typeface="Times New Roman"/>
                <a:sym typeface="Times New Roman"/>
              </a:rPr>
              <a:t>Concentrates on mother-child attachment to a large extent, thus limiting its application.</a:t>
            </a:r>
            <a:endParaRPr sz="1900">
              <a:solidFill>
                <a:schemeClr val="dk1"/>
              </a:solidFill>
              <a:latin typeface="Times New Roman"/>
              <a:ea typeface="Times New Roman"/>
              <a:cs typeface="Times New Roman"/>
              <a:sym typeface="Times New Roman"/>
            </a:endParaRPr>
          </a:p>
          <a:p>
            <a:pPr marL="457200" lvl="0" indent="-340201" algn="just" rtl="0">
              <a:lnSpc>
                <a:spcPct val="150000"/>
              </a:lnSpc>
              <a:spcBef>
                <a:spcPts val="0"/>
              </a:spcBef>
              <a:spcAft>
                <a:spcPts val="0"/>
              </a:spcAft>
              <a:buClr>
                <a:schemeClr val="dk1"/>
              </a:buClr>
              <a:buSzPct val="100000"/>
              <a:buFont typeface="Times New Roman"/>
              <a:buChar char="●"/>
            </a:pPr>
            <a:r>
              <a:rPr lang="en-GB" sz="1900">
                <a:solidFill>
                  <a:schemeClr val="dk1"/>
                </a:solidFill>
                <a:latin typeface="Times New Roman"/>
                <a:ea typeface="Times New Roman"/>
                <a:cs typeface="Times New Roman"/>
                <a:sym typeface="Times New Roman"/>
              </a:rPr>
              <a:t>The cultural differences in caregiving can have an influence on the attachment patterns.</a:t>
            </a:r>
            <a:endParaRPr sz="1900">
              <a:solidFill>
                <a:schemeClr val="dk1"/>
              </a:solidFill>
              <a:latin typeface="Times New Roman"/>
              <a:ea typeface="Times New Roman"/>
              <a:cs typeface="Times New Roman"/>
              <a:sym typeface="Times New Roman"/>
            </a:endParaRPr>
          </a:p>
          <a:p>
            <a:pPr marL="457200" lvl="0" indent="-340201" algn="just" rtl="0">
              <a:lnSpc>
                <a:spcPct val="150000"/>
              </a:lnSpc>
              <a:spcBef>
                <a:spcPts val="0"/>
              </a:spcBef>
              <a:spcAft>
                <a:spcPts val="1200"/>
              </a:spcAft>
              <a:buClr>
                <a:schemeClr val="dk1"/>
              </a:buClr>
              <a:buSzPct val="100000"/>
              <a:buFont typeface="Times New Roman"/>
              <a:buChar char="●"/>
            </a:pPr>
            <a:r>
              <a:rPr lang="en-GB" sz="1900">
                <a:solidFill>
                  <a:schemeClr val="dk1"/>
                </a:solidFill>
                <a:latin typeface="Times New Roman"/>
                <a:ea typeface="Times New Roman"/>
                <a:cs typeface="Times New Roman"/>
                <a:sym typeface="Times New Roman"/>
              </a:rPr>
              <a:t>The specifics of the complicated ties with the surrounding world and character require multi-dimensional approaches (Papadopoulos, 2021).</a:t>
            </a:r>
            <a:endParaRPr sz="2500"/>
          </a:p>
        </p:txBody>
      </p:sp>
      <p:pic>
        <p:nvPicPr>
          <p:cNvPr id="111" name="Google Shape;111;p21"/>
          <p:cNvPicPr preferRelativeResize="0"/>
          <p:nvPr/>
        </p:nvPicPr>
        <p:blipFill>
          <a:blip r:embed="rId3">
            <a:alphaModFix/>
          </a:blip>
          <a:stretch>
            <a:fillRect/>
          </a:stretch>
        </p:blipFill>
        <p:spPr>
          <a:xfrm>
            <a:off x="5256600" y="1300150"/>
            <a:ext cx="3735000" cy="267109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800" b="1">
                <a:latin typeface="Times New Roman"/>
                <a:ea typeface="Times New Roman"/>
                <a:cs typeface="Times New Roman"/>
                <a:sym typeface="Times New Roman"/>
              </a:rPr>
              <a:t> Integrating Attachment Theory into Care Plans</a:t>
            </a:r>
            <a:endParaRPr sz="3400"/>
          </a:p>
        </p:txBody>
      </p:sp>
      <p:sp>
        <p:nvSpPr>
          <p:cNvPr id="117" name="Google Shape;117;p22"/>
          <p:cNvSpPr txBox="1">
            <a:spLocks noGrp="1"/>
          </p:cNvSpPr>
          <p:nvPr>
            <p:ph type="body" idx="1"/>
          </p:nvPr>
        </p:nvSpPr>
        <p:spPr>
          <a:xfrm>
            <a:off x="311700" y="1152475"/>
            <a:ext cx="5226000" cy="3416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120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Integrate attachment-centred intervention with communication and play-based intervention.</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Cooperate with families, specialists and educators.</a:t>
            </a:r>
            <a:endParaRPr>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1200"/>
              </a:spcAft>
              <a:buClr>
                <a:schemeClr val="dk1"/>
              </a:buClr>
              <a:buSzPts val="1800"/>
              <a:buFont typeface="Times New Roman"/>
              <a:buChar char="●"/>
            </a:pPr>
            <a:r>
              <a:rPr lang="en-GB">
                <a:solidFill>
                  <a:schemeClr val="dk1"/>
                </a:solidFill>
                <a:latin typeface="Times New Roman"/>
                <a:ea typeface="Times New Roman"/>
                <a:cs typeface="Times New Roman"/>
                <a:sym typeface="Times New Roman"/>
              </a:rPr>
              <a:t>Track the progress and revise plans to address the changing requirements.</a:t>
            </a:r>
            <a:endParaRPr sz="2400"/>
          </a:p>
        </p:txBody>
      </p:sp>
      <p:pic>
        <p:nvPicPr>
          <p:cNvPr id="118" name="Google Shape;118;p22"/>
          <p:cNvPicPr preferRelativeResize="0"/>
          <p:nvPr/>
        </p:nvPicPr>
        <p:blipFill>
          <a:blip r:embed="rId3">
            <a:alphaModFix/>
          </a:blip>
          <a:stretch>
            <a:fillRect/>
          </a:stretch>
        </p:blipFill>
        <p:spPr>
          <a:xfrm>
            <a:off x="6094625" y="1038225"/>
            <a:ext cx="2673704" cy="34164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400"/>
              </a:spcBef>
              <a:spcAft>
                <a:spcPts val="400"/>
              </a:spcAft>
              <a:buClr>
                <a:schemeClr val="dk1"/>
              </a:buClr>
              <a:buSzPts val="1100"/>
              <a:buFont typeface="Arial"/>
              <a:buNone/>
            </a:pPr>
            <a:r>
              <a:rPr lang="en-GB" sz="1900" b="1">
                <a:latin typeface="Times New Roman"/>
                <a:ea typeface="Times New Roman"/>
                <a:cs typeface="Times New Roman"/>
                <a:sym typeface="Times New Roman"/>
              </a:rPr>
              <a:t> Conclusion</a:t>
            </a:r>
            <a:endParaRPr sz="3500"/>
          </a:p>
        </p:txBody>
      </p:sp>
      <p:sp>
        <p:nvSpPr>
          <p:cNvPr id="124" name="Google Shape;124;p23"/>
          <p:cNvSpPr txBox="1">
            <a:spLocks noGrp="1"/>
          </p:cNvSpPr>
          <p:nvPr>
            <p:ph type="body" idx="1"/>
          </p:nvPr>
        </p:nvSpPr>
        <p:spPr>
          <a:xfrm>
            <a:off x="311700" y="1152475"/>
            <a:ext cx="5413800" cy="3416400"/>
          </a:xfrm>
          <a:prstGeom prst="rect">
            <a:avLst/>
          </a:prstGeom>
        </p:spPr>
        <p:txBody>
          <a:bodyPr spcFirstLastPara="1" wrap="square" lIns="91425" tIns="91425" rIns="91425" bIns="91425" anchor="t" anchorCtr="0">
            <a:normAutofit/>
          </a:bodyPr>
          <a:lstStyle/>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The attachment facilitates social, emotional and cognitive development.</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Well-being is about established practices and nurturing.</a:t>
            </a:r>
            <a:endParaRPr sz="190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GB" sz="1900">
                <a:solidFill>
                  <a:schemeClr val="dk1"/>
                </a:solidFill>
                <a:latin typeface="Times New Roman"/>
                <a:ea typeface="Times New Roman"/>
                <a:cs typeface="Times New Roman"/>
                <a:sym typeface="Times New Roman"/>
              </a:rPr>
              <a:t>No interventions are better than collaborative and evidence-based interventions.</a:t>
            </a:r>
            <a:endParaRPr sz="2500"/>
          </a:p>
        </p:txBody>
      </p:sp>
      <p:pic>
        <p:nvPicPr>
          <p:cNvPr id="125" name="Google Shape;125;p23"/>
          <p:cNvPicPr preferRelativeResize="0"/>
          <p:nvPr/>
        </p:nvPicPr>
        <p:blipFill>
          <a:blip r:embed="rId3">
            <a:alphaModFix/>
          </a:blip>
          <a:stretch>
            <a:fillRect/>
          </a:stretch>
        </p:blipFill>
        <p:spPr>
          <a:xfrm>
            <a:off x="5877900" y="1170125"/>
            <a:ext cx="3113700" cy="282470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1200"/>
              </a:spcBef>
              <a:spcAft>
                <a:spcPts val="1200"/>
              </a:spcAft>
              <a:buClr>
                <a:schemeClr val="dk1"/>
              </a:buClr>
              <a:buSzPts val="1100"/>
              <a:buFont typeface="Arial"/>
              <a:buNone/>
            </a:pPr>
            <a:r>
              <a:rPr lang="en-GB" sz="1800" b="1">
                <a:latin typeface="Times New Roman"/>
                <a:ea typeface="Times New Roman"/>
                <a:cs typeface="Times New Roman"/>
                <a:sym typeface="Times New Roman"/>
              </a:rPr>
              <a:t>References</a:t>
            </a:r>
            <a:endParaRPr sz="3400"/>
          </a:p>
        </p:txBody>
      </p:sp>
      <p:sp>
        <p:nvSpPr>
          <p:cNvPr id="131" name="Google Shape;131;p24"/>
          <p:cNvSpPr txBox="1">
            <a:spLocks noGrp="1"/>
          </p:cNvSpPr>
          <p:nvPr>
            <p:ph type="body" idx="1"/>
          </p:nvPr>
        </p:nvSpPr>
        <p:spPr>
          <a:xfrm>
            <a:off x="311700" y="918450"/>
            <a:ext cx="8520600" cy="3780600"/>
          </a:xfrm>
          <a:prstGeom prst="rect">
            <a:avLst/>
          </a:prstGeom>
        </p:spPr>
        <p:txBody>
          <a:bodyPr spcFirstLastPara="1" wrap="square" lIns="91425" tIns="91425" rIns="91425" bIns="91425" anchor="t" anchorCtr="0">
            <a:noAutofit/>
          </a:bodyPr>
          <a:lstStyle/>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Faircloth, C., (2023). The problem of ‘attachment’: the ‘detached’parent. In </a:t>
            </a:r>
            <a:r>
              <a:rPr lang="en-GB" sz="760" i="1">
                <a:solidFill>
                  <a:schemeClr val="dk1"/>
                </a:solidFill>
                <a:latin typeface="Times New Roman"/>
                <a:ea typeface="Times New Roman"/>
                <a:cs typeface="Times New Roman"/>
                <a:sym typeface="Times New Roman"/>
              </a:rPr>
              <a:t>Parenting culture studies</a:t>
            </a:r>
            <a:r>
              <a:rPr lang="en-GB" sz="760">
                <a:solidFill>
                  <a:schemeClr val="dk1"/>
                </a:solidFill>
                <a:latin typeface="Times New Roman"/>
                <a:ea typeface="Times New Roman"/>
                <a:cs typeface="Times New Roman"/>
                <a:sym typeface="Times New Roman"/>
              </a:rPr>
              <a:t> (pp. 189-214). Cham: Springer International Publishing. Available at:</a:t>
            </a:r>
            <a:r>
              <a:rPr lang="en-GB" sz="76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researchgate.net/profile/Ellie-Lee/publication/262418695_Lee_E_Bristow_J_Faircloth_C_and_Macvarish_J_2014_Parenting_Culture_Studies_Basingstoke_and_New_York_Palgrave_Macmillan/links/55829cf108ae12bde6e4d08b/Lee-E-Bristow-J-Faircloth-C-and-Macvarish-J-2014-Parenting-Culture-Studies-Basingstoke-and-New-York-Palgrave-Macmillan.pdf#page=159</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Henning, W.A., (2025). </a:t>
            </a:r>
            <a:r>
              <a:rPr lang="en-GB" sz="760" i="1">
                <a:solidFill>
                  <a:schemeClr val="dk1"/>
                </a:solidFill>
                <a:latin typeface="Times New Roman"/>
                <a:ea typeface="Times New Roman"/>
                <a:cs typeface="Times New Roman"/>
                <a:sym typeface="Times New Roman"/>
              </a:rPr>
              <a:t>Attachment Made Simple: A Practical Handbook for Kids and Parents to Build Trust, Emotional Resilience, and Connection</a:t>
            </a:r>
            <a:r>
              <a:rPr lang="en-GB" sz="760">
                <a:solidFill>
                  <a:schemeClr val="dk1"/>
                </a:solidFill>
                <a:latin typeface="Times New Roman"/>
                <a:ea typeface="Times New Roman"/>
                <a:cs typeface="Times New Roman"/>
                <a:sym typeface="Times New Roman"/>
              </a:rPr>
              <a:t>. Winifred Audrey Henning.</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Jethava, V., Kadish, J., Kakonge, L. and Wiseman-Hakes, C., (2022). Early attachment and the development of social communication: A neuropsychological approach. </a:t>
            </a:r>
            <a:r>
              <a:rPr lang="en-GB" sz="760" i="1">
                <a:solidFill>
                  <a:schemeClr val="dk1"/>
                </a:solidFill>
                <a:latin typeface="Times New Roman"/>
                <a:ea typeface="Times New Roman"/>
                <a:cs typeface="Times New Roman"/>
                <a:sym typeface="Times New Roman"/>
              </a:rPr>
              <a:t>Frontiers in psychiatry</a:t>
            </a:r>
            <a:r>
              <a:rPr lang="en-GB" sz="760">
                <a:solidFill>
                  <a:schemeClr val="dk1"/>
                </a:solidFill>
                <a:latin typeface="Times New Roman"/>
                <a:ea typeface="Times New Roman"/>
                <a:cs typeface="Times New Roman"/>
                <a:sym typeface="Times New Roman"/>
              </a:rPr>
              <a:t>, </a:t>
            </a:r>
            <a:r>
              <a:rPr lang="en-GB" sz="760" i="1">
                <a:solidFill>
                  <a:schemeClr val="dk1"/>
                </a:solidFill>
                <a:latin typeface="Times New Roman"/>
                <a:ea typeface="Times New Roman"/>
                <a:cs typeface="Times New Roman"/>
                <a:sym typeface="Times New Roman"/>
              </a:rPr>
              <a:t>13</a:t>
            </a:r>
            <a:r>
              <a:rPr lang="en-GB" sz="760">
                <a:solidFill>
                  <a:schemeClr val="dk1"/>
                </a:solidFill>
                <a:latin typeface="Times New Roman"/>
                <a:ea typeface="Times New Roman"/>
                <a:cs typeface="Times New Roman"/>
                <a:sym typeface="Times New Roman"/>
              </a:rPr>
              <a:t>, p.838950. Available at:</a:t>
            </a:r>
            <a:r>
              <a:rPr lang="en-GB" sz="76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https://www.frontiersin.org/journals/psychiatry/articles/10.3389/fpsyt.2022.838950/pdf</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Papadopoulos, D., (2021). Parenting the exceptional social-emotional needs of gifted and talented children: What do we know?. </a:t>
            </a:r>
            <a:r>
              <a:rPr lang="en-GB" sz="760" i="1">
                <a:solidFill>
                  <a:schemeClr val="dk1"/>
                </a:solidFill>
                <a:latin typeface="Times New Roman"/>
                <a:ea typeface="Times New Roman"/>
                <a:cs typeface="Times New Roman"/>
                <a:sym typeface="Times New Roman"/>
              </a:rPr>
              <a:t>Children</a:t>
            </a:r>
            <a:r>
              <a:rPr lang="en-GB" sz="760">
                <a:solidFill>
                  <a:schemeClr val="dk1"/>
                </a:solidFill>
                <a:latin typeface="Times New Roman"/>
                <a:ea typeface="Times New Roman"/>
                <a:cs typeface="Times New Roman"/>
                <a:sym typeface="Times New Roman"/>
              </a:rPr>
              <a:t>, </a:t>
            </a:r>
            <a:r>
              <a:rPr lang="en-GB" sz="760" i="1">
                <a:solidFill>
                  <a:schemeClr val="dk1"/>
                </a:solidFill>
                <a:latin typeface="Times New Roman"/>
                <a:ea typeface="Times New Roman"/>
                <a:cs typeface="Times New Roman"/>
                <a:sym typeface="Times New Roman"/>
              </a:rPr>
              <a:t>8</a:t>
            </a:r>
            <a:r>
              <a:rPr lang="en-GB" sz="760">
                <a:solidFill>
                  <a:schemeClr val="dk1"/>
                </a:solidFill>
                <a:latin typeface="Times New Roman"/>
                <a:ea typeface="Times New Roman"/>
                <a:cs typeface="Times New Roman"/>
                <a:sym typeface="Times New Roman"/>
              </a:rPr>
              <a:t>(11), p.953. Available at:</a:t>
            </a:r>
            <a:r>
              <a:rPr lang="en-GB" sz="76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https://www.mdpi.com/2227-9067/8/11/953/pdf</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Rohmah, L. and Purwanta, E., (2023, December). Why should children have secure attachments? Literature review of the importance of attachment in child development. In </a:t>
            </a:r>
            <a:r>
              <a:rPr lang="en-GB" sz="760" i="1">
                <a:solidFill>
                  <a:schemeClr val="dk1"/>
                </a:solidFill>
                <a:latin typeface="Times New Roman"/>
                <a:ea typeface="Times New Roman"/>
                <a:cs typeface="Times New Roman"/>
                <a:sym typeface="Times New Roman"/>
              </a:rPr>
              <a:t>6th International Conference on Learning Innovation and Quality Education (ICLIQE 2022)</a:t>
            </a:r>
            <a:r>
              <a:rPr lang="en-GB" sz="760">
                <a:solidFill>
                  <a:schemeClr val="dk1"/>
                </a:solidFill>
                <a:latin typeface="Times New Roman"/>
                <a:ea typeface="Times New Roman"/>
                <a:cs typeface="Times New Roman"/>
                <a:sym typeface="Times New Roman"/>
              </a:rPr>
              <a:t> (pp. 44-55). Atlantis Press. Available at:</a:t>
            </a:r>
            <a:r>
              <a:rPr lang="en-GB" sz="76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https://www.atlantis-press.com/article/125994768.pdf</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Rothbart, M.K. and Posner, M.I., (2022). Individual differences in temperament and the efficiency of brain networks. </a:t>
            </a:r>
            <a:r>
              <a:rPr lang="en-GB" sz="760" i="1">
                <a:solidFill>
                  <a:schemeClr val="dk1"/>
                </a:solidFill>
                <a:latin typeface="Times New Roman"/>
                <a:ea typeface="Times New Roman"/>
                <a:cs typeface="Times New Roman"/>
                <a:sym typeface="Times New Roman"/>
              </a:rPr>
              <a:t>Current Opinion in Behavioral Sciences</a:t>
            </a:r>
            <a:r>
              <a:rPr lang="en-GB" sz="760">
                <a:solidFill>
                  <a:schemeClr val="dk1"/>
                </a:solidFill>
                <a:latin typeface="Times New Roman"/>
                <a:ea typeface="Times New Roman"/>
                <a:cs typeface="Times New Roman"/>
                <a:sym typeface="Times New Roman"/>
              </a:rPr>
              <a:t>, </a:t>
            </a:r>
            <a:r>
              <a:rPr lang="en-GB" sz="760" i="1">
                <a:solidFill>
                  <a:schemeClr val="dk1"/>
                </a:solidFill>
                <a:latin typeface="Times New Roman"/>
                <a:ea typeface="Times New Roman"/>
                <a:cs typeface="Times New Roman"/>
                <a:sym typeface="Times New Roman"/>
              </a:rPr>
              <a:t>43</a:t>
            </a:r>
            <a:r>
              <a:rPr lang="en-GB" sz="760">
                <a:solidFill>
                  <a:schemeClr val="dk1"/>
                </a:solidFill>
                <a:latin typeface="Times New Roman"/>
                <a:ea typeface="Times New Roman"/>
                <a:cs typeface="Times New Roman"/>
                <a:sym typeface="Times New Roman"/>
              </a:rPr>
              <a:t>, pp.242-248. Available at:</a:t>
            </a:r>
            <a:r>
              <a:rPr lang="en-GB" sz="76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https://www.sciencedirect.com/science/article/am/pii/S2352154621001856</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van der Horst, F.C., van Rosmalen, L. and van der Veer, R., (2024). The American contribution to attachment theory: John Bowlby’s WHO trip to the USA in 1950 and the development of his ideas on separation and attachment. </a:t>
            </a:r>
            <a:r>
              <a:rPr lang="en-GB" sz="760" i="1">
                <a:solidFill>
                  <a:schemeClr val="dk1"/>
                </a:solidFill>
                <a:latin typeface="Times New Roman"/>
                <a:ea typeface="Times New Roman"/>
                <a:cs typeface="Times New Roman"/>
                <a:sym typeface="Times New Roman"/>
              </a:rPr>
              <a:t>Attachment &amp; Human Development</a:t>
            </a:r>
            <a:r>
              <a:rPr lang="en-GB" sz="760">
                <a:solidFill>
                  <a:schemeClr val="dk1"/>
                </a:solidFill>
                <a:latin typeface="Times New Roman"/>
                <a:ea typeface="Times New Roman"/>
                <a:cs typeface="Times New Roman"/>
                <a:sym typeface="Times New Roman"/>
              </a:rPr>
              <a:t>, pp.1-22. Available at:</a:t>
            </a:r>
            <a:r>
              <a:rPr lang="en-GB" sz="76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https://www.tandfonline.com/doi/pdf/10.1080/14616734.2024.2342665</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just" rtl="0">
              <a:lnSpc>
                <a:spcPct val="140000"/>
              </a:lnSpc>
              <a:spcBef>
                <a:spcPts val="1200"/>
              </a:spcBef>
              <a:spcAft>
                <a:spcPts val="0"/>
              </a:spcAft>
              <a:buClr>
                <a:schemeClr val="dk1"/>
              </a:buClr>
              <a:buSzPts val="605"/>
              <a:buFont typeface="Arial"/>
              <a:buNone/>
            </a:pPr>
            <a:r>
              <a:rPr lang="en-GB" sz="760">
                <a:solidFill>
                  <a:schemeClr val="dk1"/>
                </a:solidFill>
                <a:latin typeface="Times New Roman"/>
                <a:ea typeface="Times New Roman"/>
                <a:cs typeface="Times New Roman"/>
                <a:sym typeface="Times New Roman"/>
              </a:rPr>
              <a:t>Van Zoonen, W. and Sivunen, A.E., (2022). The impact of remote work and mediated communication frequency on isolation and psychological distress. </a:t>
            </a:r>
            <a:r>
              <a:rPr lang="en-GB" sz="760" i="1">
                <a:solidFill>
                  <a:schemeClr val="dk1"/>
                </a:solidFill>
                <a:latin typeface="Times New Roman"/>
                <a:ea typeface="Times New Roman"/>
                <a:cs typeface="Times New Roman"/>
                <a:sym typeface="Times New Roman"/>
              </a:rPr>
              <a:t>European journal of work and organizational psychology</a:t>
            </a:r>
            <a:r>
              <a:rPr lang="en-GB" sz="760">
                <a:solidFill>
                  <a:schemeClr val="dk1"/>
                </a:solidFill>
                <a:latin typeface="Times New Roman"/>
                <a:ea typeface="Times New Roman"/>
                <a:cs typeface="Times New Roman"/>
                <a:sym typeface="Times New Roman"/>
              </a:rPr>
              <a:t>, </a:t>
            </a:r>
            <a:r>
              <a:rPr lang="en-GB" sz="760" i="1">
                <a:solidFill>
                  <a:schemeClr val="dk1"/>
                </a:solidFill>
                <a:latin typeface="Times New Roman"/>
                <a:ea typeface="Times New Roman"/>
                <a:cs typeface="Times New Roman"/>
                <a:sym typeface="Times New Roman"/>
              </a:rPr>
              <a:t>31</a:t>
            </a:r>
            <a:r>
              <a:rPr lang="en-GB" sz="760">
                <a:solidFill>
                  <a:schemeClr val="dk1"/>
                </a:solidFill>
                <a:latin typeface="Times New Roman"/>
                <a:ea typeface="Times New Roman"/>
                <a:cs typeface="Times New Roman"/>
                <a:sym typeface="Times New Roman"/>
              </a:rPr>
              <a:t>(4), pp.610-621. Available at:</a:t>
            </a:r>
            <a:r>
              <a:rPr lang="en-GB" sz="76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GB" sz="76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https://www.tandfonline.com/doi/pdf/10.1080/1359432X.2021.2002299</a:t>
            </a:r>
            <a:r>
              <a:rPr lang="en-GB" sz="760">
                <a:solidFill>
                  <a:schemeClr val="dk1"/>
                </a:solidFill>
                <a:latin typeface="Times New Roman"/>
                <a:ea typeface="Times New Roman"/>
                <a:cs typeface="Times New Roman"/>
                <a:sym typeface="Times New Roman"/>
              </a:rPr>
              <a:t> [Accessed on 13 September 2025]</a:t>
            </a:r>
            <a:endParaRPr sz="760">
              <a:solidFill>
                <a:schemeClr val="dk1"/>
              </a:solidFill>
              <a:latin typeface="Times New Roman"/>
              <a:ea typeface="Times New Roman"/>
              <a:cs typeface="Times New Roman"/>
              <a:sym typeface="Times New Roman"/>
            </a:endParaRPr>
          </a:p>
          <a:p>
            <a:pPr marL="0" lvl="0" indent="0" algn="l" rtl="0">
              <a:lnSpc>
                <a:spcPct val="105000"/>
              </a:lnSpc>
              <a:spcBef>
                <a:spcPts val="1200"/>
              </a:spcBef>
              <a:spcAft>
                <a:spcPts val="1200"/>
              </a:spcAft>
              <a:buSzPts val="605"/>
              <a:buNone/>
            </a:pPr>
            <a:endParaRPr sz="109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5"/>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Simple Light</vt:lpstr>
      <vt:lpstr>PowerPoint Presentation</vt:lpstr>
      <vt:lpstr>Introduction</vt:lpstr>
      <vt:lpstr>Overview of Bowlby’s Attachment Theory</vt:lpstr>
      <vt:lpstr>Secure vs Insecure Attachment</vt:lpstr>
      <vt:lpstr>Applying the Theory to Amira</vt:lpstr>
      <vt:lpstr>Biological and Environmental Influences</vt:lpstr>
      <vt:lpstr>Practical Strategies for Supporting Amira</vt:lpstr>
      <vt:lpstr>Evidence Supporting Attachment-Based Interventions</vt:lpstr>
      <vt:lpstr>Limitations of Bowlby’s Attachment Theory</vt:lpstr>
      <vt:lpstr> Integrating Attachment Theory into Care Plans</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16</cp:revision>
  <dcterms:modified xsi:type="dcterms:W3CDTF">2025-10-14T14:20:36Z</dcterms:modified>
</cp:coreProperties>
</file>