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6846" autoAdjust="0"/>
  </p:normalViewPr>
  <p:slideViewPr>
    <p:cSldViewPr snapToGrid="0">
      <p:cViewPr varScale="1">
        <p:scale>
          <a:sx n="52" d="100"/>
          <a:sy n="52" d="100"/>
        </p:scale>
        <p:origin x="1228"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D2E3F5-1B17-46DD-A909-03F03ED34575}" type="datetimeFigureOut">
              <a:rPr lang="en-US" smtClean="0"/>
              <a:t>11/8/2025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FFD011-A978-45B4-AD94-3B91F327F8A1}" type="slidenum">
              <a:rPr lang="en-US" smtClean="0"/>
              <a:t>‹#›</a:t>
            </a:fld>
            <a:endParaRPr lang="en-US"/>
          </a:p>
        </p:txBody>
      </p:sp>
    </p:spTree>
    <p:extLst>
      <p:ext uri="{BB962C8B-B14F-4D97-AF65-F5344CB8AC3E}">
        <p14:creationId xmlns:p14="http://schemas.microsoft.com/office/powerpoint/2010/main" val="740211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United Kingdom already runs national eye screening programmes for people with diabetes, where regular photographs are taken and graded (Heimann et al., 2020). Artificial intelligence now supports this work by reading images quickly and flagging cases that might need further assessment, while staff remain responsible for final decisions and safety checks (Sivaprasad, 2025). Because diabetes is rising, services are under pressure, so safe triage is helpful to prevent delays that could harm vision (Kropp et al., 2023). If artificial intelligence clears likely normal images, humans can concentrate on complex and urgent cases, which improves throughput and care quality (Willis et al., 2023; Grauslund, 2022).</a:t>
            </a:r>
          </a:p>
          <a:p>
            <a:endParaRPr lang="en-US" dirty="0"/>
          </a:p>
        </p:txBody>
      </p:sp>
      <p:sp>
        <p:nvSpPr>
          <p:cNvPr id="4" name="Slide Number Placeholder 3"/>
          <p:cNvSpPr>
            <a:spLocks noGrp="1"/>
          </p:cNvSpPr>
          <p:nvPr>
            <p:ph type="sldNum" sz="quarter" idx="5"/>
          </p:nvPr>
        </p:nvSpPr>
        <p:spPr/>
        <p:txBody>
          <a:bodyPr/>
          <a:lstStyle/>
          <a:p>
            <a:fld id="{B6FFD011-A978-45B4-AD94-3B91F327F8A1}" type="slidenum">
              <a:rPr lang="en-US" smtClean="0"/>
              <a:t>2</a:t>
            </a:fld>
            <a:endParaRPr lang="en-US"/>
          </a:p>
        </p:txBody>
      </p:sp>
    </p:spTree>
    <p:extLst>
      <p:ext uri="{BB962C8B-B14F-4D97-AF65-F5344CB8AC3E}">
        <p14:creationId xmlns:p14="http://schemas.microsoft.com/office/powerpoint/2010/main" val="1949061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practice, the pathway is simple for patients and teams. After photographs are taken, artificial intelligence gives a quick read, and staff act on that information within a clear protocol (Korom et al., 2025). Humans remain in charge and review positive or unclear results and carry out quality checks so that sensitivity for referable disease stays high (Grauslund, 2022). Services set rules for images that cannot be graded and for when to override artificial intelligence, which supports safe and confident use (Ramessur et al., 2021). Governance is active through monitoring and equity checks, and results are recorded with the patient record to support audit and improvement (</a:t>
            </a:r>
            <a:r>
              <a:rPr lang="en-US" sz="1200" kern="1200" dirty="0" err="1">
                <a:solidFill>
                  <a:schemeClr val="tx1"/>
                </a:solidFill>
                <a:effectLst/>
                <a:latin typeface="+mn-lt"/>
                <a:ea typeface="+mn-ea"/>
                <a:cs typeface="+mn-cs"/>
              </a:rPr>
              <a:t>Wahlich</a:t>
            </a:r>
            <a:r>
              <a:rPr lang="en-US" sz="1200" kern="1200" dirty="0">
                <a:solidFill>
                  <a:schemeClr val="tx1"/>
                </a:solidFill>
                <a:effectLst/>
                <a:latin typeface="+mn-lt"/>
                <a:ea typeface="+mn-ea"/>
                <a:cs typeface="+mn-cs"/>
              </a:rPr>
              <a:t> et al., 2025; Sivaprasad, 2025).</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B6FFD011-A978-45B4-AD94-3B91F327F8A1}" type="slidenum">
              <a:rPr lang="en-US" smtClean="0"/>
              <a:t>3</a:t>
            </a:fld>
            <a:endParaRPr lang="en-US"/>
          </a:p>
        </p:txBody>
      </p:sp>
    </p:spTree>
    <p:extLst>
      <p:ext uri="{BB962C8B-B14F-4D97-AF65-F5344CB8AC3E}">
        <p14:creationId xmlns:p14="http://schemas.microsoft.com/office/powerpoint/2010/main" val="8386212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Integration is vital, because when artificial intelligence results flow straight into the electronic patient record, staff avoid duplicate work and reduce transcription errors (Sivaprasad, 2025). The visible gain is speed, as many likely normal images are cleared fast, and specialists can use their time for people who need assessment or treatment (Willis et al., 2023). There are costs for </a:t>
            </a:r>
            <a:r>
              <a:rPr lang="en-US" sz="1200" kern="1200" dirty="0" err="1">
                <a:solidFill>
                  <a:schemeClr val="tx1"/>
                </a:solidFill>
                <a:effectLst/>
                <a:latin typeface="+mn-lt"/>
                <a:ea typeface="+mn-ea"/>
                <a:cs typeface="+mn-cs"/>
              </a:rPr>
              <a:t>licences</a:t>
            </a:r>
            <a:r>
              <a:rPr lang="en-US" sz="1200" kern="1200" dirty="0">
                <a:solidFill>
                  <a:schemeClr val="tx1"/>
                </a:solidFill>
                <a:effectLst/>
                <a:latin typeface="+mn-lt"/>
                <a:ea typeface="+mn-ea"/>
                <a:cs typeface="+mn-cs"/>
              </a:rPr>
              <a:t>, secure computing, and staff training, but there are also savings from fewer manual reads and from the prevention of severe disease through earlier care (Abdalla and Mohanraj, 2025). Services protect continuity through simple fallback plans and by phasing roll-out with double reading to build confidence (Abdalla and Mohanraj, 2025; Willis et al., 2023).</a:t>
            </a:r>
          </a:p>
          <a:p>
            <a:endParaRPr lang="en-US" dirty="0"/>
          </a:p>
        </p:txBody>
      </p:sp>
      <p:sp>
        <p:nvSpPr>
          <p:cNvPr id="4" name="Slide Number Placeholder 3"/>
          <p:cNvSpPr>
            <a:spLocks noGrp="1"/>
          </p:cNvSpPr>
          <p:nvPr>
            <p:ph type="sldNum" sz="quarter" idx="5"/>
          </p:nvPr>
        </p:nvSpPr>
        <p:spPr/>
        <p:txBody>
          <a:bodyPr/>
          <a:lstStyle/>
          <a:p>
            <a:fld id="{B6FFD011-A978-45B4-AD94-3B91F327F8A1}" type="slidenum">
              <a:rPr lang="en-US" smtClean="0"/>
              <a:t>4</a:t>
            </a:fld>
            <a:endParaRPr lang="en-US"/>
          </a:p>
        </p:txBody>
      </p:sp>
    </p:spTree>
    <p:extLst>
      <p:ext uri="{BB962C8B-B14F-4D97-AF65-F5344CB8AC3E}">
        <p14:creationId xmlns:p14="http://schemas.microsoft.com/office/powerpoint/2010/main" val="37719372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Artificial intelligence changes how time is spent, because graders and clinicians focus more on complex reviews and pathway choices, and less on long sessions of routine grading (Ramessur et al., 2021). Training now covers how the system works in simple terms, what quality of image it needs, how to report incidents, and how to check for unfair bias (Qian et al., 2022). Staff value the lighter repetitive workload, which frees time for learning and patient care (Bhat, 2024). At the same time people worry about accountability and professional identity, so clear override rules and visible leadership really matter (Bhat, 2024; Ramessur et al., 2021).</a:t>
            </a:r>
          </a:p>
          <a:p>
            <a:endParaRPr lang="en-US" dirty="0"/>
          </a:p>
        </p:txBody>
      </p:sp>
      <p:sp>
        <p:nvSpPr>
          <p:cNvPr id="4" name="Slide Number Placeholder 3"/>
          <p:cNvSpPr>
            <a:spLocks noGrp="1"/>
          </p:cNvSpPr>
          <p:nvPr>
            <p:ph type="sldNum" sz="quarter" idx="5"/>
          </p:nvPr>
        </p:nvSpPr>
        <p:spPr/>
        <p:txBody>
          <a:bodyPr/>
          <a:lstStyle/>
          <a:p>
            <a:fld id="{B6FFD011-A978-45B4-AD94-3B91F327F8A1}" type="slidenum">
              <a:rPr lang="en-US" smtClean="0"/>
              <a:t>5</a:t>
            </a:fld>
            <a:endParaRPr lang="en-US"/>
          </a:p>
        </p:txBody>
      </p:sp>
    </p:spTree>
    <p:extLst>
      <p:ext uri="{BB962C8B-B14F-4D97-AF65-F5344CB8AC3E}">
        <p14:creationId xmlns:p14="http://schemas.microsoft.com/office/powerpoint/2010/main" val="1149226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From a service point of view, the biggest change is speed, because many people leave with clear answers, while those with possible disease move quickly to review or optical coherence tomography where available (Korom et al., 2025). This reduces unnecessary referrals and allows hospital eye services to focus on the right cases at the right time (Nagendran et al., 2020). When the artificial intelligence output is stored with the electronic patient record, staff can see everything in one place for safer decisions and easier audit (Sivaprasad, 2025). There are ongoing costs and technical tasks, so services plan fallbacks and keep improvement cycles active (Abdalla and Mohanraj, 2025).</a:t>
            </a:r>
          </a:p>
          <a:p>
            <a:endParaRPr lang="en-US" dirty="0"/>
          </a:p>
        </p:txBody>
      </p:sp>
      <p:sp>
        <p:nvSpPr>
          <p:cNvPr id="4" name="Slide Number Placeholder 3"/>
          <p:cNvSpPr>
            <a:spLocks noGrp="1"/>
          </p:cNvSpPr>
          <p:nvPr>
            <p:ph type="sldNum" sz="quarter" idx="5"/>
          </p:nvPr>
        </p:nvSpPr>
        <p:spPr/>
        <p:txBody>
          <a:bodyPr/>
          <a:lstStyle/>
          <a:p>
            <a:fld id="{B6FFD011-A978-45B4-AD94-3B91F327F8A1}" type="slidenum">
              <a:rPr lang="en-US" smtClean="0"/>
              <a:t>6</a:t>
            </a:fld>
            <a:endParaRPr lang="en-US"/>
          </a:p>
        </p:txBody>
      </p:sp>
    </p:spTree>
    <p:extLst>
      <p:ext uri="{BB962C8B-B14F-4D97-AF65-F5344CB8AC3E}">
        <p14:creationId xmlns:p14="http://schemas.microsoft.com/office/powerpoint/2010/main" val="4365418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People mainly care that results are correct and that problems are found early, and artificial intelligence can support this when sensitivity is high and staff remain responsible for decisions (Grauslund, 2022). Many value quick answers on the same day, which reduces worry and extra journeys, and this is especially helpful for people who have caring responsibilities or busy work lives (Abdalla and Mohanraj, 2025). Trust grows when staff explain the process in plain words, show images, and invite questions without rushing (Abdalla and Mohanraj, 2025). Services must also be open about consent and storage and must monitor fairness carefully to protect everyone (Crew et al., 2025).</a:t>
            </a:r>
          </a:p>
          <a:p>
            <a:endParaRPr lang="en-US" dirty="0"/>
          </a:p>
        </p:txBody>
      </p:sp>
      <p:sp>
        <p:nvSpPr>
          <p:cNvPr id="4" name="Slide Number Placeholder 3"/>
          <p:cNvSpPr>
            <a:spLocks noGrp="1"/>
          </p:cNvSpPr>
          <p:nvPr>
            <p:ph type="sldNum" sz="quarter" idx="5"/>
          </p:nvPr>
        </p:nvSpPr>
        <p:spPr/>
        <p:txBody>
          <a:bodyPr/>
          <a:lstStyle/>
          <a:p>
            <a:fld id="{B6FFD011-A978-45B4-AD94-3B91F327F8A1}" type="slidenum">
              <a:rPr lang="en-US" smtClean="0"/>
              <a:t>7</a:t>
            </a:fld>
            <a:endParaRPr lang="en-US"/>
          </a:p>
        </p:txBody>
      </p:sp>
    </p:spTree>
    <p:extLst>
      <p:ext uri="{BB962C8B-B14F-4D97-AF65-F5344CB8AC3E}">
        <p14:creationId xmlns:p14="http://schemas.microsoft.com/office/powerpoint/2010/main" val="9373151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Artificial intelligence can help services reach people who might otherwise be missed, because pop-up clinics with portable cameras reduce travel and improve attendance in hard-to-reach places (Abdalla and Mohanraj, 2025). Faster pathways also mean fewer repeat journeys for carers and fewer days off work, which supports families and local economies (Grauslund, 2022). At scale, better throughput raises the proportion of eligible people who are screened on time, which strengthens prevention and reduces late presentations (Crew et al., 2025). Co-production makes adoption safer and kinder by listening to patients and staff early on (Kropp et al., 2023). Risks still exist, so governance and resilience remain important (Abdalla and Mohanraj, 2025).</a:t>
            </a:r>
          </a:p>
          <a:p>
            <a:endParaRPr lang="en-US" dirty="0"/>
          </a:p>
        </p:txBody>
      </p:sp>
      <p:sp>
        <p:nvSpPr>
          <p:cNvPr id="4" name="Slide Number Placeholder 3"/>
          <p:cNvSpPr>
            <a:spLocks noGrp="1"/>
          </p:cNvSpPr>
          <p:nvPr>
            <p:ph type="sldNum" sz="quarter" idx="5"/>
          </p:nvPr>
        </p:nvSpPr>
        <p:spPr/>
        <p:txBody>
          <a:bodyPr/>
          <a:lstStyle/>
          <a:p>
            <a:fld id="{B6FFD011-A978-45B4-AD94-3B91F327F8A1}" type="slidenum">
              <a:rPr lang="en-US" smtClean="0"/>
              <a:t>8</a:t>
            </a:fld>
            <a:endParaRPr lang="en-US"/>
          </a:p>
        </p:txBody>
      </p:sp>
    </p:spTree>
    <p:extLst>
      <p:ext uri="{BB962C8B-B14F-4D97-AF65-F5344CB8AC3E}">
        <p14:creationId xmlns:p14="http://schemas.microsoft.com/office/powerpoint/2010/main" val="1206542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Concerns about role change and accountability are normal when new technology arrives, especially when teams run artificial intelligence alongside full human grading at first (Bhat, 2024). Confidence grows through regular refreshers, very clear escalation and override steps, and visible leadership that listens and supports learning (Ramessur et al., 2021). Equity must be measured, not assumed, so services should track performance by deprivation, ethnicity, and other relevant factors and act on any gap (Crew et al., 2025). Open dashboards and incident learning help both staff and patients to trust the process (</a:t>
            </a:r>
            <a:r>
              <a:rPr lang="en-US" sz="1200" kern="1200" dirty="0" err="1">
                <a:solidFill>
                  <a:schemeClr val="tx1"/>
                </a:solidFill>
                <a:effectLst/>
                <a:latin typeface="+mn-lt"/>
                <a:ea typeface="+mn-ea"/>
                <a:cs typeface="+mn-cs"/>
              </a:rPr>
              <a:t>Wahlich</a:t>
            </a:r>
            <a:r>
              <a:rPr lang="en-US" sz="1200" kern="1200" dirty="0">
                <a:solidFill>
                  <a:schemeClr val="tx1"/>
                </a:solidFill>
                <a:effectLst/>
                <a:latin typeface="+mn-lt"/>
                <a:ea typeface="+mn-ea"/>
                <a:cs typeface="+mn-cs"/>
              </a:rPr>
              <a:t> et al., 2025). Technical resilience and vendor diversity protect services from disruption (Abdalla and Mohanraj, 2025).</a:t>
            </a:r>
          </a:p>
          <a:p>
            <a:endParaRPr lang="en-US" dirty="0"/>
          </a:p>
        </p:txBody>
      </p:sp>
      <p:sp>
        <p:nvSpPr>
          <p:cNvPr id="4" name="Slide Number Placeholder 3"/>
          <p:cNvSpPr>
            <a:spLocks noGrp="1"/>
          </p:cNvSpPr>
          <p:nvPr>
            <p:ph type="sldNum" sz="quarter" idx="5"/>
          </p:nvPr>
        </p:nvSpPr>
        <p:spPr/>
        <p:txBody>
          <a:bodyPr/>
          <a:lstStyle/>
          <a:p>
            <a:fld id="{B6FFD011-A978-45B4-AD94-3B91F327F8A1}" type="slidenum">
              <a:rPr lang="en-US" smtClean="0"/>
              <a:t>9</a:t>
            </a:fld>
            <a:endParaRPr lang="en-US"/>
          </a:p>
        </p:txBody>
      </p:sp>
    </p:spTree>
    <p:extLst>
      <p:ext uri="{BB962C8B-B14F-4D97-AF65-F5344CB8AC3E}">
        <p14:creationId xmlns:p14="http://schemas.microsoft.com/office/powerpoint/2010/main" val="2511830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Overall, artificial intelligence is now a practical tool in diabetic eye screening across parts of the United Kingdom, and it is improving flow and focus when used with strong governance (Sivaprasad, 2025). The biggest workforce change is a move away from repetitive tasks and towards expert review, teaching, and communication, which many staff prefer (Ramessur et al., 2021). Services gain speed and cleaner data for audit and planning, which helps reduce late disease (Willis et al., 2023). People appreciate a quick and clear experience when staff explain what the system does and remain accountable (Grauslund, 2022). Community benefits are real when access and fairness are tracked (Crew et al., 2025).</a:t>
            </a:r>
          </a:p>
          <a:p>
            <a:endParaRPr lang="en-US" dirty="0"/>
          </a:p>
        </p:txBody>
      </p:sp>
      <p:sp>
        <p:nvSpPr>
          <p:cNvPr id="4" name="Slide Number Placeholder 3"/>
          <p:cNvSpPr>
            <a:spLocks noGrp="1"/>
          </p:cNvSpPr>
          <p:nvPr>
            <p:ph type="sldNum" sz="quarter" idx="5"/>
          </p:nvPr>
        </p:nvSpPr>
        <p:spPr/>
        <p:txBody>
          <a:bodyPr/>
          <a:lstStyle/>
          <a:p>
            <a:fld id="{B6FFD011-A978-45B4-AD94-3B91F327F8A1}" type="slidenum">
              <a:rPr lang="en-US" smtClean="0"/>
              <a:t>10</a:t>
            </a:fld>
            <a:endParaRPr lang="en-US"/>
          </a:p>
        </p:txBody>
      </p:sp>
    </p:spTree>
    <p:extLst>
      <p:ext uri="{BB962C8B-B14F-4D97-AF65-F5344CB8AC3E}">
        <p14:creationId xmlns:p14="http://schemas.microsoft.com/office/powerpoint/2010/main" val="1486223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EE4148A3-06E1-4FB3-9004-0E2A33D1A7CD}" type="datetimeFigureOut">
              <a:rPr lang="en-US" smtClean="0"/>
              <a:t>11/8/2025</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C679E512-42E9-4284-82BF-6D6D163F04A8}"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9040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4148A3-06E1-4FB3-9004-0E2A33D1A7CD}"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3332922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4148A3-06E1-4FB3-9004-0E2A33D1A7CD}"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79E512-42E9-4284-82BF-6D6D163F04A8}"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1346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4148A3-06E1-4FB3-9004-0E2A33D1A7CD}"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4238036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4148A3-06E1-4FB3-9004-0E2A33D1A7CD}" type="datetimeFigureOut">
              <a:rPr lang="en-US" smtClean="0"/>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65317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4148A3-06E1-4FB3-9004-0E2A33D1A7CD}" type="datetimeFigureOut">
              <a:rPr lang="en-US" smtClean="0"/>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362746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4148A3-06E1-4FB3-9004-0E2A33D1A7CD}" type="datetimeFigureOut">
              <a:rPr lang="en-US" smtClean="0"/>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345637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E4148A3-06E1-4FB3-9004-0E2A33D1A7CD}"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418997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E4148A3-06E1-4FB3-9004-0E2A33D1A7CD}"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1178662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4148A3-06E1-4FB3-9004-0E2A33D1A7CD}"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2948130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4148A3-06E1-4FB3-9004-0E2A33D1A7CD}"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727144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EE4148A3-06E1-4FB3-9004-0E2A33D1A7CD}" type="datetimeFigureOut">
              <a:rPr lang="en-US" smtClean="0"/>
              <a:t>11/8/2025</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C679E512-42E9-4284-82BF-6D6D163F04A8}" type="slidenum">
              <a:rPr lang="en-US" smtClean="0"/>
              <a:t>‹#›</a:t>
            </a:fld>
            <a:endParaRPr lang="en-US"/>
          </a:p>
        </p:txBody>
      </p:sp>
    </p:spTree>
    <p:extLst>
      <p:ext uri="{BB962C8B-B14F-4D97-AF65-F5344CB8AC3E}">
        <p14:creationId xmlns:p14="http://schemas.microsoft.com/office/powerpoint/2010/main" val="41131847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2.png"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hyperlink" Target="https://books.google.com.pk/books?hl=en&amp;lr=&amp;id=Vt46EQAAQBAJ&amp;oi=fnd&amp;pg=PA1&amp;dq=Artificial+Intelligence+in+Diabetic+Retinopathy+Some+teams+describe+less+fatigue+from+long+grading+sessions+and+clearer+audit+trails+because+the+AI+output+is+stored+alongside+the+human+review.&amp;ots=UTjkbTEl8u&amp;sig=h5bi5khNg_XzjN9leLXYueCh_eY&amp;redir_esc=y#v=onepage&amp;q&amp;f=false" TargetMode="External" /><Relationship Id="rId2" Type="http://schemas.openxmlformats.org/officeDocument/2006/relationships/hyperlink" Target="https://doi.org/10.12998/wjcc.v13.i5.101306" TargetMode="External" /><Relationship Id="rId1" Type="http://schemas.openxmlformats.org/officeDocument/2006/relationships/slideLayout" Target="../slideLayouts/slideLayout2.xml" /><Relationship Id="rId5" Type="http://schemas.openxmlformats.org/officeDocument/2006/relationships/hyperlink" Target="https://doi.org/10.1007/s00125-022-05727-0" TargetMode="External" /><Relationship Id="rId4" Type="http://schemas.openxmlformats.org/officeDocument/2006/relationships/hyperlink" Target="https://doi.org/10.1111/jep.14237" TargetMode="External" /></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07/s13167-023-00314-8" TargetMode="External" /><Relationship Id="rId2" Type="http://schemas.openxmlformats.org/officeDocument/2006/relationships/hyperlink" Target="https://doi.org/10.48550/arXiv.2507.16947" TargetMode="External" /><Relationship Id="rId1" Type="http://schemas.openxmlformats.org/officeDocument/2006/relationships/slideLayout" Target="../slideLayouts/slideLayout2.xml" /><Relationship Id="rId5" Type="http://schemas.openxmlformats.org/officeDocument/2006/relationships/hyperlink" Target="https://doi.org/10.3389/fpubh.2022.1025271" TargetMode="External" /><Relationship Id="rId4" Type="http://schemas.openxmlformats.org/officeDocument/2006/relationships/hyperlink" Target="https://doi.org/10.1136/bmj.m689" TargetMode="External" /></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16/j.diabres.2024.111964" TargetMode="External" /><Relationship Id="rId2" Type="http://schemas.openxmlformats.org/officeDocument/2006/relationships/hyperlink" Target="https://doi.org/10.1016/S2213-8587(24)00397-8" TargetMode="External" /><Relationship Id="rId1" Type="http://schemas.openxmlformats.org/officeDocument/2006/relationships/slideLayout" Target="../slideLayouts/slideLayout2.xml" /><Relationship Id="rId4" Type="http://schemas.openxmlformats.org/officeDocument/2006/relationships/hyperlink" Target="https://doi.org/10.1136/bmjopen-2023-075558"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02315-E5F6-5719-E8A7-DCF626EE9A80}"/>
              </a:ext>
            </a:extLst>
          </p:cNvPr>
          <p:cNvSpPr>
            <a:spLocks noGrp="1"/>
          </p:cNvSpPr>
          <p:nvPr>
            <p:ph type="ctrTitle"/>
          </p:nvPr>
        </p:nvSpPr>
        <p:spPr>
          <a:xfrm>
            <a:off x="605790" y="642347"/>
            <a:ext cx="11029950" cy="1380764"/>
          </a:xfrm>
        </p:spPr>
        <p:txBody>
          <a:bodyPr>
            <a:noAutofit/>
          </a:bodyPr>
          <a:lstStyle/>
          <a:p>
            <a:pPr>
              <a:lnSpc>
                <a:spcPct val="150000"/>
              </a:lnSpc>
            </a:pPr>
            <a:r>
              <a:rPr lang="en-US" altLang="en-US" sz="3200" cap="none" dirty="0">
                <a:solidFill>
                  <a:schemeClr val="bg1"/>
                </a:solidFill>
                <a:latin typeface="Arial" panose="020B0604020202020204" pitchFamily="34" charset="0"/>
              </a:rPr>
              <a:t>An Analysis of AI in Diabetic Retinopathy (DR) Screening in the UK since 2020</a:t>
            </a:r>
            <a:endParaRPr lang="en-US" sz="3200" dirty="0">
              <a:solidFill>
                <a:schemeClr val="bg1"/>
              </a:solidFill>
            </a:endParaRPr>
          </a:p>
        </p:txBody>
      </p:sp>
      <p:sp>
        <p:nvSpPr>
          <p:cNvPr id="4" name="Rectangle 1">
            <a:extLst>
              <a:ext uri="{FF2B5EF4-FFF2-40B4-BE49-F238E27FC236}">
                <a16:creationId xmlns:a16="http://schemas.microsoft.com/office/drawing/2014/main" id="{967F2F52-E991-5364-305C-8CE1E4A653D7}"/>
              </a:ext>
            </a:extLst>
          </p:cNvPr>
          <p:cNvSpPr>
            <a:spLocks noGrp="1" noChangeArrowheads="1"/>
          </p:cNvSpPr>
          <p:nvPr>
            <p:ph type="subTitle" idx="1"/>
          </p:nvPr>
        </p:nvSpPr>
        <p:spPr bwMode="auto">
          <a:xfrm>
            <a:off x="1737360" y="2331720"/>
            <a:ext cx="8995409" cy="11318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50000"/>
              </a:lnSpc>
              <a:spcBef>
                <a:spcPct val="0"/>
              </a:spcBef>
              <a:spcAft>
                <a:spcPct val="0"/>
              </a:spcAft>
              <a:buClrTx/>
              <a:buSzTx/>
              <a:tabLst/>
            </a:pPr>
            <a:r>
              <a:rPr kumimoji="0" lang="en-US" altLang="en-US" sz="2400" b="0" i="0" u="none" strike="noStrike" cap="none" normalizeH="0" baseline="0" dirty="0">
                <a:ln>
                  <a:noFill/>
                </a:ln>
                <a:solidFill>
                  <a:schemeClr val="bg1"/>
                </a:solidFill>
                <a:effectLst/>
                <a:latin typeface="Arial" panose="020B0604020202020204" pitchFamily="34" charset="0"/>
              </a:rPr>
              <a:t>Sehrish Kayani (ID: 2315822) </a:t>
            </a:r>
          </a:p>
          <a:p>
            <a:pPr marL="0" marR="0" lvl="0" indent="0" defTabSz="914400" rtl="0" eaLnBrk="0" fontAlgn="base" latinLnBrk="0" hangingPunct="0">
              <a:lnSpc>
                <a:spcPct val="150000"/>
              </a:lnSpc>
              <a:spcBef>
                <a:spcPct val="0"/>
              </a:spcBef>
              <a:spcAft>
                <a:spcPct val="0"/>
              </a:spcAft>
              <a:buClrTx/>
              <a:buSzTx/>
              <a:tabLst/>
            </a:pPr>
            <a:r>
              <a:rPr kumimoji="0" lang="en-US" altLang="en-US" sz="2400" b="1" i="0" u="none" strike="noStrike" cap="none" normalizeH="0" baseline="0" dirty="0">
                <a:ln>
                  <a:noFill/>
                </a:ln>
                <a:solidFill>
                  <a:schemeClr val="bg1"/>
                </a:solidFill>
                <a:effectLst/>
                <a:latin typeface="Arial" panose="020B0604020202020204" pitchFamily="34" charset="0"/>
              </a:rPr>
              <a:t>Module:</a:t>
            </a:r>
            <a:r>
              <a:rPr kumimoji="0" lang="en-US" altLang="en-US" sz="2400" b="0" i="0" u="none" strike="noStrike" cap="none" normalizeH="0" baseline="0" dirty="0">
                <a:ln>
                  <a:noFill/>
                </a:ln>
                <a:solidFill>
                  <a:schemeClr val="bg1"/>
                </a:solidFill>
                <a:effectLst/>
                <a:latin typeface="Arial" panose="020B0604020202020204" pitchFamily="34" charset="0"/>
              </a:rPr>
              <a:t> BMHP6026</a:t>
            </a:r>
            <a:r>
              <a:rPr lang="en-US" altLang="en-US" sz="2400" dirty="0">
                <a:solidFill>
                  <a:schemeClr val="bg1"/>
                </a:solidFill>
                <a:latin typeface="Arial" panose="020B0604020202020204" pitchFamily="34" charset="0"/>
              </a:rPr>
              <a:t> </a:t>
            </a:r>
            <a:r>
              <a:rPr kumimoji="0" lang="en-US" altLang="en-US" sz="2400" b="0" i="0" u="none" strike="noStrike" cap="none" normalizeH="0" baseline="0" dirty="0">
                <a:ln>
                  <a:noFill/>
                </a:ln>
                <a:solidFill>
                  <a:schemeClr val="bg1"/>
                </a:solidFill>
                <a:effectLst/>
                <a:latin typeface="Arial" panose="020B0604020202020204" pitchFamily="34" charset="0"/>
              </a:rPr>
              <a:t>Digital Transformation in Health &amp; Care </a:t>
            </a:r>
          </a:p>
        </p:txBody>
      </p:sp>
    </p:spTree>
    <p:extLst>
      <p:ext uri="{BB962C8B-B14F-4D97-AF65-F5344CB8AC3E}">
        <p14:creationId xmlns:p14="http://schemas.microsoft.com/office/powerpoint/2010/main" val="1902290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FEBAF-99E7-A143-144B-C73C486AA72E}"/>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EDE70E31-9CF3-9371-2FF4-EF3A4D417AFE}"/>
              </a:ext>
            </a:extLst>
          </p:cNvPr>
          <p:cNvSpPr>
            <a:spLocks noGrp="1"/>
          </p:cNvSpPr>
          <p:nvPr>
            <p:ph idx="1"/>
          </p:nvPr>
        </p:nvSpPr>
        <p:spPr>
          <a:xfrm>
            <a:off x="400050" y="1760220"/>
            <a:ext cx="7916048" cy="4038600"/>
          </a:xfrm>
        </p:spPr>
        <p:txBody>
          <a:bodyPr>
            <a:normAutofit fontScale="70000" lnSpcReduction="20000"/>
          </a:bodyPr>
          <a:lstStyle/>
          <a:p>
            <a:pPr lvl="0">
              <a:lnSpc>
                <a:spcPct val="160000"/>
              </a:lnSpc>
            </a:pPr>
            <a:r>
              <a:rPr lang="en-US" sz="2000" dirty="0">
                <a:solidFill>
                  <a:schemeClr val="tx1"/>
                </a:solidFill>
              </a:rPr>
              <a:t>Diabetic retinopathy is common in people with diabetes, and early detection prevents avoidable sight loss and supports independence (Kropp et al., 2023).</a:t>
            </a:r>
          </a:p>
          <a:p>
            <a:pPr lvl="0">
              <a:lnSpc>
                <a:spcPct val="160000"/>
              </a:lnSpc>
            </a:pPr>
            <a:r>
              <a:rPr lang="en-US" sz="2000" dirty="0">
                <a:solidFill>
                  <a:schemeClr val="tx1"/>
                </a:solidFill>
              </a:rPr>
              <a:t>Artificial intelligence performs the first look at retinal images and separates likely normal images from those that may show disease (Sivaprasad, 2025).</a:t>
            </a:r>
          </a:p>
          <a:p>
            <a:pPr lvl="0">
              <a:lnSpc>
                <a:spcPct val="160000"/>
              </a:lnSpc>
            </a:pPr>
            <a:r>
              <a:rPr lang="en-US" sz="2000" dirty="0">
                <a:solidFill>
                  <a:schemeClr val="tx1"/>
                </a:solidFill>
              </a:rPr>
              <a:t>The main aim is to keep sensitivity high, reduce waiting times, and focus staff time on complex cases that need expert judgement (Willis et al., 2023).</a:t>
            </a:r>
          </a:p>
          <a:p>
            <a:pPr lvl="0">
              <a:lnSpc>
                <a:spcPct val="160000"/>
              </a:lnSpc>
            </a:pPr>
            <a:r>
              <a:rPr lang="en-US" sz="2000" dirty="0">
                <a:solidFill>
                  <a:schemeClr val="tx1"/>
                </a:solidFill>
              </a:rPr>
              <a:t>United Kingdom programmes have added autonomous artificial intelligence within established screening pathways with local governance (Heimann et al., 2020).</a:t>
            </a:r>
          </a:p>
          <a:p>
            <a:pPr lvl="0">
              <a:lnSpc>
                <a:spcPct val="160000"/>
              </a:lnSpc>
            </a:pPr>
            <a:r>
              <a:rPr lang="en-US" sz="2000" dirty="0">
                <a:solidFill>
                  <a:schemeClr val="tx1"/>
                </a:solidFill>
              </a:rPr>
              <a:t>Today I will cover workforce, service delivery, patient and service user experience, community effects, and key recommendations (Grauslund, 2022).</a:t>
            </a:r>
          </a:p>
        </p:txBody>
      </p:sp>
      <p:pic>
        <p:nvPicPr>
          <p:cNvPr id="2050" name="Picture 2" descr="Retinopathy: Diabetic Eye Disease &amp; Treatment">
            <a:extLst>
              <a:ext uri="{FF2B5EF4-FFF2-40B4-BE49-F238E27FC236}">
                <a16:creationId xmlns:a16="http://schemas.microsoft.com/office/drawing/2014/main" id="{8DB2A48A-3704-8E9F-B778-7EE201B7EF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08680" y="1036320"/>
            <a:ext cx="1978439" cy="263466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rontiers | An overview of artificial intelligence in diabetic retinopathy  and other ocular diseases">
            <a:extLst>
              <a:ext uri="{FF2B5EF4-FFF2-40B4-BE49-F238E27FC236}">
                <a16:creationId xmlns:a16="http://schemas.microsoft.com/office/drawing/2014/main" id="{CA30DD83-FE7F-4F92-0545-62F1CCD6A1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02533" y="4465319"/>
            <a:ext cx="3289417" cy="1356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9344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E2786-9BE5-A4BD-1FC4-14D076ECE9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7F36B8-5A4C-70C5-E285-B82D7A291B0E}"/>
              </a:ext>
            </a:extLst>
          </p:cNvPr>
          <p:cNvSpPr>
            <a:spLocks noGrp="1"/>
          </p:cNvSpPr>
          <p:nvPr>
            <p:ph type="title"/>
          </p:nvPr>
        </p:nvSpPr>
        <p:spPr/>
        <p:txBody>
          <a:bodyPr/>
          <a:lstStyle/>
          <a:p>
            <a:r>
              <a:rPr lang="en-US" dirty="0"/>
              <a:t>Overview of the Innovation</a:t>
            </a:r>
          </a:p>
        </p:txBody>
      </p:sp>
      <p:sp>
        <p:nvSpPr>
          <p:cNvPr id="3" name="Content Placeholder 2">
            <a:extLst>
              <a:ext uri="{FF2B5EF4-FFF2-40B4-BE49-F238E27FC236}">
                <a16:creationId xmlns:a16="http://schemas.microsoft.com/office/drawing/2014/main" id="{719F372E-0689-C2CB-AB69-5F40A22B90D5}"/>
              </a:ext>
            </a:extLst>
          </p:cNvPr>
          <p:cNvSpPr>
            <a:spLocks noGrp="1"/>
          </p:cNvSpPr>
          <p:nvPr>
            <p:ph idx="1"/>
          </p:nvPr>
        </p:nvSpPr>
        <p:spPr>
          <a:xfrm>
            <a:off x="400050" y="1846717"/>
            <a:ext cx="8275320" cy="4038600"/>
          </a:xfrm>
        </p:spPr>
        <p:txBody>
          <a:bodyPr>
            <a:normAutofit fontScale="70000" lnSpcReduction="20000"/>
          </a:bodyPr>
          <a:lstStyle/>
          <a:p>
            <a:pPr lvl="0">
              <a:lnSpc>
                <a:spcPct val="160000"/>
              </a:lnSpc>
            </a:pPr>
            <a:r>
              <a:rPr lang="en-US" sz="2000" dirty="0">
                <a:solidFill>
                  <a:schemeClr val="tx1"/>
                </a:solidFill>
              </a:rPr>
              <a:t>The typical flow is image capture followed by instant artificial intelligence analysis and a same-visit reassurance or escalation where image quality is good (Korom et al., 2025).</a:t>
            </a:r>
          </a:p>
          <a:p>
            <a:pPr lvl="0">
              <a:lnSpc>
                <a:spcPct val="160000"/>
              </a:lnSpc>
            </a:pPr>
            <a:r>
              <a:rPr lang="en-US" sz="2000" dirty="0">
                <a:solidFill>
                  <a:schemeClr val="tx1"/>
                </a:solidFill>
              </a:rPr>
              <a:t>Human review remains essential for positive results, unclear images, and routine quality checks to maintain safety (Grauslund, 2022).</a:t>
            </a:r>
          </a:p>
          <a:p>
            <a:pPr lvl="0">
              <a:lnSpc>
                <a:spcPct val="160000"/>
              </a:lnSpc>
            </a:pPr>
            <a:r>
              <a:rPr lang="en-US" sz="2000" dirty="0">
                <a:solidFill>
                  <a:schemeClr val="tx1"/>
                </a:solidFill>
              </a:rPr>
              <a:t>Clear protocols manage cases where the system gives no decision, where image quality is poor, and where staff need to override the system (Ramessur et al., 2021).</a:t>
            </a:r>
          </a:p>
          <a:p>
            <a:pPr lvl="0">
              <a:lnSpc>
                <a:spcPct val="160000"/>
              </a:lnSpc>
            </a:pPr>
            <a:r>
              <a:rPr lang="en-US" sz="2000" dirty="0">
                <a:solidFill>
                  <a:schemeClr val="tx1"/>
                </a:solidFill>
              </a:rPr>
              <a:t>Local governance includes incident reporting, performance monitoring, and checks for bias and equity across different groups (</a:t>
            </a:r>
            <a:r>
              <a:rPr lang="en-US" sz="2000" dirty="0" err="1">
                <a:solidFill>
                  <a:schemeClr val="tx1"/>
                </a:solidFill>
              </a:rPr>
              <a:t>Wahlich</a:t>
            </a:r>
            <a:r>
              <a:rPr lang="en-US" sz="2000" dirty="0">
                <a:solidFill>
                  <a:schemeClr val="tx1"/>
                </a:solidFill>
              </a:rPr>
              <a:t> et al., 2025).</a:t>
            </a:r>
          </a:p>
          <a:p>
            <a:pPr lvl="0">
              <a:lnSpc>
                <a:spcPct val="160000"/>
              </a:lnSpc>
            </a:pPr>
            <a:r>
              <a:rPr lang="en-US" sz="2000" dirty="0">
                <a:solidFill>
                  <a:schemeClr val="tx1"/>
                </a:solidFill>
              </a:rPr>
              <a:t>Storing the artificial intelligence output with the clinical record supports audit, transparency, and learning over time (Sivaprasad, 2025).</a:t>
            </a:r>
          </a:p>
          <a:p>
            <a:pPr lvl="0">
              <a:lnSpc>
                <a:spcPct val="160000"/>
              </a:lnSpc>
            </a:pPr>
            <a:endParaRPr lang="en-US" sz="2000" dirty="0">
              <a:solidFill>
                <a:schemeClr val="tx1"/>
              </a:solidFill>
            </a:endParaRPr>
          </a:p>
        </p:txBody>
      </p:sp>
      <p:pic>
        <p:nvPicPr>
          <p:cNvPr id="3074" name="Picture 2" descr="Frontiers | An overview of artificial intelligence in diabetic retinopathy  and other ocular diseases">
            <a:extLst>
              <a:ext uri="{FF2B5EF4-FFF2-40B4-BE49-F238E27FC236}">
                <a16:creationId xmlns:a16="http://schemas.microsoft.com/office/drawing/2014/main" id="{C9D40E27-61C8-99A4-81CA-92930AFA52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02533" y="2869728"/>
            <a:ext cx="3289417" cy="1356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1452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E7666F-7ABB-6A45-C19C-69B3D1A5FD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E11BBC-4207-B51A-378B-48F98F1EE5E3}"/>
              </a:ext>
            </a:extLst>
          </p:cNvPr>
          <p:cNvSpPr>
            <a:spLocks noGrp="1"/>
          </p:cNvSpPr>
          <p:nvPr>
            <p:ph type="title"/>
          </p:nvPr>
        </p:nvSpPr>
        <p:spPr/>
        <p:txBody>
          <a:bodyPr/>
          <a:lstStyle/>
          <a:p>
            <a:r>
              <a:rPr lang="en-US" dirty="0"/>
              <a:t>Overview of the Innovation</a:t>
            </a:r>
          </a:p>
        </p:txBody>
      </p:sp>
      <p:sp>
        <p:nvSpPr>
          <p:cNvPr id="3" name="Content Placeholder 2">
            <a:extLst>
              <a:ext uri="{FF2B5EF4-FFF2-40B4-BE49-F238E27FC236}">
                <a16:creationId xmlns:a16="http://schemas.microsoft.com/office/drawing/2014/main" id="{4A9BA798-A313-B36B-6596-AF2655D54C92}"/>
              </a:ext>
            </a:extLst>
          </p:cNvPr>
          <p:cNvSpPr>
            <a:spLocks noGrp="1"/>
          </p:cNvSpPr>
          <p:nvPr>
            <p:ph idx="1"/>
          </p:nvPr>
        </p:nvSpPr>
        <p:spPr>
          <a:xfrm>
            <a:off x="400050" y="1760220"/>
            <a:ext cx="11487150" cy="4038600"/>
          </a:xfrm>
        </p:spPr>
        <p:txBody>
          <a:bodyPr>
            <a:normAutofit/>
          </a:bodyPr>
          <a:lstStyle/>
          <a:p>
            <a:pPr lvl="0">
              <a:lnSpc>
                <a:spcPct val="100000"/>
              </a:lnSpc>
            </a:pPr>
            <a:r>
              <a:rPr lang="en-US" sz="1400" dirty="0">
                <a:solidFill>
                  <a:schemeClr val="tx1"/>
                </a:solidFill>
              </a:rPr>
              <a:t>Good integration links the artificial intelligence platform to imaging software and to the electronic patient record to reduce errors and re-typing (Sivaprasad, 2025).</a:t>
            </a:r>
          </a:p>
          <a:p>
            <a:pPr lvl="0">
              <a:lnSpc>
                <a:spcPct val="100000"/>
              </a:lnSpc>
            </a:pPr>
            <a:r>
              <a:rPr lang="en-US" sz="1400" dirty="0">
                <a:solidFill>
                  <a:schemeClr val="tx1"/>
                </a:solidFill>
              </a:rPr>
              <a:t>A major benefit is faster throughput because many images that appear normal can be cleared quickly, which reduces backlogs (Willis et al., 2023).</a:t>
            </a:r>
          </a:p>
          <a:p>
            <a:pPr lvl="0">
              <a:lnSpc>
                <a:spcPct val="100000"/>
              </a:lnSpc>
            </a:pPr>
            <a:r>
              <a:rPr lang="en-US" sz="1400" dirty="0">
                <a:solidFill>
                  <a:schemeClr val="tx1"/>
                </a:solidFill>
              </a:rPr>
              <a:t>Costs include </a:t>
            </a:r>
            <a:r>
              <a:rPr lang="en-US" sz="1400" dirty="0" err="1">
                <a:solidFill>
                  <a:schemeClr val="tx1"/>
                </a:solidFill>
              </a:rPr>
              <a:t>licences</a:t>
            </a:r>
            <a:r>
              <a:rPr lang="en-US" sz="1400" dirty="0">
                <a:solidFill>
                  <a:schemeClr val="tx1"/>
                </a:solidFill>
              </a:rPr>
              <a:t>, information technology upgrades, training time, and quality assurance, while savings come from fewer manual reads and earlier treatment (Abdalla and Mohanraj, 2025).</a:t>
            </a:r>
          </a:p>
          <a:p>
            <a:pPr lvl="0">
              <a:lnSpc>
                <a:spcPct val="100000"/>
              </a:lnSpc>
            </a:pPr>
            <a:r>
              <a:rPr lang="en-US" sz="1400" dirty="0">
                <a:solidFill>
                  <a:schemeClr val="tx1"/>
                </a:solidFill>
              </a:rPr>
              <a:t>Planned fallback routes allow clinics to continue safely during network problems or system downtime using human-only grading (Abdalla and Mohanraj, 2025).</a:t>
            </a:r>
          </a:p>
          <a:p>
            <a:pPr lvl="0">
              <a:lnSpc>
                <a:spcPct val="100000"/>
              </a:lnSpc>
            </a:pPr>
            <a:r>
              <a:rPr lang="en-US" sz="1400" dirty="0">
                <a:solidFill>
                  <a:schemeClr val="tx1"/>
                </a:solidFill>
              </a:rPr>
              <a:t>Phased roll-out with parallel human review at the start helps to build trust and check local performance (Willis et al., 2023).</a:t>
            </a:r>
          </a:p>
        </p:txBody>
      </p:sp>
      <p:pic>
        <p:nvPicPr>
          <p:cNvPr id="4098" name="Picture 2" descr="Advances in AI screening for diabetic retinopathy and DME">
            <a:extLst>
              <a:ext uri="{FF2B5EF4-FFF2-40B4-BE49-F238E27FC236}">
                <a16:creationId xmlns:a16="http://schemas.microsoft.com/office/drawing/2014/main" id="{BE12B686-0B23-A5F8-CC46-D5743D003D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6349" y="4380045"/>
            <a:ext cx="5119301" cy="2169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8482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CC90E3-0168-BFE6-A085-F844D33C4E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402347-A778-0E06-7F53-46D98DBE8833}"/>
              </a:ext>
            </a:extLst>
          </p:cNvPr>
          <p:cNvSpPr>
            <a:spLocks noGrp="1"/>
          </p:cNvSpPr>
          <p:nvPr>
            <p:ph type="title"/>
          </p:nvPr>
        </p:nvSpPr>
        <p:spPr/>
        <p:txBody>
          <a:bodyPr/>
          <a:lstStyle/>
          <a:p>
            <a:r>
              <a:rPr lang="en-US" dirty="0"/>
              <a:t>Impact on Key Areas (Workplace)</a:t>
            </a:r>
          </a:p>
        </p:txBody>
      </p:sp>
      <p:sp>
        <p:nvSpPr>
          <p:cNvPr id="3" name="Content Placeholder 2">
            <a:extLst>
              <a:ext uri="{FF2B5EF4-FFF2-40B4-BE49-F238E27FC236}">
                <a16:creationId xmlns:a16="http://schemas.microsoft.com/office/drawing/2014/main" id="{6D97656A-A1DA-CE82-9FEA-8235E19238E5}"/>
              </a:ext>
            </a:extLst>
          </p:cNvPr>
          <p:cNvSpPr>
            <a:spLocks noGrp="1"/>
          </p:cNvSpPr>
          <p:nvPr>
            <p:ph idx="1"/>
          </p:nvPr>
        </p:nvSpPr>
        <p:spPr>
          <a:xfrm>
            <a:off x="400050" y="1871431"/>
            <a:ext cx="8275320" cy="4038600"/>
          </a:xfrm>
        </p:spPr>
        <p:txBody>
          <a:bodyPr>
            <a:normAutofit fontScale="70000" lnSpcReduction="20000"/>
          </a:bodyPr>
          <a:lstStyle/>
          <a:p>
            <a:pPr lvl="0">
              <a:lnSpc>
                <a:spcPct val="160000"/>
              </a:lnSpc>
            </a:pPr>
            <a:r>
              <a:rPr lang="en-US" sz="2000" dirty="0">
                <a:solidFill>
                  <a:schemeClr val="tx1"/>
                </a:solidFill>
              </a:rPr>
              <a:t>Roles move from repetitive grading towards complex case review, quality assurance, and pathway decisions with clear accountability (Ramessur et al., 2021).</a:t>
            </a:r>
          </a:p>
          <a:p>
            <a:pPr lvl="0">
              <a:lnSpc>
                <a:spcPct val="160000"/>
              </a:lnSpc>
            </a:pPr>
            <a:r>
              <a:rPr lang="en-US" sz="2000" dirty="0">
                <a:solidFill>
                  <a:schemeClr val="tx1"/>
                </a:solidFill>
              </a:rPr>
              <a:t>Staff learn plain language explanations of artificial intelligence, image quality standards, incident reporting, and bias monitoring skills (Qian et al., 2022).</a:t>
            </a:r>
          </a:p>
          <a:p>
            <a:pPr lvl="0">
              <a:lnSpc>
                <a:spcPct val="160000"/>
              </a:lnSpc>
            </a:pPr>
            <a:r>
              <a:rPr lang="en-US" sz="2000" dirty="0">
                <a:solidFill>
                  <a:schemeClr val="tx1"/>
                </a:solidFill>
              </a:rPr>
              <a:t>Teams report less repetitive workload and more time for teaching and direct clinical care when the system is embedded well (Bhat, 2024).</a:t>
            </a:r>
          </a:p>
          <a:p>
            <a:pPr lvl="0">
              <a:lnSpc>
                <a:spcPct val="160000"/>
              </a:lnSpc>
            </a:pPr>
            <a:r>
              <a:rPr lang="en-US" sz="2000" dirty="0">
                <a:solidFill>
                  <a:schemeClr val="tx1"/>
                </a:solidFill>
              </a:rPr>
              <a:t>Staff also express concerns about identity, responsibility, and rare errors such as false negatives or false positives (Bhat, 2024).</a:t>
            </a:r>
          </a:p>
          <a:p>
            <a:pPr lvl="0">
              <a:lnSpc>
                <a:spcPct val="160000"/>
              </a:lnSpc>
            </a:pPr>
            <a:r>
              <a:rPr lang="en-US" sz="2000" dirty="0">
                <a:solidFill>
                  <a:schemeClr val="tx1"/>
                </a:solidFill>
              </a:rPr>
              <a:t>Confidence grows with refreshers, simple override rules, and a clinical lead who champions safe digital practice (Ramessur et al., 2021).</a:t>
            </a:r>
          </a:p>
        </p:txBody>
      </p:sp>
      <p:pic>
        <p:nvPicPr>
          <p:cNvPr id="5122" name="Picture 2" descr="AI in Healthcare icon in vector. Illustration 23753034 Vector Art at  Vecteezy">
            <a:extLst>
              <a:ext uri="{FF2B5EF4-FFF2-40B4-BE49-F238E27FC236}">
                <a16:creationId xmlns:a16="http://schemas.microsoft.com/office/drawing/2014/main" id="{7886BCCB-67FC-D044-8324-49DADFD0D5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4297" y="2162432"/>
            <a:ext cx="2533135" cy="25331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6146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92B595-9456-BF7E-6948-56176035BF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17E11D-F18E-6187-EE4F-8EB7FDC9B37D}"/>
              </a:ext>
            </a:extLst>
          </p:cNvPr>
          <p:cNvSpPr>
            <a:spLocks noGrp="1"/>
          </p:cNvSpPr>
          <p:nvPr>
            <p:ph type="title"/>
          </p:nvPr>
        </p:nvSpPr>
        <p:spPr/>
        <p:txBody>
          <a:bodyPr/>
          <a:lstStyle/>
          <a:p>
            <a:r>
              <a:rPr lang="en-US" dirty="0"/>
              <a:t>Impact on Key Areas (Service Delivery)</a:t>
            </a:r>
          </a:p>
        </p:txBody>
      </p:sp>
      <p:sp>
        <p:nvSpPr>
          <p:cNvPr id="3" name="Content Placeholder 2">
            <a:extLst>
              <a:ext uri="{FF2B5EF4-FFF2-40B4-BE49-F238E27FC236}">
                <a16:creationId xmlns:a16="http://schemas.microsoft.com/office/drawing/2014/main" id="{A6B65C7B-D2EA-A9F2-35C4-E7C8A16D3F88}"/>
              </a:ext>
            </a:extLst>
          </p:cNvPr>
          <p:cNvSpPr>
            <a:spLocks noGrp="1"/>
          </p:cNvSpPr>
          <p:nvPr>
            <p:ph idx="1"/>
          </p:nvPr>
        </p:nvSpPr>
        <p:spPr>
          <a:xfrm>
            <a:off x="400050" y="1871431"/>
            <a:ext cx="7817193" cy="4038600"/>
          </a:xfrm>
        </p:spPr>
        <p:txBody>
          <a:bodyPr>
            <a:normAutofit fontScale="70000" lnSpcReduction="20000"/>
          </a:bodyPr>
          <a:lstStyle/>
          <a:p>
            <a:pPr lvl="0">
              <a:lnSpc>
                <a:spcPct val="160000"/>
              </a:lnSpc>
            </a:pPr>
            <a:r>
              <a:rPr lang="en-US" sz="2000" dirty="0">
                <a:solidFill>
                  <a:schemeClr val="tx1"/>
                </a:solidFill>
              </a:rPr>
              <a:t>Day-to-day practice becomes faster, with same-visit reassurance for many people and swift escalation for those who need assessment (Korom et al., 2025).</a:t>
            </a:r>
          </a:p>
          <a:p>
            <a:pPr lvl="0">
              <a:lnSpc>
                <a:spcPct val="160000"/>
              </a:lnSpc>
            </a:pPr>
            <a:r>
              <a:rPr lang="en-US" sz="2000" dirty="0">
                <a:solidFill>
                  <a:schemeClr val="tx1"/>
                </a:solidFill>
              </a:rPr>
              <a:t>Coordination improves because there are fewer low-risk referrals and more targeted bookings for urgent cases in hospital eye services (Nagendran et al., 2020).</a:t>
            </a:r>
          </a:p>
          <a:p>
            <a:pPr lvl="0">
              <a:lnSpc>
                <a:spcPct val="160000"/>
              </a:lnSpc>
            </a:pPr>
            <a:r>
              <a:rPr lang="en-US" sz="2000" dirty="0">
                <a:solidFill>
                  <a:schemeClr val="tx1"/>
                </a:solidFill>
              </a:rPr>
              <a:t>Integration means artificial intelligence outputs sit with clinician notes and images, which improves audit and reduces mistakes (Sivaprasad, 2025).</a:t>
            </a:r>
          </a:p>
          <a:p>
            <a:pPr lvl="0">
              <a:lnSpc>
                <a:spcPct val="160000"/>
              </a:lnSpc>
            </a:pPr>
            <a:r>
              <a:rPr lang="en-US" sz="2000" dirty="0">
                <a:solidFill>
                  <a:schemeClr val="tx1"/>
                </a:solidFill>
              </a:rPr>
              <a:t>Costs and technical work include </a:t>
            </a:r>
            <a:r>
              <a:rPr lang="en-US" sz="2000" dirty="0" err="1">
                <a:solidFill>
                  <a:schemeClr val="tx1"/>
                </a:solidFill>
              </a:rPr>
              <a:t>licences</a:t>
            </a:r>
            <a:r>
              <a:rPr lang="en-US" sz="2000" dirty="0">
                <a:solidFill>
                  <a:schemeClr val="tx1"/>
                </a:solidFill>
              </a:rPr>
              <a:t>, upgrades, network reliability, and handling of variable image quality in real clinics (Abdalla and Mohanraj, 2025).</a:t>
            </a:r>
          </a:p>
          <a:p>
            <a:pPr lvl="0">
              <a:lnSpc>
                <a:spcPct val="160000"/>
              </a:lnSpc>
            </a:pPr>
            <a:r>
              <a:rPr lang="en-US" sz="2000" dirty="0">
                <a:solidFill>
                  <a:schemeClr val="tx1"/>
                </a:solidFill>
              </a:rPr>
              <a:t>Safety is protected by planned human-only routes and paper processes that keep clinics running during outages (Abdalla and Mohanraj, 2025).</a:t>
            </a:r>
          </a:p>
        </p:txBody>
      </p:sp>
      <p:pic>
        <p:nvPicPr>
          <p:cNvPr id="6146" name="Picture 2" descr="Artificial intelligence in healthcare">
            <a:extLst>
              <a:ext uri="{FF2B5EF4-FFF2-40B4-BE49-F238E27FC236}">
                <a16:creationId xmlns:a16="http://schemas.microsoft.com/office/drawing/2014/main" id="{336A0397-6319-CA67-F4E6-3BACDDF358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3545" y="3180640"/>
            <a:ext cx="4677162" cy="34228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2318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FC9553-88D0-F155-6B02-EBAC6209FF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396D6F-AE58-0734-F79C-C5FD1F413FC0}"/>
              </a:ext>
            </a:extLst>
          </p:cNvPr>
          <p:cNvSpPr>
            <a:spLocks noGrp="1"/>
          </p:cNvSpPr>
          <p:nvPr>
            <p:ph type="title"/>
          </p:nvPr>
        </p:nvSpPr>
        <p:spPr>
          <a:xfrm>
            <a:off x="1142999" y="609600"/>
            <a:ext cx="10435281" cy="1356360"/>
          </a:xfrm>
        </p:spPr>
        <p:txBody>
          <a:bodyPr>
            <a:normAutofit/>
          </a:bodyPr>
          <a:lstStyle/>
          <a:p>
            <a:r>
              <a:rPr lang="en-US" sz="4000" dirty="0"/>
              <a:t>Impact on Key Areas (Patients and Service Users)</a:t>
            </a:r>
          </a:p>
        </p:txBody>
      </p:sp>
      <p:sp>
        <p:nvSpPr>
          <p:cNvPr id="3" name="Content Placeholder 2">
            <a:extLst>
              <a:ext uri="{FF2B5EF4-FFF2-40B4-BE49-F238E27FC236}">
                <a16:creationId xmlns:a16="http://schemas.microsoft.com/office/drawing/2014/main" id="{02F533C5-B5B2-FF36-8FB8-E95B46E8757B}"/>
              </a:ext>
            </a:extLst>
          </p:cNvPr>
          <p:cNvSpPr>
            <a:spLocks noGrp="1"/>
          </p:cNvSpPr>
          <p:nvPr>
            <p:ph idx="1"/>
          </p:nvPr>
        </p:nvSpPr>
        <p:spPr>
          <a:xfrm>
            <a:off x="386986" y="1965960"/>
            <a:ext cx="7755409" cy="4038600"/>
          </a:xfrm>
        </p:spPr>
        <p:txBody>
          <a:bodyPr>
            <a:normAutofit fontScale="70000" lnSpcReduction="20000"/>
          </a:bodyPr>
          <a:lstStyle/>
          <a:p>
            <a:pPr lvl="0">
              <a:lnSpc>
                <a:spcPct val="160000"/>
              </a:lnSpc>
            </a:pPr>
            <a:r>
              <a:rPr lang="en-US" sz="2000" dirty="0">
                <a:solidFill>
                  <a:schemeClr val="tx1"/>
                </a:solidFill>
              </a:rPr>
              <a:t>Access and convenience improve because many people receive quick answers and need fewer extra visits to clinics (Abdalla and Mohanraj, 2025).</a:t>
            </a:r>
          </a:p>
          <a:p>
            <a:pPr lvl="0">
              <a:lnSpc>
                <a:spcPct val="160000"/>
              </a:lnSpc>
            </a:pPr>
            <a:r>
              <a:rPr lang="en-US" sz="2000" dirty="0">
                <a:solidFill>
                  <a:schemeClr val="tx1"/>
                </a:solidFill>
              </a:rPr>
              <a:t>Quality and safety remain strong because sensitivity is kept high and human review stays in the pathway for positives and unclear images (Grauslund, 2022).</a:t>
            </a:r>
          </a:p>
          <a:p>
            <a:pPr lvl="0">
              <a:lnSpc>
                <a:spcPct val="160000"/>
              </a:lnSpc>
            </a:pPr>
            <a:r>
              <a:rPr lang="en-US" sz="2000" dirty="0">
                <a:solidFill>
                  <a:schemeClr val="tx1"/>
                </a:solidFill>
              </a:rPr>
              <a:t>Clear explanations in simple English at the point of care help people understand what the system does and what will happen next (Abdalla and Mohanraj, 2025).</a:t>
            </a:r>
          </a:p>
          <a:p>
            <a:pPr lvl="0">
              <a:lnSpc>
                <a:spcPct val="160000"/>
              </a:lnSpc>
            </a:pPr>
            <a:r>
              <a:rPr lang="en-US" sz="2000" dirty="0">
                <a:solidFill>
                  <a:schemeClr val="tx1"/>
                </a:solidFill>
              </a:rPr>
              <a:t>Showing the retinal image and the flagged areas helps to build trust and encourages questions and dialogue (Abdalla and Mohanraj, 2025).</a:t>
            </a:r>
          </a:p>
          <a:p>
            <a:pPr lvl="0">
              <a:lnSpc>
                <a:spcPct val="160000"/>
              </a:lnSpc>
            </a:pPr>
            <a:r>
              <a:rPr lang="en-US" sz="2000" dirty="0">
                <a:solidFill>
                  <a:schemeClr val="tx1"/>
                </a:solidFill>
              </a:rPr>
              <a:t>Privacy and fairness are protected through consent, clear storage policies, and equity checks across different groups (Crew et al., 2025).</a:t>
            </a:r>
          </a:p>
        </p:txBody>
      </p:sp>
      <p:pic>
        <p:nvPicPr>
          <p:cNvPr id="7170" name="Picture 2" descr="Artificial intelligence in healthcare">
            <a:extLst>
              <a:ext uri="{FF2B5EF4-FFF2-40B4-BE49-F238E27FC236}">
                <a16:creationId xmlns:a16="http://schemas.microsoft.com/office/drawing/2014/main" id="{093DEEBC-003A-6369-EFDB-85B960BC4B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4627" y="1393611"/>
            <a:ext cx="5097291" cy="3730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8006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5AE494-ECEF-DF33-4183-51A7E21465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1EEA78-0CB2-D272-BD5E-7EE426554488}"/>
              </a:ext>
            </a:extLst>
          </p:cNvPr>
          <p:cNvSpPr>
            <a:spLocks noGrp="1"/>
          </p:cNvSpPr>
          <p:nvPr>
            <p:ph type="title"/>
          </p:nvPr>
        </p:nvSpPr>
        <p:spPr/>
        <p:txBody>
          <a:bodyPr/>
          <a:lstStyle/>
          <a:p>
            <a:r>
              <a:rPr lang="en-US" dirty="0"/>
              <a:t>Impact on Key Areas (Community)</a:t>
            </a:r>
          </a:p>
        </p:txBody>
      </p:sp>
      <p:sp>
        <p:nvSpPr>
          <p:cNvPr id="3" name="Content Placeholder 2">
            <a:extLst>
              <a:ext uri="{FF2B5EF4-FFF2-40B4-BE49-F238E27FC236}">
                <a16:creationId xmlns:a16="http://schemas.microsoft.com/office/drawing/2014/main" id="{D04183CC-FBA5-BB82-7713-B8B35F7EFC5E}"/>
              </a:ext>
            </a:extLst>
          </p:cNvPr>
          <p:cNvSpPr>
            <a:spLocks noGrp="1"/>
          </p:cNvSpPr>
          <p:nvPr>
            <p:ph idx="1"/>
          </p:nvPr>
        </p:nvSpPr>
        <p:spPr>
          <a:xfrm>
            <a:off x="400050" y="1760220"/>
            <a:ext cx="8275320" cy="4038600"/>
          </a:xfrm>
        </p:spPr>
        <p:txBody>
          <a:bodyPr>
            <a:normAutofit fontScale="70000" lnSpcReduction="20000"/>
          </a:bodyPr>
          <a:lstStyle/>
          <a:p>
            <a:pPr lvl="0">
              <a:lnSpc>
                <a:spcPct val="160000"/>
              </a:lnSpc>
            </a:pPr>
            <a:r>
              <a:rPr lang="en-US" sz="2000" dirty="0">
                <a:solidFill>
                  <a:schemeClr val="tx1"/>
                </a:solidFill>
              </a:rPr>
              <a:t>Rural and underserved places benefit when portable cameras and artificial intelligence support community screening days closer to home (Abdalla and Mohanraj, 2025).</a:t>
            </a:r>
          </a:p>
          <a:p>
            <a:pPr lvl="0">
              <a:lnSpc>
                <a:spcPct val="160000"/>
              </a:lnSpc>
            </a:pPr>
            <a:r>
              <a:rPr lang="en-US" sz="2000" dirty="0">
                <a:solidFill>
                  <a:schemeClr val="tx1"/>
                </a:solidFill>
              </a:rPr>
              <a:t>Families and carers are helped by fewer visits and faster pathways, which reduce disruption to work and home life (Grauslund, 2022).</a:t>
            </a:r>
          </a:p>
          <a:p>
            <a:pPr lvl="0">
              <a:lnSpc>
                <a:spcPct val="160000"/>
              </a:lnSpc>
            </a:pPr>
            <a:r>
              <a:rPr lang="en-US" sz="2000" dirty="0">
                <a:solidFill>
                  <a:schemeClr val="tx1"/>
                </a:solidFill>
              </a:rPr>
              <a:t>Public health improves when higher throughput increases timely coverage and early detection across the population (Crew et al., 2025).</a:t>
            </a:r>
          </a:p>
          <a:p>
            <a:pPr lvl="0">
              <a:lnSpc>
                <a:spcPct val="160000"/>
              </a:lnSpc>
            </a:pPr>
            <a:r>
              <a:rPr lang="en-US" sz="2000" dirty="0">
                <a:solidFill>
                  <a:schemeClr val="tx1"/>
                </a:solidFill>
              </a:rPr>
              <a:t>Co-production with patients, front-line staff, clinicians, information technology teams, and community groups supports smoother roll-out (Kropp et al., 2023).</a:t>
            </a:r>
          </a:p>
          <a:p>
            <a:pPr lvl="0">
              <a:lnSpc>
                <a:spcPct val="160000"/>
              </a:lnSpc>
            </a:pPr>
            <a:r>
              <a:rPr lang="en-US" sz="2000" dirty="0">
                <a:solidFill>
                  <a:schemeClr val="tx1"/>
                </a:solidFill>
              </a:rPr>
              <a:t>Limitations include connectivity problems, poor image quality in some groups, and the risk of dependency on a single vendor (Abdalla and Mohanraj, 2025).</a:t>
            </a:r>
          </a:p>
        </p:txBody>
      </p:sp>
      <p:pic>
        <p:nvPicPr>
          <p:cNvPr id="8194" name="Picture 2" descr="AI Outsourcing: The Benefits of AI Support Services for Businesses">
            <a:extLst>
              <a:ext uri="{FF2B5EF4-FFF2-40B4-BE49-F238E27FC236}">
                <a16:creationId xmlns:a16="http://schemas.microsoft.com/office/drawing/2014/main" id="{3F392652-2C6E-9D80-8672-F628DC9ED8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5627" y="2582562"/>
            <a:ext cx="2868762" cy="2015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1342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79FECD-7D28-7D31-CF9A-C99A2E4FA0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A24314-41F7-A738-B8A8-E819906E29F2}"/>
              </a:ext>
            </a:extLst>
          </p:cNvPr>
          <p:cNvSpPr>
            <a:spLocks noGrp="1"/>
          </p:cNvSpPr>
          <p:nvPr>
            <p:ph type="title"/>
          </p:nvPr>
        </p:nvSpPr>
        <p:spPr/>
        <p:txBody>
          <a:bodyPr/>
          <a:lstStyle/>
          <a:p>
            <a:r>
              <a:rPr lang="en-US" dirty="0"/>
              <a:t>Challenges and Recommendations</a:t>
            </a:r>
          </a:p>
        </p:txBody>
      </p:sp>
      <p:sp>
        <p:nvSpPr>
          <p:cNvPr id="3" name="Content Placeholder 2">
            <a:extLst>
              <a:ext uri="{FF2B5EF4-FFF2-40B4-BE49-F238E27FC236}">
                <a16:creationId xmlns:a16="http://schemas.microsoft.com/office/drawing/2014/main" id="{D896EFC9-4B79-B4FE-916D-9221E864142B}"/>
              </a:ext>
            </a:extLst>
          </p:cNvPr>
          <p:cNvSpPr>
            <a:spLocks noGrp="1"/>
          </p:cNvSpPr>
          <p:nvPr>
            <p:ph idx="1"/>
          </p:nvPr>
        </p:nvSpPr>
        <p:spPr>
          <a:xfrm>
            <a:off x="400050" y="1760220"/>
            <a:ext cx="8275320" cy="4038600"/>
          </a:xfrm>
        </p:spPr>
        <p:txBody>
          <a:bodyPr>
            <a:normAutofit fontScale="70000" lnSpcReduction="20000"/>
          </a:bodyPr>
          <a:lstStyle/>
          <a:p>
            <a:pPr lvl="0">
              <a:lnSpc>
                <a:spcPct val="160000"/>
              </a:lnSpc>
            </a:pPr>
            <a:r>
              <a:rPr lang="en-US" sz="2000" dirty="0">
                <a:solidFill>
                  <a:schemeClr val="tx1"/>
                </a:solidFill>
              </a:rPr>
              <a:t>Staff may feel anxious about identity, responsibility, and early double workflows during phased roll-out (Bhat, 2024).</a:t>
            </a:r>
          </a:p>
          <a:p>
            <a:pPr lvl="0">
              <a:lnSpc>
                <a:spcPct val="160000"/>
              </a:lnSpc>
            </a:pPr>
            <a:r>
              <a:rPr lang="en-US" sz="2000" dirty="0">
                <a:solidFill>
                  <a:schemeClr val="tx1"/>
                </a:solidFill>
              </a:rPr>
              <a:t>Regular training, simple override rules, and a named clinical champion help confidence and safe decision making (Ramessur et al., 2021).</a:t>
            </a:r>
          </a:p>
          <a:p>
            <a:pPr lvl="0">
              <a:lnSpc>
                <a:spcPct val="160000"/>
              </a:lnSpc>
            </a:pPr>
            <a:r>
              <a:rPr lang="en-US" sz="2000" dirty="0">
                <a:solidFill>
                  <a:schemeClr val="tx1"/>
                </a:solidFill>
              </a:rPr>
              <a:t>Equity must be checked across subgroups to avoid hidden bias and unequal outcomes in the pathway (Crew et al., 2025).</a:t>
            </a:r>
          </a:p>
          <a:p>
            <a:pPr lvl="0">
              <a:lnSpc>
                <a:spcPct val="160000"/>
              </a:lnSpc>
            </a:pPr>
            <a:r>
              <a:rPr lang="en-US" sz="2000" dirty="0">
                <a:solidFill>
                  <a:schemeClr val="tx1"/>
                </a:solidFill>
              </a:rPr>
              <a:t>Local dashboards, incident reporting, and open communication support evidence-based improvement and trust (</a:t>
            </a:r>
            <a:r>
              <a:rPr lang="en-US" sz="2000" dirty="0" err="1">
                <a:solidFill>
                  <a:schemeClr val="tx1"/>
                </a:solidFill>
              </a:rPr>
              <a:t>Wahlich</a:t>
            </a:r>
            <a:r>
              <a:rPr lang="en-US" sz="2000" dirty="0">
                <a:solidFill>
                  <a:schemeClr val="tx1"/>
                </a:solidFill>
              </a:rPr>
              <a:t> et al., 2025).</a:t>
            </a:r>
          </a:p>
          <a:p>
            <a:pPr lvl="0">
              <a:lnSpc>
                <a:spcPct val="160000"/>
              </a:lnSpc>
            </a:pPr>
            <a:r>
              <a:rPr lang="en-US" sz="2000" dirty="0">
                <a:solidFill>
                  <a:schemeClr val="tx1"/>
                </a:solidFill>
              </a:rPr>
              <a:t>Strong integration with the electronic patient record, robust fallbacks, and avoidance of single-vendor dependency reduce risk (Abdalla and Mohanraj, 2025).</a:t>
            </a:r>
          </a:p>
        </p:txBody>
      </p:sp>
      <p:pic>
        <p:nvPicPr>
          <p:cNvPr id="9220" name="Picture 4" descr="Challenges clipart Images - Free Download on Freepik">
            <a:extLst>
              <a:ext uri="{FF2B5EF4-FFF2-40B4-BE49-F238E27FC236}">
                <a16:creationId xmlns:a16="http://schemas.microsoft.com/office/drawing/2014/main" id="{D71CC2B9-FB3F-1D30-36DE-5B91923822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719" y="2457926"/>
            <a:ext cx="2796231" cy="26431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6123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1A36A6-E106-65B5-C86A-69B0819E69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89B299-6C48-8BA3-2C41-ED9A54D15502}"/>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A0DDB53E-609E-3FE1-6A1B-1A27150F689F}"/>
              </a:ext>
            </a:extLst>
          </p:cNvPr>
          <p:cNvSpPr>
            <a:spLocks noGrp="1"/>
          </p:cNvSpPr>
          <p:nvPr>
            <p:ph idx="1"/>
          </p:nvPr>
        </p:nvSpPr>
        <p:spPr>
          <a:xfrm>
            <a:off x="400050" y="1760220"/>
            <a:ext cx="8275320" cy="4038600"/>
          </a:xfrm>
        </p:spPr>
        <p:txBody>
          <a:bodyPr>
            <a:normAutofit fontScale="70000" lnSpcReduction="20000"/>
          </a:bodyPr>
          <a:lstStyle/>
          <a:p>
            <a:pPr lvl="0">
              <a:lnSpc>
                <a:spcPct val="160000"/>
              </a:lnSpc>
            </a:pPr>
            <a:r>
              <a:rPr lang="en-US" sz="2000" dirty="0">
                <a:solidFill>
                  <a:schemeClr val="tx1"/>
                </a:solidFill>
              </a:rPr>
              <a:t>Artificial intelligence for diabetic retinopathy screening has moved from pilots to real use in the National Health Service since 2020 (Sivaprasad, 2025).</a:t>
            </a:r>
          </a:p>
          <a:p>
            <a:pPr lvl="0">
              <a:lnSpc>
                <a:spcPct val="160000"/>
              </a:lnSpc>
            </a:pPr>
            <a:r>
              <a:rPr lang="en-US" sz="2000" dirty="0">
                <a:solidFill>
                  <a:schemeClr val="tx1"/>
                </a:solidFill>
              </a:rPr>
              <a:t>Work has shifted towards complex review, quality assurance, and patient communication rather than repetitive grading (Ramessur et al., 2021).</a:t>
            </a:r>
          </a:p>
          <a:p>
            <a:pPr lvl="0">
              <a:lnSpc>
                <a:spcPct val="160000"/>
              </a:lnSpc>
            </a:pPr>
            <a:r>
              <a:rPr lang="en-US" sz="2000" dirty="0">
                <a:solidFill>
                  <a:schemeClr val="tx1"/>
                </a:solidFill>
              </a:rPr>
              <a:t>Services benefit from faster triage, better coordination, and clearer audit trails that support ongoing improvement (Willis et al., 2023).</a:t>
            </a:r>
          </a:p>
          <a:p>
            <a:pPr lvl="0">
              <a:lnSpc>
                <a:spcPct val="160000"/>
              </a:lnSpc>
            </a:pPr>
            <a:r>
              <a:rPr lang="en-US" sz="2000" dirty="0">
                <a:solidFill>
                  <a:schemeClr val="tx1"/>
                </a:solidFill>
              </a:rPr>
              <a:t>Patients value fast, safe, and understandable care when humans remain responsible for decisions (Grauslund, 2022).</a:t>
            </a:r>
          </a:p>
          <a:p>
            <a:pPr lvl="0">
              <a:lnSpc>
                <a:spcPct val="160000"/>
              </a:lnSpc>
            </a:pPr>
            <a:r>
              <a:rPr lang="en-US" sz="2000" dirty="0">
                <a:solidFill>
                  <a:schemeClr val="tx1"/>
                </a:solidFill>
              </a:rPr>
              <a:t>Communities benefit when access widens and equity is monitored and openly reported (Crew et al., 2025).</a:t>
            </a:r>
          </a:p>
        </p:txBody>
      </p:sp>
      <p:pic>
        <p:nvPicPr>
          <p:cNvPr id="10242" name="Picture 2" descr="Artificial Intelligence in Eye care: Need of the hour | Sushant University  blog">
            <a:extLst>
              <a:ext uri="{FF2B5EF4-FFF2-40B4-BE49-F238E27FC236}">
                <a16:creationId xmlns:a16="http://schemas.microsoft.com/office/drawing/2014/main" id="{F88C84E6-8627-3A53-ADA2-46D33AB5CE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85654" y="1525417"/>
            <a:ext cx="2975816" cy="373856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83988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4F749-6357-76FE-0231-2157F6F759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0428D8-1015-8F8E-1F6B-EDB3875E559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14AD84F-0E15-8B24-4D77-8F0CB4373D02}"/>
              </a:ext>
            </a:extLst>
          </p:cNvPr>
          <p:cNvSpPr>
            <a:spLocks noGrp="1"/>
          </p:cNvSpPr>
          <p:nvPr>
            <p:ph idx="1"/>
          </p:nvPr>
        </p:nvSpPr>
        <p:spPr>
          <a:xfrm>
            <a:off x="460752" y="1965960"/>
            <a:ext cx="11240015" cy="4038600"/>
          </a:xfrm>
        </p:spPr>
        <p:txBody>
          <a:bodyPr>
            <a:normAutofit fontScale="77500" lnSpcReduction="20000"/>
          </a:bodyPr>
          <a:lstStyle/>
          <a:p>
            <a:r>
              <a:rPr lang="en-US" dirty="0"/>
              <a:t>Abdalla, M. M. I., &amp; Mohanraj, J. (2025). Revolutionizing diabetic retinopathy screening and management: the role of artificial intelligence and machine learning. </a:t>
            </a:r>
            <a:r>
              <a:rPr lang="en-US" i="1" dirty="0"/>
              <a:t>World Journal of Clinical Cases</a:t>
            </a:r>
            <a:r>
              <a:rPr lang="en-US" dirty="0"/>
              <a:t>, </a:t>
            </a:r>
            <a:r>
              <a:rPr lang="en-US" i="1" dirty="0"/>
              <a:t>13</a:t>
            </a:r>
            <a:r>
              <a:rPr lang="en-US" dirty="0"/>
              <a:t>(5), 101306. </a:t>
            </a:r>
            <a:r>
              <a:rPr lang="en-US" u="sng" dirty="0">
                <a:hlinkClick r:id="rId2"/>
              </a:rPr>
              <a:t>https://doi.org/10.12998/wjcc.v13.i5.101306</a:t>
            </a:r>
            <a:endParaRPr lang="en-US" dirty="0"/>
          </a:p>
          <a:p>
            <a:r>
              <a:rPr lang="en-US" dirty="0"/>
              <a:t>Bhat, K. T. (2024). </a:t>
            </a:r>
            <a:r>
              <a:rPr lang="en-US" i="1" dirty="0"/>
              <a:t>The Role of Artificial Intelligence in Ophthalmology</a:t>
            </a:r>
            <a:r>
              <a:rPr lang="en-US" dirty="0"/>
              <a:t>. Addition Publishing House. </a:t>
            </a:r>
            <a:r>
              <a:rPr lang="en-US" u="sng" dirty="0">
                <a:hlinkClick r:id="rId3"/>
              </a:rPr>
              <a:t>https://books.google.com.pk/books?hl=en&amp;lr=&amp;id=Vt46EQAAQBAJ&amp;oi=fnd&amp;pg=PA1&amp;dq=Artificial+Intelligence+in+Diabetic+Retinopathy+Some+teams+describe+less+fatigue+from+long+grading+sessions+and+clearer+audit+trails+because+the+AI+output+is+stored+alongside+the+human+review.&amp;ots=UTjkbTEl8u&amp;sig=h5bi5khNg_XzjN9leLXYueCh_eY&amp;redir_esc=y#v=onepage&amp;q&amp;f=false</a:t>
            </a:r>
            <a:endParaRPr lang="en-US" dirty="0"/>
          </a:p>
          <a:p>
            <a:r>
              <a:rPr lang="en-US" dirty="0"/>
              <a:t>Crew, A., Reidy, C., van der Westhuizen, H. M., &amp; Graham, M. (2025). A narrative review of ethical issues in the use of artificial intelligence enabled diagnostics for diabetic retinopathy. </a:t>
            </a:r>
            <a:r>
              <a:rPr lang="en-US" i="1" dirty="0"/>
              <a:t>Journal of Evaluation in Clinical Practice</a:t>
            </a:r>
            <a:r>
              <a:rPr lang="en-US" dirty="0"/>
              <a:t>, </a:t>
            </a:r>
            <a:r>
              <a:rPr lang="en-US" i="1" dirty="0"/>
              <a:t>31</a:t>
            </a:r>
            <a:r>
              <a:rPr lang="en-US" dirty="0"/>
              <a:t>(6), e14237. </a:t>
            </a:r>
            <a:r>
              <a:rPr lang="en-US" u="sng" dirty="0">
                <a:hlinkClick r:id="rId4"/>
              </a:rPr>
              <a:t>https://doi.org/10.1111/jep.14237</a:t>
            </a:r>
            <a:endParaRPr lang="en-US" dirty="0"/>
          </a:p>
          <a:p>
            <a:r>
              <a:rPr lang="en-US" dirty="0"/>
              <a:t>Grauslund, J. (2022). Diabetic retinopathy screening in the emerging era of artificial intelligence. </a:t>
            </a:r>
            <a:r>
              <a:rPr lang="en-US" i="1" dirty="0" err="1"/>
              <a:t>Diabetologia</a:t>
            </a:r>
            <a:r>
              <a:rPr lang="en-US" dirty="0"/>
              <a:t>, </a:t>
            </a:r>
            <a:r>
              <a:rPr lang="en-US" i="1" dirty="0"/>
              <a:t>65</a:t>
            </a:r>
            <a:r>
              <a:rPr lang="en-US" dirty="0"/>
              <a:t>(9), 1415-1423. </a:t>
            </a:r>
            <a:r>
              <a:rPr lang="en-US" u="sng" dirty="0">
                <a:hlinkClick r:id="rId5"/>
              </a:rPr>
              <a:t>https://doi.org/10.1007/s00125-022-05727-0</a:t>
            </a:r>
            <a:endParaRPr lang="en-US" dirty="0"/>
          </a:p>
          <a:p>
            <a:r>
              <a:rPr lang="en-US" dirty="0"/>
              <a:t>Heimann, H., Broadbent, D., &amp; Cheeseman, R. (2020). Digital ophthalmology in the UK–diabetic retinopathy screening and virtual glaucoma clinics in the National Health Service. </a:t>
            </a:r>
            <a:r>
              <a:rPr lang="en-US" i="1" dirty="0" err="1"/>
              <a:t>Klinische</a:t>
            </a:r>
            <a:r>
              <a:rPr lang="en-US" i="1" dirty="0"/>
              <a:t> </a:t>
            </a:r>
            <a:r>
              <a:rPr lang="en-US" i="1" dirty="0" err="1"/>
              <a:t>Monatsblätter</a:t>
            </a:r>
            <a:r>
              <a:rPr lang="en-US" i="1" dirty="0"/>
              <a:t> für </a:t>
            </a:r>
            <a:r>
              <a:rPr lang="en-US" i="1" dirty="0" err="1"/>
              <a:t>Augenheilkunde</a:t>
            </a:r>
            <a:r>
              <a:rPr lang="en-US" dirty="0"/>
              <a:t>, </a:t>
            </a:r>
            <a:r>
              <a:rPr lang="en-US" i="1" dirty="0"/>
              <a:t>237</a:t>
            </a:r>
            <a:r>
              <a:rPr lang="en-US" dirty="0"/>
              <a:t>(12), 1400-1408. 10.1055/a-1300-7779 </a:t>
            </a:r>
          </a:p>
        </p:txBody>
      </p:sp>
    </p:spTree>
    <p:extLst>
      <p:ext uri="{BB962C8B-B14F-4D97-AF65-F5344CB8AC3E}">
        <p14:creationId xmlns:p14="http://schemas.microsoft.com/office/powerpoint/2010/main" val="2746003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89509F-4714-DC38-DC8A-57430D756C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419CE5-C47B-ADFE-DD03-D1064DC0665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6C4833C-AB75-7693-15F5-9D2F29AE3A5F}"/>
              </a:ext>
            </a:extLst>
          </p:cNvPr>
          <p:cNvSpPr>
            <a:spLocks noGrp="1"/>
          </p:cNvSpPr>
          <p:nvPr>
            <p:ph idx="1"/>
          </p:nvPr>
        </p:nvSpPr>
        <p:spPr>
          <a:xfrm>
            <a:off x="460752" y="1965960"/>
            <a:ext cx="11240015" cy="4038600"/>
          </a:xfrm>
        </p:spPr>
        <p:txBody>
          <a:bodyPr>
            <a:normAutofit fontScale="85000" lnSpcReduction="20000"/>
          </a:bodyPr>
          <a:lstStyle/>
          <a:p>
            <a:r>
              <a:rPr lang="en-US" dirty="0"/>
              <a:t>Korom, R., </a:t>
            </a:r>
            <a:r>
              <a:rPr lang="en-US" dirty="0" err="1"/>
              <a:t>Kiptinness</a:t>
            </a:r>
            <a:r>
              <a:rPr lang="en-US" dirty="0"/>
              <a:t>, S., Adan, N., Said, K., </a:t>
            </a:r>
            <a:r>
              <a:rPr lang="en-US" dirty="0" err="1"/>
              <a:t>Ithuli</a:t>
            </a:r>
            <a:r>
              <a:rPr lang="en-US" dirty="0"/>
              <a:t>, C., Rotich, O., ... &amp; Singhal, K. (2025). AI-based clinical decision support for primary care: A real-world study. </a:t>
            </a:r>
            <a:r>
              <a:rPr lang="en-US" i="1" dirty="0" err="1"/>
              <a:t>arXiv</a:t>
            </a:r>
            <a:r>
              <a:rPr lang="en-US" i="1" dirty="0"/>
              <a:t> preprint arXiv:2507.16947</a:t>
            </a:r>
            <a:r>
              <a:rPr lang="en-US" dirty="0"/>
              <a:t>. </a:t>
            </a:r>
            <a:r>
              <a:rPr lang="en-US" u="sng" dirty="0">
                <a:hlinkClick r:id="rId2"/>
              </a:rPr>
              <a:t>https://doi.org/10.48550/arXiv.2507.16947</a:t>
            </a:r>
            <a:endParaRPr lang="en-US" dirty="0"/>
          </a:p>
          <a:p>
            <a:r>
              <a:rPr lang="en-US" dirty="0"/>
              <a:t>Kropp, M., </a:t>
            </a:r>
            <a:r>
              <a:rPr lang="en-US" dirty="0" err="1"/>
              <a:t>Golubnitschaja</a:t>
            </a:r>
            <a:r>
              <a:rPr lang="en-US" dirty="0"/>
              <a:t>, O., </a:t>
            </a:r>
            <a:r>
              <a:rPr lang="en-US" dirty="0" err="1"/>
              <a:t>Mazurakova</a:t>
            </a:r>
            <a:r>
              <a:rPr lang="en-US" dirty="0"/>
              <a:t>, A., </a:t>
            </a:r>
            <a:r>
              <a:rPr lang="en-US" dirty="0" err="1"/>
              <a:t>Koklesova</a:t>
            </a:r>
            <a:r>
              <a:rPr lang="en-US" dirty="0"/>
              <a:t>, L., Sargheini, N., Vo, T. T. K. S., ... &amp; Thumann, G. (2023). Diabetic retinopathy as the leading cause of blindness and early predictor of cascading complications—risks and mitigation. </a:t>
            </a:r>
            <a:r>
              <a:rPr lang="en-US" i="1" dirty="0" err="1"/>
              <a:t>Epma</a:t>
            </a:r>
            <a:r>
              <a:rPr lang="en-US" i="1" dirty="0"/>
              <a:t> Journal</a:t>
            </a:r>
            <a:r>
              <a:rPr lang="en-US" dirty="0"/>
              <a:t>, </a:t>
            </a:r>
            <a:r>
              <a:rPr lang="en-US" i="1" dirty="0"/>
              <a:t>14</a:t>
            </a:r>
            <a:r>
              <a:rPr lang="en-US" dirty="0"/>
              <a:t>(1), 21-42. </a:t>
            </a:r>
            <a:r>
              <a:rPr lang="en-US" u="sng" dirty="0">
                <a:hlinkClick r:id="rId3"/>
              </a:rPr>
              <a:t>https://doi.org/10.1007/s13167-023-00314-8</a:t>
            </a:r>
            <a:endParaRPr lang="en-US" dirty="0"/>
          </a:p>
          <a:p>
            <a:r>
              <a:rPr lang="en-US" dirty="0"/>
              <a:t>Nagendran, M., Chen, Y., Lovejoy, C. A., Gordon, A. C., Komorowski, M., Harvey, H., ... &amp; </a:t>
            </a:r>
            <a:r>
              <a:rPr lang="en-US" dirty="0" err="1"/>
              <a:t>Maruthappu</a:t>
            </a:r>
            <a:r>
              <a:rPr lang="en-US" dirty="0"/>
              <a:t>, M. (2020). Artificial intelligence versus clinicians: systematic review of design, reporting standards, and claims of deep learning studies. </a:t>
            </a:r>
            <a:r>
              <a:rPr lang="en-US" i="1" dirty="0" err="1"/>
              <a:t>bmj</a:t>
            </a:r>
            <a:r>
              <a:rPr lang="en-US" dirty="0"/>
              <a:t>, </a:t>
            </a:r>
            <a:r>
              <a:rPr lang="en-US" i="1" dirty="0"/>
              <a:t>368</a:t>
            </a:r>
            <a:r>
              <a:rPr lang="en-US" dirty="0"/>
              <a:t>. </a:t>
            </a:r>
            <a:r>
              <a:rPr lang="en-US" u="sng" dirty="0">
                <a:hlinkClick r:id="rId4"/>
              </a:rPr>
              <a:t>https://doi.org/10.1136/bmj.m689</a:t>
            </a:r>
            <a:endParaRPr lang="en-US" dirty="0"/>
          </a:p>
          <a:p>
            <a:r>
              <a:rPr lang="en-US" dirty="0"/>
              <a:t>Qian, X., </a:t>
            </a:r>
            <a:r>
              <a:rPr lang="en-US" dirty="0" err="1"/>
              <a:t>Jingying</a:t>
            </a:r>
            <a:r>
              <a:rPr lang="en-US" dirty="0"/>
              <a:t>, H., Xian, S., Yuqing, Z., Lili, W., </a:t>
            </a:r>
            <a:r>
              <a:rPr lang="en-US" dirty="0" err="1"/>
              <a:t>Baorui</a:t>
            </a:r>
            <a:r>
              <a:rPr lang="en-US" dirty="0"/>
              <a:t>, C., ... &amp; Yi, Q. (2022). The effectiveness of artificial intelligence-based automated grading and training system in education of manual detection of diabetic retinopathy. </a:t>
            </a:r>
            <a:r>
              <a:rPr lang="en-US" i="1" dirty="0"/>
              <a:t>Frontiers in Public Health</a:t>
            </a:r>
            <a:r>
              <a:rPr lang="en-US" dirty="0"/>
              <a:t>, </a:t>
            </a:r>
            <a:r>
              <a:rPr lang="en-US" i="1" dirty="0"/>
              <a:t>10</a:t>
            </a:r>
            <a:r>
              <a:rPr lang="en-US" dirty="0"/>
              <a:t>, 1025271. </a:t>
            </a:r>
            <a:r>
              <a:rPr lang="en-US" u="sng" dirty="0">
                <a:hlinkClick r:id="rId5"/>
              </a:rPr>
              <a:t>https://doi.org/10.3389/fpubh.2022.1025271</a:t>
            </a:r>
            <a:endParaRPr lang="en-US" dirty="0"/>
          </a:p>
          <a:p>
            <a:r>
              <a:rPr lang="en-US" dirty="0"/>
              <a:t>Ramessur, R., Raja, L., Kilduff, C. L., Kang, S., Li, J. P. O., Thomas, P. B., &amp; Sim, D. A. (2021). Impact and challenges of integrating artificial intelligence and telemedicine into clinical ophthalmology. </a:t>
            </a:r>
            <a:r>
              <a:rPr lang="en-US" i="1" dirty="0"/>
              <a:t>The Asia-Pacific Journal of Ophthalmology</a:t>
            </a:r>
            <a:r>
              <a:rPr lang="en-US" dirty="0"/>
              <a:t>, </a:t>
            </a:r>
            <a:r>
              <a:rPr lang="en-US" i="1" dirty="0"/>
              <a:t>10</a:t>
            </a:r>
            <a:r>
              <a:rPr lang="en-US" dirty="0"/>
              <a:t>(3), 317-327. 10.1097/APO.0000000000000406 </a:t>
            </a:r>
          </a:p>
        </p:txBody>
      </p:sp>
    </p:spTree>
    <p:extLst>
      <p:ext uri="{BB962C8B-B14F-4D97-AF65-F5344CB8AC3E}">
        <p14:creationId xmlns:p14="http://schemas.microsoft.com/office/powerpoint/2010/main" val="3969383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F3001E-E110-D70D-9E93-3E46C7E47C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AA3911-4842-C9AA-0605-A61BCC4105C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43E2024-5A64-3000-D4E0-88DBDC1D0716}"/>
              </a:ext>
            </a:extLst>
          </p:cNvPr>
          <p:cNvSpPr>
            <a:spLocks noGrp="1"/>
          </p:cNvSpPr>
          <p:nvPr>
            <p:ph idx="1"/>
          </p:nvPr>
        </p:nvSpPr>
        <p:spPr>
          <a:xfrm>
            <a:off x="460752" y="1965960"/>
            <a:ext cx="11240015" cy="4038600"/>
          </a:xfrm>
        </p:spPr>
        <p:txBody>
          <a:bodyPr>
            <a:normAutofit/>
          </a:bodyPr>
          <a:lstStyle/>
          <a:p>
            <a:r>
              <a:rPr lang="en-US" dirty="0"/>
              <a:t>Sivaprasad, S. (2025). Innovations in diabetic retinopathy screening in the UK. </a:t>
            </a:r>
            <a:r>
              <a:rPr lang="en-US" i="1" dirty="0"/>
              <a:t>The Lancet Diabetes &amp; Endocrinology</a:t>
            </a:r>
            <a:r>
              <a:rPr lang="en-US" dirty="0"/>
              <a:t>, </a:t>
            </a:r>
            <a:r>
              <a:rPr lang="en-US" i="1" dirty="0"/>
              <a:t>13</a:t>
            </a:r>
            <a:r>
              <a:rPr lang="en-US" dirty="0"/>
              <a:t>(2), 81-83. </a:t>
            </a:r>
            <a:r>
              <a:rPr lang="en-US" u="sng" dirty="0">
                <a:hlinkClick r:id="rId2"/>
              </a:rPr>
              <a:t>https://doi.org/10.1016/S2213-8587(24)00397-8</a:t>
            </a:r>
            <a:endParaRPr lang="en-US" dirty="0"/>
          </a:p>
          <a:p>
            <a:r>
              <a:rPr lang="en-US" dirty="0" err="1"/>
              <a:t>Wahlich</a:t>
            </a:r>
            <a:r>
              <a:rPr lang="en-US" dirty="0"/>
              <a:t>, C., Chandrasekaran, L., Chaudhry, U. A., Willis, K., Chambers, R., Bolter, L., ... &amp; Rudnicka, A. R. (2025). Patient and practitioner perceptions around use of artificial intelligence within the English NHS diabetic eye screening </a:t>
            </a:r>
            <a:r>
              <a:rPr lang="en-US" dirty="0" err="1"/>
              <a:t>programme</a:t>
            </a:r>
            <a:r>
              <a:rPr lang="en-US" dirty="0"/>
              <a:t>. </a:t>
            </a:r>
            <a:r>
              <a:rPr lang="en-US" i="1" dirty="0"/>
              <a:t>Diabetes Research and Clinical Practice</a:t>
            </a:r>
            <a:r>
              <a:rPr lang="en-US" dirty="0"/>
              <a:t>, </a:t>
            </a:r>
            <a:r>
              <a:rPr lang="en-US" i="1" dirty="0"/>
              <a:t>219</a:t>
            </a:r>
            <a:r>
              <a:rPr lang="en-US" dirty="0"/>
              <a:t>, 111964. </a:t>
            </a:r>
            <a:r>
              <a:rPr lang="en-US" u="sng" dirty="0">
                <a:hlinkClick r:id="rId3"/>
              </a:rPr>
              <a:t>https://doi.org/10.1016/j.diabres.2024.111964</a:t>
            </a:r>
            <a:endParaRPr lang="en-US" dirty="0"/>
          </a:p>
          <a:p>
            <a:r>
              <a:rPr lang="en-US" dirty="0"/>
              <a:t>Willis, K., Chaudhry, U. A., Chandrasekaran, L., </a:t>
            </a:r>
            <a:r>
              <a:rPr lang="en-US" dirty="0" err="1"/>
              <a:t>Wahlich</a:t>
            </a:r>
            <a:r>
              <a:rPr lang="en-US" dirty="0"/>
              <a:t>, C., Olvera-Barrios, A., Chambers, R., ... &amp; Rudnicka, A. (2023). What are the perceptions and concerns of people living with diabetes and National Health Service staff around the potential implementation of AI-assisted screening for diabetic eye disease? Development and validation of a survey for use in a secondary care screening setting. </a:t>
            </a:r>
            <a:r>
              <a:rPr lang="en-US" i="1" dirty="0"/>
              <a:t>BMJ open</a:t>
            </a:r>
            <a:r>
              <a:rPr lang="en-US" dirty="0"/>
              <a:t>, </a:t>
            </a:r>
            <a:r>
              <a:rPr lang="en-US" i="1" dirty="0"/>
              <a:t>13</a:t>
            </a:r>
            <a:r>
              <a:rPr lang="en-US" dirty="0"/>
              <a:t>(11), e075558. </a:t>
            </a:r>
            <a:r>
              <a:rPr lang="en-US" u="sng" dirty="0">
                <a:hlinkClick r:id="rId4"/>
              </a:rPr>
              <a:t>https://doi.org/10.1136/bmjopen-2023-075558</a:t>
            </a:r>
            <a:endParaRPr lang="en-US" dirty="0"/>
          </a:p>
        </p:txBody>
      </p:sp>
    </p:spTree>
    <p:extLst>
      <p:ext uri="{BB962C8B-B14F-4D97-AF65-F5344CB8AC3E}">
        <p14:creationId xmlns:p14="http://schemas.microsoft.com/office/powerpoint/2010/main" val="3078856788"/>
      </p:ext>
    </p:extLst>
  </p:cSld>
  <p:clrMapOvr>
    <a:masterClrMapping/>
  </p:clrMapOvr>
</p:sld>
</file>

<file path=ppt/theme/theme1.xml><?xml version="1.0" encoding="utf-8"?>
<a:theme xmlns:a="http://schemas.openxmlformats.org/drawingml/2006/main" name="Basis">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Gill Sans MT">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37</TotalTime>
  <Words>3265</Words>
  <Application>Microsoft Office PowerPoint</Application>
  <PresentationFormat>Widescreen</PresentationFormat>
  <Paragraphs>92</Paragraphs>
  <Slides>13</Slides>
  <Notes>9</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Basis</vt:lpstr>
      <vt:lpstr>An Analysis of AI in Diabetic Retinopathy (DR) Screening in the UK since 2020</vt:lpstr>
      <vt:lpstr>Introduction</vt:lpstr>
      <vt:lpstr>Overview of the Innovation</vt:lpstr>
      <vt:lpstr>Overview of the Innovation</vt:lpstr>
      <vt:lpstr>Impact on Key Areas (Workplace)</vt:lpstr>
      <vt:lpstr>Impact on Key Areas (Service Delivery)</vt:lpstr>
      <vt:lpstr>Impact on Key Areas (Patients and Service Users)</vt:lpstr>
      <vt:lpstr>Impact on Key Areas (Community)</vt:lpstr>
      <vt:lpstr>Challenges and Recommendations</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Analysis of AI in Diabetic Retinopathy (DR) Screening in the UK since 2020</dc:title>
  <dc:creator>USER</dc:creator>
  <cp:lastModifiedBy>Guest User</cp:lastModifiedBy>
  <cp:revision>5</cp:revision>
  <dcterms:created xsi:type="dcterms:W3CDTF">2025-11-06T19:56:46Z</dcterms:created>
  <dcterms:modified xsi:type="dcterms:W3CDTF">2025-11-08T23:47:12Z</dcterms:modified>
</cp:coreProperties>
</file>