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9" r:id="rId4"/>
    <p:sldId id="262" r:id="rId5"/>
    <p:sldId id="260" r:id="rId6"/>
    <p:sldId id="263" r:id="rId7"/>
    <p:sldId id="261"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D72579-6ED9-D241-A76E-E44EE6BA4F68}" v="70" dt="2023-02-27T12:11:24.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1"/>
    <p:restoredTop sz="96197"/>
  </p:normalViewPr>
  <p:slideViewPr>
    <p:cSldViewPr snapToGrid="0">
      <p:cViewPr>
        <p:scale>
          <a:sx n="116" d="100"/>
          <a:sy n="116" d="100"/>
        </p:scale>
        <p:origin x="416"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64D559-C3DD-D842-9830-905520BF573D}" type="datetimeFigureOut">
              <a:rPr lang="en-GB" smtClean="0"/>
              <a:t>25/02/2023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C14DC2-8891-6440-ACEB-F1E6B89BCF19}" type="slidenum">
              <a:rPr lang="en-GB" smtClean="0"/>
              <a:t>‹#›</a:t>
            </a:fld>
            <a:endParaRPr lang="en-GB"/>
          </a:p>
        </p:txBody>
      </p:sp>
    </p:spTree>
    <p:extLst>
      <p:ext uri="{BB962C8B-B14F-4D97-AF65-F5344CB8AC3E}">
        <p14:creationId xmlns:p14="http://schemas.microsoft.com/office/powerpoint/2010/main" val="1682214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14DC2-8891-6440-ACEB-F1E6B89BCF19}" type="slidenum">
              <a:rPr lang="en-GB" smtClean="0"/>
              <a:t>1</a:t>
            </a:fld>
            <a:endParaRPr lang="en-GB"/>
          </a:p>
        </p:txBody>
      </p:sp>
    </p:spTree>
    <p:extLst>
      <p:ext uri="{BB962C8B-B14F-4D97-AF65-F5344CB8AC3E}">
        <p14:creationId xmlns:p14="http://schemas.microsoft.com/office/powerpoint/2010/main" val="101104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14DC2-8891-6440-ACEB-F1E6B89BCF19}" type="slidenum">
              <a:rPr lang="en-GB" smtClean="0"/>
              <a:t>2</a:t>
            </a:fld>
            <a:endParaRPr lang="en-GB"/>
          </a:p>
        </p:txBody>
      </p:sp>
    </p:spTree>
    <p:extLst>
      <p:ext uri="{BB962C8B-B14F-4D97-AF65-F5344CB8AC3E}">
        <p14:creationId xmlns:p14="http://schemas.microsoft.com/office/powerpoint/2010/main" val="3138566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14DC2-8891-6440-ACEB-F1E6B89BCF19}" type="slidenum">
              <a:rPr lang="en-GB" smtClean="0"/>
              <a:t>3</a:t>
            </a:fld>
            <a:endParaRPr lang="en-GB"/>
          </a:p>
        </p:txBody>
      </p:sp>
    </p:spTree>
    <p:extLst>
      <p:ext uri="{BB962C8B-B14F-4D97-AF65-F5344CB8AC3E}">
        <p14:creationId xmlns:p14="http://schemas.microsoft.com/office/powerpoint/2010/main" val="1145563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14DC2-8891-6440-ACEB-F1E6B89BCF19}" type="slidenum">
              <a:rPr lang="en-GB" smtClean="0"/>
              <a:t>4</a:t>
            </a:fld>
            <a:endParaRPr lang="en-GB"/>
          </a:p>
        </p:txBody>
      </p:sp>
    </p:spTree>
    <p:extLst>
      <p:ext uri="{BB962C8B-B14F-4D97-AF65-F5344CB8AC3E}">
        <p14:creationId xmlns:p14="http://schemas.microsoft.com/office/powerpoint/2010/main" val="1400959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14DC2-8891-6440-ACEB-F1E6B89BCF19}" type="slidenum">
              <a:rPr lang="en-GB" smtClean="0"/>
              <a:t>5</a:t>
            </a:fld>
            <a:endParaRPr lang="en-GB"/>
          </a:p>
        </p:txBody>
      </p:sp>
    </p:spTree>
    <p:extLst>
      <p:ext uri="{BB962C8B-B14F-4D97-AF65-F5344CB8AC3E}">
        <p14:creationId xmlns:p14="http://schemas.microsoft.com/office/powerpoint/2010/main" val="3079758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14DC2-8891-6440-ACEB-F1E6B89BCF19}" type="slidenum">
              <a:rPr lang="en-GB" smtClean="0"/>
              <a:t>6</a:t>
            </a:fld>
            <a:endParaRPr lang="en-GB"/>
          </a:p>
        </p:txBody>
      </p:sp>
    </p:spTree>
    <p:extLst>
      <p:ext uri="{BB962C8B-B14F-4D97-AF65-F5344CB8AC3E}">
        <p14:creationId xmlns:p14="http://schemas.microsoft.com/office/powerpoint/2010/main" val="2369761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14DC2-8891-6440-ACEB-F1E6B89BCF19}" type="slidenum">
              <a:rPr lang="en-GB" smtClean="0"/>
              <a:t>7</a:t>
            </a:fld>
            <a:endParaRPr lang="en-GB"/>
          </a:p>
        </p:txBody>
      </p:sp>
    </p:spTree>
    <p:extLst>
      <p:ext uri="{BB962C8B-B14F-4D97-AF65-F5344CB8AC3E}">
        <p14:creationId xmlns:p14="http://schemas.microsoft.com/office/powerpoint/2010/main" val="3975786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14DC2-8891-6440-ACEB-F1E6B89BCF19}" type="slidenum">
              <a:rPr lang="en-GB" smtClean="0"/>
              <a:t>8</a:t>
            </a:fld>
            <a:endParaRPr lang="en-GB"/>
          </a:p>
        </p:txBody>
      </p:sp>
    </p:spTree>
    <p:extLst>
      <p:ext uri="{BB962C8B-B14F-4D97-AF65-F5344CB8AC3E}">
        <p14:creationId xmlns:p14="http://schemas.microsoft.com/office/powerpoint/2010/main" val="1168549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CC6B6-892E-FC77-C01C-AA9F75F3E01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ACF873E-7255-A6A7-434A-ECEF6E0740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631942B-4A4B-8CB3-620B-262E6A101728}"/>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5" name="Footer Placeholder 4">
            <a:extLst>
              <a:ext uri="{FF2B5EF4-FFF2-40B4-BE49-F238E27FC236}">
                <a16:creationId xmlns:a16="http://schemas.microsoft.com/office/drawing/2014/main" id="{2FF6D831-D3D2-D659-D72E-DD7007B4AE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9C149F-848C-42EE-F13E-17742287AEA6}"/>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28569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06A0D-894B-2C6B-BBF2-833FE5D63F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E107D16-B5E7-9667-8B62-DC53D4ED97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572393-6DFB-2D87-FAED-4953E55188B8}"/>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5" name="Footer Placeholder 4">
            <a:extLst>
              <a:ext uri="{FF2B5EF4-FFF2-40B4-BE49-F238E27FC236}">
                <a16:creationId xmlns:a16="http://schemas.microsoft.com/office/drawing/2014/main" id="{461C6DC8-02D1-9B15-C632-B8CE8A446A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78AF20-E760-F90F-4D49-1CE8AA9B61C2}"/>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4268301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34138-5291-29F0-8DD1-E7AE431A2F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719D5D-4312-0667-6C9B-6D96D55DFB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715AA5-39FF-34F5-0C57-45383988CBD0}"/>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5" name="Footer Placeholder 4">
            <a:extLst>
              <a:ext uri="{FF2B5EF4-FFF2-40B4-BE49-F238E27FC236}">
                <a16:creationId xmlns:a16="http://schemas.microsoft.com/office/drawing/2014/main" id="{32D1452F-4576-AE8C-CD86-032E1DC0B6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FECF52-8502-A39A-CF33-66BC24A6C04E}"/>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2776981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6C2FE-DBBD-C1AE-924E-8CC333BB38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5DD292-7DD0-3E08-CC4C-A93D6210AEE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B69A24C-A0BD-EA38-53A4-B74F4F0EEF6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12E0587-0CF0-AD08-EAB7-14A7F285B70D}"/>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6" name="Footer Placeholder 5">
            <a:extLst>
              <a:ext uri="{FF2B5EF4-FFF2-40B4-BE49-F238E27FC236}">
                <a16:creationId xmlns:a16="http://schemas.microsoft.com/office/drawing/2014/main" id="{9BB270EE-7CD7-7DDB-DC34-2F966A6E65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929A55-3C57-9999-EB3A-768A5CDE6F21}"/>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566430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92349-27B8-DA4A-3B95-0E543D3A33D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1432660-11B4-F9B7-A444-9734E60FA6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E15A6E-41FC-B474-CD98-F4EC3D29F6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FDF68A7-6672-C9CA-0F6B-6EFC3F7CF3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820857C-C95D-EA39-0A1C-8A7AD5AD5AF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5DC1445-7325-DF77-DC04-B8666F593D4C}"/>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8" name="Footer Placeholder 7">
            <a:extLst>
              <a:ext uri="{FF2B5EF4-FFF2-40B4-BE49-F238E27FC236}">
                <a16:creationId xmlns:a16="http://schemas.microsoft.com/office/drawing/2014/main" id="{50FF32EF-CEAA-C1BE-216E-EAA588C5E5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1738AE-1FC0-85A2-E1A3-09FC99D822BB}"/>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91933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B740-2C8D-B3FE-BB5A-072362F0272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AF43C6B-1151-E2B3-DECB-15145347DC58}"/>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4" name="Footer Placeholder 3">
            <a:extLst>
              <a:ext uri="{FF2B5EF4-FFF2-40B4-BE49-F238E27FC236}">
                <a16:creationId xmlns:a16="http://schemas.microsoft.com/office/drawing/2014/main" id="{28A242E5-816C-E45E-436E-D3C854F886C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274F26-CBF4-3BB3-C3DC-28D546D5B4DF}"/>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438976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FF734F-09EA-8762-8AA6-D0744F149E61}"/>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3" name="Footer Placeholder 2">
            <a:extLst>
              <a:ext uri="{FF2B5EF4-FFF2-40B4-BE49-F238E27FC236}">
                <a16:creationId xmlns:a16="http://schemas.microsoft.com/office/drawing/2014/main" id="{C1808753-D64A-D361-9823-4825236136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99C4CE-7B39-83E1-1318-B330A6DCEB93}"/>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237178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5FBE6-9A01-5ACD-4413-A32A59D1E8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35C9FBE-9196-F803-4506-36D087502E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CE52E1-C862-9CA4-8562-E40F0BFB2D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2F04B0-607D-8212-C3F4-B64DB4E00537}"/>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6" name="Footer Placeholder 5">
            <a:extLst>
              <a:ext uri="{FF2B5EF4-FFF2-40B4-BE49-F238E27FC236}">
                <a16:creationId xmlns:a16="http://schemas.microsoft.com/office/drawing/2014/main" id="{1691AB52-422B-1D3A-0FE4-DCFE8F08F2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99026D-AE16-C9B6-A3A4-FE5A2377654D}"/>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3530506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37A65-B35E-3899-9B48-AC76CBDBCE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43D3782-B904-35F9-AD80-950FC73968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CABC0F-F3DF-5A5F-D72D-C1004B6495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5A9225-D4BD-027C-BB17-C3A67F73BA1F}"/>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6" name="Footer Placeholder 5">
            <a:extLst>
              <a:ext uri="{FF2B5EF4-FFF2-40B4-BE49-F238E27FC236}">
                <a16:creationId xmlns:a16="http://schemas.microsoft.com/office/drawing/2014/main" id="{F894F7D9-520B-69C5-73DD-7B7895142E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B67D2B-D7B7-90B4-FF02-E12E327A57AF}"/>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2240674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3A1C5-A557-8B54-1C02-7A3C163BF25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EEF8FDE-0E33-6479-DC3E-7CC4EA8B74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8490ED-DBEC-1895-7135-6555079E15AE}"/>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5" name="Footer Placeholder 4">
            <a:extLst>
              <a:ext uri="{FF2B5EF4-FFF2-40B4-BE49-F238E27FC236}">
                <a16:creationId xmlns:a16="http://schemas.microsoft.com/office/drawing/2014/main" id="{2D62A171-D97D-97EB-3DDF-895AD96B21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47BB0-5922-C307-FC3C-4B5B0F8C21D5}"/>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3496542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80F368-CA39-522F-ED19-A0CEB1D59C3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C242F9A-27BC-16E2-4DD2-1F74FC6C4C8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25A30A2-92E1-8029-E83F-2E9840E190AE}"/>
              </a:ext>
            </a:extLst>
          </p:cNvPr>
          <p:cNvSpPr>
            <a:spLocks noGrp="1"/>
          </p:cNvSpPr>
          <p:nvPr>
            <p:ph type="dt" sz="half" idx="10"/>
          </p:nvPr>
        </p:nvSpPr>
        <p:spPr/>
        <p:txBody>
          <a:bodyPr/>
          <a:lstStyle/>
          <a:p>
            <a:fld id="{2A5B3684-120A-804B-92EF-B78D62E19024}" type="datetimeFigureOut">
              <a:rPr lang="en-GB" smtClean="0"/>
              <a:t>25/02/2023</a:t>
            </a:fld>
            <a:endParaRPr lang="en-GB"/>
          </a:p>
        </p:txBody>
      </p:sp>
      <p:sp>
        <p:nvSpPr>
          <p:cNvPr id="5" name="Footer Placeholder 4">
            <a:extLst>
              <a:ext uri="{FF2B5EF4-FFF2-40B4-BE49-F238E27FC236}">
                <a16:creationId xmlns:a16="http://schemas.microsoft.com/office/drawing/2014/main" id="{F6E3FEFF-909A-7FC5-FEB3-3B7146331A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05D9E2-481B-EC3E-DD0A-D8D6D05F1B1C}"/>
              </a:ext>
            </a:extLst>
          </p:cNvPr>
          <p:cNvSpPr>
            <a:spLocks noGrp="1"/>
          </p:cNvSpPr>
          <p:nvPr>
            <p:ph type="sldNum" sz="quarter" idx="12"/>
          </p:nvPr>
        </p:nvSpPr>
        <p:spPr/>
        <p:txBody>
          <a:bodyPr/>
          <a:lstStyle/>
          <a:p>
            <a:fld id="{2763E505-5238-494C-AA15-7D0C8F37AE17}" type="slidenum">
              <a:rPr lang="en-GB" smtClean="0"/>
              <a:t>‹#›</a:t>
            </a:fld>
            <a:endParaRPr lang="en-GB"/>
          </a:p>
        </p:txBody>
      </p:sp>
    </p:spTree>
    <p:extLst>
      <p:ext uri="{BB962C8B-B14F-4D97-AF65-F5344CB8AC3E}">
        <p14:creationId xmlns:p14="http://schemas.microsoft.com/office/powerpoint/2010/main" val="3263646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8E0A6F-2424-14C9-966F-7AF67FBA6F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9F9376D-C3BC-9146-FD5B-9DD4E07783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43F307-81FD-4089-CCA8-AC1778EC8F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5B3684-120A-804B-92EF-B78D62E19024}" type="datetimeFigureOut">
              <a:rPr lang="en-GB" smtClean="0"/>
              <a:t>25/02/2023</a:t>
            </a:fld>
            <a:endParaRPr lang="en-GB"/>
          </a:p>
        </p:txBody>
      </p:sp>
      <p:sp>
        <p:nvSpPr>
          <p:cNvPr id="5" name="Footer Placeholder 4">
            <a:extLst>
              <a:ext uri="{FF2B5EF4-FFF2-40B4-BE49-F238E27FC236}">
                <a16:creationId xmlns:a16="http://schemas.microsoft.com/office/drawing/2014/main" id="{29B45C59-246C-E372-4A6D-61095191D9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72400EF-87AB-7DF7-6A70-F7E91F5D49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63E505-5238-494C-AA15-7D0C8F37AE17}" type="slidenum">
              <a:rPr lang="en-GB" smtClean="0"/>
              <a:t>‹#›</a:t>
            </a:fld>
            <a:endParaRPr lang="en-GB"/>
          </a:p>
        </p:txBody>
      </p:sp>
    </p:spTree>
    <p:extLst>
      <p:ext uri="{BB962C8B-B14F-4D97-AF65-F5344CB8AC3E}">
        <p14:creationId xmlns:p14="http://schemas.microsoft.com/office/powerpoint/2010/main" val="14847278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2.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5427-564B-E706-F96A-C924CF39FDFB}"/>
              </a:ext>
            </a:extLst>
          </p:cNvPr>
          <p:cNvSpPr>
            <a:spLocks noGrp="1"/>
          </p:cNvSpPr>
          <p:nvPr>
            <p:ph type="ctrTitle"/>
          </p:nvPr>
        </p:nvSpPr>
        <p:spPr>
          <a:xfrm>
            <a:off x="498764" y="556225"/>
            <a:ext cx="11388436" cy="2387600"/>
          </a:xfrm>
        </p:spPr>
        <p:txBody>
          <a:bodyPr/>
          <a:lstStyle/>
          <a:p>
            <a:r>
              <a:rPr lang="en-GB" dirty="0"/>
              <a:t>Organisation Change Case Study</a:t>
            </a:r>
          </a:p>
        </p:txBody>
      </p:sp>
      <p:sp>
        <p:nvSpPr>
          <p:cNvPr id="3" name="Subtitle 2">
            <a:extLst>
              <a:ext uri="{FF2B5EF4-FFF2-40B4-BE49-F238E27FC236}">
                <a16:creationId xmlns:a16="http://schemas.microsoft.com/office/drawing/2014/main" id="{FEBD4404-F5EC-9A40-6D94-1A3E0E8152ED}"/>
              </a:ext>
            </a:extLst>
          </p:cNvPr>
          <p:cNvSpPr>
            <a:spLocks noGrp="1"/>
          </p:cNvSpPr>
          <p:nvPr>
            <p:ph type="subTitle" idx="1"/>
          </p:nvPr>
        </p:nvSpPr>
        <p:spPr>
          <a:xfrm>
            <a:off x="1579419" y="4352370"/>
            <a:ext cx="9144000" cy="1655762"/>
          </a:xfrm>
        </p:spPr>
        <p:txBody>
          <a:bodyPr/>
          <a:lstStyle/>
          <a:p>
            <a:r>
              <a:rPr lang="en-GB" dirty="0"/>
              <a:t>Change and Stability Management BMMB7000</a:t>
            </a:r>
          </a:p>
        </p:txBody>
      </p:sp>
      <p:sp>
        <p:nvSpPr>
          <p:cNvPr id="5" name="TextBox 4">
            <a:extLst>
              <a:ext uri="{FF2B5EF4-FFF2-40B4-BE49-F238E27FC236}">
                <a16:creationId xmlns:a16="http://schemas.microsoft.com/office/drawing/2014/main" id="{9C965F3A-DDBD-F793-6175-61DA63EFD318}"/>
              </a:ext>
            </a:extLst>
          </p:cNvPr>
          <p:cNvSpPr txBox="1"/>
          <p:nvPr/>
        </p:nvSpPr>
        <p:spPr>
          <a:xfrm>
            <a:off x="9434947" y="6248400"/>
            <a:ext cx="2757054" cy="369332"/>
          </a:xfrm>
          <a:prstGeom prst="rect">
            <a:avLst/>
          </a:prstGeom>
          <a:noFill/>
        </p:spPr>
        <p:txBody>
          <a:bodyPr wrap="square" rtlCol="0">
            <a:spAutoFit/>
          </a:bodyPr>
          <a:lstStyle/>
          <a:p>
            <a:r>
              <a:rPr lang="en-GB" dirty="0"/>
              <a:t>Darren Emanuel - 1402731</a:t>
            </a:r>
          </a:p>
        </p:txBody>
      </p:sp>
      <p:cxnSp>
        <p:nvCxnSpPr>
          <p:cNvPr id="6" name="Straight Connector 5">
            <a:extLst>
              <a:ext uri="{FF2B5EF4-FFF2-40B4-BE49-F238E27FC236}">
                <a16:creationId xmlns:a16="http://schemas.microsoft.com/office/drawing/2014/main" id="{5D38C9CA-DD9F-C0B5-BE76-855EFB958B3D}"/>
              </a:ext>
            </a:extLst>
          </p:cNvPr>
          <p:cNvCxnSpPr>
            <a:cxnSpLocks/>
          </p:cNvCxnSpPr>
          <p:nvPr/>
        </p:nvCxnSpPr>
        <p:spPr>
          <a:xfrm>
            <a:off x="304800" y="0"/>
            <a:ext cx="0"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EFE23-7392-7D99-5DC2-A82842E98B54}"/>
              </a:ext>
            </a:extLst>
          </p:cNvPr>
          <p:cNvCxnSpPr>
            <a:cxnSpLocks/>
          </p:cNvCxnSpPr>
          <p:nvPr/>
        </p:nvCxnSpPr>
        <p:spPr>
          <a:xfrm>
            <a:off x="304800" y="0"/>
            <a:ext cx="193964"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14271C6-9AF0-EC56-B821-D04B785F1FB5}"/>
              </a:ext>
            </a:extLst>
          </p:cNvPr>
          <p:cNvCxnSpPr>
            <a:cxnSpLocks/>
          </p:cNvCxnSpPr>
          <p:nvPr/>
        </p:nvCxnSpPr>
        <p:spPr>
          <a:xfrm flipH="1">
            <a:off x="0" y="6608618"/>
            <a:ext cx="12192000" cy="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82DA17-2E27-5030-919F-6AF96E8034DF}"/>
              </a:ext>
            </a:extLst>
          </p:cNvPr>
          <p:cNvCxnSpPr>
            <a:cxnSpLocks/>
          </p:cNvCxnSpPr>
          <p:nvPr/>
        </p:nvCxnSpPr>
        <p:spPr>
          <a:xfrm flipH="1" flipV="1">
            <a:off x="0" y="6437622"/>
            <a:ext cx="12192000" cy="18011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3640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965F3A-DDBD-F793-6175-61DA63EFD318}"/>
              </a:ext>
            </a:extLst>
          </p:cNvPr>
          <p:cNvSpPr txBox="1"/>
          <p:nvPr/>
        </p:nvSpPr>
        <p:spPr>
          <a:xfrm>
            <a:off x="9434947" y="6248400"/>
            <a:ext cx="2757054" cy="369332"/>
          </a:xfrm>
          <a:prstGeom prst="rect">
            <a:avLst/>
          </a:prstGeom>
          <a:noFill/>
        </p:spPr>
        <p:txBody>
          <a:bodyPr wrap="square" rtlCol="0">
            <a:spAutoFit/>
          </a:bodyPr>
          <a:lstStyle/>
          <a:p>
            <a:r>
              <a:rPr lang="en-GB" dirty="0"/>
              <a:t>Darren Emanuel - 1402731</a:t>
            </a:r>
          </a:p>
        </p:txBody>
      </p:sp>
      <p:cxnSp>
        <p:nvCxnSpPr>
          <p:cNvPr id="6" name="Straight Connector 5">
            <a:extLst>
              <a:ext uri="{FF2B5EF4-FFF2-40B4-BE49-F238E27FC236}">
                <a16:creationId xmlns:a16="http://schemas.microsoft.com/office/drawing/2014/main" id="{5D38C9CA-DD9F-C0B5-BE76-855EFB958B3D}"/>
              </a:ext>
            </a:extLst>
          </p:cNvPr>
          <p:cNvCxnSpPr>
            <a:cxnSpLocks/>
          </p:cNvCxnSpPr>
          <p:nvPr/>
        </p:nvCxnSpPr>
        <p:spPr>
          <a:xfrm>
            <a:off x="304800" y="0"/>
            <a:ext cx="0"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EFE23-7392-7D99-5DC2-A82842E98B54}"/>
              </a:ext>
            </a:extLst>
          </p:cNvPr>
          <p:cNvCxnSpPr>
            <a:cxnSpLocks/>
          </p:cNvCxnSpPr>
          <p:nvPr/>
        </p:nvCxnSpPr>
        <p:spPr>
          <a:xfrm>
            <a:off x="304800" y="0"/>
            <a:ext cx="193964"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14271C6-9AF0-EC56-B821-D04B785F1FB5}"/>
              </a:ext>
            </a:extLst>
          </p:cNvPr>
          <p:cNvCxnSpPr>
            <a:cxnSpLocks/>
          </p:cNvCxnSpPr>
          <p:nvPr/>
        </p:nvCxnSpPr>
        <p:spPr>
          <a:xfrm flipH="1">
            <a:off x="0" y="6608618"/>
            <a:ext cx="12192000" cy="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82DA17-2E27-5030-919F-6AF96E8034DF}"/>
              </a:ext>
            </a:extLst>
          </p:cNvPr>
          <p:cNvCxnSpPr>
            <a:cxnSpLocks/>
          </p:cNvCxnSpPr>
          <p:nvPr/>
        </p:nvCxnSpPr>
        <p:spPr>
          <a:xfrm flipH="1" flipV="1">
            <a:off x="0" y="6437622"/>
            <a:ext cx="12192000" cy="18011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DC9EFB4-9AE2-E6BF-2425-C60F12B482BC}"/>
              </a:ext>
            </a:extLst>
          </p:cNvPr>
          <p:cNvSpPr txBox="1"/>
          <p:nvPr/>
        </p:nvSpPr>
        <p:spPr>
          <a:xfrm>
            <a:off x="785829" y="2071310"/>
            <a:ext cx="11119106" cy="4124206"/>
          </a:xfrm>
          <a:prstGeom prst="rect">
            <a:avLst/>
          </a:prstGeom>
          <a:noFill/>
        </p:spPr>
        <p:txBody>
          <a:bodyPr wrap="square" rtlCol="0">
            <a:spAutoFit/>
          </a:bodyPr>
          <a:lstStyle/>
          <a:p>
            <a:endParaRPr lang="en-GB" u="sng" dirty="0"/>
          </a:p>
          <a:p>
            <a:r>
              <a:rPr lang="en-GB" u="sng" dirty="0"/>
              <a:t>Definitions :</a:t>
            </a:r>
          </a:p>
          <a:p>
            <a:endParaRPr lang="en-GB" dirty="0"/>
          </a:p>
          <a:p>
            <a:pPr algn="ctr"/>
            <a:r>
              <a:rPr lang="en-GB" sz="1600" i="1" u="none" strike="noStrike" dirty="0">
                <a:effectLst/>
              </a:rPr>
              <a:t>“Change management is the overarching approach taken in an organisation to move from the current to a future desirable state using a coordinated and structured approach in collaboration with stakeholders.”</a:t>
            </a:r>
            <a:r>
              <a:rPr lang="en-GB" sz="1600" i="1" dirty="0">
                <a:effectLst/>
                <a:ea typeface="Calibri" panose="020F0502020204030204" pitchFamily="34" charset="0"/>
                <a:cs typeface="Times New Roman" panose="02020603050405020304" pitchFamily="18" charset="0"/>
              </a:rPr>
              <a:t>	</a:t>
            </a:r>
          </a:p>
          <a:p>
            <a:pPr algn="r"/>
            <a:r>
              <a:rPr lang="en-GB" sz="1600" i="0" dirty="0">
                <a:effectLst/>
                <a:ea typeface="Calibri" panose="020F0502020204030204" pitchFamily="34" charset="0"/>
                <a:cs typeface="Times New Roman" panose="02020603050405020304" pitchFamily="18" charset="0"/>
              </a:rPr>
              <a:t>					(Association for Project Management , 2019)</a:t>
            </a:r>
          </a:p>
          <a:p>
            <a:endParaRPr lang="en-GB" sz="1600" dirty="0"/>
          </a:p>
          <a:p>
            <a:endParaRPr lang="en-GB" sz="1600" dirty="0"/>
          </a:p>
          <a:p>
            <a:pPr algn="ctr"/>
            <a:r>
              <a:rPr lang="en-GB" sz="1600" i="1" dirty="0">
                <a:effectLst/>
                <a:ea typeface="Calibri" panose="020F0502020204030204" pitchFamily="34" charset="0"/>
              </a:rPr>
              <a:t>“the coordination of a </a:t>
            </a:r>
            <a:r>
              <a:rPr lang="en-GB" sz="1600" i="1" dirty="0">
                <a:effectLst/>
              </a:rPr>
              <a:t>structured period of transition from one situation or state to another in order to achieve lasting change within an organisation.”</a:t>
            </a:r>
          </a:p>
          <a:p>
            <a:pPr algn="r"/>
            <a:r>
              <a:rPr lang="en-GB" sz="1600" i="0" dirty="0">
                <a:solidFill>
                  <a:srgbClr val="0070C0"/>
                </a:solidFill>
                <a:effectLst/>
                <a:ea typeface="Calibri" panose="020F0502020204030204" pitchFamily="34" charset="0"/>
              </a:rPr>
              <a:t>							</a:t>
            </a:r>
            <a:r>
              <a:rPr lang="en-GB" sz="1600" i="0" dirty="0">
                <a:effectLst/>
                <a:ea typeface="Calibri" panose="020F0502020204030204" pitchFamily="34" charset="0"/>
              </a:rPr>
              <a:t>(Chartered Management Institute, 2022)</a:t>
            </a:r>
            <a:endParaRPr lang="en-GB" sz="1600" i="1" dirty="0">
              <a:effectLst/>
            </a:endParaRPr>
          </a:p>
          <a:p>
            <a:endParaRPr lang="en-GB" sz="1600" dirty="0"/>
          </a:p>
          <a:p>
            <a:endParaRPr lang="en-GB" sz="1600" dirty="0"/>
          </a:p>
          <a:p>
            <a:pPr algn="ctr"/>
            <a:r>
              <a:rPr lang="en-GB" sz="1600" i="1" u="none" strike="noStrike" dirty="0">
                <a:solidFill>
                  <a:srgbClr val="36312D"/>
                </a:solidFill>
                <a:effectLst/>
              </a:rPr>
              <a:t>“Change management is the discipline that guides how we prepare, equip and support individuals to successfully adopt change in order to drive organizational success and outcomes”</a:t>
            </a:r>
          </a:p>
          <a:p>
            <a:pPr algn="r"/>
            <a:r>
              <a:rPr lang="en-GB" sz="1600" dirty="0">
                <a:effectLst/>
                <a:ea typeface="Calibri" panose="020F0502020204030204" pitchFamily="34" charset="0"/>
                <a:cs typeface="Times New Roman" panose="02020603050405020304" pitchFamily="18" charset="0"/>
              </a:rPr>
              <a:t>(Prosci, 2020)</a:t>
            </a:r>
          </a:p>
        </p:txBody>
      </p:sp>
      <p:sp>
        <p:nvSpPr>
          <p:cNvPr id="12" name="TextBox 11">
            <a:extLst>
              <a:ext uri="{FF2B5EF4-FFF2-40B4-BE49-F238E27FC236}">
                <a16:creationId xmlns:a16="http://schemas.microsoft.com/office/drawing/2014/main" id="{E481562C-07AA-512E-0713-C5AA80644963}"/>
              </a:ext>
            </a:extLst>
          </p:cNvPr>
          <p:cNvSpPr txBox="1"/>
          <p:nvPr/>
        </p:nvSpPr>
        <p:spPr>
          <a:xfrm>
            <a:off x="893379" y="474988"/>
            <a:ext cx="4414345" cy="1477328"/>
          </a:xfrm>
          <a:prstGeom prst="rect">
            <a:avLst/>
          </a:prstGeom>
          <a:noFill/>
        </p:spPr>
        <p:txBody>
          <a:bodyPr wrap="square" rtlCol="0">
            <a:spAutoFit/>
          </a:bodyPr>
          <a:lstStyle/>
          <a:p>
            <a:pPr algn="ctr"/>
            <a:r>
              <a:rPr lang="en-GB" sz="1800" i="1" dirty="0">
                <a:effectLst/>
                <a:ea typeface="Calibri" panose="020F0502020204030204" pitchFamily="34" charset="0"/>
                <a:cs typeface="APPLE CHANCERY" panose="03020702040506060504" pitchFamily="66" charset="-79"/>
              </a:rPr>
              <a:t>“90% of organisations had planned and managed change within the last 3 years” </a:t>
            </a:r>
          </a:p>
          <a:p>
            <a:pPr algn="ctr"/>
            <a:endParaRPr lang="en-GB" sz="1800" i="1" dirty="0">
              <a:effectLst/>
              <a:ea typeface="Calibri" panose="020F0502020204030204" pitchFamily="34" charset="0"/>
              <a:cs typeface="APPLE CHANCERY" panose="03020702040506060504" pitchFamily="66" charset="-79"/>
            </a:endParaRPr>
          </a:p>
          <a:p>
            <a:pPr algn="r"/>
            <a:r>
              <a:rPr lang="en-GB" sz="1800" i="0" dirty="0">
                <a:effectLst/>
                <a:latin typeface="Calibri" panose="020F0502020204030204" pitchFamily="34" charset="0"/>
                <a:ea typeface="Calibri" panose="020F0502020204030204" pitchFamily="34" charset="0"/>
                <a:cs typeface="Times New Roman" panose="02020603050405020304" pitchFamily="18" charset="0"/>
              </a:rPr>
              <a:t>(Association for Project Management , 2017)</a:t>
            </a:r>
          </a:p>
          <a:p>
            <a:endParaRPr lang="en-GB" dirty="0"/>
          </a:p>
        </p:txBody>
      </p:sp>
      <p:sp>
        <p:nvSpPr>
          <p:cNvPr id="13" name="TextBox 12">
            <a:extLst>
              <a:ext uri="{FF2B5EF4-FFF2-40B4-BE49-F238E27FC236}">
                <a16:creationId xmlns:a16="http://schemas.microsoft.com/office/drawing/2014/main" id="{B4D4FB06-0B96-C9AC-A691-BC55697CFF8C}"/>
              </a:ext>
            </a:extLst>
          </p:cNvPr>
          <p:cNvSpPr txBox="1"/>
          <p:nvPr/>
        </p:nvSpPr>
        <p:spPr>
          <a:xfrm>
            <a:off x="6287633" y="171824"/>
            <a:ext cx="5336808" cy="2031325"/>
          </a:xfrm>
          <a:prstGeom prst="rect">
            <a:avLst/>
          </a:prstGeom>
          <a:noFill/>
        </p:spPr>
        <p:txBody>
          <a:bodyPr wrap="square" rtlCol="0">
            <a:spAutoFit/>
          </a:bodyPr>
          <a:lstStyle/>
          <a:p>
            <a:pPr algn="r"/>
            <a:r>
              <a:rPr lang="en-GB" dirty="0">
                <a:effectLst/>
              </a:rPr>
              <a:t> </a:t>
            </a:r>
            <a:endParaRPr lang="en-GB" u="sng" dirty="0"/>
          </a:p>
          <a:p>
            <a:pPr algn="ctr"/>
            <a:r>
              <a:rPr lang="en-GB" i="1" dirty="0">
                <a:latin typeface="Calibri" panose="020F0502020204030204" pitchFamily="34" charset="0"/>
                <a:ea typeface="Calibri" panose="020F0502020204030204" pitchFamily="34" charset="0"/>
                <a:cs typeface="Times New Roman" panose="02020603050405020304" pitchFamily="18" charset="0"/>
              </a:rPr>
              <a:t>“change is at the heart of everything that is achieved in organizations. Once individuals have the motivation to do something different, the whole world can begin to change.”</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r"/>
            <a:r>
              <a:rPr lang="en-GB" dirty="0">
                <a:latin typeface="Calibri" panose="020F0502020204030204" pitchFamily="34" charset="0"/>
                <a:ea typeface="Calibri" panose="020F0502020204030204" pitchFamily="34" charset="0"/>
                <a:cs typeface="Times New Roman" panose="02020603050405020304" pitchFamily="18" charset="0"/>
              </a:rPr>
              <a:t>(Cameron &amp; Green, 2020)</a:t>
            </a:r>
          </a:p>
          <a:p>
            <a:endParaRPr lang="en-GB" dirty="0"/>
          </a:p>
        </p:txBody>
      </p:sp>
      <p:cxnSp>
        <p:nvCxnSpPr>
          <p:cNvPr id="15" name="Straight Connector 14">
            <a:extLst>
              <a:ext uri="{FF2B5EF4-FFF2-40B4-BE49-F238E27FC236}">
                <a16:creationId xmlns:a16="http://schemas.microsoft.com/office/drawing/2014/main" id="{B91501D6-57CF-A8BD-CC08-A343C4A146AE}"/>
              </a:ext>
            </a:extLst>
          </p:cNvPr>
          <p:cNvCxnSpPr>
            <a:cxnSpLocks/>
          </p:cNvCxnSpPr>
          <p:nvPr/>
        </p:nvCxnSpPr>
        <p:spPr>
          <a:xfrm>
            <a:off x="5696607" y="0"/>
            <a:ext cx="0" cy="2071310"/>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1AE94BA-D781-8269-5440-E61474358220}"/>
              </a:ext>
            </a:extLst>
          </p:cNvPr>
          <p:cNvCxnSpPr>
            <a:cxnSpLocks/>
          </p:cNvCxnSpPr>
          <p:nvPr/>
        </p:nvCxnSpPr>
        <p:spPr>
          <a:xfrm flipH="1">
            <a:off x="785829" y="2071310"/>
            <a:ext cx="11017288" cy="0"/>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0282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965F3A-DDBD-F793-6175-61DA63EFD318}"/>
              </a:ext>
            </a:extLst>
          </p:cNvPr>
          <p:cNvSpPr txBox="1"/>
          <p:nvPr/>
        </p:nvSpPr>
        <p:spPr>
          <a:xfrm>
            <a:off x="9434947" y="6248400"/>
            <a:ext cx="2757054" cy="369332"/>
          </a:xfrm>
          <a:prstGeom prst="rect">
            <a:avLst/>
          </a:prstGeom>
          <a:noFill/>
        </p:spPr>
        <p:txBody>
          <a:bodyPr wrap="square" rtlCol="0">
            <a:spAutoFit/>
          </a:bodyPr>
          <a:lstStyle/>
          <a:p>
            <a:r>
              <a:rPr lang="en-GB" dirty="0"/>
              <a:t>Darren Emanuel - 1402731</a:t>
            </a:r>
          </a:p>
        </p:txBody>
      </p:sp>
      <p:cxnSp>
        <p:nvCxnSpPr>
          <p:cNvPr id="6" name="Straight Connector 5">
            <a:extLst>
              <a:ext uri="{FF2B5EF4-FFF2-40B4-BE49-F238E27FC236}">
                <a16:creationId xmlns:a16="http://schemas.microsoft.com/office/drawing/2014/main" id="{5D38C9CA-DD9F-C0B5-BE76-855EFB958B3D}"/>
              </a:ext>
            </a:extLst>
          </p:cNvPr>
          <p:cNvCxnSpPr>
            <a:cxnSpLocks/>
          </p:cNvCxnSpPr>
          <p:nvPr/>
        </p:nvCxnSpPr>
        <p:spPr>
          <a:xfrm>
            <a:off x="304800" y="0"/>
            <a:ext cx="0"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EFE23-7392-7D99-5DC2-A82842E98B54}"/>
              </a:ext>
            </a:extLst>
          </p:cNvPr>
          <p:cNvCxnSpPr>
            <a:cxnSpLocks/>
          </p:cNvCxnSpPr>
          <p:nvPr/>
        </p:nvCxnSpPr>
        <p:spPr>
          <a:xfrm>
            <a:off x="304800" y="0"/>
            <a:ext cx="193964"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14271C6-9AF0-EC56-B821-D04B785F1FB5}"/>
              </a:ext>
            </a:extLst>
          </p:cNvPr>
          <p:cNvCxnSpPr>
            <a:cxnSpLocks/>
          </p:cNvCxnSpPr>
          <p:nvPr/>
        </p:nvCxnSpPr>
        <p:spPr>
          <a:xfrm flipH="1">
            <a:off x="0" y="6608618"/>
            <a:ext cx="12192000" cy="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82DA17-2E27-5030-919F-6AF96E8034DF}"/>
              </a:ext>
            </a:extLst>
          </p:cNvPr>
          <p:cNvCxnSpPr>
            <a:cxnSpLocks/>
          </p:cNvCxnSpPr>
          <p:nvPr/>
        </p:nvCxnSpPr>
        <p:spPr>
          <a:xfrm flipH="1" flipV="1">
            <a:off x="0" y="6437622"/>
            <a:ext cx="12192000" cy="18011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DC9EFB4-9AE2-E6BF-2425-C60F12B482BC}"/>
              </a:ext>
            </a:extLst>
          </p:cNvPr>
          <p:cNvSpPr txBox="1"/>
          <p:nvPr/>
        </p:nvSpPr>
        <p:spPr>
          <a:xfrm>
            <a:off x="684000" y="366890"/>
            <a:ext cx="5278955" cy="3693319"/>
          </a:xfrm>
          <a:prstGeom prst="rect">
            <a:avLst/>
          </a:prstGeom>
          <a:noFill/>
        </p:spPr>
        <p:txBody>
          <a:bodyPr wrap="square" rtlCol="0">
            <a:spAutoFit/>
          </a:bodyPr>
          <a:lstStyle/>
          <a:p>
            <a:r>
              <a:rPr lang="en-GB" u="sng" dirty="0"/>
              <a:t>Organisation Introduction :</a:t>
            </a:r>
          </a:p>
          <a:p>
            <a:endParaRPr lang="en-GB" u="sng" dirty="0"/>
          </a:p>
          <a:p>
            <a:pPr marL="285750" indent="-285750">
              <a:buFont typeface="Arial" panose="020B0604020202020204" pitchFamily="34" charset="0"/>
              <a:buChar char="•"/>
            </a:pPr>
            <a:r>
              <a:rPr lang="en-GB" dirty="0"/>
              <a:t>Royal Mail was started in 1516, by Brian Tuke</a:t>
            </a:r>
          </a:p>
          <a:p>
            <a:pPr marL="285750" indent="-285750">
              <a:buFont typeface="Arial" panose="020B0604020202020204" pitchFamily="34" charset="0"/>
              <a:buChar char="•"/>
            </a:pPr>
            <a:r>
              <a:rPr lang="en-GB" sz="1800" dirty="0">
                <a:effectLst/>
                <a:ea typeface="Calibri" panose="020F0502020204030204" pitchFamily="34" charset="0"/>
              </a:rPr>
              <a:t>Royal Mail is the UK’s sole designated universal postal provider</a:t>
            </a:r>
          </a:p>
          <a:p>
            <a:pPr marL="285750" indent="-285750">
              <a:buFont typeface="Arial" panose="020B0604020202020204" pitchFamily="34" charset="0"/>
              <a:buChar char="•"/>
            </a:pPr>
            <a:r>
              <a:rPr lang="en-GB" dirty="0">
                <a:ea typeface="Calibri" panose="020F0502020204030204" pitchFamily="34" charset="0"/>
              </a:rPr>
              <a:t>D</a:t>
            </a:r>
            <a:r>
              <a:rPr lang="en-GB" sz="1800" dirty="0">
                <a:effectLst/>
                <a:ea typeface="Calibri" panose="020F0502020204030204" pitchFamily="34" charset="0"/>
              </a:rPr>
              <a:t>elivers letters and parcels to over 31 million addresses across the UK 6 days a week. </a:t>
            </a:r>
          </a:p>
          <a:p>
            <a:pPr marL="285750" indent="-285750">
              <a:buFont typeface="Arial" panose="020B0604020202020204" pitchFamily="34" charset="0"/>
              <a:buChar char="•"/>
            </a:pPr>
            <a:r>
              <a:rPr lang="en-GB" dirty="0"/>
              <a:t>In 2014, Royal Mail was privatised with 90% shareholders being private and 10% being staff shareholders</a:t>
            </a:r>
          </a:p>
          <a:p>
            <a:pPr marL="285750" indent="-285750">
              <a:buFont typeface="Arial" panose="020B0604020202020204" pitchFamily="34" charset="0"/>
              <a:buChar char="•"/>
            </a:pPr>
            <a:r>
              <a:rPr lang="en-GB" dirty="0"/>
              <a:t>Over 150,000 staff currently employed</a:t>
            </a:r>
          </a:p>
          <a:p>
            <a:pPr marL="285750" indent="-285750">
              <a:buFont typeface="Arial" panose="020B0604020202020204" pitchFamily="34" charset="0"/>
              <a:buChar char="•"/>
            </a:pPr>
            <a:endParaRPr lang="en-GB" u="sng" dirty="0"/>
          </a:p>
          <a:p>
            <a:endParaRPr lang="en-GB" dirty="0"/>
          </a:p>
        </p:txBody>
      </p:sp>
      <p:pic>
        <p:nvPicPr>
          <p:cNvPr id="2" name="Picture 1">
            <a:extLst>
              <a:ext uri="{FF2B5EF4-FFF2-40B4-BE49-F238E27FC236}">
                <a16:creationId xmlns:a16="http://schemas.microsoft.com/office/drawing/2014/main" id="{BEFEB3A5-7B8B-C039-24CB-BB9FA3A12FED}"/>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10000" b="90000" l="10000" r="90000">
                        <a14:foregroundMark x1="38933" y1="21502" x2="56867" y2="40206"/>
                        <a14:foregroundMark x1="56867" y1="40206" x2="60613" y2="47423"/>
                        <a14:foregroundMark x1="60953" y1="22386" x2="50965" y2="29602"/>
                        <a14:foregroundMark x1="50965" y1="29602" x2="38593" y2="45803"/>
                        <a14:foregroundMark x1="38593" y1="45803" x2="38820" y2="51546"/>
                        <a14:foregroundMark x1="38593" y1="45066" x2="38593" y2="21355"/>
                        <a14:foregroundMark x1="38593" y1="21208" x2="59251" y2="22533"/>
                        <a14:foregroundMark x1="59251" y1="22533" x2="60953" y2="21355"/>
                        <a14:foregroundMark x1="60953" y1="21208" x2="61180" y2="48306"/>
                        <a14:foregroundMark x1="54370" y1="25037" x2="43246" y2="25626"/>
                        <a14:foregroundMark x1="43246" y1="25626" x2="42338" y2="40206"/>
                        <a14:foregroundMark x1="42338" y1="40206" x2="46992" y2="51105"/>
                        <a14:foregroundMark x1="46992" y1="51105" x2="47106" y2="39028"/>
                        <a14:foregroundMark x1="47106" y1="39028" x2="52554" y2="47865"/>
                        <a14:foregroundMark x1="52554" y1="47865" x2="56413" y2="37408"/>
                        <a14:foregroundMark x1="56413" y1="37408" x2="46084" y2="33873"/>
                        <a14:foregroundMark x1="46084" y1="33873" x2="44722" y2="24890"/>
                        <a14:foregroundMark x1="53235" y1="31075" x2="44949" y2="27982"/>
                        <a14:foregroundMark x1="44949" y1="27982" x2="39160" y2="36377"/>
                        <a14:foregroundMark x1="39160" y1="36377" x2="42906" y2="28424"/>
                        <a14:foregroundMark x1="42225" y1="26362" x2="51646" y2="31811"/>
                        <a14:foregroundMark x1="51646" y1="31811" x2="53462" y2="31959"/>
                        <a14:foregroundMark x1="61180" y1="68630" x2="57889" y2="78498"/>
                        <a14:foregroundMark x1="57889" y1="78498" x2="53348" y2="78792"/>
                        <a14:foregroundMark x1="59705" y1="78203" x2="45403" y2="76730"/>
                        <a14:foregroundMark x1="45403" y1="76730" x2="38593" y2="70545"/>
                        <a14:foregroundMark x1="38593" y1="70545" x2="43019" y2="73785"/>
                        <a14:foregroundMark x1="40636" y1="73932" x2="54370" y2="69219"/>
                      </a14:backgroundRemoval>
                    </a14:imgEffect>
                  </a14:imgLayer>
                </a14:imgProps>
              </a:ext>
              <a:ext uri="{28A0092B-C50C-407E-A947-70E740481C1C}">
                <a14:useLocalDpi xmlns:a14="http://schemas.microsoft.com/office/drawing/2010/main" val="0"/>
              </a:ext>
            </a:extLst>
          </a:blip>
          <a:srcRect l="15503" t="19915" r="16016" b="19170"/>
          <a:stretch/>
        </p:blipFill>
        <p:spPr bwMode="auto">
          <a:xfrm>
            <a:off x="8713499" y="3323850"/>
            <a:ext cx="3089607" cy="2118730"/>
          </a:xfrm>
          <a:prstGeom prst="rect">
            <a:avLst/>
          </a:prstGeom>
          <a:noFill/>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8905208A-1260-F6E9-E353-B15DA3991058}"/>
              </a:ext>
            </a:extLst>
          </p:cNvPr>
          <p:cNvSpPr txBox="1"/>
          <p:nvPr/>
        </p:nvSpPr>
        <p:spPr>
          <a:xfrm>
            <a:off x="9146073" y="5484912"/>
            <a:ext cx="3045927" cy="523220"/>
          </a:xfrm>
          <a:prstGeom prst="rect">
            <a:avLst/>
          </a:prstGeom>
          <a:noFill/>
        </p:spPr>
        <p:txBody>
          <a:bodyPr wrap="square" rtlCol="0">
            <a:spAutoFit/>
          </a:bodyPr>
          <a:lstStyle/>
          <a:p>
            <a:r>
              <a:rPr lang="en-GB" sz="1400" dirty="0"/>
              <a:t>Logo Sourced from </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(International Distribution Services , 2023)</a:t>
            </a:r>
            <a:r>
              <a:rPr lang="en-GB" sz="1400" dirty="0">
                <a:effectLst/>
              </a:rPr>
              <a:t> </a:t>
            </a:r>
            <a:endParaRPr lang="en-GB" sz="1400" dirty="0"/>
          </a:p>
        </p:txBody>
      </p:sp>
      <p:pic>
        <p:nvPicPr>
          <p:cNvPr id="10" name="Picture 9">
            <a:extLst>
              <a:ext uri="{FF2B5EF4-FFF2-40B4-BE49-F238E27FC236}">
                <a16:creationId xmlns:a16="http://schemas.microsoft.com/office/drawing/2014/main" id="{C4FB341A-9D0B-04C0-B6B4-FEE5768C86BC}"/>
              </a:ext>
            </a:extLst>
          </p:cNvPr>
          <p:cNvPicPr>
            <a:picLocks noChangeAspect="1"/>
          </p:cNvPicPr>
          <p:nvPr/>
        </p:nvPicPr>
        <p:blipFill>
          <a:blip r:embed="rId5">
            <a:alphaModFix amt="70000"/>
          </a:blip>
          <a:stretch>
            <a:fillRect/>
          </a:stretch>
        </p:blipFill>
        <p:spPr>
          <a:xfrm>
            <a:off x="6243353" y="506091"/>
            <a:ext cx="5559754" cy="2379821"/>
          </a:xfrm>
          <a:prstGeom prst="rect">
            <a:avLst/>
          </a:prstGeom>
          <a:ln>
            <a:noFill/>
          </a:ln>
          <a:effectLst>
            <a:softEdge rad="112500"/>
          </a:effectLst>
        </p:spPr>
      </p:pic>
      <p:sp>
        <p:nvSpPr>
          <p:cNvPr id="12" name="TextBox 11">
            <a:extLst>
              <a:ext uri="{FF2B5EF4-FFF2-40B4-BE49-F238E27FC236}">
                <a16:creationId xmlns:a16="http://schemas.microsoft.com/office/drawing/2014/main" id="{36C29E87-BCE7-37BB-D92D-405FA8352E76}"/>
              </a:ext>
            </a:extLst>
          </p:cNvPr>
          <p:cNvSpPr txBox="1"/>
          <p:nvPr/>
        </p:nvSpPr>
        <p:spPr>
          <a:xfrm>
            <a:off x="7190149" y="2944498"/>
            <a:ext cx="4612957" cy="307777"/>
          </a:xfrm>
          <a:prstGeom prst="rect">
            <a:avLst/>
          </a:prstGeom>
          <a:noFill/>
        </p:spPr>
        <p:txBody>
          <a:bodyPr wrap="square" rtlCol="0">
            <a:spAutoFit/>
          </a:bodyPr>
          <a:lstStyle/>
          <a:p>
            <a:r>
              <a:rPr lang="en-GB" sz="1400" dirty="0"/>
              <a:t>Sourced from Author (Darren Emanuel) 2023</a:t>
            </a:r>
            <a:r>
              <a:rPr lang="en-GB" sz="1400" dirty="0">
                <a:effectLst/>
              </a:rPr>
              <a:t> </a:t>
            </a:r>
            <a:endParaRPr lang="en-GB" sz="1400" dirty="0"/>
          </a:p>
        </p:txBody>
      </p:sp>
      <p:sp>
        <p:nvSpPr>
          <p:cNvPr id="13" name="TextBox 12">
            <a:extLst>
              <a:ext uri="{FF2B5EF4-FFF2-40B4-BE49-F238E27FC236}">
                <a16:creationId xmlns:a16="http://schemas.microsoft.com/office/drawing/2014/main" id="{F38E30F1-2FD4-B97B-9C04-973CE47F86A2}"/>
              </a:ext>
            </a:extLst>
          </p:cNvPr>
          <p:cNvSpPr txBox="1"/>
          <p:nvPr/>
        </p:nvSpPr>
        <p:spPr>
          <a:xfrm>
            <a:off x="4722455" y="4597583"/>
            <a:ext cx="4222528" cy="1754326"/>
          </a:xfrm>
          <a:prstGeom prst="rect">
            <a:avLst/>
          </a:prstGeom>
          <a:noFill/>
        </p:spPr>
        <p:txBody>
          <a:bodyPr wrap="square" rtlCol="0">
            <a:spAutoFit/>
          </a:bodyPr>
          <a:lstStyle/>
          <a:p>
            <a:r>
              <a:rPr lang="en-GB" sz="1800" i="1" dirty="0">
                <a:effectLst/>
                <a:ea typeface="Calibri" panose="020F0502020204030204" pitchFamily="34" charset="0"/>
              </a:rPr>
              <a:t>“Royal Mail is transforming from a UK-focused letters business that delivers parcels, to a parcels-led, international business, delivering letters in the UK.”</a:t>
            </a:r>
          </a:p>
          <a:p>
            <a:r>
              <a:rPr lang="en-GB" sz="1800" i="1" dirty="0">
                <a:effectLst/>
                <a:ea typeface="Calibri" panose="020F0502020204030204" pitchFamily="34" charset="0"/>
              </a:rPr>
              <a:t> </a:t>
            </a:r>
          </a:p>
          <a:p>
            <a:pPr algn="r"/>
            <a:r>
              <a:rPr lang="en-GB" sz="1800" dirty="0">
                <a:effectLst/>
                <a:ea typeface="Calibri" panose="020F0502020204030204" pitchFamily="34" charset="0"/>
              </a:rPr>
              <a:t>(International Distribution Services , 2023)</a:t>
            </a:r>
            <a:r>
              <a:rPr lang="en-GB" dirty="0">
                <a:effectLst/>
              </a:rPr>
              <a:t> </a:t>
            </a:r>
            <a:r>
              <a:rPr lang="en-GB" sz="1800" dirty="0">
                <a:effectLst/>
                <a:ea typeface="Calibri" panose="020F0502020204030204" pitchFamily="34" charset="0"/>
              </a:rPr>
              <a:t> </a:t>
            </a:r>
            <a:endParaRPr lang="en-GB" dirty="0"/>
          </a:p>
        </p:txBody>
      </p:sp>
      <p:sp>
        <p:nvSpPr>
          <p:cNvPr id="14" name="TextBox 13">
            <a:extLst>
              <a:ext uri="{FF2B5EF4-FFF2-40B4-BE49-F238E27FC236}">
                <a16:creationId xmlns:a16="http://schemas.microsoft.com/office/drawing/2014/main" id="{0BADEFE4-4D7F-1D32-0C99-DDE2620113D8}"/>
              </a:ext>
            </a:extLst>
          </p:cNvPr>
          <p:cNvSpPr txBox="1"/>
          <p:nvPr/>
        </p:nvSpPr>
        <p:spPr>
          <a:xfrm>
            <a:off x="526955" y="4722627"/>
            <a:ext cx="4088525" cy="1200329"/>
          </a:xfrm>
          <a:prstGeom prst="rect">
            <a:avLst/>
          </a:prstGeom>
          <a:noFill/>
        </p:spPr>
        <p:txBody>
          <a:bodyPr wrap="square" rtlCol="0">
            <a:spAutoFit/>
          </a:bodyPr>
          <a:lstStyle/>
          <a:p>
            <a:r>
              <a:rPr lang="en-GB" sz="1800" i="1" dirty="0">
                <a:effectLst/>
                <a:ea typeface="Calibri" panose="020F0502020204030204" pitchFamily="34" charset="0"/>
              </a:rPr>
              <a:t>“The pace of change needs to accelerate</a:t>
            </a:r>
            <a:r>
              <a:rPr lang="en-GB" i="1" dirty="0">
                <a:ea typeface="Calibri" panose="020F0502020204030204" pitchFamily="34" charset="0"/>
              </a:rPr>
              <a:t>” </a:t>
            </a:r>
          </a:p>
          <a:p>
            <a:pPr algn="r"/>
            <a:r>
              <a:rPr lang="en-GB" dirty="0">
                <a:ea typeface="Calibri" panose="020F0502020204030204" pitchFamily="34" charset="0"/>
              </a:rPr>
              <a:t>Non-Executive Chair Keith Williams </a:t>
            </a:r>
          </a:p>
          <a:p>
            <a:pPr algn="r"/>
            <a:r>
              <a:rPr lang="en-GB" dirty="0">
                <a:ea typeface="Calibri" panose="020F0502020204030204" pitchFamily="34" charset="0"/>
              </a:rPr>
              <a:t>(</a:t>
            </a:r>
            <a:r>
              <a:rPr lang="en-GB" sz="1800" dirty="0">
                <a:effectLst/>
                <a:ea typeface="Calibri" panose="020F0502020204030204" pitchFamily="34" charset="0"/>
              </a:rPr>
              <a:t>Royal Mail , 2021).</a:t>
            </a:r>
          </a:p>
          <a:p>
            <a:endParaRPr lang="en-GB" dirty="0"/>
          </a:p>
        </p:txBody>
      </p:sp>
      <p:cxnSp>
        <p:nvCxnSpPr>
          <p:cNvPr id="16" name="Straight Connector 15">
            <a:extLst>
              <a:ext uri="{FF2B5EF4-FFF2-40B4-BE49-F238E27FC236}">
                <a16:creationId xmlns:a16="http://schemas.microsoft.com/office/drawing/2014/main" id="{DB2339B9-F72D-1656-4BE9-166B8BB948F9}"/>
              </a:ext>
            </a:extLst>
          </p:cNvPr>
          <p:cNvCxnSpPr>
            <a:cxnSpLocks/>
          </p:cNvCxnSpPr>
          <p:nvPr/>
        </p:nvCxnSpPr>
        <p:spPr>
          <a:xfrm>
            <a:off x="4634304" y="4509197"/>
            <a:ext cx="0" cy="1896259"/>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7DDBC97-A64E-4906-9709-C9D0B2CECCFF}"/>
              </a:ext>
            </a:extLst>
          </p:cNvPr>
          <p:cNvCxnSpPr>
            <a:cxnSpLocks/>
          </p:cNvCxnSpPr>
          <p:nvPr/>
        </p:nvCxnSpPr>
        <p:spPr>
          <a:xfrm flipH="1">
            <a:off x="684000" y="4509197"/>
            <a:ext cx="7791788" cy="0"/>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381A7D07-50D8-A100-C350-0B5EB0168A84}"/>
              </a:ext>
            </a:extLst>
          </p:cNvPr>
          <p:cNvSpPr txBox="1"/>
          <p:nvPr/>
        </p:nvSpPr>
        <p:spPr>
          <a:xfrm>
            <a:off x="3249308" y="3662489"/>
            <a:ext cx="4222528" cy="369332"/>
          </a:xfrm>
          <a:prstGeom prst="rect">
            <a:avLst/>
          </a:prstGeom>
          <a:noFill/>
        </p:spPr>
        <p:txBody>
          <a:bodyPr wrap="square" rtlCol="0">
            <a:spAutoFit/>
          </a:bodyPr>
          <a:lstStyle/>
          <a:p>
            <a:pPr algn="r"/>
            <a:r>
              <a:rPr lang="en-GB" sz="1800" dirty="0">
                <a:effectLst/>
                <a:ea typeface="Calibri" panose="020F0502020204030204" pitchFamily="34" charset="0"/>
              </a:rPr>
              <a:t>(International Distribution Services , 2023)</a:t>
            </a:r>
            <a:r>
              <a:rPr lang="en-GB" dirty="0">
                <a:effectLst/>
              </a:rPr>
              <a:t> </a:t>
            </a:r>
            <a:r>
              <a:rPr lang="en-GB" sz="1800" dirty="0">
                <a:effectLst/>
                <a:ea typeface="Calibri" panose="020F0502020204030204" pitchFamily="34" charset="0"/>
              </a:rPr>
              <a:t> </a:t>
            </a:r>
            <a:endParaRPr lang="en-GB" dirty="0"/>
          </a:p>
        </p:txBody>
      </p:sp>
    </p:spTree>
    <p:extLst>
      <p:ext uri="{BB962C8B-B14F-4D97-AF65-F5344CB8AC3E}">
        <p14:creationId xmlns:p14="http://schemas.microsoft.com/office/powerpoint/2010/main" val="2003448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965F3A-DDBD-F793-6175-61DA63EFD318}"/>
              </a:ext>
            </a:extLst>
          </p:cNvPr>
          <p:cNvSpPr txBox="1"/>
          <p:nvPr/>
        </p:nvSpPr>
        <p:spPr>
          <a:xfrm>
            <a:off x="9434947" y="6248400"/>
            <a:ext cx="2757054" cy="369332"/>
          </a:xfrm>
          <a:prstGeom prst="rect">
            <a:avLst/>
          </a:prstGeom>
          <a:noFill/>
        </p:spPr>
        <p:txBody>
          <a:bodyPr wrap="square" rtlCol="0">
            <a:spAutoFit/>
          </a:bodyPr>
          <a:lstStyle/>
          <a:p>
            <a:r>
              <a:rPr lang="en-GB" dirty="0"/>
              <a:t>Darren Emanuel - 1402731</a:t>
            </a:r>
          </a:p>
        </p:txBody>
      </p:sp>
      <p:cxnSp>
        <p:nvCxnSpPr>
          <p:cNvPr id="6" name="Straight Connector 5">
            <a:extLst>
              <a:ext uri="{FF2B5EF4-FFF2-40B4-BE49-F238E27FC236}">
                <a16:creationId xmlns:a16="http://schemas.microsoft.com/office/drawing/2014/main" id="{5D38C9CA-DD9F-C0B5-BE76-855EFB958B3D}"/>
              </a:ext>
            </a:extLst>
          </p:cNvPr>
          <p:cNvCxnSpPr>
            <a:cxnSpLocks/>
          </p:cNvCxnSpPr>
          <p:nvPr/>
        </p:nvCxnSpPr>
        <p:spPr>
          <a:xfrm>
            <a:off x="304800" y="0"/>
            <a:ext cx="0"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EFE23-7392-7D99-5DC2-A82842E98B54}"/>
              </a:ext>
            </a:extLst>
          </p:cNvPr>
          <p:cNvCxnSpPr>
            <a:cxnSpLocks/>
          </p:cNvCxnSpPr>
          <p:nvPr/>
        </p:nvCxnSpPr>
        <p:spPr>
          <a:xfrm>
            <a:off x="304800" y="0"/>
            <a:ext cx="193964"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14271C6-9AF0-EC56-B821-D04B785F1FB5}"/>
              </a:ext>
            </a:extLst>
          </p:cNvPr>
          <p:cNvCxnSpPr>
            <a:cxnSpLocks/>
          </p:cNvCxnSpPr>
          <p:nvPr/>
        </p:nvCxnSpPr>
        <p:spPr>
          <a:xfrm flipH="1">
            <a:off x="0" y="6608618"/>
            <a:ext cx="12192000" cy="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82DA17-2E27-5030-919F-6AF96E8034DF}"/>
              </a:ext>
            </a:extLst>
          </p:cNvPr>
          <p:cNvCxnSpPr>
            <a:cxnSpLocks/>
          </p:cNvCxnSpPr>
          <p:nvPr/>
        </p:nvCxnSpPr>
        <p:spPr>
          <a:xfrm flipH="1" flipV="1">
            <a:off x="0" y="6437622"/>
            <a:ext cx="12192000" cy="18011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DC9EFB4-9AE2-E6BF-2425-C60F12B482BC}"/>
              </a:ext>
            </a:extLst>
          </p:cNvPr>
          <p:cNvSpPr txBox="1"/>
          <p:nvPr/>
        </p:nvSpPr>
        <p:spPr>
          <a:xfrm>
            <a:off x="593571" y="1822464"/>
            <a:ext cx="5412000" cy="3139321"/>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sz="1800" dirty="0">
                <a:effectLst/>
                <a:ea typeface="Calibri" panose="020F0502020204030204" pitchFamily="34" charset="0"/>
                <a:cs typeface="Times New Roman" panose="02020603050405020304" pitchFamily="18" charset="0"/>
              </a:rPr>
              <a:t>Sunday working for the first time in 500-years</a:t>
            </a:r>
          </a:p>
          <a:p>
            <a:pPr marL="285750" indent="-285750">
              <a:buFont typeface="Arial" panose="020B0604020202020204" pitchFamily="34" charset="0"/>
              <a:buChar char="•"/>
            </a:pPr>
            <a:r>
              <a:rPr lang="en-GB" dirty="0">
                <a:ea typeface="Calibri" panose="020F0502020204030204" pitchFamily="34" charset="0"/>
                <a:cs typeface="Times New Roman" panose="02020603050405020304" pitchFamily="18" charset="0"/>
              </a:rPr>
              <a:t>9% pay rise which is behind the 11% inflation</a:t>
            </a:r>
          </a:p>
          <a:p>
            <a:pPr marL="285750" indent="-285750">
              <a:buFont typeface="Arial" panose="020B0604020202020204" pitchFamily="34" charset="0"/>
              <a:buChar char="•"/>
            </a:pPr>
            <a:r>
              <a:rPr lang="en-GB" sz="1800" dirty="0">
                <a:effectLst/>
                <a:ea typeface="Calibri" panose="020F0502020204030204" pitchFamily="34" charset="0"/>
                <a:cs typeface="Times New Roman" panose="02020603050405020304" pitchFamily="18" charset="0"/>
              </a:rPr>
              <a:t>Digitised clocking in/out to replace manual system</a:t>
            </a:r>
          </a:p>
          <a:p>
            <a:pPr marL="285750" indent="-285750">
              <a:buFont typeface="Arial" panose="020B0604020202020204" pitchFamily="34" charset="0"/>
              <a:buChar char="•"/>
            </a:pPr>
            <a:r>
              <a:rPr lang="en-GB" sz="1800" dirty="0">
                <a:effectLst/>
                <a:ea typeface="Calibri" panose="020F0502020204030204" pitchFamily="34" charset="0"/>
                <a:cs typeface="Times New Roman" panose="02020603050405020304" pitchFamily="18" charset="0"/>
              </a:rPr>
              <a:t>Introduction of staff speed monitoring</a:t>
            </a:r>
          </a:p>
          <a:p>
            <a:pPr marL="285750" indent="-285750">
              <a:buFont typeface="Arial" panose="020B0604020202020204" pitchFamily="34" charset="0"/>
              <a:buChar char="•"/>
            </a:pPr>
            <a:r>
              <a:rPr lang="en-GB" sz="1800" dirty="0">
                <a:effectLst/>
                <a:ea typeface="Calibri" panose="020F0502020204030204" pitchFamily="34" charset="0"/>
                <a:cs typeface="Times New Roman" panose="02020603050405020304" pitchFamily="18" charset="0"/>
              </a:rPr>
              <a:t>general 24/7 parcel operation in principle.</a:t>
            </a:r>
            <a:r>
              <a:rPr lang="en-GB" dirty="0">
                <a:effectLst/>
              </a:rPr>
              <a:t> </a:t>
            </a:r>
          </a:p>
          <a:p>
            <a:pPr marL="285750" indent="-285750">
              <a:buFont typeface="Arial" panose="020B0604020202020204" pitchFamily="34" charset="0"/>
              <a:buChar char="•"/>
            </a:pPr>
            <a:r>
              <a:rPr lang="en-GB" dirty="0"/>
              <a:t>Automation of roles</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endParaRPr lang="en-GB" dirty="0"/>
          </a:p>
        </p:txBody>
      </p:sp>
      <p:sp>
        <p:nvSpPr>
          <p:cNvPr id="23" name="TextBox 22">
            <a:extLst>
              <a:ext uri="{FF2B5EF4-FFF2-40B4-BE49-F238E27FC236}">
                <a16:creationId xmlns:a16="http://schemas.microsoft.com/office/drawing/2014/main" id="{21B9E383-6AD1-E504-5D20-6BFFC81094CB}"/>
              </a:ext>
            </a:extLst>
          </p:cNvPr>
          <p:cNvSpPr txBox="1"/>
          <p:nvPr/>
        </p:nvSpPr>
        <p:spPr>
          <a:xfrm>
            <a:off x="7812494" y="4039015"/>
            <a:ext cx="4222528" cy="369332"/>
          </a:xfrm>
          <a:prstGeom prst="rect">
            <a:avLst/>
          </a:prstGeom>
          <a:noFill/>
        </p:spPr>
        <p:txBody>
          <a:bodyPr wrap="square" rtlCol="0">
            <a:spAutoFit/>
          </a:bodyPr>
          <a:lstStyle/>
          <a:p>
            <a:pPr algn="r"/>
            <a:r>
              <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(Communication Workers Union, 2023)</a:t>
            </a:r>
            <a:r>
              <a:rPr lang="en-GB" dirty="0">
                <a:effectLst/>
              </a:rPr>
              <a:t> </a:t>
            </a:r>
            <a:endParaRPr lang="en-GB" dirty="0"/>
          </a:p>
        </p:txBody>
      </p:sp>
      <p:sp>
        <p:nvSpPr>
          <p:cNvPr id="4" name="TextBox 3">
            <a:extLst>
              <a:ext uri="{FF2B5EF4-FFF2-40B4-BE49-F238E27FC236}">
                <a16:creationId xmlns:a16="http://schemas.microsoft.com/office/drawing/2014/main" id="{7879AA5C-A4F9-5E17-CEBF-E856105CB03C}"/>
              </a:ext>
            </a:extLst>
          </p:cNvPr>
          <p:cNvSpPr txBox="1"/>
          <p:nvPr/>
        </p:nvSpPr>
        <p:spPr>
          <a:xfrm>
            <a:off x="6492060" y="1497456"/>
            <a:ext cx="5135121" cy="3139321"/>
          </a:xfrm>
          <a:prstGeom prst="rect">
            <a:avLst/>
          </a:prstGeom>
          <a:noFill/>
        </p:spPr>
        <p:txBody>
          <a:bodyPr wrap="square" rtlCol="0">
            <a:spAutoFit/>
          </a:bodyPr>
          <a:lstStyle/>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Reduced workforce by 5-6000 staff</a:t>
            </a:r>
          </a:p>
          <a:p>
            <a:pPr marL="285750" indent="-285750">
              <a:buFont typeface="Arial" panose="020B0604020202020204" pitchFamily="34" charset="0"/>
              <a:buChar char="•"/>
            </a:pPr>
            <a:r>
              <a:rPr lang="en-GB" sz="1800" dirty="0">
                <a:effectLst/>
              </a:rPr>
              <a:t>new ways of working</a:t>
            </a:r>
          </a:p>
          <a:p>
            <a:pPr marL="285750" indent="-285750">
              <a:buFont typeface="Arial" panose="020B0604020202020204" pitchFamily="34" charset="0"/>
              <a:buChar char="•"/>
            </a:pPr>
            <a:r>
              <a:rPr lang="en-GB" sz="1800" dirty="0">
                <a:effectLst/>
              </a:rPr>
              <a:t>greater use of technology</a:t>
            </a:r>
          </a:p>
          <a:p>
            <a:pPr marL="285750" indent="-285750">
              <a:buFont typeface="Arial" panose="020B0604020202020204" pitchFamily="34" charset="0"/>
              <a:buChar char="•"/>
            </a:pPr>
            <a:r>
              <a:rPr lang="en-GB" sz="1800" dirty="0">
                <a:effectLst/>
              </a:rPr>
              <a:t>Design and Build of Automated Parcel Hubs</a:t>
            </a:r>
          </a:p>
          <a:p>
            <a:pPr marL="285750" indent="-285750">
              <a:buFont typeface="Arial" panose="020B0604020202020204" pitchFamily="34" charset="0"/>
              <a:buChar char="•"/>
            </a:pPr>
            <a:r>
              <a:rPr lang="en-GB" dirty="0"/>
              <a:t>A greater reliance on Agency and casual staff</a:t>
            </a:r>
            <a:r>
              <a:rPr lang="en-GB" sz="1800" dirty="0">
                <a:effectLst/>
              </a:rPr>
              <a:t> </a:t>
            </a:r>
          </a:p>
          <a:p>
            <a:pPr marL="285750" indent="-285750">
              <a:buFont typeface="Arial" panose="020B0604020202020204" pitchFamily="34" charset="0"/>
              <a:buChar char="•"/>
            </a:pPr>
            <a:r>
              <a:rPr lang="en-GB" sz="1800" dirty="0">
                <a:effectLst/>
              </a:rPr>
              <a:t>Requirement for increased flexibility of staff</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
        <p:nvSpPr>
          <p:cNvPr id="18" name="TextBox 17">
            <a:extLst>
              <a:ext uri="{FF2B5EF4-FFF2-40B4-BE49-F238E27FC236}">
                <a16:creationId xmlns:a16="http://schemas.microsoft.com/office/drawing/2014/main" id="{22F7896F-FBAB-1BB5-20CA-389C0498AF31}"/>
              </a:ext>
            </a:extLst>
          </p:cNvPr>
          <p:cNvSpPr txBox="1"/>
          <p:nvPr/>
        </p:nvSpPr>
        <p:spPr>
          <a:xfrm>
            <a:off x="874089" y="668201"/>
            <a:ext cx="8185532" cy="1477328"/>
          </a:xfrm>
          <a:prstGeom prst="rect">
            <a:avLst/>
          </a:prstGeom>
          <a:noFill/>
        </p:spPr>
        <p:txBody>
          <a:bodyPr wrap="square" rtlCol="0">
            <a:spAutoFit/>
          </a:bodyPr>
          <a:lstStyle/>
          <a:p>
            <a:r>
              <a:rPr lang="en-GB" u="sng" dirty="0"/>
              <a:t>Change Proposal :</a:t>
            </a:r>
          </a:p>
          <a:p>
            <a:r>
              <a:rPr lang="en-GB" dirty="0"/>
              <a:t>The change proposal presented to the Communication Workers Union states that the changes to Terms &amp; Conditions will result in:</a:t>
            </a:r>
          </a:p>
          <a:p>
            <a:endParaRPr lang="en-GB" dirty="0"/>
          </a:p>
          <a:p>
            <a:endParaRPr lang="en-GB" dirty="0"/>
          </a:p>
        </p:txBody>
      </p:sp>
      <p:cxnSp>
        <p:nvCxnSpPr>
          <p:cNvPr id="19" name="Straight Connector 18">
            <a:extLst>
              <a:ext uri="{FF2B5EF4-FFF2-40B4-BE49-F238E27FC236}">
                <a16:creationId xmlns:a16="http://schemas.microsoft.com/office/drawing/2014/main" id="{C6C40214-72FD-4C79-2A7E-2294384014A5}"/>
              </a:ext>
            </a:extLst>
          </p:cNvPr>
          <p:cNvCxnSpPr>
            <a:cxnSpLocks/>
          </p:cNvCxnSpPr>
          <p:nvPr/>
        </p:nvCxnSpPr>
        <p:spPr>
          <a:xfrm>
            <a:off x="5976293" y="1947294"/>
            <a:ext cx="29278" cy="1961748"/>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B44D30F2-25A8-F8D8-54F3-07C08FE30F12}"/>
              </a:ext>
            </a:extLst>
          </p:cNvPr>
          <p:cNvSpPr txBox="1"/>
          <p:nvPr/>
        </p:nvSpPr>
        <p:spPr>
          <a:xfrm>
            <a:off x="593571" y="4542518"/>
            <a:ext cx="11441451" cy="1200329"/>
          </a:xfrm>
          <a:prstGeom prst="rect">
            <a:avLst/>
          </a:prstGeom>
          <a:noFill/>
        </p:spPr>
        <p:txBody>
          <a:bodyPr wrap="square" rtlCol="0">
            <a:spAutoFit/>
          </a:bodyPr>
          <a:lstStyle/>
          <a:p>
            <a:r>
              <a:rPr lang="en-GB" sz="1800" u="sng" dirty="0">
                <a:effectLst/>
                <a:latin typeface="Calibri" panose="020F0502020204030204" pitchFamily="34" charset="0"/>
                <a:ea typeface="Calibri" panose="020F0502020204030204" pitchFamily="34" charset="0"/>
                <a:cs typeface="Times New Roman" panose="02020603050405020304" pitchFamily="18" charset="0"/>
              </a:rPr>
              <a:t>Typology of change as concepted by Hodges and Gill 2014 </a:t>
            </a:r>
          </a:p>
          <a:p>
            <a:endParaRPr lang="en-GB" sz="1800" u="sng"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T</a:t>
            </a:r>
            <a:r>
              <a:rPr lang="en-GB" sz="1800" dirty="0">
                <a:effectLst/>
                <a:latin typeface="Calibri" panose="020F0502020204030204" pitchFamily="34" charset="0"/>
                <a:ea typeface="Calibri" panose="020F0502020204030204" pitchFamily="34" charset="0"/>
                <a:cs typeface="Times New Roman" panose="02020603050405020304" pitchFamily="18" charset="0"/>
              </a:rPr>
              <a:t>he change focus is strategic and is at an organisational level. The change is an emergent change in response to increased business operating costs and The change is of punctuated equilibrium in terms of its magnitude.  </a:t>
            </a:r>
            <a:endParaRPr lang="en-GB" dirty="0"/>
          </a:p>
        </p:txBody>
      </p:sp>
      <p:sp>
        <p:nvSpPr>
          <p:cNvPr id="24" name="TextBox 23">
            <a:extLst>
              <a:ext uri="{FF2B5EF4-FFF2-40B4-BE49-F238E27FC236}">
                <a16:creationId xmlns:a16="http://schemas.microsoft.com/office/drawing/2014/main" id="{73742C37-2E69-BCF2-2F61-9BB9160154AD}"/>
              </a:ext>
            </a:extLst>
          </p:cNvPr>
          <p:cNvSpPr txBox="1"/>
          <p:nvPr/>
        </p:nvSpPr>
        <p:spPr>
          <a:xfrm>
            <a:off x="9144258" y="5654845"/>
            <a:ext cx="2985571" cy="369332"/>
          </a:xfrm>
          <a:prstGeom prst="rect">
            <a:avLst/>
          </a:prstGeom>
          <a:noFill/>
        </p:spPr>
        <p:txBody>
          <a:bodyPr wrap="square" rtlCol="0">
            <a:spAutoFit/>
          </a:bodyPr>
          <a:lstStyle/>
          <a:p>
            <a:pPr algn="r"/>
            <a:r>
              <a:rPr lang="en-GB" sz="1800" dirty="0">
                <a:effectLst/>
                <a:latin typeface="Calibri" panose="020F0502020204030204" pitchFamily="34" charset="0"/>
                <a:ea typeface="Calibri" panose="020F0502020204030204" pitchFamily="34" charset="0"/>
                <a:cs typeface="Times New Roman" panose="02020603050405020304" pitchFamily="18" charset="0"/>
              </a:rPr>
              <a:t>(Hodges &amp; Gill, 2014)</a:t>
            </a:r>
            <a:r>
              <a:rPr lang="en-GB" dirty="0">
                <a:effectLst/>
              </a:rPr>
              <a:t> </a:t>
            </a:r>
            <a:endParaRPr lang="en-GB" dirty="0"/>
          </a:p>
        </p:txBody>
      </p:sp>
    </p:spTree>
    <p:extLst>
      <p:ext uri="{BB962C8B-B14F-4D97-AF65-F5344CB8AC3E}">
        <p14:creationId xmlns:p14="http://schemas.microsoft.com/office/powerpoint/2010/main" val="1921736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965F3A-DDBD-F793-6175-61DA63EFD318}"/>
              </a:ext>
            </a:extLst>
          </p:cNvPr>
          <p:cNvSpPr txBox="1"/>
          <p:nvPr/>
        </p:nvSpPr>
        <p:spPr>
          <a:xfrm>
            <a:off x="9434947" y="6248400"/>
            <a:ext cx="2757054" cy="369332"/>
          </a:xfrm>
          <a:prstGeom prst="rect">
            <a:avLst/>
          </a:prstGeom>
          <a:noFill/>
        </p:spPr>
        <p:txBody>
          <a:bodyPr wrap="square" rtlCol="0">
            <a:spAutoFit/>
          </a:bodyPr>
          <a:lstStyle/>
          <a:p>
            <a:r>
              <a:rPr lang="en-GB" dirty="0"/>
              <a:t>Darren Emanuel - 1402731</a:t>
            </a:r>
          </a:p>
        </p:txBody>
      </p:sp>
      <p:cxnSp>
        <p:nvCxnSpPr>
          <p:cNvPr id="6" name="Straight Connector 5">
            <a:extLst>
              <a:ext uri="{FF2B5EF4-FFF2-40B4-BE49-F238E27FC236}">
                <a16:creationId xmlns:a16="http://schemas.microsoft.com/office/drawing/2014/main" id="{5D38C9CA-DD9F-C0B5-BE76-855EFB958B3D}"/>
              </a:ext>
            </a:extLst>
          </p:cNvPr>
          <p:cNvCxnSpPr>
            <a:cxnSpLocks/>
          </p:cNvCxnSpPr>
          <p:nvPr/>
        </p:nvCxnSpPr>
        <p:spPr>
          <a:xfrm>
            <a:off x="304800" y="0"/>
            <a:ext cx="0"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EFE23-7392-7D99-5DC2-A82842E98B54}"/>
              </a:ext>
            </a:extLst>
          </p:cNvPr>
          <p:cNvCxnSpPr>
            <a:cxnSpLocks/>
          </p:cNvCxnSpPr>
          <p:nvPr/>
        </p:nvCxnSpPr>
        <p:spPr>
          <a:xfrm>
            <a:off x="304800" y="0"/>
            <a:ext cx="193964"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14271C6-9AF0-EC56-B821-D04B785F1FB5}"/>
              </a:ext>
            </a:extLst>
          </p:cNvPr>
          <p:cNvCxnSpPr>
            <a:cxnSpLocks/>
          </p:cNvCxnSpPr>
          <p:nvPr/>
        </p:nvCxnSpPr>
        <p:spPr>
          <a:xfrm flipH="1">
            <a:off x="0" y="6608618"/>
            <a:ext cx="12192000" cy="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82DA17-2E27-5030-919F-6AF96E8034DF}"/>
              </a:ext>
            </a:extLst>
          </p:cNvPr>
          <p:cNvCxnSpPr>
            <a:cxnSpLocks/>
          </p:cNvCxnSpPr>
          <p:nvPr/>
        </p:nvCxnSpPr>
        <p:spPr>
          <a:xfrm flipH="1" flipV="1">
            <a:off x="0" y="6437622"/>
            <a:ext cx="12192000" cy="18011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56BCE109-AA44-6558-4750-FBAABCC2FCFA}"/>
              </a:ext>
            </a:extLst>
          </p:cNvPr>
          <p:cNvSpPr txBox="1"/>
          <p:nvPr/>
        </p:nvSpPr>
        <p:spPr>
          <a:xfrm>
            <a:off x="672029" y="672027"/>
            <a:ext cx="5246271" cy="5909310"/>
          </a:xfrm>
          <a:prstGeom prst="rect">
            <a:avLst/>
          </a:prstGeom>
          <a:noFill/>
        </p:spPr>
        <p:txBody>
          <a:bodyPr wrap="square" rtlCol="0">
            <a:spAutoFit/>
          </a:bodyPr>
          <a:lstStyle/>
          <a:p>
            <a:r>
              <a:rPr lang="en-GB" u="sng" dirty="0"/>
              <a:t>Forcefield Analysis :</a:t>
            </a:r>
          </a:p>
          <a:p>
            <a:endParaRPr lang="en-GB" dirty="0"/>
          </a:p>
          <a:p>
            <a:pPr marL="285750" indent="-285750">
              <a:buFont typeface="Arial" panose="020B0604020202020204" pitchFamily="34" charset="0"/>
              <a:buChar char="•"/>
            </a:pPr>
            <a:r>
              <a:rPr lang="en-GB" dirty="0"/>
              <a:t>Concepted by Kurt Lewin and published in 1951 in the book </a:t>
            </a:r>
            <a:r>
              <a:rPr lang="en-GB" sz="1800" dirty="0">
                <a:effectLst/>
                <a:latin typeface="Calibri" panose="020F0502020204030204" pitchFamily="34" charset="0"/>
                <a:ea typeface="Calibri" panose="020F0502020204030204" pitchFamily="34" charset="0"/>
                <a:cs typeface="Times New Roman" panose="02020603050405020304" pitchFamily="18" charset="0"/>
              </a:rPr>
              <a:t>“Field Theory in Social Science” 4 years after his death.</a:t>
            </a: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The equilibrium must be upset to bring change</a:t>
            </a: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Strengthening driving forces or weakening resisting forces will result in change implementation.</a:t>
            </a:r>
          </a:p>
          <a:p>
            <a:pPr marL="285750" indent="-285750">
              <a:buFont typeface="Arial" panose="020B0604020202020204" pitchFamily="34" charset="0"/>
              <a:buChar char="•"/>
            </a:pPr>
            <a:endParaRPr lang="en-GB" dirty="0">
              <a:latin typeface="Calibri" panose="020F0502020204030204" pitchFamily="34" charset="0"/>
              <a:cs typeface="Times New Roman" panose="02020603050405020304" pitchFamily="18" charset="0"/>
            </a:endParaRPr>
          </a:p>
          <a:p>
            <a:r>
              <a:rPr lang="en-GB" u="sng" dirty="0">
                <a:latin typeface="Calibri" panose="020F0502020204030204" pitchFamily="34" charset="0"/>
                <a:cs typeface="Times New Roman" panose="02020603050405020304" pitchFamily="18" charset="0"/>
              </a:rPr>
              <a:t>Royal Mail </a:t>
            </a: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Driving forces are greater than the resisting forces.</a:t>
            </a: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The differentiation of forces is minor</a:t>
            </a:r>
          </a:p>
          <a:p>
            <a:pPr marL="285750" indent="-285750">
              <a:buFont typeface="Arial" panose="020B0604020202020204" pitchFamily="34" charset="0"/>
              <a:buChar char="•"/>
            </a:pPr>
            <a:endParaRPr lang="en-GB" dirty="0">
              <a:latin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Greatest drivers are based on investor relations, financial gain and performance to the customer</a:t>
            </a:r>
          </a:p>
          <a:p>
            <a:pPr marL="285750" indent="-285750">
              <a:buFont typeface="Arial" panose="020B0604020202020204" pitchFamily="34" charset="0"/>
              <a:buChar char="•"/>
            </a:pPr>
            <a:endParaRPr lang="en-GB" dirty="0">
              <a:latin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The greatest resisting forces are based on regulatory requirements imposed by Government and the deep rooted unionised culture.</a:t>
            </a:r>
          </a:p>
          <a:p>
            <a:pPr marL="285750" indent="-285750">
              <a:buFont typeface="Arial" panose="020B0604020202020204" pitchFamily="34" charset="0"/>
              <a:buChar char="•"/>
            </a:pPr>
            <a:endParaRPr lang="en-GB" dirty="0">
              <a:latin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dirty="0"/>
          </a:p>
        </p:txBody>
      </p:sp>
      <p:pic>
        <p:nvPicPr>
          <p:cNvPr id="28" name="Picture 27">
            <a:extLst>
              <a:ext uri="{FF2B5EF4-FFF2-40B4-BE49-F238E27FC236}">
                <a16:creationId xmlns:a16="http://schemas.microsoft.com/office/drawing/2014/main" id="{2208BE74-D18B-DBEE-7E79-959BA53DE28D}"/>
              </a:ext>
            </a:extLst>
          </p:cNvPr>
          <p:cNvPicPr>
            <a:picLocks noChangeAspect="1"/>
          </p:cNvPicPr>
          <p:nvPr/>
        </p:nvPicPr>
        <p:blipFill>
          <a:blip r:embed="rId3"/>
          <a:stretch>
            <a:fillRect/>
          </a:stretch>
        </p:blipFill>
        <p:spPr>
          <a:xfrm>
            <a:off x="6038130" y="552951"/>
            <a:ext cx="5849070" cy="5434977"/>
          </a:xfrm>
          <a:prstGeom prst="rect">
            <a:avLst/>
          </a:prstGeom>
        </p:spPr>
      </p:pic>
      <p:sp>
        <p:nvSpPr>
          <p:cNvPr id="12" name="TextBox 11">
            <a:extLst>
              <a:ext uri="{FF2B5EF4-FFF2-40B4-BE49-F238E27FC236}">
                <a16:creationId xmlns:a16="http://schemas.microsoft.com/office/drawing/2014/main" id="{36C29E87-BCE7-37BB-D92D-405FA8352E76}"/>
              </a:ext>
            </a:extLst>
          </p:cNvPr>
          <p:cNvSpPr txBox="1"/>
          <p:nvPr/>
        </p:nvSpPr>
        <p:spPr>
          <a:xfrm>
            <a:off x="6273702" y="5904997"/>
            <a:ext cx="4612957" cy="307777"/>
          </a:xfrm>
          <a:prstGeom prst="rect">
            <a:avLst/>
          </a:prstGeom>
          <a:noFill/>
        </p:spPr>
        <p:txBody>
          <a:bodyPr wrap="square" rtlCol="0">
            <a:spAutoFit/>
          </a:bodyPr>
          <a:lstStyle/>
          <a:p>
            <a:r>
              <a:rPr lang="en-GB" sz="1400" dirty="0"/>
              <a:t>Sourced from Author (Darren Emanuel) 2023</a:t>
            </a:r>
            <a:r>
              <a:rPr lang="en-GB" sz="1400" dirty="0">
                <a:effectLst/>
              </a:rPr>
              <a:t> </a:t>
            </a:r>
            <a:endParaRPr lang="en-GB" sz="1400" dirty="0"/>
          </a:p>
        </p:txBody>
      </p:sp>
    </p:spTree>
    <p:extLst>
      <p:ext uri="{BB962C8B-B14F-4D97-AF65-F5344CB8AC3E}">
        <p14:creationId xmlns:p14="http://schemas.microsoft.com/office/powerpoint/2010/main" val="183740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965F3A-DDBD-F793-6175-61DA63EFD318}"/>
              </a:ext>
            </a:extLst>
          </p:cNvPr>
          <p:cNvSpPr txBox="1"/>
          <p:nvPr/>
        </p:nvSpPr>
        <p:spPr>
          <a:xfrm>
            <a:off x="9434947" y="6248400"/>
            <a:ext cx="2757054" cy="369332"/>
          </a:xfrm>
          <a:prstGeom prst="rect">
            <a:avLst/>
          </a:prstGeom>
          <a:noFill/>
        </p:spPr>
        <p:txBody>
          <a:bodyPr wrap="square" rtlCol="0">
            <a:spAutoFit/>
          </a:bodyPr>
          <a:lstStyle/>
          <a:p>
            <a:r>
              <a:rPr lang="en-GB" dirty="0"/>
              <a:t>Darren Emanuel - 1402731</a:t>
            </a:r>
          </a:p>
        </p:txBody>
      </p:sp>
      <p:cxnSp>
        <p:nvCxnSpPr>
          <p:cNvPr id="6" name="Straight Connector 5">
            <a:extLst>
              <a:ext uri="{FF2B5EF4-FFF2-40B4-BE49-F238E27FC236}">
                <a16:creationId xmlns:a16="http://schemas.microsoft.com/office/drawing/2014/main" id="{5D38C9CA-DD9F-C0B5-BE76-855EFB958B3D}"/>
              </a:ext>
            </a:extLst>
          </p:cNvPr>
          <p:cNvCxnSpPr>
            <a:cxnSpLocks/>
          </p:cNvCxnSpPr>
          <p:nvPr/>
        </p:nvCxnSpPr>
        <p:spPr>
          <a:xfrm>
            <a:off x="304800" y="0"/>
            <a:ext cx="0"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EFE23-7392-7D99-5DC2-A82842E98B54}"/>
              </a:ext>
            </a:extLst>
          </p:cNvPr>
          <p:cNvCxnSpPr>
            <a:cxnSpLocks/>
          </p:cNvCxnSpPr>
          <p:nvPr/>
        </p:nvCxnSpPr>
        <p:spPr>
          <a:xfrm>
            <a:off x="304800" y="0"/>
            <a:ext cx="193964"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14271C6-9AF0-EC56-B821-D04B785F1FB5}"/>
              </a:ext>
            </a:extLst>
          </p:cNvPr>
          <p:cNvCxnSpPr>
            <a:cxnSpLocks/>
          </p:cNvCxnSpPr>
          <p:nvPr/>
        </p:nvCxnSpPr>
        <p:spPr>
          <a:xfrm flipH="1">
            <a:off x="0" y="6608618"/>
            <a:ext cx="12192000" cy="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82DA17-2E27-5030-919F-6AF96E8034DF}"/>
              </a:ext>
            </a:extLst>
          </p:cNvPr>
          <p:cNvCxnSpPr>
            <a:cxnSpLocks/>
          </p:cNvCxnSpPr>
          <p:nvPr/>
        </p:nvCxnSpPr>
        <p:spPr>
          <a:xfrm flipH="1" flipV="1">
            <a:off x="0" y="6437622"/>
            <a:ext cx="12192000" cy="18011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36C29E87-BCE7-37BB-D92D-405FA8352E76}"/>
              </a:ext>
            </a:extLst>
          </p:cNvPr>
          <p:cNvSpPr txBox="1"/>
          <p:nvPr/>
        </p:nvSpPr>
        <p:spPr>
          <a:xfrm>
            <a:off x="7274243" y="5393988"/>
            <a:ext cx="4612957" cy="523220"/>
          </a:xfrm>
          <a:prstGeom prst="rect">
            <a:avLst/>
          </a:prstGeom>
          <a:noFill/>
        </p:spPr>
        <p:txBody>
          <a:bodyPr wrap="square" rtlCol="0">
            <a:spAutoFit/>
          </a:bodyPr>
          <a:lstStyle/>
          <a:p>
            <a:r>
              <a:rPr lang="en-GB" sz="1400" dirty="0"/>
              <a:t>Sourced from Lewin 1951 and created by Author (Darren Emanuel) 2023</a:t>
            </a:r>
            <a:r>
              <a:rPr lang="en-GB" sz="1400" dirty="0">
                <a:effectLst/>
              </a:rPr>
              <a:t> </a:t>
            </a:r>
            <a:endParaRPr lang="en-GB" sz="1400" dirty="0"/>
          </a:p>
        </p:txBody>
      </p:sp>
      <p:pic>
        <p:nvPicPr>
          <p:cNvPr id="3" name="Picture 2">
            <a:extLst>
              <a:ext uri="{FF2B5EF4-FFF2-40B4-BE49-F238E27FC236}">
                <a16:creationId xmlns:a16="http://schemas.microsoft.com/office/drawing/2014/main" id="{FCFB2D52-A93D-EC55-0D9F-433CAED78BA0}"/>
              </a:ext>
            </a:extLst>
          </p:cNvPr>
          <p:cNvPicPr>
            <a:picLocks noChangeAspect="1"/>
          </p:cNvPicPr>
          <p:nvPr/>
        </p:nvPicPr>
        <p:blipFill>
          <a:blip r:embed="rId3"/>
          <a:stretch>
            <a:fillRect/>
          </a:stretch>
        </p:blipFill>
        <p:spPr>
          <a:xfrm>
            <a:off x="1501841" y="645226"/>
            <a:ext cx="9008787" cy="4509906"/>
          </a:xfrm>
          <a:prstGeom prst="rect">
            <a:avLst/>
          </a:prstGeom>
        </p:spPr>
      </p:pic>
    </p:spTree>
    <p:extLst>
      <p:ext uri="{BB962C8B-B14F-4D97-AF65-F5344CB8AC3E}">
        <p14:creationId xmlns:p14="http://schemas.microsoft.com/office/powerpoint/2010/main" val="3894928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965F3A-DDBD-F793-6175-61DA63EFD318}"/>
              </a:ext>
            </a:extLst>
          </p:cNvPr>
          <p:cNvSpPr txBox="1"/>
          <p:nvPr/>
        </p:nvSpPr>
        <p:spPr>
          <a:xfrm>
            <a:off x="9434947" y="6248400"/>
            <a:ext cx="2757054" cy="369332"/>
          </a:xfrm>
          <a:prstGeom prst="rect">
            <a:avLst/>
          </a:prstGeom>
          <a:noFill/>
        </p:spPr>
        <p:txBody>
          <a:bodyPr wrap="square" rtlCol="0">
            <a:spAutoFit/>
          </a:bodyPr>
          <a:lstStyle/>
          <a:p>
            <a:r>
              <a:rPr lang="en-GB" dirty="0"/>
              <a:t>Darren Emanuel - 1402731</a:t>
            </a:r>
          </a:p>
        </p:txBody>
      </p:sp>
      <p:cxnSp>
        <p:nvCxnSpPr>
          <p:cNvPr id="6" name="Straight Connector 5">
            <a:extLst>
              <a:ext uri="{FF2B5EF4-FFF2-40B4-BE49-F238E27FC236}">
                <a16:creationId xmlns:a16="http://schemas.microsoft.com/office/drawing/2014/main" id="{5D38C9CA-DD9F-C0B5-BE76-855EFB958B3D}"/>
              </a:ext>
            </a:extLst>
          </p:cNvPr>
          <p:cNvCxnSpPr>
            <a:cxnSpLocks/>
          </p:cNvCxnSpPr>
          <p:nvPr/>
        </p:nvCxnSpPr>
        <p:spPr>
          <a:xfrm>
            <a:off x="304800" y="0"/>
            <a:ext cx="0"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EFE23-7392-7D99-5DC2-A82842E98B54}"/>
              </a:ext>
            </a:extLst>
          </p:cNvPr>
          <p:cNvCxnSpPr>
            <a:cxnSpLocks/>
          </p:cNvCxnSpPr>
          <p:nvPr/>
        </p:nvCxnSpPr>
        <p:spPr>
          <a:xfrm>
            <a:off x="304800" y="0"/>
            <a:ext cx="193964"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14271C6-9AF0-EC56-B821-D04B785F1FB5}"/>
              </a:ext>
            </a:extLst>
          </p:cNvPr>
          <p:cNvCxnSpPr>
            <a:cxnSpLocks/>
          </p:cNvCxnSpPr>
          <p:nvPr/>
        </p:nvCxnSpPr>
        <p:spPr>
          <a:xfrm flipH="1">
            <a:off x="0" y="6608618"/>
            <a:ext cx="12192000" cy="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82DA17-2E27-5030-919F-6AF96E8034DF}"/>
              </a:ext>
            </a:extLst>
          </p:cNvPr>
          <p:cNvCxnSpPr>
            <a:cxnSpLocks/>
          </p:cNvCxnSpPr>
          <p:nvPr/>
        </p:nvCxnSpPr>
        <p:spPr>
          <a:xfrm flipH="1" flipV="1">
            <a:off x="0" y="6437622"/>
            <a:ext cx="12192000" cy="18011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56BCE109-AA44-6558-4750-FBAABCC2FCFA}"/>
              </a:ext>
            </a:extLst>
          </p:cNvPr>
          <p:cNvSpPr txBox="1"/>
          <p:nvPr/>
        </p:nvSpPr>
        <p:spPr>
          <a:xfrm>
            <a:off x="719102" y="351933"/>
            <a:ext cx="10418945" cy="6001643"/>
          </a:xfrm>
          <a:prstGeom prst="rect">
            <a:avLst/>
          </a:prstGeom>
          <a:noFill/>
        </p:spPr>
        <p:txBody>
          <a:bodyPr wrap="square" rtlCol="0">
            <a:spAutoFit/>
          </a:bodyPr>
          <a:lstStyle/>
          <a:p>
            <a:r>
              <a:rPr lang="en-GB" sz="1600" u="sng" dirty="0"/>
              <a:t>Conclusion </a:t>
            </a:r>
          </a:p>
          <a:p>
            <a:endParaRPr lang="en-GB" sz="1600" dirty="0"/>
          </a:p>
          <a:p>
            <a:pPr marL="285750" indent="-285750">
              <a:buFont typeface="Wingdings" pitchFamily="2" charset="2"/>
              <a:buChar char="Ø"/>
            </a:pPr>
            <a:r>
              <a:rPr lang="en-GB" sz="1600" dirty="0">
                <a:effectLst/>
                <a:ea typeface="Calibri" panose="020F0502020204030204" pitchFamily="34" charset="0"/>
                <a:cs typeface="Times New Roman" panose="02020603050405020304" pitchFamily="18" charset="0"/>
              </a:rPr>
              <a:t>The proposed changes are being met with strong resistance resulting strike action and considerable media coverage.</a:t>
            </a:r>
          </a:p>
          <a:p>
            <a:endParaRPr lang="en-GB" sz="1600" dirty="0">
              <a:effectLst/>
              <a:ea typeface="Calibri" panose="020F0502020204030204" pitchFamily="34" charset="0"/>
              <a:cs typeface="Times New Roman" panose="02020603050405020304" pitchFamily="18" charset="0"/>
            </a:endParaRPr>
          </a:p>
          <a:p>
            <a:pPr marL="285750" indent="-285750">
              <a:buFont typeface="Wingdings" pitchFamily="2" charset="2"/>
              <a:buChar char="Ø"/>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change is emergent in response to increased business operating costs and The change is of punctuated equilibrium in terms of its magnitude.  </a:t>
            </a:r>
            <a:endParaRPr lang="en-GB" sz="1600" dirty="0">
              <a:effectLst/>
              <a:ea typeface="Calibri" panose="020F0502020204030204" pitchFamily="34" charset="0"/>
              <a:cs typeface="Times New Roman" panose="02020603050405020304" pitchFamily="18" charset="0"/>
            </a:endParaRPr>
          </a:p>
          <a:p>
            <a:endParaRPr lang="en-GB" sz="1600" dirty="0">
              <a:effectLst/>
              <a:ea typeface="Calibri" panose="020F0502020204030204" pitchFamily="34" charset="0"/>
              <a:cs typeface="Times New Roman" panose="02020603050405020304" pitchFamily="18" charset="0"/>
            </a:endParaRPr>
          </a:p>
          <a:p>
            <a:pPr marL="285750" indent="-285750">
              <a:buFont typeface="Wingdings" pitchFamily="2" charset="2"/>
              <a:buChar char="Ø"/>
            </a:pPr>
            <a:r>
              <a:rPr lang="en-GB" sz="1600" dirty="0">
                <a:effectLst/>
                <a:ea typeface="Calibri" panose="020F0502020204030204" pitchFamily="34" charset="0"/>
                <a:cs typeface="Times New Roman" panose="02020603050405020304" pitchFamily="18" charset="0"/>
              </a:rPr>
              <a:t>The outcome of the force field analysis shows that considerably more effort could have been applied to either strengthening the driving forces or weakening the resisting forces. </a:t>
            </a:r>
          </a:p>
          <a:p>
            <a:endParaRPr lang="en-GB" sz="1600" dirty="0">
              <a:effectLst/>
              <a:ea typeface="Calibri" panose="020F0502020204030204" pitchFamily="34" charset="0"/>
              <a:cs typeface="Times New Roman" panose="02020603050405020304" pitchFamily="18" charset="0"/>
            </a:endParaRPr>
          </a:p>
          <a:p>
            <a:pPr marL="285750" indent="-285750">
              <a:buFont typeface="Wingdings" pitchFamily="2" charset="2"/>
              <a:buChar char="Ø"/>
            </a:pPr>
            <a:r>
              <a:rPr lang="en-GB" sz="1600" dirty="0">
                <a:ea typeface="Calibri" panose="020F0502020204030204" pitchFamily="34" charset="0"/>
                <a:cs typeface="Times New Roman" panose="02020603050405020304" pitchFamily="18" charset="0"/>
              </a:rPr>
              <a:t>W</a:t>
            </a:r>
            <a:r>
              <a:rPr lang="en-GB" sz="1600" dirty="0">
                <a:effectLst/>
                <a:ea typeface="Calibri" panose="020F0502020204030204" pitchFamily="34" charset="0"/>
                <a:cs typeface="Times New Roman" panose="02020603050405020304" pitchFamily="18" charset="0"/>
              </a:rPr>
              <a:t>hen considering the coping cycle, it would appear that staff are in stage 1 which is denial.</a:t>
            </a:r>
          </a:p>
          <a:p>
            <a:endParaRPr lang="en-GB" sz="1600" dirty="0">
              <a:effectLst/>
              <a:ea typeface="Calibri" panose="020F0502020204030204" pitchFamily="34" charset="0"/>
              <a:cs typeface="Times New Roman" panose="02020603050405020304" pitchFamily="18" charset="0"/>
            </a:endParaRPr>
          </a:p>
          <a:p>
            <a:pPr marL="285750" indent="-285750">
              <a:buFont typeface="Wingdings" pitchFamily="2" charset="2"/>
              <a:buChar char="Ø"/>
            </a:pPr>
            <a:r>
              <a:rPr lang="en-GB" sz="1600" dirty="0">
                <a:effectLst/>
                <a:ea typeface="Calibri" panose="020F0502020204030204" pitchFamily="34" charset="0"/>
                <a:cs typeface="Times New Roman" panose="02020603050405020304" pitchFamily="18" charset="0"/>
              </a:rPr>
              <a:t> change has upset the organisations operational stability and employees have become disgruntled.</a:t>
            </a:r>
          </a:p>
          <a:p>
            <a:endParaRPr lang="en-GB" sz="1600" dirty="0">
              <a:effectLst/>
              <a:ea typeface="Calibri" panose="020F0502020204030204" pitchFamily="34" charset="0"/>
              <a:cs typeface="Times New Roman" panose="02020603050405020304" pitchFamily="18" charset="0"/>
            </a:endParaRPr>
          </a:p>
          <a:p>
            <a:pPr marL="285750" indent="-285750">
              <a:buFont typeface="Wingdings" pitchFamily="2" charset="2"/>
              <a:buChar char="Ø"/>
            </a:pPr>
            <a:r>
              <a:rPr lang="en-GB" sz="1600" dirty="0">
                <a:effectLst/>
                <a:ea typeface="Calibri" panose="020F0502020204030204" pitchFamily="34" charset="0"/>
                <a:cs typeface="Times New Roman" panose="02020603050405020304" pitchFamily="18" charset="0"/>
              </a:rPr>
              <a:t>This change at its current stage, which is the ‘unfreeze stage’ when aligned with Lewin’s 3 stage process and has been ineffective with the proposal temporarily hindering the organisation.</a:t>
            </a:r>
          </a:p>
          <a:p>
            <a:pPr marL="285750" indent="-285750">
              <a:buFont typeface="Arial" panose="020B0604020202020204" pitchFamily="34" charset="0"/>
              <a:buChar char="•"/>
            </a:pPr>
            <a:endParaRPr lang="en-GB" sz="1600" dirty="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600" dirty="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600" dirty="0">
              <a:ea typeface="Calibri" panose="020F0502020204030204" pitchFamily="34" charset="0"/>
              <a:cs typeface="Times New Roman" panose="02020603050405020304" pitchFamily="18" charset="0"/>
            </a:endParaRPr>
          </a:p>
          <a:p>
            <a:r>
              <a:rPr lang="en-GB" sz="1600" dirty="0">
                <a:effectLst/>
                <a:ea typeface="Calibri" panose="020F0502020204030204" pitchFamily="34" charset="0"/>
                <a:cs typeface="Times New Roman" panose="02020603050405020304" pitchFamily="18" charset="0"/>
              </a:rPr>
              <a:t>As the change is ongoing, this case study requires further investigation to understand whether the change management approach could be improved and stability re-introduced ?.</a:t>
            </a:r>
          </a:p>
          <a:p>
            <a:endParaRPr lang="en-GB" sz="1600" dirty="0">
              <a:effectLst/>
              <a:ea typeface="Calibri" panose="020F0502020204030204" pitchFamily="34" charset="0"/>
              <a:cs typeface="Times New Roman" panose="02020603050405020304" pitchFamily="18" charset="0"/>
            </a:endParaRPr>
          </a:p>
          <a:p>
            <a:r>
              <a:rPr lang="en-GB" sz="1600" dirty="0">
                <a:effectLst/>
                <a:ea typeface="Calibri" panose="020F0502020204030204" pitchFamily="34" charset="0"/>
                <a:cs typeface="Times New Roman" panose="02020603050405020304" pitchFamily="18" charset="0"/>
              </a:rPr>
              <a:t>This will be the catalyst for further investigation to critically evaluate the impact of the change and provide recommendations for improvement.</a:t>
            </a:r>
          </a:p>
        </p:txBody>
      </p:sp>
      <p:cxnSp>
        <p:nvCxnSpPr>
          <p:cNvPr id="2" name="Straight Connector 1">
            <a:extLst>
              <a:ext uri="{FF2B5EF4-FFF2-40B4-BE49-F238E27FC236}">
                <a16:creationId xmlns:a16="http://schemas.microsoft.com/office/drawing/2014/main" id="{71C464A3-E9AA-30F0-7DBB-9AABD28841B5}"/>
              </a:ext>
            </a:extLst>
          </p:cNvPr>
          <p:cNvCxnSpPr>
            <a:cxnSpLocks/>
          </p:cNvCxnSpPr>
          <p:nvPr/>
        </p:nvCxnSpPr>
        <p:spPr>
          <a:xfrm flipH="1">
            <a:off x="1643159" y="4652415"/>
            <a:ext cx="7791788" cy="0"/>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2998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965F3A-DDBD-F793-6175-61DA63EFD318}"/>
              </a:ext>
            </a:extLst>
          </p:cNvPr>
          <p:cNvSpPr txBox="1"/>
          <p:nvPr/>
        </p:nvSpPr>
        <p:spPr>
          <a:xfrm>
            <a:off x="9434947" y="6248400"/>
            <a:ext cx="2757054" cy="369332"/>
          </a:xfrm>
          <a:prstGeom prst="rect">
            <a:avLst/>
          </a:prstGeom>
          <a:noFill/>
        </p:spPr>
        <p:txBody>
          <a:bodyPr wrap="square" rtlCol="0">
            <a:spAutoFit/>
          </a:bodyPr>
          <a:lstStyle/>
          <a:p>
            <a:r>
              <a:rPr lang="en-GB" dirty="0"/>
              <a:t>Darren Emanuel - 1402731</a:t>
            </a:r>
          </a:p>
        </p:txBody>
      </p:sp>
      <p:cxnSp>
        <p:nvCxnSpPr>
          <p:cNvPr id="6" name="Straight Connector 5">
            <a:extLst>
              <a:ext uri="{FF2B5EF4-FFF2-40B4-BE49-F238E27FC236}">
                <a16:creationId xmlns:a16="http://schemas.microsoft.com/office/drawing/2014/main" id="{5D38C9CA-DD9F-C0B5-BE76-855EFB958B3D}"/>
              </a:ext>
            </a:extLst>
          </p:cNvPr>
          <p:cNvCxnSpPr>
            <a:cxnSpLocks/>
          </p:cNvCxnSpPr>
          <p:nvPr/>
        </p:nvCxnSpPr>
        <p:spPr>
          <a:xfrm>
            <a:off x="304800" y="0"/>
            <a:ext cx="0"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FEFE23-7392-7D99-5DC2-A82842E98B54}"/>
              </a:ext>
            </a:extLst>
          </p:cNvPr>
          <p:cNvCxnSpPr>
            <a:cxnSpLocks/>
          </p:cNvCxnSpPr>
          <p:nvPr/>
        </p:nvCxnSpPr>
        <p:spPr>
          <a:xfrm>
            <a:off x="304800" y="0"/>
            <a:ext cx="193964" cy="685800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14271C6-9AF0-EC56-B821-D04B785F1FB5}"/>
              </a:ext>
            </a:extLst>
          </p:cNvPr>
          <p:cNvCxnSpPr>
            <a:cxnSpLocks/>
          </p:cNvCxnSpPr>
          <p:nvPr/>
        </p:nvCxnSpPr>
        <p:spPr>
          <a:xfrm flipH="1">
            <a:off x="0" y="6608618"/>
            <a:ext cx="12192000" cy="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82DA17-2E27-5030-919F-6AF96E8034DF}"/>
              </a:ext>
            </a:extLst>
          </p:cNvPr>
          <p:cNvCxnSpPr>
            <a:cxnSpLocks/>
          </p:cNvCxnSpPr>
          <p:nvPr/>
        </p:nvCxnSpPr>
        <p:spPr>
          <a:xfrm flipH="1" flipV="1">
            <a:off x="0" y="6437622"/>
            <a:ext cx="12192000" cy="180110"/>
          </a:xfrm>
          <a:prstGeom prst="line">
            <a:avLst/>
          </a:prstGeom>
          <a:ln w="34925">
            <a:solidFill>
              <a:srgbClr val="FF0000"/>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A4E3560-AAF8-E8BB-5B7D-4588543D37C7}"/>
              </a:ext>
            </a:extLst>
          </p:cNvPr>
          <p:cNvSpPr txBox="1"/>
          <p:nvPr/>
        </p:nvSpPr>
        <p:spPr>
          <a:xfrm>
            <a:off x="650138" y="166568"/>
            <a:ext cx="11390488" cy="6524863"/>
          </a:xfrm>
          <a:prstGeom prst="rect">
            <a:avLst/>
          </a:prstGeom>
          <a:noFill/>
        </p:spPr>
        <p:txBody>
          <a:bodyPr wrap="square" rtlCol="0">
            <a:spAutoFit/>
          </a:bodyPr>
          <a:lstStyle/>
          <a:p>
            <a:r>
              <a:rPr lang="en-GB" sz="1400" u="sng" dirty="0"/>
              <a:t>Reference List :</a:t>
            </a:r>
          </a:p>
          <a:p>
            <a:endParaRPr lang="en-GB" sz="1000" dirty="0"/>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Association for Project Management , 2017. </a:t>
            </a:r>
            <a:r>
              <a:rPr lang="en-US" sz="1200" i="1" dirty="0">
                <a:effectLst/>
                <a:ea typeface="Calibri" panose="020F0502020204030204" pitchFamily="34" charset="0"/>
                <a:cs typeface="Times New Roman" panose="02020603050405020304" pitchFamily="18" charset="0"/>
              </a:rPr>
              <a:t>Introduction to Managing Change. </a:t>
            </a:r>
            <a:r>
              <a:rPr lang="en-US" sz="1200" dirty="0">
                <a:effectLst/>
                <a:ea typeface="Calibri" panose="020F0502020204030204" pitchFamily="34" charset="0"/>
                <a:cs typeface="Times New Roman" panose="02020603050405020304" pitchFamily="18" charset="0"/>
              </a:rPr>
              <a:t>Buckinghamshire: Association for Project Management .</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Association of Project Management , 2019. </a:t>
            </a:r>
            <a:r>
              <a:rPr lang="en-US" sz="1200" i="1" dirty="0">
                <a:effectLst/>
                <a:ea typeface="Calibri" panose="020F0502020204030204" pitchFamily="34" charset="0"/>
                <a:cs typeface="Times New Roman" panose="02020603050405020304" pitchFamily="18" charset="0"/>
              </a:rPr>
              <a:t>APM Body of Knowledge. </a:t>
            </a:r>
            <a:r>
              <a:rPr lang="en-US" sz="1200" dirty="0">
                <a:effectLst/>
                <a:ea typeface="Calibri" panose="020F0502020204030204" pitchFamily="34" charset="0"/>
                <a:cs typeface="Times New Roman" panose="02020603050405020304" pitchFamily="18" charset="0"/>
              </a:rPr>
              <a:t>7th ed. Buckinghamshire: Association of Project Management.</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Cameron, E. &amp; Green, M., 2020. </a:t>
            </a:r>
            <a:r>
              <a:rPr lang="en-US" sz="1200" i="1" dirty="0">
                <a:effectLst/>
                <a:ea typeface="Calibri" panose="020F0502020204030204" pitchFamily="34" charset="0"/>
                <a:cs typeface="Times New Roman" panose="02020603050405020304" pitchFamily="18" charset="0"/>
              </a:rPr>
              <a:t>Making Sense of Change Management. </a:t>
            </a:r>
            <a:r>
              <a:rPr lang="en-US" sz="1200" dirty="0">
                <a:effectLst/>
                <a:ea typeface="Calibri" panose="020F0502020204030204" pitchFamily="34" charset="0"/>
                <a:cs typeface="Times New Roman" panose="02020603050405020304" pitchFamily="18" charset="0"/>
              </a:rPr>
              <a:t>Fifth ed. London: Kogan Page.</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Chartered Management Institute, 2022. </a:t>
            </a:r>
            <a:r>
              <a:rPr lang="en-US" sz="1200" i="1" dirty="0">
                <a:effectLst/>
                <a:ea typeface="Calibri" panose="020F0502020204030204" pitchFamily="34" charset="0"/>
                <a:cs typeface="Times New Roman" panose="02020603050405020304" pitchFamily="18" charset="0"/>
              </a:rPr>
              <a:t>Change Management - A managers deep dive. </a:t>
            </a:r>
            <a:r>
              <a:rPr lang="en-US" sz="1200" dirty="0">
                <a:effectLst/>
                <a:ea typeface="Calibri" panose="020F0502020204030204" pitchFamily="34" charset="0"/>
                <a:cs typeface="Times New Roman" panose="02020603050405020304" pitchFamily="18" charset="0"/>
              </a:rPr>
              <a:t>[Online] Available at: </a:t>
            </a:r>
            <a:r>
              <a:rPr lang="en-US" sz="1200" u="sng" dirty="0">
                <a:effectLst/>
                <a:ea typeface="Calibri" panose="020F0502020204030204" pitchFamily="34" charset="0"/>
                <a:cs typeface="Times New Roman" panose="02020603050405020304" pitchFamily="18" charset="0"/>
              </a:rPr>
              <a:t>https://</a:t>
            </a:r>
            <a:r>
              <a:rPr lang="en-US" sz="1200" u="sng" dirty="0" err="1">
                <a:effectLst/>
                <a:ea typeface="Calibri" panose="020F0502020204030204" pitchFamily="34" charset="0"/>
                <a:cs typeface="Times New Roman" panose="02020603050405020304" pitchFamily="18" charset="0"/>
              </a:rPr>
              <a:t>www.managers.org.uk</a:t>
            </a:r>
            <a:r>
              <a:rPr lang="en-US" sz="1200" u="sng" dirty="0">
                <a:effectLst/>
                <a:ea typeface="Calibri" panose="020F0502020204030204" pitchFamily="34" charset="0"/>
                <a:cs typeface="Times New Roman" panose="02020603050405020304" pitchFamily="18" charset="0"/>
              </a:rPr>
              <a:t>/knowledge-and-insights/advice/change-management-a-managers-deep-dive/</a:t>
            </a:r>
            <a:r>
              <a:rPr lang="en-US" sz="1200" dirty="0">
                <a:effectLst/>
                <a:ea typeface="Calibri" panose="020F0502020204030204" pitchFamily="34" charset="0"/>
                <a:cs typeface="Times New Roman" panose="02020603050405020304" pitchFamily="18" charset="0"/>
              </a:rPr>
              <a:t>[Accessed 25 February 2023].</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Communication Workers Union, 2023. </a:t>
            </a:r>
          </a:p>
          <a:p>
            <a:pPr marL="171450" indent="-171450">
              <a:buFont typeface="Arial" panose="020B0604020202020204" pitchFamily="34" charset="0"/>
              <a:buChar char="•"/>
            </a:pPr>
            <a:endParaRPr lang="en-US"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i="1" dirty="0">
                <a:effectLst/>
                <a:ea typeface="Calibri" panose="020F0502020204030204" pitchFamily="34" charset="0"/>
                <a:cs typeface="Times New Roman" panose="02020603050405020304" pitchFamily="18" charset="0"/>
              </a:rPr>
              <a:t>Dave Ward appeals direct to Royal Mail shareholders. </a:t>
            </a:r>
            <a:r>
              <a:rPr lang="en-US" sz="1200" dirty="0">
                <a:effectLst/>
                <a:ea typeface="Calibri" panose="020F0502020204030204" pitchFamily="34" charset="0"/>
                <a:cs typeface="Times New Roman" panose="02020603050405020304" pitchFamily="18" charset="0"/>
              </a:rPr>
              <a:t>[Online] Available at: </a:t>
            </a:r>
            <a:r>
              <a:rPr lang="en-US" sz="1200" u="sng" dirty="0">
                <a:effectLst/>
                <a:ea typeface="Calibri" panose="020F0502020204030204" pitchFamily="34" charset="0"/>
                <a:cs typeface="Times New Roman" panose="02020603050405020304" pitchFamily="18" charset="0"/>
              </a:rPr>
              <a:t>https://</a:t>
            </a:r>
            <a:r>
              <a:rPr lang="en-US" sz="1200" u="sng" dirty="0" err="1">
                <a:effectLst/>
                <a:ea typeface="Calibri" panose="020F0502020204030204" pitchFamily="34" charset="0"/>
                <a:cs typeface="Times New Roman" panose="02020603050405020304" pitchFamily="18" charset="0"/>
              </a:rPr>
              <a:t>www.cwu.org</a:t>
            </a:r>
            <a:r>
              <a:rPr lang="en-US" sz="1200" u="sng" dirty="0">
                <a:effectLst/>
                <a:ea typeface="Calibri" panose="020F0502020204030204" pitchFamily="34" charset="0"/>
                <a:cs typeface="Times New Roman" panose="02020603050405020304" pitchFamily="18" charset="0"/>
              </a:rPr>
              <a:t>/news/</a:t>
            </a:r>
            <a:r>
              <a:rPr lang="en-US" sz="1200" u="sng" dirty="0" err="1">
                <a:effectLst/>
                <a:ea typeface="Calibri" panose="020F0502020204030204" pitchFamily="34" charset="0"/>
                <a:cs typeface="Times New Roman" panose="02020603050405020304" pitchFamily="18" charset="0"/>
              </a:rPr>
              <a:t>dave</a:t>
            </a:r>
            <a:r>
              <a:rPr lang="en-US" sz="1200" u="sng" dirty="0">
                <a:effectLst/>
                <a:ea typeface="Calibri" panose="020F0502020204030204" pitchFamily="34" charset="0"/>
                <a:cs typeface="Times New Roman" panose="02020603050405020304" pitchFamily="18" charset="0"/>
              </a:rPr>
              <a:t>-ward-appeals-direct-to-royal-mail-shareholders/</a:t>
            </a:r>
            <a:r>
              <a:rPr lang="en-US" sz="1200" dirty="0">
                <a:effectLst/>
                <a:ea typeface="Calibri" panose="020F0502020204030204" pitchFamily="34" charset="0"/>
                <a:cs typeface="Times New Roman" panose="02020603050405020304" pitchFamily="18" charset="0"/>
              </a:rPr>
              <a:t>[Accessed 26 February 2023].</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Economics Online , 2020. </a:t>
            </a:r>
            <a:r>
              <a:rPr lang="en-US" sz="1200" i="1" dirty="0">
                <a:effectLst/>
                <a:ea typeface="Calibri" panose="020F0502020204030204" pitchFamily="34" charset="0"/>
                <a:cs typeface="Times New Roman" panose="02020603050405020304" pitchFamily="18" charset="0"/>
              </a:rPr>
              <a:t>Royal Mail Privitisation. </a:t>
            </a:r>
            <a:r>
              <a:rPr lang="en-US" sz="1200" dirty="0">
                <a:effectLst/>
                <a:ea typeface="Calibri" panose="020F0502020204030204" pitchFamily="34" charset="0"/>
                <a:cs typeface="Times New Roman" panose="02020603050405020304" pitchFamily="18" charset="0"/>
              </a:rPr>
              <a:t>[Online] Available at: </a:t>
            </a:r>
            <a:r>
              <a:rPr lang="en-US" sz="1200" u="sng" dirty="0">
                <a:effectLst/>
                <a:ea typeface="Calibri" panose="020F0502020204030204" pitchFamily="34" charset="0"/>
                <a:cs typeface="Times New Roman" panose="02020603050405020304" pitchFamily="18" charset="0"/>
              </a:rPr>
              <a:t>https://</a:t>
            </a:r>
            <a:r>
              <a:rPr lang="en-US" sz="1200" u="sng" dirty="0" err="1">
                <a:effectLst/>
                <a:ea typeface="Calibri" panose="020F0502020204030204" pitchFamily="34" charset="0"/>
                <a:cs typeface="Times New Roman" panose="02020603050405020304" pitchFamily="18" charset="0"/>
              </a:rPr>
              <a:t>www.economicsonline.co.uk</a:t>
            </a:r>
            <a:r>
              <a:rPr lang="en-US" sz="1200" u="sng" dirty="0">
                <a:effectLst/>
                <a:ea typeface="Calibri" panose="020F0502020204030204" pitchFamily="34" charset="0"/>
                <a:cs typeface="Times New Roman" panose="02020603050405020304" pitchFamily="18" charset="0"/>
              </a:rPr>
              <a:t>/</a:t>
            </a:r>
            <a:r>
              <a:rPr lang="en-US" sz="1200" u="sng" dirty="0" err="1">
                <a:effectLst/>
                <a:ea typeface="Calibri" panose="020F0502020204030204" pitchFamily="34" charset="0"/>
                <a:cs typeface="Times New Roman" panose="02020603050405020304" pitchFamily="18" charset="0"/>
              </a:rPr>
              <a:t>business_economics</a:t>
            </a:r>
            <a:r>
              <a:rPr lang="en-US" sz="1200" u="sng" dirty="0">
                <a:effectLst/>
                <a:ea typeface="Calibri" panose="020F0502020204030204" pitchFamily="34" charset="0"/>
                <a:cs typeface="Times New Roman" panose="02020603050405020304" pitchFamily="18" charset="0"/>
              </a:rPr>
              <a:t>/</a:t>
            </a:r>
            <a:r>
              <a:rPr lang="en-US" sz="1200" u="sng" dirty="0" err="1">
                <a:effectLst/>
                <a:ea typeface="Calibri" panose="020F0502020204030204" pitchFamily="34" charset="0"/>
                <a:cs typeface="Times New Roman" panose="02020603050405020304" pitchFamily="18" charset="0"/>
              </a:rPr>
              <a:t>privatisation_of_royal_mail.html</a:t>
            </a:r>
            <a:r>
              <a:rPr lang="en-US" sz="1200" u="sng" dirty="0">
                <a:effectLst/>
                <a:ea typeface="Calibri" panose="020F0502020204030204" pitchFamily="34" charset="0"/>
                <a:cs typeface="Times New Roman" panose="02020603050405020304" pitchFamily="18" charset="0"/>
              </a:rPr>
              <a:t>/</a:t>
            </a:r>
            <a:r>
              <a:rPr lang="en-US" sz="1200" u="sng" dirty="0">
                <a:ea typeface="Calibri" panose="020F0502020204030204" pitchFamily="34" charset="0"/>
                <a:cs typeface="Times New Roman" panose="02020603050405020304" pitchFamily="18" charset="0"/>
              </a:rPr>
              <a:t> </a:t>
            </a:r>
            <a:r>
              <a:rPr lang="en-US" sz="1200" dirty="0">
                <a:effectLst/>
                <a:ea typeface="Calibri" panose="020F0502020204030204" pitchFamily="34" charset="0"/>
                <a:cs typeface="Times New Roman" panose="02020603050405020304" pitchFamily="18" charset="0"/>
              </a:rPr>
              <a:t>[Accessed 25 February 2023].</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Hodges, J. &amp; Gill, R., 2014. </a:t>
            </a:r>
            <a:r>
              <a:rPr lang="en-US" sz="1200" i="1" dirty="0">
                <a:effectLst/>
                <a:ea typeface="Calibri" panose="020F0502020204030204" pitchFamily="34" charset="0"/>
                <a:cs typeface="Times New Roman" panose="02020603050405020304" pitchFamily="18" charset="0"/>
              </a:rPr>
              <a:t>Sustaining Change in Organisations. </a:t>
            </a:r>
            <a:r>
              <a:rPr lang="en-US" sz="1200" dirty="0">
                <a:effectLst/>
                <a:ea typeface="Calibri" panose="020F0502020204030204" pitchFamily="34" charset="0"/>
                <a:cs typeface="Times New Roman" panose="02020603050405020304" pitchFamily="18" charset="0"/>
              </a:rPr>
              <a:t>1 ed. London: SAGE Publications LTD .</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International Distribution Services , 2023. </a:t>
            </a:r>
          </a:p>
          <a:p>
            <a:pPr marL="171450" indent="-171450">
              <a:buFont typeface="Arial" panose="020B0604020202020204" pitchFamily="34" charset="0"/>
              <a:buChar char="•"/>
            </a:pPr>
            <a:endParaRPr lang="en-US"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i="1" dirty="0">
                <a:effectLst/>
                <a:ea typeface="Calibri" panose="020F0502020204030204" pitchFamily="34" charset="0"/>
                <a:cs typeface="Times New Roman" panose="02020603050405020304" pitchFamily="18" charset="0"/>
              </a:rPr>
              <a:t>Royal Mail - About Us. </a:t>
            </a:r>
            <a:r>
              <a:rPr lang="en-US" sz="1200" dirty="0">
                <a:effectLst/>
                <a:ea typeface="Calibri" panose="020F0502020204030204" pitchFamily="34" charset="0"/>
                <a:cs typeface="Times New Roman" panose="02020603050405020304" pitchFamily="18" charset="0"/>
              </a:rPr>
              <a:t>[Online] Available at: </a:t>
            </a:r>
            <a:r>
              <a:rPr lang="en-US" sz="1200" u="sng" dirty="0">
                <a:effectLst/>
                <a:ea typeface="Calibri" panose="020F0502020204030204" pitchFamily="34" charset="0"/>
                <a:cs typeface="Times New Roman" panose="02020603050405020304" pitchFamily="18" charset="0"/>
              </a:rPr>
              <a:t>https://</a:t>
            </a:r>
            <a:r>
              <a:rPr lang="en-US" sz="1200" u="sng" dirty="0" err="1">
                <a:effectLst/>
                <a:ea typeface="Calibri" panose="020F0502020204030204" pitchFamily="34" charset="0"/>
                <a:cs typeface="Times New Roman" panose="02020603050405020304" pitchFamily="18" charset="0"/>
              </a:rPr>
              <a:t>www.internationaldistributionsservices.com</a:t>
            </a:r>
            <a:r>
              <a:rPr lang="en-US" sz="1200" u="sng" dirty="0">
                <a:effectLst/>
                <a:ea typeface="Calibri" panose="020F0502020204030204" pitchFamily="34" charset="0"/>
                <a:cs typeface="Times New Roman" panose="02020603050405020304" pitchFamily="18" charset="0"/>
              </a:rPr>
              <a:t>/</a:t>
            </a:r>
            <a:r>
              <a:rPr lang="en-US" sz="1200" u="sng" dirty="0" err="1">
                <a:effectLst/>
                <a:ea typeface="Calibri" panose="020F0502020204030204" pitchFamily="34" charset="0"/>
                <a:cs typeface="Times New Roman" panose="02020603050405020304" pitchFamily="18" charset="0"/>
              </a:rPr>
              <a:t>en</a:t>
            </a:r>
            <a:r>
              <a:rPr lang="en-US" sz="1200" u="sng" dirty="0">
                <a:effectLst/>
                <a:ea typeface="Calibri" panose="020F0502020204030204" pitchFamily="34" charset="0"/>
                <a:cs typeface="Times New Roman" panose="02020603050405020304" pitchFamily="18" charset="0"/>
              </a:rPr>
              <a:t>/about-us/our-story/</a:t>
            </a:r>
            <a:r>
              <a:rPr lang="en-US" sz="1200" dirty="0">
                <a:effectLst/>
                <a:ea typeface="Calibri" panose="020F0502020204030204" pitchFamily="34" charset="0"/>
                <a:cs typeface="Times New Roman" panose="02020603050405020304" pitchFamily="18" charset="0"/>
              </a:rPr>
              <a:t>[Accessed 25 February 2023].</a:t>
            </a:r>
            <a:endParaRPr lang="en-GB" sz="12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US"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Lewin, K., 1951. </a:t>
            </a:r>
            <a:r>
              <a:rPr lang="en-US" sz="1200" i="1" dirty="0">
                <a:effectLst/>
                <a:ea typeface="Calibri" panose="020F0502020204030204" pitchFamily="34" charset="0"/>
                <a:cs typeface="Times New Roman" panose="02020603050405020304" pitchFamily="18" charset="0"/>
              </a:rPr>
              <a:t>Field Theory in Social Science. </a:t>
            </a:r>
            <a:r>
              <a:rPr lang="en-US" sz="1200" dirty="0">
                <a:effectLst/>
                <a:ea typeface="Calibri" panose="020F0502020204030204" pitchFamily="34" charset="0"/>
                <a:cs typeface="Times New Roman" panose="02020603050405020304" pitchFamily="18" charset="0"/>
              </a:rPr>
              <a:t>1 ed. New York: Harper &amp; Brothers.</a:t>
            </a:r>
          </a:p>
          <a:p>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Newlands, D. &amp; Hooper, M., 2009. </a:t>
            </a:r>
            <a:r>
              <a:rPr lang="en-US" sz="1200" i="1" dirty="0">
                <a:effectLst/>
                <a:ea typeface="Calibri" panose="020F0502020204030204" pitchFamily="34" charset="0"/>
                <a:cs typeface="Times New Roman" panose="02020603050405020304" pitchFamily="18" charset="0"/>
              </a:rPr>
              <a:t>The Global Business Handbook. </a:t>
            </a:r>
            <a:r>
              <a:rPr lang="en-US" sz="1200" dirty="0">
                <a:effectLst/>
                <a:ea typeface="Calibri" panose="020F0502020204030204" pitchFamily="34" charset="0"/>
                <a:cs typeface="Times New Roman" panose="02020603050405020304" pitchFamily="18" charset="0"/>
              </a:rPr>
              <a:t>1 ed. London: Routledge.</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i="1" dirty="0">
                <a:effectLst/>
                <a:ea typeface="Calibri" panose="020F0502020204030204" pitchFamily="34" charset="0"/>
                <a:cs typeface="Times New Roman" panose="02020603050405020304" pitchFamily="18" charset="0"/>
              </a:rPr>
              <a:t>Postal Services Act </a:t>
            </a:r>
            <a:r>
              <a:rPr lang="en-US" sz="1200" dirty="0">
                <a:effectLst/>
                <a:ea typeface="Calibri" panose="020F0502020204030204" pitchFamily="34" charset="0"/>
                <a:cs typeface="Times New Roman" panose="02020603050405020304" pitchFamily="18" charset="0"/>
              </a:rPr>
              <a:t>(2011). </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Prosci, 2020. </a:t>
            </a:r>
            <a:r>
              <a:rPr lang="en-US" sz="1200" i="1" dirty="0">
                <a:effectLst/>
                <a:ea typeface="Calibri" panose="020F0502020204030204" pitchFamily="34" charset="0"/>
                <a:cs typeface="Times New Roman" panose="02020603050405020304" pitchFamily="18" charset="0"/>
              </a:rPr>
              <a:t>The Best Practices in Change Management. </a:t>
            </a:r>
            <a:r>
              <a:rPr lang="en-US" sz="1200" dirty="0">
                <a:effectLst/>
                <a:ea typeface="Calibri" panose="020F0502020204030204" pitchFamily="34" charset="0"/>
                <a:cs typeface="Times New Roman" panose="02020603050405020304" pitchFamily="18" charset="0"/>
              </a:rPr>
              <a:t>[Online]  Available at: </a:t>
            </a:r>
            <a:r>
              <a:rPr lang="en-US" sz="1200" u="sng" dirty="0">
                <a:effectLst/>
                <a:ea typeface="Calibri" panose="020F0502020204030204" pitchFamily="34" charset="0"/>
                <a:cs typeface="Times New Roman" panose="02020603050405020304" pitchFamily="18" charset="0"/>
              </a:rPr>
              <a:t>https://</a:t>
            </a:r>
            <a:r>
              <a:rPr lang="en-US" sz="1200" u="sng" dirty="0" err="1">
                <a:effectLst/>
                <a:ea typeface="Calibri" panose="020F0502020204030204" pitchFamily="34" charset="0"/>
                <a:cs typeface="Times New Roman" panose="02020603050405020304" pitchFamily="18" charset="0"/>
              </a:rPr>
              <a:t>empower.prosci.com</a:t>
            </a:r>
            <a:r>
              <a:rPr lang="en-US" sz="1200" u="sng" dirty="0">
                <a:effectLst/>
                <a:ea typeface="Calibri" panose="020F0502020204030204" pitchFamily="34" charset="0"/>
                <a:cs typeface="Times New Roman" panose="02020603050405020304" pitchFamily="18" charset="0"/>
              </a:rPr>
              <a:t>/change-management-best-practices</a:t>
            </a:r>
            <a:r>
              <a:rPr lang="en-US" sz="1200" dirty="0">
                <a:effectLst/>
                <a:ea typeface="Calibri" panose="020F0502020204030204" pitchFamily="34" charset="0"/>
                <a:cs typeface="Times New Roman" panose="02020603050405020304" pitchFamily="18" charset="0"/>
              </a:rPr>
              <a:t>[Accessed 25 February 2023].</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Royal Mail , 2021. </a:t>
            </a:r>
            <a:r>
              <a:rPr lang="en-US" sz="1200" i="1" dirty="0">
                <a:effectLst/>
                <a:ea typeface="Calibri" panose="020F0502020204030204" pitchFamily="34" charset="0"/>
                <a:cs typeface="Times New Roman" panose="02020603050405020304" pitchFamily="18" charset="0"/>
              </a:rPr>
              <a:t>Annual Report and Financial Statements 2020-21. </a:t>
            </a:r>
            <a:r>
              <a:rPr lang="en-US" sz="1200" dirty="0">
                <a:effectLst/>
                <a:ea typeface="Calibri" panose="020F0502020204030204" pitchFamily="34" charset="0"/>
                <a:cs typeface="Times New Roman" panose="02020603050405020304" pitchFamily="18" charset="0"/>
              </a:rPr>
              <a:t>[Online] Available at: </a:t>
            </a:r>
            <a:r>
              <a:rPr lang="en-US" sz="1200" u="sng" dirty="0">
                <a:effectLst/>
                <a:ea typeface="Calibri" panose="020F0502020204030204" pitchFamily="34" charset="0"/>
                <a:cs typeface="Times New Roman" panose="02020603050405020304" pitchFamily="18" charset="0"/>
              </a:rPr>
              <a:t>https://</a:t>
            </a:r>
            <a:r>
              <a:rPr lang="en-US" sz="1200" u="sng" dirty="0" err="1">
                <a:effectLst/>
                <a:ea typeface="Calibri" panose="020F0502020204030204" pitchFamily="34" charset="0"/>
                <a:cs typeface="Times New Roman" panose="02020603050405020304" pitchFamily="18" charset="0"/>
              </a:rPr>
              <a:t>www.internationaldistributionsservices.com</a:t>
            </a:r>
            <a:r>
              <a:rPr lang="en-US" sz="1200" u="sng" dirty="0">
                <a:effectLst/>
                <a:ea typeface="Calibri" panose="020F0502020204030204" pitchFamily="34" charset="0"/>
                <a:cs typeface="Times New Roman" panose="02020603050405020304" pitchFamily="18" charset="0"/>
              </a:rPr>
              <a:t>/media/11465/rmg_ar2020-21.pdf</a:t>
            </a:r>
            <a:r>
              <a:rPr lang="en-US" sz="1200" dirty="0">
                <a:effectLst/>
                <a:ea typeface="Calibri" panose="020F0502020204030204" pitchFamily="34" charset="0"/>
                <a:cs typeface="Times New Roman" panose="02020603050405020304" pitchFamily="18" charset="0"/>
              </a:rPr>
              <a:t>[Accessed 25 February 2023].</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dirty="0">
                <a:effectLst/>
                <a:ea typeface="Calibri" panose="020F0502020204030204" pitchFamily="34" charset="0"/>
                <a:cs typeface="Times New Roman" panose="02020603050405020304" pitchFamily="18" charset="0"/>
              </a:rPr>
              <a:t>Swanson, D. J. &amp; Creed, A. S., 2013. Sharpening the Focus of Force Field Analysis. </a:t>
            </a:r>
            <a:r>
              <a:rPr lang="en-US" sz="1200" i="1" dirty="0">
                <a:effectLst/>
                <a:ea typeface="Calibri" panose="020F0502020204030204" pitchFamily="34" charset="0"/>
                <a:cs typeface="Times New Roman" panose="02020603050405020304" pitchFamily="18" charset="0"/>
              </a:rPr>
              <a:t>Journal of Change Management, </a:t>
            </a:r>
            <a:r>
              <a:rPr lang="en-US" sz="1200" dirty="0">
                <a:effectLst/>
                <a:ea typeface="Calibri" panose="020F0502020204030204" pitchFamily="34" charset="0"/>
                <a:cs typeface="Times New Roman" panose="02020603050405020304" pitchFamily="18" charset="0"/>
              </a:rPr>
              <a:t>14(1), pp. 28-47.</a:t>
            </a:r>
          </a:p>
          <a:p>
            <a:pPr marL="171450" indent="-171450">
              <a:buFont typeface="Arial" panose="020B0604020202020204" pitchFamily="34" charset="0"/>
              <a:buChar char="•"/>
            </a:pPr>
            <a:endParaRPr lang="en-GB" sz="800" dirty="0">
              <a:effectLs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US" sz="1200" i="1" dirty="0">
                <a:effectLst/>
                <a:ea typeface="Calibri" panose="020F0502020204030204" pitchFamily="34" charset="0"/>
                <a:cs typeface="Times New Roman" panose="02020603050405020304" pitchFamily="18" charset="0"/>
              </a:rPr>
              <a:t>The Postal Services (Universal Postal Service) Order </a:t>
            </a:r>
            <a:r>
              <a:rPr lang="en-US" sz="1200" dirty="0">
                <a:effectLst/>
                <a:ea typeface="Calibri" panose="020F0502020204030204" pitchFamily="34" charset="0"/>
                <a:cs typeface="Times New Roman" panose="02020603050405020304" pitchFamily="18" charset="0"/>
              </a:rPr>
              <a:t>(2012). </a:t>
            </a:r>
            <a:endParaRPr lang="en-GB" sz="1200" dirty="0">
              <a:effectLst/>
              <a:ea typeface="Calibri" panose="020F0502020204030204" pitchFamily="34" charset="0"/>
              <a:cs typeface="Times New Roman" panose="02020603050405020304" pitchFamily="18" charset="0"/>
            </a:endParaRPr>
          </a:p>
          <a:p>
            <a:endParaRPr lang="en-GB" sz="1000" dirty="0"/>
          </a:p>
        </p:txBody>
      </p:sp>
    </p:spTree>
    <p:extLst>
      <p:ext uri="{BB962C8B-B14F-4D97-AF65-F5344CB8AC3E}">
        <p14:creationId xmlns:p14="http://schemas.microsoft.com/office/powerpoint/2010/main" val="20848927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3104</TotalTime>
  <Words>1271</Words>
  <Application>Microsoft Macintosh PowerPoint</Application>
  <PresentationFormat>Widescreen</PresentationFormat>
  <Paragraphs>147</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Wingdings</vt:lpstr>
      <vt:lpstr>Office Theme</vt:lpstr>
      <vt:lpstr>Organisation Change 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 Emanuel</dc:creator>
  <cp:lastModifiedBy>Darren Emanuel</cp:lastModifiedBy>
  <cp:revision>1</cp:revision>
  <dcterms:created xsi:type="dcterms:W3CDTF">2023-02-25T08:26:56Z</dcterms:created>
  <dcterms:modified xsi:type="dcterms:W3CDTF">2023-02-27T12:11:55Z</dcterms:modified>
</cp:coreProperties>
</file>