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0"/>
  </p:notesMasterIdLst>
  <p:sldIdLst>
    <p:sldId id="280" r:id="rId2"/>
    <p:sldId id="281" r:id="rId3"/>
    <p:sldId id="283" r:id="rId4"/>
    <p:sldId id="284" r:id="rId5"/>
    <p:sldId id="285" r:id="rId6"/>
    <p:sldId id="286" r:id="rId7"/>
    <p:sldId id="287" r:id="rId8"/>
    <p:sldId id="288" r:id="rId9"/>
    <p:sldId id="289" r:id="rId10"/>
    <p:sldId id="290" r:id="rId11"/>
    <p:sldId id="291" r:id="rId12"/>
    <p:sldId id="292" r:id="rId13"/>
    <p:sldId id="295" r:id="rId14"/>
    <p:sldId id="296" r:id="rId15"/>
    <p:sldId id="297" r:id="rId16"/>
    <p:sldId id="300" r:id="rId17"/>
    <p:sldId id="301" r:id="rId18"/>
    <p:sldId id="302" r:id="rId19"/>
    <p:sldId id="303" r:id="rId20"/>
    <p:sldId id="304" r:id="rId21"/>
    <p:sldId id="305" r:id="rId22"/>
    <p:sldId id="306" r:id="rId23"/>
    <p:sldId id="307" r:id="rId24"/>
    <p:sldId id="308" r:id="rId25"/>
    <p:sldId id="309" r:id="rId26"/>
    <p:sldId id="310" r:id="rId27"/>
    <p:sldId id="311" r:id="rId28"/>
    <p:sldId id="312" r:id="rId29"/>
    <p:sldId id="313" r:id="rId30"/>
    <p:sldId id="314" r:id="rId31"/>
    <p:sldId id="315" r:id="rId32"/>
    <p:sldId id="316" r:id="rId33"/>
    <p:sldId id="317" r:id="rId34"/>
    <p:sldId id="318" r:id="rId35"/>
    <p:sldId id="319" r:id="rId36"/>
    <p:sldId id="320" r:id="rId37"/>
    <p:sldId id="321" r:id="rId38"/>
    <p:sldId id="322" r:id="rId39"/>
    <p:sldId id="323" r:id="rId40"/>
    <p:sldId id="324" r:id="rId41"/>
    <p:sldId id="325" r:id="rId42"/>
    <p:sldId id="326" r:id="rId43"/>
    <p:sldId id="327" r:id="rId44"/>
    <p:sldId id="328" r:id="rId45"/>
    <p:sldId id="329" r:id="rId46"/>
    <p:sldId id="330" r:id="rId47"/>
    <p:sldId id="331" r:id="rId48"/>
    <p:sldId id="332"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4" d="100"/>
          <a:sy n="94" d="100"/>
        </p:scale>
        <p:origin x="884"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10/29/2018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447364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800415" y="8538147"/>
            <a:ext cx="795130" cy="28262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18467" tIns="0" rIns="18467"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2400611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B735C18-DF80-624F-ACEC-3ACED0C4E4CD}" type="slidenum">
              <a:rPr lang="en-US" sz="800"/>
              <a:pPr/>
              <a:t>3</a:t>
            </a:fld>
            <a:endParaRPr lang="en-US" sz="800"/>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r>
              <a:rPr lang="en-US"/>
              <a:t>Section 6.0</a:t>
            </a:r>
          </a:p>
        </p:txBody>
      </p:sp>
    </p:spTree>
    <p:extLst>
      <p:ext uri="{BB962C8B-B14F-4D97-AF65-F5344CB8AC3E}">
        <p14:creationId xmlns:p14="http://schemas.microsoft.com/office/powerpoint/2010/main" val="2320094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708AD30-716E-B44B-B340-C6F11DF87A73}" type="slidenum">
              <a:rPr lang="en-US" sz="800"/>
              <a:pPr/>
              <a:t>4</a:t>
            </a:fld>
            <a:endParaRPr lang="en-US" sz="800"/>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84754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A05E349-FAC2-4F47-836B-4EF6ACED5885}" type="slidenum">
              <a:rPr lang="en-US" sz="800"/>
              <a:pPr/>
              <a:t>5</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537985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F2327E6-4734-0841-AA74-337C54BF80B4}" type="slidenum">
              <a:rPr lang="en-US" sz="800"/>
              <a:pPr/>
              <a:t>6</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54717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268CAEF-2BCA-7644-A1A8-F6B22D55B2B0}" type="slidenum">
              <a:rPr lang="en-US" sz="800"/>
              <a:pPr/>
              <a:t>7</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9957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812739F-7512-6D4E-A0F2-870FB8F48F52}"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6747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0D7827A-A419-2F4B-90BD-789523B8AA2F}" type="slidenum">
              <a:rPr lang="en-US" sz="800"/>
              <a:pPr/>
              <a:t>9</a:t>
            </a:fld>
            <a:endParaRPr lang="en-US" sz="80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46292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1266D9F-733B-C346-B401-53D78326073E}" type="slidenum">
              <a:rPr lang="en-US" sz="800"/>
              <a:pPr/>
              <a:t>10</a:t>
            </a:fld>
            <a:endParaRPr lang="en-US" sz="8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91312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5A9619F-EDA5-E34B-BB7A-B172C211443B}" type="slidenum">
              <a:rPr lang="en-US" sz="800"/>
              <a:pPr/>
              <a:t>11</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9153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7233767-0219-3F4D-98C5-8749B43C2B31}" type="slidenum">
              <a:rPr lang="en-US" sz="800"/>
              <a:pPr/>
              <a:t>12</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410461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5892F2-B570-4341-B4FC-5D9B6E6861FC}" type="slidenum">
              <a:rPr lang="en-US" sz="800"/>
              <a:pPr/>
              <a:t>13</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30865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A4983B4-79C5-724D-82FD-B55B57B747C4}" type="slidenum">
              <a:rPr lang="en-US" sz="800"/>
              <a:pPr/>
              <a:t>14</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410130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F2CEB61-508C-F949-BD65-5793A449D546}" type="slidenum">
              <a:rPr lang="en-US" sz="800"/>
              <a:pPr/>
              <a:t>15</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81123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8F7E9C5-1F2C-104A-AA36-E764321E63B9}" type="slidenum">
              <a:rPr lang="en-US" sz="800"/>
              <a:pPr/>
              <a:t>16</a:t>
            </a:fld>
            <a:endParaRPr lang="en-US" sz="800"/>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168419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8F5A4E-7C58-7449-8DF2-A7199A8F6255}" type="slidenum">
              <a:rPr lang="en-US" sz="800"/>
              <a:pPr/>
              <a:t>17</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057474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85DAB53-48D8-2748-8A58-541C4A098FE8}" type="slidenum">
              <a:rPr lang="en-US" sz="800"/>
              <a:pPr/>
              <a:t>18</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254224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746652-41A5-2549-A992-30CCAE9B67C8}" type="slidenum">
              <a:rPr lang="en-US" sz="800"/>
              <a:pPr/>
              <a:t>19</a:t>
            </a:fld>
            <a:endParaRPr lang="en-US" sz="80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038120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112535B-7335-504E-B5BD-CAF21BDC6417}" type="slidenum">
              <a:rPr lang="en-US" sz="800"/>
              <a:pPr/>
              <a:t>20</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775836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FA997C7-CB27-C04C-B42E-F5D8E3928536}" type="slidenum">
              <a:rPr lang="en-US" sz="800"/>
              <a:pPr/>
              <a:t>21</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100033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EF8B33C-618A-9A4E-8C0E-4362A21D85E1}" type="slidenum">
              <a:rPr lang="en-US" sz="800"/>
              <a:pPr/>
              <a:t>22</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901276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26B2DB4-5C8B-7448-B216-893CDCF38DED}" type="slidenum">
              <a:rPr lang="en-US" sz="800"/>
              <a:pPr/>
              <a:t>23</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72156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67AFF75-1397-2B43-AD5D-288B91251914}" type="slidenum">
              <a:rPr lang="en-US" sz="800"/>
              <a:pPr/>
              <a:t>24</a:t>
            </a:fld>
            <a:endParaRPr lang="en-US" sz="800"/>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064821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3FA1ED9-2908-6C41-8222-345CFCD2C85A}" type="slidenum">
              <a:rPr lang="en-US" sz="800"/>
              <a:pPr/>
              <a:t>25</a:t>
            </a:fld>
            <a:endParaRPr lang="en-US" sz="800"/>
          </a:p>
        </p:txBody>
      </p:sp>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523594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6B5D8A-7827-7142-8D8B-766660C1B996}" type="slidenum">
              <a:rPr lang="en-US" sz="800"/>
              <a:pPr/>
              <a:t>26</a:t>
            </a:fld>
            <a:endParaRPr lang="en-US" sz="800"/>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52722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EEC1162-6FFB-D444-8D3D-3214947CA82E}" type="slidenum">
              <a:rPr lang="en-US" sz="800"/>
              <a:pPr/>
              <a:t>27</a:t>
            </a:fld>
            <a:endParaRPr lang="en-US" sz="800"/>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383285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FEF0A5A-EED8-D74D-8F77-7227173DD893}" type="slidenum">
              <a:rPr lang="en-US" sz="800"/>
              <a:pPr/>
              <a:t>28</a:t>
            </a:fld>
            <a:endParaRPr lang="en-US" sz="800"/>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852680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02CE1B5-928F-7947-94A1-2E690D513D05}" type="slidenum">
              <a:rPr lang="en-US" sz="800"/>
              <a:pPr/>
              <a:t>29</a:t>
            </a:fld>
            <a:endParaRPr lang="en-US" sz="800"/>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76031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67E4411-4805-7B45-ACE8-8FD73206C05A}" type="slidenum">
              <a:rPr lang="en-US" sz="800"/>
              <a:pPr/>
              <a:t>30</a:t>
            </a:fld>
            <a:endParaRPr lang="en-US" sz="800"/>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565692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E2442DA-20DA-CC4B-AEEF-A30B9BBA114D}" type="slidenum">
              <a:rPr lang="en-US" sz="800"/>
              <a:pPr/>
              <a:t>31</a:t>
            </a:fld>
            <a:endParaRPr lang="en-US" sz="800"/>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045344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8D93E3E-B648-7048-8AE0-A89EAE9072A4}" type="slidenum">
              <a:rPr lang="en-US" sz="800"/>
              <a:pPr/>
              <a:t>32</a:t>
            </a:fld>
            <a:endParaRPr lang="en-US" sz="800"/>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2822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0AFF39B-C87F-8449-965F-6DE6F533B438}" type="slidenum">
              <a:rPr lang="en-US" sz="800"/>
              <a:pPr/>
              <a:t>33</a:t>
            </a:fld>
            <a:endParaRPr lang="en-US" sz="800"/>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453043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A82CF10-C56B-2949-8EA4-C380F251B940}" type="slidenum">
              <a:rPr lang="en-US" sz="800"/>
              <a:pPr/>
              <a:t>34</a:t>
            </a:fld>
            <a:endParaRPr lang="en-US" sz="800"/>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315569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51FBCE6-6E70-204E-B64F-6073D624E83D}" type="slidenum">
              <a:rPr lang="en-US" sz="800"/>
              <a:pPr/>
              <a:t>35</a:t>
            </a:fld>
            <a:endParaRPr lang="en-US" sz="800"/>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410907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BFC6F0B-4990-274E-B788-546095B9621F}" type="slidenum">
              <a:rPr lang="en-US" sz="800"/>
              <a:pPr/>
              <a:t>36</a:t>
            </a:fld>
            <a:endParaRPr lang="en-US" sz="800"/>
          </a:p>
        </p:txBody>
      </p:sp>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354527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7CDDE89-822A-8B42-B2B7-279FE8768FD2}" type="slidenum">
              <a:rPr lang="en-US" sz="800"/>
              <a:pPr/>
              <a:t>37</a:t>
            </a:fld>
            <a:endParaRPr lang="en-US" sz="800"/>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2754665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628F96A-B1A7-564B-ABA5-ECA2A04AF09F}" type="slidenum">
              <a:rPr lang="en-US" sz="800"/>
              <a:pPr/>
              <a:t>38</a:t>
            </a:fld>
            <a:endParaRPr lang="en-US" sz="800"/>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001847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4992909-FB83-1545-B350-0D22C6D9027F}" type="slidenum">
              <a:rPr lang="en-US" sz="800"/>
              <a:pPr/>
              <a:t>39</a:t>
            </a:fld>
            <a:endParaRPr lang="en-US" sz="800"/>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059130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AE2D850-2875-DE47-861A-5C6C45D88760}" type="slidenum">
              <a:rPr lang="en-US" sz="800"/>
              <a:pPr/>
              <a:t>40</a:t>
            </a:fld>
            <a:endParaRPr lang="en-US" sz="800"/>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939967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A7BA190-6887-B94B-8526-B5189D795D82}" type="slidenum">
              <a:rPr lang="en-US" sz="800"/>
              <a:pPr/>
              <a:t>41</a:t>
            </a:fld>
            <a:endParaRPr lang="en-US" sz="800"/>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2274451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B3D34BA-D7A9-7643-BE9F-7C3104CD8DA5}" type="slidenum">
              <a:rPr lang="en-US" sz="800"/>
              <a:pPr/>
              <a:t>42</a:t>
            </a:fld>
            <a:endParaRPr lang="en-US" sz="800"/>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4864200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C941A1B-0C30-964E-A381-D1F55E2B57DE}" type="slidenum">
              <a:rPr lang="en-US" sz="800"/>
              <a:pPr/>
              <a:t>43</a:t>
            </a:fld>
            <a:endParaRPr lang="en-US" sz="800"/>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4931952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56D85A9-743D-1547-8B4C-2DEF66CC9776}" type="slidenum">
              <a:rPr lang="en-US" sz="800"/>
              <a:pPr/>
              <a:t>44</a:t>
            </a:fld>
            <a:endParaRPr lang="en-US" sz="800"/>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035801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2A9E01E-A65F-7F46-A04E-DF9CC91D2251}" type="slidenum">
              <a:rPr lang="en-US" sz="800"/>
              <a:pPr/>
              <a:t>45</a:t>
            </a:fld>
            <a:endParaRPr lang="en-US" sz="800"/>
          </a:p>
        </p:txBody>
      </p:sp>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45251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46</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340444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47</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0670236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48</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59127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10/29/2018</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sp>
        <p:nvSpPr>
          <p:cNvPr id="10" name="TextBox 9"/>
          <p:cNvSpPr txBox="1"/>
          <p:nvPr userDrawn="1"/>
        </p:nvSpPr>
        <p:spPr>
          <a:xfrm>
            <a:off x="6822742" y="6444945"/>
            <a:ext cx="2218765" cy="338554"/>
          </a:xfrm>
          <a:prstGeom prst="rect">
            <a:avLst/>
          </a:prstGeom>
          <a:noFill/>
        </p:spPr>
        <p:txBody>
          <a:bodyPr wrap="square" rtlCol="0">
            <a:spAutoFit/>
          </a:bodyPr>
          <a:lstStyle/>
          <a:p>
            <a:pPr algn="r"/>
            <a:r>
              <a:rPr lang="en-US" sz="1600" b="0" dirty="0">
                <a:solidFill>
                  <a:schemeClr val="tx2">
                    <a:lumMod val="90000"/>
                    <a:lumOff val="10000"/>
                  </a:schemeClr>
                </a:solidFill>
                <a:latin typeface="+mn-lt"/>
                <a:cs typeface="Apple Chancery"/>
              </a:rPr>
              <a:t>Lecture 6</a:t>
            </a:r>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4166" y="1397"/>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21.wmf"/><Relationship Id="rId4" Type="http://schemas.openxmlformats.org/officeDocument/2006/relationships/image" Target="../media/image20.wmf"/></Relationships>
</file>

<file path=ppt/slides/_rels/slide24.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22.wmf"/><Relationship Id="rId5" Type="http://schemas.openxmlformats.org/officeDocument/2006/relationships/image" Target="../media/image21.wmf"/><Relationship Id="rId4" Type="http://schemas.openxmlformats.org/officeDocument/2006/relationships/image" Target="../media/image20.wmf"/></Relationships>
</file>

<file path=ppt/slides/_rels/slide25.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22.wmf"/><Relationship Id="rId5" Type="http://schemas.openxmlformats.org/officeDocument/2006/relationships/image" Target="../media/image21.wmf"/><Relationship Id="rId4" Type="http://schemas.openxmlformats.org/officeDocument/2006/relationships/image" Target="../media/image20.wmf"/></Relationships>
</file>

<file path=ppt/slides/_rels/slide26.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22.wmf"/><Relationship Id="rId5" Type="http://schemas.openxmlformats.org/officeDocument/2006/relationships/image" Target="../media/image21.wmf"/><Relationship Id="rId4" Type="http://schemas.openxmlformats.org/officeDocument/2006/relationships/image" Target="../media/image20.wmf"/></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21.wmf"/><Relationship Id="rId4" Type="http://schemas.openxmlformats.org/officeDocument/2006/relationships/image" Target="../media/image20.wmf"/></Relationships>
</file>

<file path=ppt/slides/_rels/slide41.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21.wmf"/><Relationship Id="rId4" Type="http://schemas.openxmlformats.org/officeDocument/2006/relationships/image" Target="../media/image20.wmf"/></Relationships>
</file>

<file path=ppt/slides/_rels/slide42.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21.wmf"/><Relationship Id="rId4" Type="http://schemas.openxmlformats.org/officeDocument/2006/relationships/image" Target="../media/image20.wmf"/></Relationships>
</file>

<file path=ppt/slides/_rels/slide4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image" Target="../media/image21.wmf"/><Relationship Id="rId4" Type="http://schemas.openxmlformats.org/officeDocument/2006/relationships/image" Target="../media/image20.wmf"/></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21.wmf"/><Relationship Id="rId5" Type="http://schemas.openxmlformats.org/officeDocument/2006/relationships/image" Target="../media/image20.wmf"/><Relationship Id="rId4" Type="http://schemas.openxmlformats.org/officeDocument/2006/relationships/image" Target="../media/image19.wmf"/></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2041627" y="1705693"/>
            <a:ext cx="5175249" cy="1843752"/>
          </a:xfrm>
        </p:spPr>
        <p:txBody>
          <a:bodyPr/>
          <a:lstStyle/>
          <a:p>
            <a:pPr eaLnBrk="1" hangingPunct="1"/>
            <a:r>
              <a:rPr lang="en-US" sz="5400" dirty="0">
                <a:latin typeface="Arial" charset="0"/>
              </a:rPr>
              <a:t>Network Layer</a:t>
            </a:r>
            <a:endParaRPr lang="en-US" sz="5400"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sz="3600" dirty="0"/>
              <a:t>Objectives</a:t>
            </a:r>
          </a:p>
        </p:txBody>
      </p:sp>
      <p:sp>
        <p:nvSpPr>
          <p:cNvPr id="4099" name="Rectangle 34"/>
          <p:cNvSpPr>
            <a:spLocks noGrp="1" noChangeArrowheads="1"/>
          </p:cNvSpPr>
          <p:nvPr>
            <p:ph type="body" idx="4294967295"/>
          </p:nvPr>
        </p:nvSpPr>
        <p:spPr>
          <a:xfrm>
            <a:off x="655638" y="1828800"/>
            <a:ext cx="7940675" cy="4476376"/>
          </a:xfrm>
        </p:spPr>
        <p:txBody>
          <a:bodyPr/>
          <a:lstStyle/>
          <a:p>
            <a:pPr>
              <a:buFont typeface="Wingdings" charset="2"/>
              <a:buChar char="§"/>
            </a:pPr>
            <a:r>
              <a:rPr lang="en-CA" dirty="0">
                <a:solidFill>
                  <a:schemeClr val="tx1"/>
                </a:solidFill>
              </a:rPr>
              <a:t>How network layer protocols and services support communications across data networks.</a:t>
            </a:r>
          </a:p>
          <a:p>
            <a:pPr>
              <a:buFont typeface="Wingdings" charset="2"/>
              <a:buChar char="§"/>
            </a:pPr>
            <a:r>
              <a:rPr lang="en-CA" dirty="0">
                <a:solidFill>
                  <a:schemeClr val="tx1"/>
                </a:solidFill>
              </a:rPr>
              <a:t>How routers enable end-to-end connectivity in a small to medium-sized business network.</a:t>
            </a:r>
          </a:p>
          <a:p>
            <a:pPr>
              <a:buFont typeface="Wingdings" charset="2"/>
              <a:buChar char="§"/>
            </a:pPr>
            <a:r>
              <a:rPr lang="en-CA" dirty="0">
                <a:solidFill>
                  <a:schemeClr val="tx1"/>
                </a:solidFill>
              </a:rPr>
              <a:t>Determine the appropriate device to route traffic in a small to medium-sized business network.</a:t>
            </a:r>
          </a:p>
          <a:p>
            <a:pPr>
              <a:buFont typeface="Wingdings" charset="2"/>
              <a:buChar char="§"/>
            </a:pPr>
            <a:r>
              <a:rPr lang="en-CA" dirty="0">
                <a:solidFill>
                  <a:schemeClr val="tx1"/>
                </a:solidFill>
              </a:rPr>
              <a:t>Configure a router with basic configurations.</a:t>
            </a:r>
          </a:p>
        </p:txBody>
      </p:sp>
    </p:spTree>
    <p:extLst>
      <p:ext uri="{BB962C8B-B14F-4D97-AF65-F5344CB8AC3E}">
        <p14:creationId xmlns:p14="http://schemas.microsoft.com/office/powerpoint/2010/main" val="392940206"/>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ChangeArrowheads="1"/>
          </p:cNvSpPr>
          <p:nvPr>
            <p:ph type="title"/>
          </p:nvPr>
        </p:nvSpPr>
        <p:spPr/>
        <p:txBody>
          <a:bodyPr/>
          <a:lstStyle/>
          <a:p>
            <a:pPr eaLnBrk="1" hangingPunct="1"/>
            <a:r>
              <a:rPr lang="en-US" sz="3600" dirty="0">
                <a:latin typeface="Arial" charset="0"/>
              </a:rPr>
              <a:t>Network Layer</a:t>
            </a:r>
          </a:p>
        </p:txBody>
      </p:sp>
      <p:pic>
        <p:nvPicPr>
          <p:cNvPr id="11266"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l="-49251" r="-49251"/>
          <a:stretch>
            <a:fillRect/>
          </a:stretch>
        </p:blipFill>
        <p:spPr/>
      </p:pic>
    </p:spTree>
    <p:extLst>
      <p:ext uri="{BB962C8B-B14F-4D97-AF65-F5344CB8AC3E}">
        <p14:creationId xmlns:p14="http://schemas.microsoft.com/office/powerpoint/2010/main" val="1765026759"/>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title"/>
          </p:nvPr>
        </p:nvSpPr>
        <p:spPr/>
        <p:txBody>
          <a:bodyPr/>
          <a:lstStyle/>
          <a:p>
            <a:pPr eaLnBrk="1" hangingPunct="1"/>
            <a:r>
              <a:rPr lang="en-US" sz="3600" dirty="0">
                <a:latin typeface="Arial" charset="0"/>
              </a:rPr>
              <a:t>Network Layer in Communication</a:t>
            </a:r>
          </a:p>
        </p:txBody>
      </p:sp>
      <p:pic>
        <p:nvPicPr>
          <p:cNvPr id="13314" name="Content Placeholder 3"/>
          <p:cNvPicPr>
            <a:picLocks noChangeAspect="1" noChangeArrowheads="1"/>
          </p:cNvPicPr>
          <p:nvPr/>
        </p:nvPicPr>
        <p:blipFill>
          <a:blip r:embed="rId3" cstate="email">
            <a:extLst>
              <a:ext uri="{28A0092B-C50C-407E-A947-70E740481C1C}">
                <a14:useLocalDpi xmlns:a14="http://schemas.microsoft.com/office/drawing/2010/main" val="0"/>
              </a:ext>
            </a:extLst>
          </a:blip>
          <a:srcRect l="-15361" r="-15361" b="14755"/>
          <a:stretch>
            <a:fillRect/>
          </a:stretch>
        </p:blipFill>
        <p:spPr bwMode="auto">
          <a:xfrm>
            <a:off x="212725" y="1725613"/>
            <a:ext cx="8734425" cy="43354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 uri="{FAA26D3D-D897-4be2-8F04-BA451C77F1D7}">
              <ma14:placeholderFlag xmlns="" xmlns:ma14="http://schemas.microsoft.com/office/mac/drawingml/2011/main" val="1"/>
            </a:ext>
          </a:extLst>
        </p:spPr>
      </p:pic>
    </p:spTree>
    <p:extLst>
      <p:ext uri="{BB962C8B-B14F-4D97-AF65-F5344CB8AC3E}">
        <p14:creationId xmlns:p14="http://schemas.microsoft.com/office/powerpoint/2010/main" val="191314814"/>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a:latin typeface="Arial" charset="0"/>
              </a:rPr>
              <a:t>The Network Layer</a:t>
            </a:r>
          </a:p>
        </p:txBody>
      </p:sp>
      <p:sp>
        <p:nvSpPr>
          <p:cNvPr id="17410" name="Content Placeholder 1"/>
          <p:cNvSpPr>
            <a:spLocks noGrp="1"/>
          </p:cNvSpPr>
          <p:nvPr>
            <p:ph idx="1"/>
          </p:nvPr>
        </p:nvSpPr>
        <p:spPr/>
        <p:txBody>
          <a:bodyPr/>
          <a:lstStyle/>
          <a:p>
            <a:pPr marL="0" indent="0">
              <a:buFont typeface="Wingdings" charset="0"/>
              <a:buNone/>
              <a:defRPr/>
            </a:pPr>
            <a:r>
              <a:rPr lang="en-US" dirty="0">
                <a:solidFill>
                  <a:schemeClr val="tx1"/>
                </a:solidFill>
                <a:latin typeface="Arial" charset="0"/>
              </a:rPr>
              <a:t>End to End Transport processes</a:t>
            </a:r>
          </a:p>
          <a:p>
            <a:pPr>
              <a:defRPr/>
            </a:pPr>
            <a:r>
              <a:rPr lang="en-US" dirty="0">
                <a:solidFill>
                  <a:schemeClr val="tx1"/>
                </a:solidFill>
                <a:latin typeface="Arial" charset="0"/>
              </a:rPr>
              <a:t>Addressing end devices</a:t>
            </a:r>
          </a:p>
          <a:p>
            <a:pPr>
              <a:defRPr/>
            </a:pPr>
            <a:r>
              <a:rPr lang="en-US" dirty="0">
                <a:solidFill>
                  <a:schemeClr val="tx1"/>
                </a:solidFill>
                <a:latin typeface="Arial" charset="0"/>
              </a:rPr>
              <a:t>Encapsulation</a:t>
            </a:r>
          </a:p>
          <a:p>
            <a:pPr>
              <a:defRPr/>
            </a:pPr>
            <a:r>
              <a:rPr lang="en-US" dirty="0">
                <a:solidFill>
                  <a:schemeClr val="tx1"/>
                </a:solidFill>
                <a:latin typeface="Arial" charset="0"/>
              </a:rPr>
              <a:t>Routing</a:t>
            </a:r>
          </a:p>
          <a:p>
            <a:pPr>
              <a:defRPr/>
            </a:pPr>
            <a:r>
              <a:rPr lang="en-US" dirty="0">
                <a:solidFill>
                  <a:schemeClr val="tx1"/>
                </a:solidFill>
                <a:latin typeface="Arial" charset="0"/>
              </a:rPr>
              <a:t>De-encapsulating</a:t>
            </a:r>
          </a:p>
        </p:txBody>
      </p:sp>
    </p:spTree>
    <p:extLst>
      <p:ext uri="{BB962C8B-B14F-4D97-AF65-F5344CB8AC3E}">
        <p14:creationId xmlns:p14="http://schemas.microsoft.com/office/powerpoint/2010/main" val="2426792433"/>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US" sz="3600" dirty="0">
                <a:latin typeface="Arial" charset="0"/>
              </a:rPr>
              <a:t>Network Layer Protocols</a:t>
            </a:r>
          </a:p>
        </p:txBody>
      </p:sp>
      <p:sp>
        <p:nvSpPr>
          <p:cNvPr id="17410" name="Content Placeholder 1"/>
          <p:cNvSpPr>
            <a:spLocks noGrp="1"/>
          </p:cNvSpPr>
          <p:nvPr>
            <p:ph idx="1"/>
          </p:nvPr>
        </p:nvSpPr>
        <p:spPr/>
        <p:txBody>
          <a:bodyPr>
            <a:normAutofit fontScale="92500" lnSpcReduction="10000"/>
          </a:bodyPr>
          <a:lstStyle/>
          <a:p>
            <a:pPr marL="0" indent="0">
              <a:buFont typeface="Wingdings" charset="0"/>
              <a:buNone/>
              <a:defRPr/>
            </a:pPr>
            <a:r>
              <a:rPr lang="en-US" dirty="0">
                <a:solidFill>
                  <a:schemeClr val="tx1"/>
                </a:solidFill>
                <a:latin typeface="Arial" charset="0"/>
              </a:rPr>
              <a:t>Common Network Layer Protocols</a:t>
            </a:r>
          </a:p>
          <a:p>
            <a:pPr>
              <a:defRPr/>
            </a:pPr>
            <a:r>
              <a:rPr lang="en-US" dirty="0">
                <a:solidFill>
                  <a:schemeClr val="tx1"/>
                </a:solidFill>
                <a:latin typeface="Arial" charset="0"/>
              </a:rPr>
              <a:t>Internet Protocol version 4 (IPv4)</a:t>
            </a:r>
          </a:p>
          <a:p>
            <a:pPr>
              <a:defRPr/>
            </a:pPr>
            <a:r>
              <a:rPr lang="en-US" dirty="0">
                <a:solidFill>
                  <a:schemeClr val="tx1"/>
                </a:solidFill>
                <a:latin typeface="Arial" charset="0"/>
              </a:rPr>
              <a:t>Internet Protocol version 6 (IPv6)</a:t>
            </a:r>
          </a:p>
          <a:p>
            <a:pPr>
              <a:defRPr/>
            </a:pPr>
            <a:endParaRPr lang="en-US" dirty="0">
              <a:solidFill>
                <a:schemeClr val="tx1"/>
              </a:solidFill>
              <a:latin typeface="Arial" charset="0"/>
            </a:endParaRPr>
          </a:p>
          <a:p>
            <a:pPr marL="0" indent="0">
              <a:buFont typeface="Wingdings" charset="0"/>
              <a:buNone/>
              <a:defRPr/>
            </a:pPr>
            <a:r>
              <a:rPr lang="en-US" dirty="0">
                <a:solidFill>
                  <a:schemeClr val="tx1"/>
                </a:solidFill>
                <a:latin typeface="Arial" charset="0"/>
              </a:rPr>
              <a:t>Legacy Network Layer Protocols</a:t>
            </a:r>
          </a:p>
          <a:p>
            <a:pPr>
              <a:defRPr/>
            </a:pPr>
            <a:r>
              <a:rPr lang="en-US" dirty="0">
                <a:solidFill>
                  <a:schemeClr val="tx1"/>
                </a:solidFill>
                <a:latin typeface="Arial" charset="0"/>
              </a:rPr>
              <a:t>Novell Internetwork Packet Exchange (IPX)</a:t>
            </a:r>
          </a:p>
          <a:p>
            <a:pPr>
              <a:defRPr/>
            </a:pPr>
            <a:r>
              <a:rPr lang="en-US" dirty="0">
                <a:solidFill>
                  <a:schemeClr val="tx1"/>
                </a:solidFill>
                <a:latin typeface="Arial" charset="0"/>
              </a:rPr>
              <a:t>AppleTalk</a:t>
            </a:r>
          </a:p>
          <a:p>
            <a:pPr>
              <a:defRPr/>
            </a:pPr>
            <a:r>
              <a:rPr lang="en-US" dirty="0">
                <a:solidFill>
                  <a:schemeClr val="tx1"/>
                </a:solidFill>
                <a:latin typeface="Arial" charset="0"/>
              </a:rPr>
              <a:t>Connectionless Network Service (CLNS/</a:t>
            </a:r>
            <a:r>
              <a:rPr lang="en-US" dirty="0" err="1">
                <a:solidFill>
                  <a:schemeClr val="tx1"/>
                </a:solidFill>
                <a:latin typeface="Arial" charset="0"/>
              </a:rPr>
              <a:t>DECNet</a:t>
            </a:r>
            <a:r>
              <a:rPr lang="en-US" dirty="0">
                <a:solidFill>
                  <a:schemeClr val="tx1"/>
                </a:solidFill>
                <a:latin typeface="Arial" charset="0"/>
              </a:rPr>
              <a:t>)</a:t>
            </a:r>
          </a:p>
        </p:txBody>
      </p:sp>
    </p:spTree>
    <p:extLst>
      <p:ext uri="{BB962C8B-B14F-4D97-AF65-F5344CB8AC3E}">
        <p14:creationId xmlns:p14="http://schemas.microsoft.com/office/powerpoint/2010/main" val="3609037464"/>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a:latin typeface="Arial" charset="0"/>
              </a:rPr>
              <a:t>Characteristics of IP</a:t>
            </a:r>
          </a:p>
        </p:txBody>
      </p:sp>
      <p:pic>
        <p:nvPicPr>
          <p:cNvPr id="1945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880" y="1671426"/>
            <a:ext cx="7010400" cy="44577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93186859"/>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a:latin typeface="Arial" charset="0"/>
              </a:rPr>
              <a:t>IP - Connectionless</a:t>
            </a: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475" y="1870075"/>
            <a:ext cx="7639050" cy="3810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7703383"/>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r>
              <a:rPr lang="en-US" sz="3600" dirty="0">
                <a:latin typeface="Arial" charset="0"/>
              </a:rPr>
              <a:t>IP – Best Effort Delivery</a:t>
            </a:r>
          </a:p>
        </p:txBody>
      </p:sp>
      <p:pic>
        <p:nvPicPr>
          <p:cNvPr id="2355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150" y="1385888"/>
            <a:ext cx="7505700" cy="50863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4953977"/>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p:txBody>
          <a:bodyPr/>
          <a:lstStyle/>
          <a:p>
            <a:pPr eaLnBrk="1" hangingPunct="1"/>
            <a:r>
              <a:rPr lang="en-US" sz="3600" dirty="0">
                <a:latin typeface="Arial" charset="0"/>
              </a:rPr>
              <a:t>IP – Media Independent</a:t>
            </a:r>
          </a:p>
        </p:txBody>
      </p:sp>
      <p:pic>
        <p:nvPicPr>
          <p:cNvPr id="2560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1851025"/>
            <a:ext cx="7200900" cy="38481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7672228"/>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3600" dirty="0">
                <a:latin typeface="Arial" charset="0"/>
              </a:rPr>
              <a:t>Encapsulating IP</a:t>
            </a:r>
          </a:p>
        </p:txBody>
      </p:sp>
      <p:pic>
        <p:nvPicPr>
          <p:cNvPr id="276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550" y="1585913"/>
            <a:ext cx="7453313" cy="460851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8005831"/>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3600" dirty="0">
                <a:latin typeface="Arial" charset="0"/>
              </a:rPr>
              <a:t>IPv4 Packet Header</a:t>
            </a:r>
          </a:p>
        </p:txBody>
      </p:sp>
      <p:sp>
        <p:nvSpPr>
          <p:cNvPr id="29698" name="Content Placeholder 1"/>
          <p:cNvSpPr>
            <a:spLocks noGrp="1"/>
          </p:cNvSpPr>
          <p:nvPr>
            <p:ph idx="1"/>
          </p:nvPr>
        </p:nvSpPr>
        <p:spPr/>
        <p:txBody>
          <a:bodyPr>
            <a:normAutofit/>
          </a:bodyPr>
          <a:lstStyle/>
          <a:p>
            <a:pPr marL="0" indent="0">
              <a:buFont typeface="Wingdings" charset="0"/>
              <a:buNone/>
            </a:pPr>
            <a:r>
              <a:rPr lang="en-US" sz="2000" dirty="0">
                <a:solidFill>
                  <a:schemeClr val="tx1"/>
                </a:solidFill>
                <a:latin typeface="Arial" charset="0"/>
              </a:rPr>
              <a:t>Version, Differentiated Services (DS), Time-to-Live (TTL),Protocol, Source IP Address, Destination IP Address</a:t>
            </a:r>
          </a:p>
        </p:txBody>
      </p:sp>
      <p:graphicFrame>
        <p:nvGraphicFramePr>
          <p:cNvPr id="5" name="Table 4"/>
          <p:cNvGraphicFramePr>
            <a:graphicFrameLocks noGrp="1"/>
          </p:cNvGraphicFramePr>
          <p:nvPr/>
        </p:nvGraphicFramePr>
        <p:xfrm>
          <a:off x="827088" y="2500313"/>
          <a:ext cx="7569201" cy="3635373"/>
        </p:xfrm>
        <a:graphic>
          <a:graphicData uri="http://schemas.openxmlformats.org/drawingml/2006/table">
            <a:tbl>
              <a:tblPr firstRow="1" bandRow="1">
                <a:tableStyleId>{2D5ABB26-0587-4C30-8999-92F81FD0307C}</a:tableStyleId>
              </a:tblPr>
              <a:tblGrid>
                <a:gridCol w="936129">
                  <a:extLst>
                    <a:ext uri="{9D8B030D-6E8A-4147-A177-3AD203B41FA5}">
                      <a16:colId xmlns:a16="http://schemas.microsoft.com/office/drawing/2014/main" val="20000"/>
                    </a:ext>
                  </a:extLst>
                </a:gridCol>
                <a:gridCol w="944289">
                  <a:extLst>
                    <a:ext uri="{9D8B030D-6E8A-4147-A177-3AD203B41FA5}">
                      <a16:colId xmlns:a16="http://schemas.microsoft.com/office/drawing/2014/main" val="20001"/>
                    </a:ext>
                  </a:extLst>
                </a:gridCol>
                <a:gridCol w="1432038">
                  <a:extLst>
                    <a:ext uri="{9D8B030D-6E8A-4147-A177-3AD203B41FA5}">
                      <a16:colId xmlns:a16="http://schemas.microsoft.com/office/drawing/2014/main" val="20002"/>
                    </a:ext>
                  </a:extLst>
                </a:gridCol>
                <a:gridCol w="512230">
                  <a:extLst>
                    <a:ext uri="{9D8B030D-6E8A-4147-A177-3AD203B41FA5}">
                      <a16:colId xmlns:a16="http://schemas.microsoft.com/office/drawing/2014/main" val="20003"/>
                    </a:ext>
                  </a:extLst>
                </a:gridCol>
                <a:gridCol w="936129">
                  <a:extLst>
                    <a:ext uri="{9D8B030D-6E8A-4147-A177-3AD203B41FA5}">
                      <a16:colId xmlns:a16="http://schemas.microsoft.com/office/drawing/2014/main" val="20004"/>
                    </a:ext>
                  </a:extLst>
                </a:gridCol>
                <a:gridCol w="936129">
                  <a:extLst>
                    <a:ext uri="{9D8B030D-6E8A-4147-A177-3AD203B41FA5}">
                      <a16:colId xmlns:a16="http://schemas.microsoft.com/office/drawing/2014/main" val="20005"/>
                    </a:ext>
                  </a:extLst>
                </a:gridCol>
                <a:gridCol w="358417">
                  <a:extLst>
                    <a:ext uri="{9D8B030D-6E8A-4147-A177-3AD203B41FA5}">
                      <a16:colId xmlns:a16="http://schemas.microsoft.com/office/drawing/2014/main" val="20006"/>
                    </a:ext>
                  </a:extLst>
                </a:gridCol>
                <a:gridCol w="1513840">
                  <a:extLst>
                    <a:ext uri="{9D8B030D-6E8A-4147-A177-3AD203B41FA5}">
                      <a16:colId xmlns:a16="http://schemas.microsoft.com/office/drawing/2014/main" val="20007"/>
                    </a:ext>
                  </a:extLst>
                </a:gridCol>
              </a:tblGrid>
              <a:tr h="518212">
                <a:tc gridSpan="2">
                  <a:txBody>
                    <a:bodyPr/>
                    <a:lstStyle/>
                    <a:p>
                      <a:pPr algn="ctr"/>
                      <a:endParaRPr lang="en-CA" sz="1400" b="1" dirty="0"/>
                    </a:p>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gridSpan="2">
                  <a:txBody>
                    <a:bodyPr/>
                    <a:lstStyle/>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gridSpan="2">
                  <a:txBody>
                    <a:bodyPr/>
                    <a:lstStyle/>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05332">
                <a:tc rowSpan="2">
                  <a:txBody>
                    <a:bodyPr/>
                    <a:lstStyle/>
                    <a:p>
                      <a:pPr algn="ctr"/>
                      <a:r>
                        <a:rPr lang="en-CA" sz="1200" b="1" dirty="0"/>
                        <a:t>Version</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rowSpan="2">
                  <a:txBody>
                    <a:bodyPr/>
                    <a:lstStyle/>
                    <a:p>
                      <a:pPr algn="ctr"/>
                      <a:r>
                        <a:rPr lang="en-CA" sz="1200" b="1" dirty="0"/>
                        <a:t>IP Header Length</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lang="en-CA" sz="1200" b="1" kern="1200" dirty="0">
                          <a:solidFill>
                            <a:schemeClr val="tx1"/>
                          </a:solidFill>
                          <a:latin typeface="+mn-lt"/>
                          <a:ea typeface="+mn-ea"/>
                          <a:cs typeface="+mn-cs"/>
                        </a:rPr>
                        <a:t>Differentiated Services </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hMerge="1">
                  <a:txBody>
                    <a:bodyPr/>
                    <a:lstStyle/>
                    <a:p>
                      <a:endParaRPr lang="en-CA"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rowSpan="2" gridSpan="4">
                  <a:txBody>
                    <a:bodyPr/>
                    <a:lstStyle/>
                    <a:p>
                      <a:pPr algn="ctr"/>
                      <a:r>
                        <a:rPr lang="en-CA" sz="1200" b="1" dirty="0"/>
                        <a:t>Total Length</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rowSpan="2" hMerge="1">
                  <a:txBody>
                    <a:bodyPr/>
                    <a:lstStyle/>
                    <a:p>
                      <a:endParaRPr lang="en-CA"/>
                    </a:p>
                  </a:txBody>
                  <a:tcPr/>
                </a:tc>
                <a:tc rowSpan="2" hMerge="1">
                  <a:txBody>
                    <a:bodyPr/>
                    <a:lstStyle/>
                    <a:p>
                      <a:endParaRPr lang="en-CA"/>
                    </a:p>
                  </a:txBody>
                  <a:tcPr/>
                </a:tc>
                <a:tc rowSpan="2"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00564">
                <a:tc vMerge="1">
                  <a:txBody>
                    <a:bodyPr/>
                    <a:lstStyle/>
                    <a:p>
                      <a:endParaRPr lang="en-CA"/>
                    </a:p>
                  </a:txBody>
                  <a:tcPr/>
                </a:tc>
                <a:tc vMerge="1">
                  <a:txBody>
                    <a:bodyPr/>
                    <a:lstStyle/>
                    <a:p>
                      <a:endParaRPr lang="en-CA"/>
                    </a:p>
                  </a:txBody>
                  <a:tcPr/>
                </a:tc>
                <a:tc>
                  <a:txBody>
                    <a:bodyPr/>
                    <a:lstStyle/>
                    <a:p>
                      <a:pPr algn="ctr"/>
                      <a:r>
                        <a:rPr lang="en-CA" sz="1000" b="1" dirty="0"/>
                        <a:t>DSCP</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en-CA" sz="1000" b="1" dirty="0"/>
                        <a:t>ECN</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gridSpan="4" vMerge="1">
                  <a:txBody>
                    <a:bodyPr/>
                    <a:lstStyle/>
                    <a:p>
                      <a:endParaRPr lang="en-CA"/>
                    </a:p>
                  </a:txBody>
                  <a:tcPr/>
                </a:tc>
                <a:tc hMerge="1" vMerge="1">
                  <a:txBody>
                    <a:bodyPr/>
                    <a:lstStyle/>
                    <a:p>
                      <a:endParaRPr lang="en-CA"/>
                    </a:p>
                  </a:txBody>
                  <a:tcPr/>
                </a:tc>
                <a:tc hMerge="1" vMerge="1">
                  <a:txBody>
                    <a:bodyPr/>
                    <a:lstStyle/>
                    <a:p>
                      <a:endParaRPr lang="en-CA"/>
                    </a:p>
                  </a:txBody>
                  <a:tcPr/>
                </a:tc>
                <a:tc hMerge="1" vMerge="1">
                  <a:txBody>
                    <a:bodyPr/>
                    <a:lstStyle/>
                    <a:p>
                      <a:endParaRPr lang="en-CA"/>
                    </a:p>
                  </a:txBody>
                  <a:tcPr/>
                </a:tc>
                <a:extLst>
                  <a:ext uri="{0D108BD9-81ED-4DB2-BD59-A6C34878D82A}">
                    <a16:rowId xmlns:a16="http://schemas.microsoft.com/office/drawing/2014/main" val="10002"/>
                  </a:ext>
                </a:extLst>
              </a:tr>
              <a:tr h="482253">
                <a:tc gridSpan="4">
                  <a:txBody>
                    <a:bodyPr/>
                    <a:lstStyle/>
                    <a:p>
                      <a:pPr marL="0" algn="ctr" defTabSz="914400" rtl="0" eaLnBrk="1" latinLnBrk="0" hangingPunct="1"/>
                      <a:r>
                        <a:rPr lang="en-CA" sz="1200" b="1" kern="1200" dirty="0">
                          <a:solidFill>
                            <a:schemeClr val="tx1"/>
                          </a:solidFill>
                          <a:latin typeface="+mn-lt"/>
                          <a:ea typeface="+mn-ea"/>
                          <a:cs typeface="+mn-cs"/>
                        </a:rPr>
                        <a:t>Identification</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a:txBody>
                    <a:bodyPr/>
                    <a:lstStyle/>
                    <a:p>
                      <a:pPr marL="0" algn="ctr" defTabSz="914400" rtl="0" eaLnBrk="1" latinLnBrk="0" hangingPunct="1"/>
                      <a:r>
                        <a:rPr lang="en-CA" sz="1200" b="1" kern="1200" dirty="0">
                          <a:solidFill>
                            <a:schemeClr val="tx1"/>
                          </a:solidFill>
                          <a:latin typeface="+mn-lt"/>
                          <a:ea typeface="+mn-ea"/>
                          <a:cs typeface="+mn-cs"/>
                        </a:rPr>
                        <a:t>Flag</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3">
                  <a:txBody>
                    <a:bodyPr/>
                    <a:lstStyle/>
                    <a:p>
                      <a:pPr algn="ctr"/>
                      <a:r>
                        <a:rPr lang="en-CA" sz="1200" b="1" dirty="0"/>
                        <a:t>Fragment Offset</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82253">
                <a:tc gridSpan="2">
                  <a:txBody>
                    <a:bodyPr/>
                    <a:lstStyle/>
                    <a:p>
                      <a:pPr algn="ctr"/>
                      <a:r>
                        <a:rPr lang="en-CA" sz="1200" b="1" dirty="0"/>
                        <a:t>Time To Live</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a:r>
                        <a:rPr lang="en-CA" sz="1200" b="1" dirty="0"/>
                        <a:t>Protocol</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hMerge="1">
                  <a:txBody>
                    <a:bodyPr/>
                    <a:lstStyle/>
                    <a:p>
                      <a:endParaRPr lang="en-CA"/>
                    </a:p>
                  </a:txBody>
                  <a:tcPr/>
                </a:tc>
                <a:tc gridSpan="4">
                  <a:txBody>
                    <a:bodyPr/>
                    <a:lstStyle/>
                    <a:p>
                      <a:pPr algn="ctr"/>
                      <a:r>
                        <a:rPr lang="en-CA" sz="1200" b="1" dirty="0"/>
                        <a:t>Header Checksum</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82253">
                <a:tc gridSpan="8">
                  <a:txBody>
                    <a:bodyPr/>
                    <a:lstStyle/>
                    <a:p>
                      <a:pPr algn="ctr"/>
                      <a:r>
                        <a:rPr lang="en-CA" sz="1200" b="1" dirty="0"/>
                        <a:t>Source IP Address</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482253">
                <a:tc gridSpan="8">
                  <a:txBody>
                    <a:bodyPr/>
                    <a:lstStyle/>
                    <a:p>
                      <a:pPr algn="ctr"/>
                      <a:r>
                        <a:rPr lang="en-CA" sz="1200" b="1" dirty="0"/>
                        <a:t>Destination IP Address</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482253">
                <a:tc gridSpan="7">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CA" sz="1200" b="1" dirty="0"/>
                        <a:t>Options (optional)</a:t>
                      </a:r>
                    </a:p>
                    <a:p>
                      <a:pPr algn="ct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a:r>
                        <a:rPr lang="en-CA" sz="1200" b="1" dirty="0"/>
                        <a:t>Padding</a:t>
                      </a: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7"/>
                  </a:ext>
                </a:extLst>
              </a:tr>
            </a:tbl>
          </a:graphicData>
        </a:graphic>
      </p:graphicFrame>
      <p:sp>
        <p:nvSpPr>
          <p:cNvPr id="6" name="Left-Right Arrow 5"/>
          <p:cNvSpPr/>
          <p:nvPr/>
        </p:nvSpPr>
        <p:spPr>
          <a:xfrm>
            <a:off x="900113" y="2500313"/>
            <a:ext cx="1727200"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1</a:t>
            </a:r>
          </a:p>
        </p:txBody>
      </p:sp>
      <p:sp>
        <p:nvSpPr>
          <p:cNvPr id="7" name="Left-Right Arrow 6"/>
          <p:cNvSpPr/>
          <p:nvPr/>
        </p:nvSpPr>
        <p:spPr>
          <a:xfrm>
            <a:off x="2771775" y="2500313"/>
            <a:ext cx="1728788"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2</a:t>
            </a:r>
          </a:p>
        </p:txBody>
      </p:sp>
      <p:sp>
        <p:nvSpPr>
          <p:cNvPr id="8" name="Left-Right Arrow 7"/>
          <p:cNvSpPr/>
          <p:nvPr/>
        </p:nvSpPr>
        <p:spPr>
          <a:xfrm>
            <a:off x="4716463" y="2500313"/>
            <a:ext cx="1727200"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3</a:t>
            </a:r>
          </a:p>
        </p:txBody>
      </p:sp>
      <p:sp>
        <p:nvSpPr>
          <p:cNvPr id="9" name="Left-Right Arrow 8"/>
          <p:cNvSpPr/>
          <p:nvPr/>
        </p:nvSpPr>
        <p:spPr>
          <a:xfrm>
            <a:off x="6588125" y="2500313"/>
            <a:ext cx="1728788"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4</a:t>
            </a:r>
          </a:p>
        </p:txBody>
      </p:sp>
    </p:spTree>
    <p:extLst>
      <p:ext uri="{BB962C8B-B14F-4D97-AF65-F5344CB8AC3E}">
        <p14:creationId xmlns:p14="http://schemas.microsoft.com/office/powerpoint/2010/main" val="1159534766"/>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3600" dirty="0">
                <a:latin typeface="Arial" charset="0"/>
              </a:rPr>
              <a:t>Limitations of IPv4</a:t>
            </a:r>
          </a:p>
        </p:txBody>
      </p:sp>
      <p:sp>
        <p:nvSpPr>
          <p:cNvPr id="35842" name="Content Placeholder 1"/>
          <p:cNvSpPr>
            <a:spLocks noGrp="1"/>
          </p:cNvSpPr>
          <p:nvPr>
            <p:ph idx="1"/>
          </p:nvPr>
        </p:nvSpPr>
        <p:spPr/>
        <p:txBody>
          <a:bodyPr/>
          <a:lstStyle/>
          <a:p>
            <a:r>
              <a:rPr lang="en-US" dirty="0">
                <a:solidFill>
                  <a:schemeClr val="tx1"/>
                </a:solidFill>
                <a:latin typeface="Arial" charset="0"/>
              </a:rPr>
              <a:t>IP Address depletion</a:t>
            </a:r>
          </a:p>
          <a:p>
            <a:r>
              <a:rPr lang="en-US" dirty="0">
                <a:solidFill>
                  <a:schemeClr val="tx1"/>
                </a:solidFill>
                <a:latin typeface="Arial" charset="0"/>
              </a:rPr>
              <a:t>Internet routing table expansion</a:t>
            </a:r>
          </a:p>
          <a:p>
            <a:r>
              <a:rPr lang="en-US" dirty="0">
                <a:solidFill>
                  <a:schemeClr val="tx1"/>
                </a:solidFill>
                <a:latin typeface="Arial" charset="0"/>
              </a:rPr>
              <a:t>Lack of end-to-end connectivity</a:t>
            </a:r>
          </a:p>
        </p:txBody>
      </p:sp>
      <p:pic>
        <p:nvPicPr>
          <p:cNvPr id="35843" name="Picture 4"/>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740400" y="1741488"/>
            <a:ext cx="3078163" cy="46275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67642522"/>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pPr eaLnBrk="1" hangingPunct="1"/>
            <a:r>
              <a:rPr lang="en-US" sz="3600" dirty="0">
                <a:latin typeface="Arial" charset="0"/>
              </a:rPr>
              <a:t>Introducing IPv6</a:t>
            </a:r>
          </a:p>
        </p:txBody>
      </p:sp>
      <p:sp>
        <p:nvSpPr>
          <p:cNvPr id="37890" name="Content Placeholder 1"/>
          <p:cNvSpPr>
            <a:spLocks noGrp="1"/>
          </p:cNvSpPr>
          <p:nvPr>
            <p:ph idx="1"/>
          </p:nvPr>
        </p:nvSpPr>
        <p:spPr/>
        <p:txBody>
          <a:bodyPr>
            <a:normAutofit lnSpcReduction="10000"/>
          </a:bodyPr>
          <a:lstStyle/>
          <a:p>
            <a:r>
              <a:rPr lang="en-US" dirty="0">
                <a:solidFill>
                  <a:schemeClr val="tx1"/>
                </a:solidFill>
                <a:latin typeface="Arial" charset="0"/>
              </a:rPr>
              <a:t>Increased address space</a:t>
            </a:r>
          </a:p>
          <a:p>
            <a:r>
              <a:rPr lang="en-US" dirty="0">
                <a:solidFill>
                  <a:schemeClr val="tx1"/>
                </a:solidFill>
                <a:latin typeface="Arial" charset="0"/>
              </a:rPr>
              <a:t>Improved packet handling</a:t>
            </a:r>
          </a:p>
          <a:p>
            <a:r>
              <a:rPr lang="en-US" dirty="0">
                <a:solidFill>
                  <a:schemeClr val="tx1"/>
                </a:solidFill>
                <a:latin typeface="Arial" charset="0"/>
              </a:rPr>
              <a:t>Eliminates the need for NAT</a:t>
            </a:r>
          </a:p>
          <a:p>
            <a:r>
              <a:rPr lang="en-US" dirty="0">
                <a:solidFill>
                  <a:schemeClr val="tx1"/>
                </a:solidFill>
                <a:latin typeface="Arial" charset="0"/>
              </a:rPr>
              <a:t>Integrated security</a:t>
            </a:r>
          </a:p>
          <a:p>
            <a:r>
              <a:rPr lang="en-US" dirty="0">
                <a:solidFill>
                  <a:schemeClr val="tx1"/>
                </a:solidFill>
                <a:latin typeface="Arial" charset="0"/>
              </a:rPr>
              <a:t>4 billion IPv4 addresses</a:t>
            </a:r>
            <a:br>
              <a:rPr lang="en-US" dirty="0">
                <a:solidFill>
                  <a:schemeClr val="tx1"/>
                </a:solidFill>
                <a:latin typeface="Arial" charset="0"/>
              </a:rPr>
            </a:br>
            <a:r>
              <a:rPr lang="en-US" dirty="0">
                <a:solidFill>
                  <a:schemeClr val="tx1"/>
                </a:solidFill>
                <a:latin typeface="Arial" charset="0"/>
              </a:rPr>
              <a:t>4,000,000,000</a:t>
            </a:r>
          </a:p>
          <a:p>
            <a:r>
              <a:rPr lang="en-US" dirty="0">
                <a:solidFill>
                  <a:schemeClr val="tx1"/>
                </a:solidFill>
                <a:latin typeface="Arial" charset="0"/>
              </a:rPr>
              <a:t>340 </a:t>
            </a:r>
            <a:r>
              <a:rPr lang="en-US" dirty="0" err="1">
                <a:solidFill>
                  <a:schemeClr val="tx1"/>
                </a:solidFill>
                <a:latin typeface="Arial" charset="0"/>
              </a:rPr>
              <a:t>undecillion</a:t>
            </a:r>
            <a:r>
              <a:rPr lang="en-US" dirty="0">
                <a:solidFill>
                  <a:schemeClr val="tx1"/>
                </a:solidFill>
                <a:latin typeface="Arial" charset="0"/>
              </a:rPr>
              <a:t> IPv6 addresses</a:t>
            </a:r>
            <a:br>
              <a:rPr lang="en-US" dirty="0">
                <a:solidFill>
                  <a:schemeClr val="tx1"/>
                </a:solidFill>
                <a:latin typeface="Arial" charset="0"/>
              </a:rPr>
            </a:br>
            <a:r>
              <a:rPr lang="en-US" dirty="0">
                <a:solidFill>
                  <a:schemeClr val="tx1"/>
                </a:solidFill>
                <a:latin typeface="Arial" charset="0"/>
              </a:rPr>
              <a:t>340,000,000,000,000,000,000,000,000,000,000,000,000</a:t>
            </a:r>
          </a:p>
        </p:txBody>
      </p:sp>
    </p:spTree>
    <p:extLst>
      <p:ext uri="{BB962C8B-B14F-4D97-AF65-F5344CB8AC3E}">
        <p14:creationId xmlns:p14="http://schemas.microsoft.com/office/powerpoint/2010/main" val="3890187573"/>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a:latin typeface="Arial" charset="0"/>
              </a:rPr>
              <a:t>Encapsulating IPv6</a:t>
            </a:r>
          </a:p>
        </p:txBody>
      </p:sp>
      <p:pic>
        <p:nvPicPr>
          <p:cNvPr id="399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850" y="1841500"/>
            <a:ext cx="6972300" cy="42862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59785132"/>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p:txBody>
          <a:bodyPr/>
          <a:lstStyle/>
          <a:p>
            <a:pPr eaLnBrk="1" hangingPunct="1"/>
            <a:r>
              <a:rPr lang="en-US" sz="3600" dirty="0">
                <a:latin typeface="Arial" charset="0"/>
              </a:rPr>
              <a:t>Host Routing Tables</a:t>
            </a:r>
          </a:p>
        </p:txBody>
      </p:sp>
      <p:pic>
        <p:nvPicPr>
          <p:cNvPr id="46082" name="Content Placeholder 1" descr="route-print.png"/>
          <p:cNvPicPr>
            <a:picLocks noGrp="1" noChangeAspect="1"/>
          </p:cNvPicPr>
          <p:nvPr>
            <p:ph idx="1"/>
          </p:nvPr>
        </p:nvPicPr>
        <p:blipFill>
          <a:blip r:embed="rId3" cstate="email">
            <a:extLst>
              <a:ext uri="{28A0092B-C50C-407E-A947-70E740481C1C}">
                <a14:useLocalDpi xmlns:a14="http://schemas.microsoft.com/office/drawing/2010/main" val="0"/>
              </a:ext>
            </a:extLst>
          </a:blip>
          <a:srcRect l="-30344" r="-30344"/>
          <a:stretch>
            <a:fillRect/>
          </a:stretch>
        </p:blipFill>
        <p:spPr/>
      </p:pic>
    </p:spTree>
    <p:extLst>
      <p:ext uri="{BB962C8B-B14F-4D97-AF65-F5344CB8AC3E}">
        <p14:creationId xmlns:p14="http://schemas.microsoft.com/office/powerpoint/2010/main" val="147099981"/>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US" sz="3600" dirty="0">
                <a:latin typeface="Arial" charset="0"/>
              </a:rPr>
              <a:t>Host Packet Forwarding Decision</a:t>
            </a:r>
          </a:p>
        </p:txBody>
      </p:sp>
      <p:pic>
        <p:nvPicPr>
          <p:cNvPr id="48130" name="Content Placeholder 20"/>
          <p:cNvPicPr>
            <a:picLocks noGrp="1" noChangeAspect="1"/>
          </p:cNvPicPr>
          <p:nvPr>
            <p:ph idx="1"/>
          </p:nvPr>
        </p:nvPicPr>
        <p:blipFill>
          <a:blip r:embed="rId3" cstate="email">
            <a:extLst>
              <a:ext uri="{28A0092B-C50C-407E-A947-70E740481C1C}">
                <a14:useLocalDpi xmlns:a14="http://schemas.microsoft.com/office/drawing/2010/main" val="0"/>
              </a:ext>
            </a:extLst>
          </a:blip>
          <a:srcRect l="-1079" r="-1079"/>
          <a:stretch>
            <a:fillRect/>
          </a:stretch>
        </p:blipFill>
        <p:spPr/>
      </p:pic>
    </p:spTree>
    <p:extLst>
      <p:ext uri="{BB962C8B-B14F-4D97-AF65-F5344CB8AC3E}">
        <p14:creationId xmlns:p14="http://schemas.microsoft.com/office/powerpoint/2010/main" val="4188727555"/>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a:latin typeface="Arial" charset="0"/>
              </a:rPr>
              <a:t>Default Gateway</a:t>
            </a:r>
          </a:p>
        </p:txBody>
      </p:sp>
      <p:sp>
        <p:nvSpPr>
          <p:cNvPr id="48130" name="Content Placeholder 1"/>
          <p:cNvSpPr>
            <a:spLocks noGrp="1"/>
          </p:cNvSpPr>
          <p:nvPr>
            <p:ph idx="1"/>
          </p:nvPr>
        </p:nvSpPr>
        <p:spPr/>
        <p:txBody>
          <a:bodyPr/>
          <a:lstStyle/>
          <a:p>
            <a:pPr marL="0" indent="0">
              <a:buFont typeface="Wingdings" charset="0"/>
              <a:buNone/>
              <a:defRPr/>
            </a:pPr>
            <a:r>
              <a:rPr lang="en-US" dirty="0">
                <a:solidFill>
                  <a:schemeClr val="tx1"/>
                </a:solidFill>
              </a:rPr>
              <a:t>Hosts must maintain their own, local, routing table to ensure that network layer packets are directed to the correct destination network. The local table of the host typically contains:</a:t>
            </a:r>
          </a:p>
          <a:p>
            <a:pPr>
              <a:defRPr/>
            </a:pPr>
            <a:r>
              <a:rPr lang="en-US" dirty="0">
                <a:solidFill>
                  <a:schemeClr val="tx1"/>
                </a:solidFill>
              </a:rPr>
              <a:t>Direct connection</a:t>
            </a:r>
          </a:p>
          <a:p>
            <a:pPr>
              <a:defRPr/>
            </a:pPr>
            <a:r>
              <a:rPr lang="en-US" dirty="0">
                <a:solidFill>
                  <a:schemeClr val="tx1"/>
                </a:solidFill>
              </a:rPr>
              <a:t>Local network route</a:t>
            </a:r>
          </a:p>
          <a:p>
            <a:pPr>
              <a:defRPr/>
            </a:pPr>
            <a:r>
              <a:rPr lang="en-US" dirty="0">
                <a:solidFill>
                  <a:schemeClr val="tx1"/>
                </a:solidFill>
              </a:rPr>
              <a:t>Local default route</a:t>
            </a:r>
            <a:endParaRPr lang="en-US" dirty="0">
              <a:solidFill>
                <a:schemeClr val="tx1"/>
              </a:solidFill>
              <a:latin typeface="Arial" charset="0"/>
            </a:endParaRPr>
          </a:p>
        </p:txBody>
      </p:sp>
      <p:sp>
        <p:nvSpPr>
          <p:cNvPr id="50179" name="TextBox 12"/>
          <p:cNvSpPr txBox="1">
            <a:spLocks noChangeArrowheads="1"/>
          </p:cNvSpPr>
          <p:nvPr/>
        </p:nvSpPr>
        <p:spPr bwMode="auto">
          <a:xfrm>
            <a:off x="5226050" y="3195638"/>
            <a:ext cx="296863"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a:t>
            </a:r>
            <a:endParaRPr lang="en-CA" b="1">
              <a:solidFill>
                <a:schemeClr val="bg1"/>
              </a:solidFill>
            </a:endParaRPr>
          </a:p>
        </p:txBody>
      </p:sp>
    </p:spTree>
    <p:extLst>
      <p:ext uri="{BB962C8B-B14F-4D97-AF65-F5344CB8AC3E}">
        <p14:creationId xmlns:p14="http://schemas.microsoft.com/office/powerpoint/2010/main" val="590313686"/>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p:txBody>
          <a:bodyPr/>
          <a:lstStyle/>
          <a:p>
            <a:pPr eaLnBrk="1" hangingPunct="1"/>
            <a:r>
              <a:rPr lang="en-US" sz="3600" dirty="0">
                <a:latin typeface="Arial" charset="0"/>
              </a:rPr>
              <a:t>IPv4 Host Routing Table</a:t>
            </a:r>
          </a:p>
        </p:txBody>
      </p:sp>
      <p:pic>
        <p:nvPicPr>
          <p:cNvPr id="52226"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20932" r="-20932"/>
          <a:stretch>
            <a:fillRect/>
          </a:stretch>
        </p:blipFill>
        <p:spPr/>
      </p:pic>
    </p:spTree>
    <p:extLst>
      <p:ext uri="{BB962C8B-B14F-4D97-AF65-F5344CB8AC3E}">
        <p14:creationId xmlns:p14="http://schemas.microsoft.com/office/powerpoint/2010/main" val="3250408992"/>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p:txBody>
          <a:bodyPr/>
          <a:lstStyle/>
          <a:p>
            <a:pPr eaLnBrk="1" hangingPunct="1"/>
            <a:r>
              <a:rPr lang="en-US" sz="3600" dirty="0">
                <a:latin typeface="Arial" charset="0"/>
              </a:rPr>
              <a:t>Sample IPv4 Host Routing Table</a:t>
            </a:r>
          </a:p>
        </p:txBody>
      </p:sp>
      <p:pic>
        <p:nvPicPr>
          <p:cNvPr id="54274" name="Picture 17"/>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43897" y="1360488"/>
            <a:ext cx="7246374" cy="50244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0770275"/>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a:latin typeface="Arial" charset="0"/>
              </a:rPr>
              <a:t>Sample IPv6 Host Routing Table</a:t>
            </a:r>
          </a:p>
        </p:txBody>
      </p:sp>
      <p:pic>
        <p:nvPicPr>
          <p:cNvPr id="56322"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23616" r="-23616"/>
          <a:stretch>
            <a:fillRect/>
          </a:stretch>
        </p:blipFill>
        <p:spPr>
          <a:xfrm>
            <a:off x="549275" y="1777182"/>
            <a:ext cx="8042276" cy="4343400"/>
          </a:xfrm>
        </p:spPr>
      </p:pic>
    </p:spTree>
    <p:extLst>
      <p:ext uri="{BB962C8B-B14F-4D97-AF65-F5344CB8AC3E}">
        <p14:creationId xmlns:p14="http://schemas.microsoft.com/office/powerpoint/2010/main" val="1200029002"/>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p:txBody>
          <a:bodyPr/>
          <a:lstStyle/>
          <a:p>
            <a:pPr eaLnBrk="1" hangingPunct="1"/>
            <a:r>
              <a:rPr lang="en-US" sz="3600" dirty="0">
                <a:latin typeface="Arial" charset="0"/>
              </a:rPr>
              <a:t>Router Packet Forwarding Decision</a:t>
            </a:r>
          </a:p>
        </p:txBody>
      </p:sp>
      <p:pic>
        <p:nvPicPr>
          <p:cNvPr id="58370" name="Content Placeholder 7"/>
          <p:cNvPicPr>
            <a:picLocks noGrp="1" noChangeAspect="1"/>
          </p:cNvPicPr>
          <p:nvPr>
            <p:ph idx="1"/>
          </p:nvPr>
        </p:nvPicPr>
        <p:blipFill>
          <a:blip r:embed="rId3" cstate="email">
            <a:extLst>
              <a:ext uri="{28A0092B-C50C-407E-A947-70E740481C1C}">
                <a14:useLocalDpi xmlns:a14="http://schemas.microsoft.com/office/drawing/2010/main" val="0"/>
              </a:ext>
            </a:extLst>
          </a:blip>
          <a:srcRect l="-6744" r="-6744"/>
          <a:stretch>
            <a:fillRect/>
          </a:stretch>
        </p:blipFill>
        <p:spPr>
          <a:xfrm>
            <a:off x="549275" y="1662920"/>
            <a:ext cx="8042276" cy="4712109"/>
          </a:xfrm>
        </p:spPr>
      </p:pic>
    </p:spTree>
    <p:extLst>
      <p:ext uri="{BB962C8B-B14F-4D97-AF65-F5344CB8AC3E}">
        <p14:creationId xmlns:p14="http://schemas.microsoft.com/office/powerpoint/2010/main" val="2057783500"/>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465137" y="302906"/>
            <a:ext cx="8042276" cy="906821"/>
          </a:xfrm>
        </p:spPr>
        <p:txBody>
          <a:bodyPr/>
          <a:lstStyle/>
          <a:p>
            <a:pPr eaLnBrk="1" hangingPunct="1"/>
            <a:r>
              <a:rPr lang="en-US" sz="3600" dirty="0">
                <a:latin typeface="Arial" charset="0"/>
              </a:rPr>
              <a:t>IPv4 Router Routing Table</a:t>
            </a:r>
          </a:p>
        </p:txBody>
      </p:sp>
      <p:cxnSp>
        <p:nvCxnSpPr>
          <p:cNvPr id="4" name="Straight Connector 3"/>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973138" y="2868613"/>
            <a:ext cx="1222375" cy="21590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0420" name="TextBox 5"/>
          <p:cNvSpPr txBox="1">
            <a:spLocks noChangeArrowheads="1"/>
          </p:cNvSpPr>
          <p:nvPr/>
        </p:nvSpPr>
        <p:spPr bwMode="auto">
          <a:xfrm>
            <a:off x="684213" y="2868612"/>
            <a:ext cx="7056437" cy="3905813"/>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a:t>
            </a:r>
            <a:r>
              <a:rPr lang="en-CA" sz="1100" b="1" dirty="0">
                <a:latin typeface="Courier New" charset="0"/>
                <a:cs typeface="Courier New" charset="0"/>
              </a:rPr>
              <a:t>show </a:t>
            </a:r>
            <a:r>
              <a:rPr lang="en-CA" sz="1100" b="1" dirty="0" err="1">
                <a:latin typeface="Courier New" charset="0"/>
                <a:cs typeface="Courier New" charset="0"/>
              </a:rPr>
              <a:t>ip</a:t>
            </a:r>
            <a:r>
              <a:rPr lang="en-CA" sz="1100" b="1" dirty="0">
                <a:latin typeface="Courier New" charset="0"/>
                <a:cs typeface="Courier New" charset="0"/>
              </a:rPr>
              <a:t> route</a:t>
            </a:r>
          </a:p>
          <a:p>
            <a:pPr algn="l"/>
            <a:r>
              <a:rPr lang="en-CA" sz="1100" dirty="0">
                <a:latin typeface="Courier New" charset="0"/>
                <a:cs typeface="Courier New" charset="0"/>
              </a:rPr>
              <a:t>Codes: L - local, C - connected, S - static, R - RIP, M - mobile, B - BGP</a:t>
            </a:r>
          </a:p>
          <a:p>
            <a:pPr algn="l"/>
            <a:r>
              <a:rPr lang="en-CA" sz="1100" dirty="0">
                <a:latin typeface="Courier New" charset="0"/>
                <a:cs typeface="Courier New" charset="0"/>
              </a:rPr>
              <a:t>       D - EIGRP, EX - EIGRP external, O - OSPF, IA - OSPF inter area</a:t>
            </a:r>
          </a:p>
          <a:p>
            <a:pPr algn="l"/>
            <a:r>
              <a:rPr lang="en-CA" sz="1100" dirty="0">
                <a:latin typeface="Courier New" charset="0"/>
                <a:cs typeface="Courier New" charset="0"/>
              </a:rPr>
              <a:t>       N1 - OSPF NSSA external type 1, N2 - OSPF NSSA external type 2</a:t>
            </a:r>
          </a:p>
          <a:p>
            <a:pPr algn="l"/>
            <a:r>
              <a:rPr lang="en-CA" sz="1100" dirty="0">
                <a:latin typeface="Courier New" charset="0"/>
                <a:cs typeface="Courier New" charset="0"/>
              </a:rPr>
              <a:t>       E1 - OSPF external type 1, E2 - OSPF external type 2, E - EGP</a:t>
            </a:r>
          </a:p>
          <a:p>
            <a:pPr algn="l"/>
            <a:r>
              <a:rPr lang="en-CA" sz="1100" dirty="0">
                <a:latin typeface="Courier New" charset="0"/>
                <a:cs typeface="Courier New" charset="0"/>
              </a:rPr>
              <a:t>       </a:t>
            </a:r>
            <a:r>
              <a:rPr lang="en-CA" sz="1100" dirty="0" err="1">
                <a:latin typeface="Courier New" charset="0"/>
                <a:cs typeface="Courier New" charset="0"/>
              </a:rPr>
              <a:t>i</a:t>
            </a:r>
            <a:r>
              <a:rPr lang="en-CA" sz="1100" dirty="0">
                <a:latin typeface="Courier New" charset="0"/>
                <a:cs typeface="Courier New" charset="0"/>
              </a:rPr>
              <a:t> - IS-IS, L1 - IS-IS level-1, L2 - IS-IS level-2, </a:t>
            </a:r>
            <a:r>
              <a:rPr lang="en-CA" sz="1100" dirty="0" err="1">
                <a:latin typeface="Courier New" charset="0"/>
                <a:cs typeface="Courier New" charset="0"/>
              </a:rPr>
              <a:t>ia</a:t>
            </a:r>
            <a:r>
              <a:rPr lang="en-CA" sz="1100" dirty="0">
                <a:latin typeface="Courier New" charset="0"/>
                <a:cs typeface="Courier New" charset="0"/>
              </a:rPr>
              <a:t> - IS-IS inter area</a:t>
            </a:r>
          </a:p>
          <a:p>
            <a:pPr algn="l"/>
            <a:r>
              <a:rPr lang="en-CA" sz="1100" dirty="0">
                <a:latin typeface="Courier New" charset="0"/>
                <a:cs typeface="Courier New" charset="0"/>
              </a:rPr>
              <a:t>       * - candidate default, U - per-user static route, o - ODR</a:t>
            </a:r>
          </a:p>
          <a:p>
            <a:pPr algn="l"/>
            <a:r>
              <a:rPr lang="en-CA" sz="1100" dirty="0">
                <a:latin typeface="Courier New" charset="0"/>
                <a:cs typeface="Courier New" charset="0"/>
              </a:rPr>
              <a:t>       P - periodic downloaded static route</a:t>
            </a:r>
          </a:p>
          <a:p>
            <a:pPr algn="l"/>
            <a:endParaRPr lang="en-CA" sz="1100" dirty="0">
              <a:latin typeface="Courier New" charset="0"/>
              <a:cs typeface="Courier New" charset="0"/>
            </a:endParaRPr>
          </a:p>
          <a:p>
            <a:pPr algn="l"/>
            <a:r>
              <a:rPr lang="en-CA" sz="1100" dirty="0">
                <a:latin typeface="Courier New" charset="0"/>
                <a:cs typeface="Courier New" charset="0"/>
              </a:rPr>
              <a:t>Gateway of last resort is not set</a:t>
            </a:r>
          </a:p>
          <a:p>
            <a:pPr algn="l"/>
            <a:endParaRPr lang="en-CA" sz="1100" dirty="0">
              <a:latin typeface="Courier New" charset="0"/>
              <a:cs typeface="Courier New" charset="0"/>
            </a:endParaRPr>
          </a:p>
          <a:p>
            <a:pPr algn="l"/>
            <a:r>
              <a:rPr lang="en-CA" sz="1100" dirty="0">
                <a:latin typeface="Courier New" charset="0"/>
                <a:cs typeface="Courier New" charset="0"/>
              </a:rPr>
              <a:t>     10.0.0.0/8 is variably </a:t>
            </a:r>
            <a:r>
              <a:rPr lang="en-CA" sz="1100" dirty="0" err="1">
                <a:latin typeface="Courier New" charset="0"/>
                <a:cs typeface="Courier New" charset="0"/>
              </a:rPr>
              <a:t>subnetted</a:t>
            </a:r>
            <a:r>
              <a:rPr lang="en-CA" sz="1100" dirty="0">
                <a:latin typeface="Courier New" charset="0"/>
                <a:cs typeface="Courier New" charset="0"/>
              </a:rPr>
              <a:t>, 2 subnets, 2 masks</a:t>
            </a:r>
          </a:p>
          <a:p>
            <a:pPr algn="l"/>
            <a:r>
              <a:rPr lang="en-CA" sz="1100" dirty="0">
                <a:latin typeface="Courier New" charset="0"/>
                <a:cs typeface="Courier New" charset="0"/>
              </a:rPr>
              <a:t>D       10.1.1.0/24 [90/2170112] via 209.165.200.226, 00:00:05, Serial0/0/0</a:t>
            </a:r>
          </a:p>
          <a:p>
            <a:pPr algn="l"/>
            <a:r>
              <a:rPr lang="en-CA" sz="1100" dirty="0">
                <a:latin typeface="Courier New" charset="0"/>
                <a:cs typeface="Courier New" charset="0"/>
              </a:rPr>
              <a:t>D       10.1.2.0/24 [90/2170112] via 209.165.200.226, 00:00:05, Serial0/0/0</a:t>
            </a:r>
          </a:p>
          <a:p>
            <a:pPr algn="l"/>
            <a:r>
              <a:rPr lang="en-CA" sz="1100" dirty="0">
                <a:latin typeface="Courier New" charset="0"/>
                <a:cs typeface="Courier New" charset="0"/>
              </a:rPr>
              <a:t>     192.168.10.0/24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192.168.10.0/24 is directly connected, GigabitEthernet0/0</a:t>
            </a:r>
          </a:p>
          <a:p>
            <a:pPr algn="l"/>
            <a:r>
              <a:rPr lang="en-CA" sz="1100" dirty="0">
                <a:latin typeface="Courier New" charset="0"/>
                <a:cs typeface="Courier New" charset="0"/>
              </a:rPr>
              <a:t>L       192.168.10.1/32 is directly connected, GigabitEthernet0/0</a:t>
            </a:r>
          </a:p>
          <a:p>
            <a:pPr algn="l"/>
            <a:r>
              <a:rPr lang="en-CA" sz="1100" dirty="0">
                <a:latin typeface="Courier New" charset="0"/>
                <a:cs typeface="Courier New" charset="0"/>
              </a:rPr>
              <a:t>     192.168.11.0/24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192.168.11.0/24 is directly connected, GigabitEthernet0/1</a:t>
            </a:r>
          </a:p>
          <a:p>
            <a:pPr algn="l"/>
            <a:r>
              <a:rPr lang="en-CA" sz="1100" dirty="0">
                <a:latin typeface="Courier New" charset="0"/>
                <a:cs typeface="Courier New" charset="0"/>
              </a:rPr>
              <a:t>L       192.168.11.1/32 is directly connected, GigabitEthernet0/1</a:t>
            </a:r>
          </a:p>
          <a:p>
            <a:pPr algn="l"/>
            <a:r>
              <a:rPr lang="en-CA" sz="1100" dirty="0">
                <a:latin typeface="Courier New" charset="0"/>
                <a:cs typeface="Courier New" charset="0"/>
              </a:rPr>
              <a:t>     209.165.200.0/24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209.165.200.224/30 is directly connected, Serial0/0/0</a:t>
            </a:r>
          </a:p>
          <a:p>
            <a:pPr algn="l"/>
            <a:r>
              <a:rPr lang="en-CA" sz="1100" dirty="0">
                <a:latin typeface="Courier New" charset="0"/>
                <a:cs typeface="Courier New" charset="0"/>
              </a:rPr>
              <a:t>L       209.165.200.225/32 is directly connected, Serial0/0/0</a:t>
            </a:r>
          </a:p>
        </p:txBody>
      </p:sp>
      <p:cxnSp>
        <p:nvCxnSpPr>
          <p:cNvPr id="7" name="Straight Connector 6"/>
          <p:cNvCxnSpPr>
            <a:stCxn id="60434" idx="3"/>
            <a:endCxn id="60449" idx="1"/>
          </p:cNvCxnSpPr>
          <p:nvPr/>
        </p:nvCxnSpPr>
        <p:spPr bwMode="auto">
          <a:xfrm>
            <a:off x="7283450" y="241776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8" name="Straight Connector 7"/>
          <p:cNvCxnSpPr>
            <a:stCxn id="60431" idx="3"/>
            <a:endCxn id="60447" idx="3"/>
          </p:cNvCxnSpPr>
          <p:nvPr/>
        </p:nvCxnSpPr>
        <p:spPr bwMode="auto">
          <a:xfrm flipV="1">
            <a:off x="7280275" y="168433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0423" name="Freeform 9"/>
          <p:cNvSpPr>
            <a:spLocks/>
          </p:cNvSpPr>
          <p:nvPr/>
        </p:nvSpPr>
        <p:spPr bwMode="auto">
          <a:xfrm>
            <a:off x="3619500" y="188277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a:lstStyle/>
          <a:p>
            <a:endParaRPr lang="en-US"/>
          </a:p>
        </p:txBody>
      </p:sp>
      <p:cxnSp>
        <p:nvCxnSpPr>
          <p:cNvPr id="10" name="Straight Connector 9"/>
          <p:cNvCxnSpPr>
            <a:stCxn id="60428" idx="1"/>
            <a:endCxn id="60457" idx="0"/>
          </p:cNvCxnSpPr>
          <p:nvPr/>
        </p:nvCxnSpPr>
        <p:spPr bwMode="auto">
          <a:xfrm flipV="1">
            <a:off x="1630363" y="1943100"/>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1" name="Straight Connector 10"/>
          <p:cNvCxnSpPr>
            <a:stCxn id="60426" idx="0"/>
            <a:endCxn id="60457" idx="0"/>
          </p:cNvCxnSpPr>
          <p:nvPr/>
        </p:nvCxnSpPr>
        <p:spPr bwMode="auto">
          <a:xfrm>
            <a:off x="1998663" y="152400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042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24000"/>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0427" name="TextBox 12"/>
          <p:cNvSpPr txBox="1">
            <a:spLocks noChangeArrowheads="1"/>
          </p:cNvSpPr>
          <p:nvPr/>
        </p:nvSpPr>
        <p:spPr bwMode="auto">
          <a:xfrm>
            <a:off x="1427163" y="1227138"/>
            <a:ext cx="129222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042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265363"/>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15" name="Straight Connector 14"/>
          <p:cNvCxnSpPr>
            <a:stCxn id="60434" idx="1"/>
            <a:endCxn id="60433" idx="0"/>
          </p:cNvCxnSpPr>
          <p:nvPr/>
        </p:nvCxnSpPr>
        <p:spPr bwMode="auto">
          <a:xfrm flipH="1" flipV="1">
            <a:off x="5519738" y="194310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6" name="Straight Connector 15"/>
          <p:cNvCxnSpPr>
            <a:stCxn id="60431" idx="1"/>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043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46225"/>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0432"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768475"/>
            <a:ext cx="693737" cy="411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0433" name="TextBox 18"/>
          <p:cNvSpPr txBox="1">
            <a:spLocks noChangeArrowheads="1"/>
          </p:cNvSpPr>
          <p:nvPr/>
        </p:nvSpPr>
        <p:spPr bwMode="auto">
          <a:xfrm>
            <a:off x="5329238" y="1943100"/>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0434" name="Picture 19"/>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260600"/>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0435" name="TextBox 20"/>
          <p:cNvSpPr txBox="1">
            <a:spLocks noChangeArrowheads="1"/>
          </p:cNvSpPr>
          <p:nvPr/>
        </p:nvSpPr>
        <p:spPr bwMode="auto">
          <a:xfrm>
            <a:off x="1335088" y="2563813"/>
            <a:ext cx="1292225" cy="277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0436" name="TextBox 21"/>
          <p:cNvSpPr txBox="1">
            <a:spLocks noChangeArrowheads="1"/>
          </p:cNvSpPr>
          <p:nvPr/>
        </p:nvSpPr>
        <p:spPr bwMode="auto">
          <a:xfrm>
            <a:off x="6424613" y="1250950"/>
            <a:ext cx="952500"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0437" name="TextBox 22"/>
          <p:cNvSpPr txBox="1">
            <a:spLocks noChangeArrowheads="1"/>
          </p:cNvSpPr>
          <p:nvPr/>
        </p:nvSpPr>
        <p:spPr bwMode="auto">
          <a:xfrm>
            <a:off x="6434138" y="2549525"/>
            <a:ext cx="9525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0438" name="TextBox 23"/>
          <p:cNvSpPr txBox="1">
            <a:spLocks noChangeArrowheads="1"/>
          </p:cNvSpPr>
          <p:nvPr/>
        </p:nvSpPr>
        <p:spPr bwMode="auto">
          <a:xfrm>
            <a:off x="3690938" y="1482725"/>
            <a:ext cx="1590675"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0439" name="TextBox 24"/>
          <p:cNvSpPr txBox="1">
            <a:spLocks noChangeArrowheads="1"/>
          </p:cNvSpPr>
          <p:nvPr/>
        </p:nvSpPr>
        <p:spPr bwMode="auto">
          <a:xfrm>
            <a:off x="4754563" y="1811338"/>
            <a:ext cx="458787"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60440" name="Rectangle 25"/>
          <p:cNvSpPr>
            <a:spLocks noChangeArrowheads="1"/>
          </p:cNvSpPr>
          <p:nvPr/>
        </p:nvSpPr>
        <p:spPr bwMode="auto">
          <a:xfrm>
            <a:off x="1095375" y="1401763"/>
            <a:ext cx="381000"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044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458913"/>
            <a:ext cx="498475" cy="4460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28" name="Straight Connector 27"/>
          <p:cNvCxnSpPr>
            <a:stCxn id="60426" idx="1"/>
            <a:endCxn id="60441" idx="3"/>
          </p:cNvCxnSpPr>
          <p:nvPr/>
        </p:nvCxnSpPr>
        <p:spPr bwMode="auto">
          <a:xfrm flipH="1">
            <a:off x="1196975" y="1681163"/>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0443" name="Rectangle 28"/>
          <p:cNvSpPr>
            <a:spLocks noChangeArrowheads="1"/>
          </p:cNvSpPr>
          <p:nvPr/>
        </p:nvSpPr>
        <p:spPr bwMode="auto">
          <a:xfrm>
            <a:off x="1095375" y="2144713"/>
            <a:ext cx="381000"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0444"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201863"/>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31" name="Straight Connector 30"/>
          <p:cNvCxnSpPr>
            <a:stCxn id="60428" idx="1"/>
            <a:endCxn id="60444" idx="3"/>
          </p:cNvCxnSpPr>
          <p:nvPr/>
        </p:nvCxnSpPr>
        <p:spPr bwMode="auto">
          <a:xfrm flipH="1">
            <a:off x="1196975" y="2422525"/>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0446" name="Rectangle 31"/>
          <p:cNvSpPr>
            <a:spLocks noChangeArrowheads="1"/>
          </p:cNvSpPr>
          <p:nvPr/>
        </p:nvSpPr>
        <p:spPr bwMode="auto">
          <a:xfrm>
            <a:off x="7394575" y="1409700"/>
            <a:ext cx="381000"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0447"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460500"/>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0448" name="Rectangle 33"/>
          <p:cNvSpPr>
            <a:spLocks noChangeArrowheads="1"/>
          </p:cNvSpPr>
          <p:nvPr/>
        </p:nvSpPr>
        <p:spPr bwMode="auto">
          <a:xfrm>
            <a:off x="7408863" y="2147888"/>
            <a:ext cx="381000"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044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205038"/>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0450" name="TextBox 35"/>
          <p:cNvSpPr txBox="1">
            <a:spLocks noChangeArrowheads="1"/>
          </p:cNvSpPr>
          <p:nvPr/>
        </p:nvSpPr>
        <p:spPr bwMode="auto">
          <a:xfrm>
            <a:off x="5754688" y="1617663"/>
            <a:ext cx="301625"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0451" name="TextBox 36"/>
          <p:cNvSpPr txBox="1">
            <a:spLocks noChangeArrowheads="1"/>
          </p:cNvSpPr>
          <p:nvPr/>
        </p:nvSpPr>
        <p:spPr bwMode="auto">
          <a:xfrm>
            <a:off x="5761038" y="2133600"/>
            <a:ext cx="303212"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0452" name="TextBox 37"/>
          <p:cNvSpPr txBox="1">
            <a:spLocks noChangeArrowheads="1"/>
          </p:cNvSpPr>
          <p:nvPr/>
        </p:nvSpPr>
        <p:spPr bwMode="auto">
          <a:xfrm>
            <a:off x="2627313" y="2076450"/>
            <a:ext cx="488950"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0453" name="TextBox 38"/>
          <p:cNvSpPr txBox="1">
            <a:spLocks noChangeArrowheads="1"/>
          </p:cNvSpPr>
          <p:nvPr/>
        </p:nvSpPr>
        <p:spPr bwMode="auto">
          <a:xfrm>
            <a:off x="3665538" y="1844675"/>
            <a:ext cx="592137"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0454" name="TextBox 39"/>
          <p:cNvSpPr txBox="1">
            <a:spLocks noChangeArrowheads="1"/>
          </p:cNvSpPr>
          <p:nvPr/>
        </p:nvSpPr>
        <p:spPr bwMode="auto">
          <a:xfrm>
            <a:off x="2640013" y="1412875"/>
            <a:ext cx="488950"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41" name="Oval 40"/>
          <p:cNvSpPr/>
          <p:nvPr/>
        </p:nvSpPr>
        <p:spPr>
          <a:xfrm>
            <a:off x="2932113" y="1684338"/>
            <a:ext cx="830262"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0456"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768475"/>
            <a:ext cx="693738" cy="411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0457" name="TextBox 42"/>
          <p:cNvSpPr txBox="1">
            <a:spLocks noChangeArrowheads="1"/>
          </p:cNvSpPr>
          <p:nvPr/>
        </p:nvSpPr>
        <p:spPr bwMode="auto">
          <a:xfrm>
            <a:off x="3187700" y="1943100"/>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0458" name="Rectangle 43"/>
          <p:cNvSpPr>
            <a:spLocks noChangeArrowheads="1"/>
          </p:cNvSpPr>
          <p:nvPr/>
        </p:nvSpPr>
        <p:spPr bwMode="auto">
          <a:xfrm>
            <a:off x="323850" y="1500188"/>
            <a:ext cx="460375"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60459" name="Rectangle 44"/>
          <p:cNvSpPr>
            <a:spLocks noChangeArrowheads="1"/>
          </p:cNvSpPr>
          <p:nvPr/>
        </p:nvSpPr>
        <p:spPr bwMode="auto">
          <a:xfrm>
            <a:off x="323850" y="2246313"/>
            <a:ext cx="460375"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PC2</a:t>
            </a:r>
          </a:p>
        </p:txBody>
      </p:sp>
    </p:spTree>
    <p:extLst>
      <p:ext uri="{BB962C8B-B14F-4D97-AF65-F5344CB8AC3E}">
        <p14:creationId xmlns:p14="http://schemas.microsoft.com/office/powerpoint/2010/main" val="337623328"/>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549275" y="87912"/>
            <a:ext cx="8042276" cy="1336956"/>
          </a:xfrm>
        </p:spPr>
        <p:txBody>
          <a:bodyPr/>
          <a:lstStyle/>
          <a:p>
            <a:pPr eaLnBrk="1" hangingPunct="1"/>
            <a:r>
              <a:rPr lang="en-US" sz="3200" dirty="0">
                <a:latin typeface="Arial" charset="0"/>
              </a:rPr>
              <a:t>Directly Connected Routing Table Entries</a:t>
            </a:r>
          </a:p>
        </p:txBody>
      </p:sp>
      <p:cxnSp>
        <p:nvCxnSpPr>
          <p:cNvPr id="4" name="Straight Connector 3"/>
          <p:cNvCxnSpPr/>
          <p:nvPr/>
        </p:nvCxnSpPr>
        <p:spPr bwMode="auto">
          <a:xfrm flipH="1">
            <a:off x="5327650" y="244633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1849438" y="4203700"/>
            <a:ext cx="4032250" cy="52863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7" name="Rectangle 6"/>
          <p:cNvSpPr/>
          <p:nvPr/>
        </p:nvSpPr>
        <p:spPr>
          <a:xfrm>
            <a:off x="6043613" y="4203700"/>
            <a:ext cx="2214562" cy="528638"/>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 name="Rectangle 7"/>
          <p:cNvSpPr/>
          <p:nvPr/>
        </p:nvSpPr>
        <p:spPr>
          <a:xfrm>
            <a:off x="841375" y="4203700"/>
            <a:ext cx="504825" cy="528638"/>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2470" name="TextBox 8"/>
          <p:cNvSpPr txBox="1">
            <a:spLocks noChangeArrowheads="1"/>
          </p:cNvSpPr>
          <p:nvPr/>
        </p:nvSpPr>
        <p:spPr bwMode="auto">
          <a:xfrm>
            <a:off x="841375" y="4197350"/>
            <a:ext cx="7416800" cy="534988"/>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nchor="ctr" anchorCtr="1"/>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b="1">
                <a:latin typeface="Courier New" charset="0"/>
                <a:cs typeface="Courier New" charset="0"/>
              </a:rPr>
              <a:t>C       192.168.10.0/24 is directly connected, GigabitEthernet0/0</a:t>
            </a:r>
          </a:p>
          <a:p>
            <a:r>
              <a:rPr lang="en-CA" sz="1400" b="1">
                <a:latin typeface="Courier New" charset="0"/>
                <a:cs typeface="Courier New" charset="0"/>
              </a:rPr>
              <a:t>L       192.168.10.1/32 is directly connected, GigabitEthernet0/0</a:t>
            </a:r>
          </a:p>
        </p:txBody>
      </p:sp>
      <p:sp>
        <p:nvSpPr>
          <p:cNvPr id="62471" name="TextBox 9"/>
          <p:cNvSpPr txBox="1">
            <a:spLocks noChangeArrowheads="1"/>
          </p:cNvSpPr>
          <p:nvPr/>
        </p:nvSpPr>
        <p:spPr bwMode="auto">
          <a:xfrm>
            <a:off x="928688" y="3827463"/>
            <a:ext cx="350837"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b="1"/>
              <a:t>A</a:t>
            </a:r>
          </a:p>
        </p:txBody>
      </p:sp>
      <p:sp>
        <p:nvSpPr>
          <p:cNvPr id="62472" name="TextBox 10"/>
          <p:cNvSpPr txBox="1">
            <a:spLocks noChangeArrowheads="1"/>
          </p:cNvSpPr>
          <p:nvPr/>
        </p:nvSpPr>
        <p:spPr bwMode="auto">
          <a:xfrm>
            <a:off x="3649663" y="3833813"/>
            <a:ext cx="352425"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b="1"/>
              <a:t>B</a:t>
            </a:r>
          </a:p>
        </p:txBody>
      </p:sp>
      <p:sp>
        <p:nvSpPr>
          <p:cNvPr id="62473" name="TextBox 11"/>
          <p:cNvSpPr txBox="1">
            <a:spLocks noChangeArrowheads="1"/>
          </p:cNvSpPr>
          <p:nvPr/>
        </p:nvSpPr>
        <p:spPr bwMode="auto">
          <a:xfrm>
            <a:off x="6843713" y="3830638"/>
            <a:ext cx="352425" cy="368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b="1"/>
              <a:t>C</a:t>
            </a:r>
          </a:p>
        </p:txBody>
      </p:sp>
      <p:graphicFrame>
        <p:nvGraphicFramePr>
          <p:cNvPr id="13" name="Table 12"/>
          <p:cNvGraphicFramePr>
            <a:graphicFrameLocks noGrp="1"/>
          </p:cNvGraphicFramePr>
          <p:nvPr/>
        </p:nvGraphicFramePr>
        <p:xfrm>
          <a:off x="361950" y="4948238"/>
          <a:ext cx="8401050" cy="1112838"/>
        </p:xfrm>
        <a:graphic>
          <a:graphicData uri="http://schemas.openxmlformats.org/drawingml/2006/table">
            <a:tbl>
              <a:tblPr firstRow="1" bandRow="1">
                <a:tableStyleId>{2D5ABB26-0587-4C30-8999-92F81FD0307C}</a:tableStyleId>
              </a:tblPr>
              <a:tblGrid>
                <a:gridCol w="958349">
                  <a:extLst>
                    <a:ext uri="{9D8B030D-6E8A-4147-A177-3AD203B41FA5}">
                      <a16:colId xmlns:a16="http://schemas.microsoft.com/office/drawing/2014/main" val="20000"/>
                    </a:ext>
                  </a:extLst>
                </a:gridCol>
                <a:gridCol w="7442701">
                  <a:extLst>
                    <a:ext uri="{9D8B030D-6E8A-4147-A177-3AD203B41FA5}">
                      <a16:colId xmlns:a16="http://schemas.microsoft.com/office/drawing/2014/main" val="20001"/>
                    </a:ext>
                  </a:extLst>
                </a:gridCol>
              </a:tblGrid>
              <a:tr h="370946">
                <a:tc>
                  <a:txBody>
                    <a:bodyPr/>
                    <a:lstStyle/>
                    <a:p>
                      <a:pPr algn="ctr"/>
                      <a:r>
                        <a:rPr lang="en-CA" sz="1800" b="1" dirty="0"/>
                        <a:t>A</a:t>
                      </a:r>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CCCC"/>
                    </a:solidFill>
                  </a:tcPr>
                </a:tc>
                <a:tc>
                  <a:txBody>
                    <a:bodyPr/>
                    <a:lstStyle/>
                    <a:p>
                      <a:r>
                        <a:rPr lang="en-CA" sz="1600" dirty="0"/>
                        <a:t>Identifies how the network was learned by the router.</a:t>
                      </a:r>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946">
                <a:tc>
                  <a:txBody>
                    <a:bodyPr/>
                    <a:lstStyle/>
                    <a:p>
                      <a:pPr algn="ctr"/>
                      <a:r>
                        <a:rPr lang="en-CA" sz="1800" b="1" dirty="0"/>
                        <a:t>B</a:t>
                      </a:r>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r>
                        <a:rPr lang="en-CA" sz="1600" dirty="0"/>
                        <a:t>Identifies the destination network</a:t>
                      </a:r>
                      <a:r>
                        <a:rPr lang="en-CA" sz="1600" baseline="0" dirty="0"/>
                        <a:t> and how it is connected.</a:t>
                      </a:r>
                      <a:endParaRPr lang="en-CA" sz="1600"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70946">
                <a:tc>
                  <a:txBody>
                    <a:bodyPr/>
                    <a:lstStyle/>
                    <a:p>
                      <a:pPr algn="ctr"/>
                      <a:r>
                        <a:rPr lang="en-CA" sz="1800" b="1" dirty="0"/>
                        <a:t>C</a:t>
                      </a:r>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r>
                        <a:rPr lang="en-CA" sz="1600" dirty="0"/>
                        <a:t>Identifies the interface on</a:t>
                      </a:r>
                      <a:r>
                        <a:rPr lang="en-CA" sz="1600" baseline="0" dirty="0"/>
                        <a:t> the router connected to the destination network.</a:t>
                      </a:r>
                      <a:endParaRPr lang="en-CA" sz="1600"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cxnSp>
        <p:nvCxnSpPr>
          <p:cNvPr id="14" name="Straight Connector 13"/>
          <p:cNvCxnSpPr>
            <a:stCxn id="62501" idx="3"/>
            <a:endCxn id="62517" idx="1"/>
          </p:cNvCxnSpPr>
          <p:nvPr/>
        </p:nvCxnSpPr>
        <p:spPr bwMode="auto">
          <a:xfrm>
            <a:off x="7226300" y="316071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5" name="Straight Connector 14"/>
          <p:cNvCxnSpPr>
            <a:stCxn id="62498" idx="3"/>
            <a:endCxn id="62515" idx="3"/>
          </p:cNvCxnSpPr>
          <p:nvPr/>
        </p:nvCxnSpPr>
        <p:spPr bwMode="auto">
          <a:xfrm flipV="1">
            <a:off x="7223125" y="242728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490" name="Freeform 9"/>
          <p:cNvSpPr>
            <a:spLocks/>
          </p:cNvSpPr>
          <p:nvPr/>
        </p:nvSpPr>
        <p:spPr bwMode="auto">
          <a:xfrm>
            <a:off x="3560763" y="2625725"/>
            <a:ext cx="1597025"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a:lstStyle/>
          <a:p>
            <a:endParaRPr lang="en-US"/>
          </a:p>
        </p:txBody>
      </p:sp>
      <p:cxnSp>
        <p:nvCxnSpPr>
          <p:cNvPr id="17" name="Straight Connector 16"/>
          <p:cNvCxnSpPr>
            <a:stCxn id="62495" idx="1"/>
            <a:endCxn id="62528" idx="0"/>
          </p:cNvCxnSpPr>
          <p:nvPr/>
        </p:nvCxnSpPr>
        <p:spPr bwMode="auto">
          <a:xfrm flipV="1">
            <a:off x="1573213" y="2686050"/>
            <a:ext cx="1747837" cy="4810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8" name="Straight Connector 17"/>
          <p:cNvCxnSpPr>
            <a:stCxn id="62493" idx="0"/>
            <a:endCxn id="62528" idx="0"/>
          </p:cNvCxnSpPr>
          <p:nvPr/>
        </p:nvCxnSpPr>
        <p:spPr bwMode="auto">
          <a:xfrm>
            <a:off x="1939925" y="2266950"/>
            <a:ext cx="1381125"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249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73213" y="2266950"/>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2494" name="TextBox 19"/>
          <p:cNvSpPr txBox="1">
            <a:spLocks noChangeArrowheads="1"/>
          </p:cNvSpPr>
          <p:nvPr/>
        </p:nvSpPr>
        <p:spPr bwMode="auto">
          <a:xfrm>
            <a:off x="1370013" y="1970088"/>
            <a:ext cx="129222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2495"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73213" y="3009900"/>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22" name="Straight Connector 21"/>
          <p:cNvCxnSpPr>
            <a:stCxn id="62501" idx="1"/>
            <a:endCxn id="62500" idx="0"/>
          </p:cNvCxnSpPr>
          <p:nvPr/>
        </p:nvCxnSpPr>
        <p:spPr bwMode="auto">
          <a:xfrm flipH="1" flipV="1">
            <a:off x="5462588" y="268605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23" name="Straight Connector 22"/>
          <p:cNvCxnSpPr>
            <a:stCxn id="62498" idx="1"/>
          </p:cNvCxnSpPr>
          <p:nvPr/>
        </p:nvCxnSpPr>
        <p:spPr bwMode="auto">
          <a:xfrm flipH="1">
            <a:off x="5327650" y="244633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249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488113" y="2289175"/>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2499"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06988" y="2511425"/>
            <a:ext cx="693737" cy="411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2500" name="TextBox 25"/>
          <p:cNvSpPr txBox="1">
            <a:spLocks noChangeArrowheads="1"/>
          </p:cNvSpPr>
          <p:nvPr/>
        </p:nvSpPr>
        <p:spPr bwMode="auto">
          <a:xfrm>
            <a:off x="5272088" y="2686050"/>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2501" name="Picture 26"/>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491288" y="3003550"/>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2502" name="TextBox 27"/>
          <p:cNvSpPr txBox="1">
            <a:spLocks noChangeArrowheads="1"/>
          </p:cNvSpPr>
          <p:nvPr/>
        </p:nvSpPr>
        <p:spPr bwMode="auto">
          <a:xfrm>
            <a:off x="1276350" y="3306763"/>
            <a:ext cx="1292225" cy="277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2503" name="TextBox 28"/>
          <p:cNvSpPr txBox="1">
            <a:spLocks noChangeArrowheads="1"/>
          </p:cNvSpPr>
          <p:nvPr/>
        </p:nvSpPr>
        <p:spPr bwMode="auto">
          <a:xfrm>
            <a:off x="6367463" y="1993900"/>
            <a:ext cx="952500"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2504" name="TextBox 29"/>
          <p:cNvSpPr txBox="1">
            <a:spLocks noChangeArrowheads="1"/>
          </p:cNvSpPr>
          <p:nvPr/>
        </p:nvSpPr>
        <p:spPr bwMode="auto">
          <a:xfrm>
            <a:off x="6376988" y="3292475"/>
            <a:ext cx="9525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2505" name="TextBox 30"/>
          <p:cNvSpPr txBox="1">
            <a:spLocks noChangeArrowheads="1"/>
          </p:cNvSpPr>
          <p:nvPr/>
        </p:nvSpPr>
        <p:spPr bwMode="auto">
          <a:xfrm>
            <a:off x="3633788" y="2225675"/>
            <a:ext cx="1590675"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2506" name="TextBox 31"/>
          <p:cNvSpPr txBox="1">
            <a:spLocks noChangeArrowheads="1"/>
          </p:cNvSpPr>
          <p:nvPr/>
        </p:nvSpPr>
        <p:spPr bwMode="auto">
          <a:xfrm>
            <a:off x="4695825" y="2554288"/>
            <a:ext cx="458788"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cxnSp>
        <p:nvCxnSpPr>
          <p:cNvPr id="33" name="Straight Connector 32"/>
          <p:cNvCxnSpPr>
            <a:stCxn id="62499" idx="0"/>
          </p:cNvCxnSpPr>
          <p:nvPr/>
        </p:nvCxnSpPr>
        <p:spPr bwMode="auto">
          <a:xfrm flipV="1">
            <a:off x="5453063" y="2255838"/>
            <a:ext cx="1587" cy="255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508" name="Rectangle 33"/>
          <p:cNvSpPr>
            <a:spLocks noChangeArrowheads="1"/>
          </p:cNvSpPr>
          <p:nvPr/>
        </p:nvSpPr>
        <p:spPr bwMode="auto">
          <a:xfrm>
            <a:off x="1038225" y="2144713"/>
            <a:ext cx="379413"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250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41350" y="2201863"/>
            <a:ext cx="496888" cy="4460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36" name="Straight Connector 35"/>
          <p:cNvCxnSpPr>
            <a:stCxn id="62493" idx="1"/>
            <a:endCxn id="62509" idx="3"/>
          </p:cNvCxnSpPr>
          <p:nvPr/>
        </p:nvCxnSpPr>
        <p:spPr bwMode="auto">
          <a:xfrm flipH="1">
            <a:off x="1138238" y="2424113"/>
            <a:ext cx="434975"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511" name="Rectangle 36"/>
          <p:cNvSpPr>
            <a:spLocks noChangeArrowheads="1"/>
          </p:cNvSpPr>
          <p:nvPr/>
        </p:nvSpPr>
        <p:spPr bwMode="auto">
          <a:xfrm>
            <a:off x="1038225" y="2889250"/>
            <a:ext cx="379413"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251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41350" y="2944813"/>
            <a:ext cx="496888"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39" name="Straight Connector 38"/>
          <p:cNvCxnSpPr>
            <a:stCxn id="62495" idx="1"/>
            <a:endCxn id="62512" idx="3"/>
          </p:cNvCxnSpPr>
          <p:nvPr/>
        </p:nvCxnSpPr>
        <p:spPr bwMode="auto">
          <a:xfrm flipH="1">
            <a:off x="1138238" y="3167063"/>
            <a:ext cx="434975" cy="1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514" name="Rectangle 39"/>
          <p:cNvSpPr>
            <a:spLocks noChangeArrowheads="1"/>
          </p:cNvSpPr>
          <p:nvPr/>
        </p:nvSpPr>
        <p:spPr bwMode="auto">
          <a:xfrm>
            <a:off x="7337425" y="2152650"/>
            <a:ext cx="381000"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251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21588" y="2205038"/>
            <a:ext cx="498475" cy="4460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2516" name="Rectangle 41"/>
          <p:cNvSpPr>
            <a:spLocks noChangeArrowheads="1"/>
          </p:cNvSpPr>
          <p:nvPr/>
        </p:nvSpPr>
        <p:spPr bwMode="auto">
          <a:xfrm>
            <a:off x="7351713" y="2892425"/>
            <a:ext cx="379412"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2517"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35875" y="2947988"/>
            <a:ext cx="496888"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2518" name="Picture 25"/>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876800" y="1541463"/>
            <a:ext cx="1157288" cy="822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2519" name="TextBox 44"/>
          <p:cNvSpPr txBox="1">
            <a:spLocks noChangeArrowheads="1"/>
          </p:cNvSpPr>
          <p:nvPr/>
        </p:nvSpPr>
        <p:spPr bwMode="auto">
          <a:xfrm>
            <a:off x="5695950" y="2360613"/>
            <a:ext cx="301625"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2520" name="TextBox 45"/>
          <p:cNvSpPr txBox="1">
            <a:spLocks noChangeArrowheads="1"/>
          </p:cNvSpPr>
          <p:nvPr/>
        </p:nvSpPr>
        <p:spPr bwMode="auto">
          <a:xfrm>
            <a:off x="5703888" y="2876550"/>
            <a:ext cx="301625"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2521" name="Rectangle 46"/>
          <p:cNvSpPr>
            <a:spLocks noChangeArrowheads="1"/>
          </p:cNvSpPr>
          <p:nvPr/>
        </p:nvSpPr>
        <p:spPr bwMode="auto">
          <a:xfrm>
            <a:off x="5126038" y="2000250"/>
            <a:ext cx="850900"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64.100.0.1</a:t>
            </a:r>
          </a:p>
        </p:txBody>
      </p:sp>
      <p:pic>
        <p:nvPicPr>
          <p:cNvPr id="6252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341938" y="1690688"/>
            <a:ext cx="358775" cy="3540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2523" name="TextBox 48"/>
          <p:cNvSpPr txBox="1">
            <a:spLocks noChangeArrowheads="1"/>
          </p:cNvSpPr>
          <p:nvPr/>
        </p:nvSpPr>
        <p:spPr bwMode="auto">
          <a:xfrm>
            <a:off x="2570163" y="2819400"/>
            <a:ext cx="488950"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2524" name="TextBox 49"/>
          <p:cNvSpPr txBox="1">
            <a:spLocks noChangeArrowheads="1"/>
          </p:cNvSpPr>
          <p:nvPr/>
        </p:nvSpPr>
        <p:spPr bwMode="auto">
          <a:xfrm>
            <a:off x="3606800" y="2587625"/>
            <a:ext cx="592138"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2525" name="TextBox 50"/>
          <p:cNvSpPr txBox="1">
            <a:spLocks noChangeArrowheads="1"/>
          </p:cNvSpPr>
          <p:nvPr/>
        </p:nvSpPr>
        <p:spPr bwMode="auto">
          <a:xfrm>
            <a:off x="2582863" y="2155825"/>
            <a:ext cx="488950"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52" name="Oval 51"/>
          <p:cNvSpPr/>
          <p:nvPr/>
        </p:nvSpPr>
        <p:spPr>
          <a:xfrm>
            <a:off x="2874963" y="2427288"/>
            <a:ext cx="828675"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252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963863" y="2511425"/>
            <a:ext cx="695325" cy="411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2528" name="TextBox 53"/>
          <p:cNvSpPr txBox="1">
            <a:spLocks noChangeArrowheads="1"/>
          </p:cNvSpPr>
          <p:nvPr/>
        </p:nvSpPr>
        <p:spPr bwMode="auto">
          <a:xfrm>
            <a:off x="3130550" y="2686050"/>
            <a:ext cx="379413"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2529" name="Rectangle 54"/>
          <p:cNvSpPr>
            <a:spLocks noChangeArrowheads="1"/>
          </p:cNvSpPr>
          <p:nvPr/>
        </p:nvSpPr>
        <p:spPr bwMode="auto">
          <a:xfrm>
            <a:off x="265113" y="2243138"/>
            <a:ext cx="460375"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62530" name="Rectangle 55"/>
          <p:cNvSpPr>
            <a:spLocks noChangeArrowheads="1"/>
          </p:cNvSpPr>
          <p:nvPr/>
        </p:nvSpPr>
        <p:spPr bwMode="auto">
          <a:xfrm>
            <a:off x="265113" y="2989263"/>
            <a:ext cx="460375"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PC2</a:t>
            </a:r>
          </a:p>
        </p:txBody>
      </p:sp>
    </p:spTree>
    <p:extLst>
      <p:ext uri="{BB962C8B-B14F-4D97-AF65-F5344CB8AC3E}">
        <p14:creationId xmlns:p14="http://schemas.microsoft.com/office/powerpoint/2010/main" val="1137581799"/>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p:cNvSpPr>
            <a:spLocks noGrp="1" noChangeArrowheads="1"/>
          </p:cNvSpPr>
          <p:nvPr>
            <p:ph type="title"/>
          </p:nvPr>
        </p:nvSpPr>
        <p:spPr>
          <a:xfrm>
            <a:off x="549275" y="-69400"/>
            <a:ext cx="8042276" cy="1336956"/>
          </a:xfrm>
        </p:spPr>
        <p:txBody>
          <a:bodyPr/>
          <a:lstStyle/>
          <a:p>
            <a:pPr eaLnBrk="1" hangingPunct="1"/>
            <a:r>
              <a:rPr lang="en-US" sz="3200" dirty="0">
                <a:latin typeface="Arial" charset="0"/>
              </a:rPr>
              <a:t>Remote Network Routing Table Entries</a:t>
            </a:r>
          </a:p>
        </p:txBody>
      </p:sp>
      <p:cxnSp>
        <p:nvCxnSpPr>
          <p:cNvPr id="4" name="Straight Connector 3"/>
          <p:cNvCxnSpPr/>
          <p:nvPr/>
        </p:nvCxnSpPr>
        <p:spPr bwMode="auto">
          <a:xfrm flipH="1">
            <a:off x="5384800" y="2203450"/>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2774950" y="3438525"/>
            <a:ext cx="307975" cy="360363"/>
          </a:xfrm>
          <a:prstGeom prst="rect">
            <a:avLst/>
          </a:prstGeom>
          <a:solidFill>
            <a:srgbClr val="FF66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 name="Rectangle 5"/>
          <p:cNvSpPr/>
          <p:nvPr/>
        </p:nvSpPr>
        <p:spPr>
          <a:xfrm>
            <a:off x="1385888" y="3436938"/>
            <a:ext cx="1296987" cy="36036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 name="Rectangle 7"/>
          <p:cNvSpPr/>
          <p:nvPr/>
        </p:nvSpPr>
        <p:spPr>
          <a:xfrm>
            <a:off x="3157538" y="3436938"/>
            <a:ext cx="846137" cy="360362"/>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9" name="Rectangle 8"/>
          <p:cNvSpPr/>
          <p:nvPr/>
        </p:nvSpPr>
        <p:spPr>
          <a:xfrm>
            <a:off x="4500563" y="3436938"/>
            <a:ext cx="1727200" cy="360362"/>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0" name="Rectangle 9"/>
          <p:cNvSpPr/>
          <p:nvPr/>
        </p:nvSpPr>
        <p:spPr>
          <a:xfrm>
            <a:off x="6300788" y="3436938"/>
            <a:ext cx="1008062" cy="360362"/>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1" name="Rectangle 10"/>
          <p:cNvSpPr/>
          <p:nvPr/>
        </p:nvSpPr>
        <p:spPr>
          <a:xfrm>
            <a:off x="7400925" y="3436938"/>
            <a:ext cx="1223963" cy="360362"/>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2" name="Rectangle 11"/>
          <p:cNvSpPr/>
          <p:nvPr/>
        </p:nvSpPr>
        <p:spPr>
          <a:xfrm>
            <a:off x="395288" y="3436938"/>
            <a:ext cx="504825" cy="360362"/>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4522" name="TextBox 12"/>
          <p:cNvSpPr txBox="1">
            <a:spLocks noChangeArrowheads="1"/>
          </p:cNvSpPr>
          <p:nvPr/>
        </p:nvSpPr>
        <p:spPr bwMode="auto">
          <a:xfrm>
            <a:off x="395288" y="3436938"/>
            <a:ext cx="8424862" cy="360362"/>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nchor="ctr" anchorCtr="1"/>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b="1">
                <a:latin typeface="Courier New" charset="0"/>
                <a:cs typeface="Courier New" charset="0"/>
              </a:rPr>
              <a:t>D       10.1.1.0/24 [90/2170112] via 209.165.200.226, 00:00:05, Serial0/0/0</a:t>
            </a:r>
          </a:p>
        </p:txBody>
      </p:sp>
      <p:graphicFrame>
        <p:nvGraphicFramePr>
          <p:cNvPr id="14" name="Table 13"/>
          <p:cNvGraphicFramePr>
            <a:graphicFrameLocks noGrp="1"/>
          </p:cNvGraphicFramePr>
          <p:nvPr/>
        </p:nvGraphicFramePr>
        <p:xfrm>
          <a:off x="420688" y="4013200"/>
          <a:ext cx="8399462" cy="2803878"/>
        </p:xfrm>
        <a:graphic>
          <a:graphicData uri="http://schemas.openxmlformats.org/drawingml/2006/table">
            <a:tbl>
              <a:tblPr firstRow="1" bandRow="1">
                <a:tableStyleId>{2D5ABB26-0587-4C30-8999-92F81FD0307C}</a:tableStyleId>
              </a:tblPr>
              <a:tblGrid>
                <a:gridCol w="958167">
                  <a:extLst>
                    <a:ext uri="{9D8B030D-6E8A-4147-A177-3AD203B41FA5}">
                      <a16:colId xmlns:a16="http://schemas.microsoft.com/office/drawing/2014/main" val="20000"/>
                    </a:ext>
                  </a:extLst>
                </a:gridCol>
                <a:gridCol w="7441295">
                  <a:extLst>
                    <a:ext uri="{9D8B030D-6E8A-4147-A177-3AD203B41FA5}">
                      <a16:colId xmlns:a16="http://schemas.microsoft.com/office/drawing/2014/main" val="20001"/>
                    </a:ext>
                  </a:extLst>
                </a:gridCol>
              </a:tblGrid>
              <a:tr h="370795">
                <a:tc>
                  <a:txBody>
                    <a:bodyPr/>
                    <a:lstStyle/>
                    <a:p>
                      <a:pPr algn="ctr"/>
                      <a:r>
                        <a:rPr lang="en-CA" sz="1800" b="1" dirty="0"/>
                        <a:t>A</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CCCC"/>
                    </a:solidFill>
                  </a:tcPr>
                </a:tc>
                <a:tc>
                  <a:txBody>
                    <a:bodyPr/>
                    <a:lstStyle/>
                    <a:p>
                      <a:r>
                        <a:rPr lang="en-CA" sz="1600" dirty="0"/>
                        <a:t>Identifies how the network was learned by the router.</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795">
                <a:tc>
                  <a:txBody>
                    <a:bodyPr/>
                    <a:lstStyle/>
                    <a:p>
                      <a:pPr algn="ctr"/>
                      <a:r>
                        <a:rPr lang="en-CA" sz="1800" b="1" dirty="0"/>
                        <a:t>B</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r>
                        <a:rPr lang="en-CA" sz="1600" dirty="0"/>
                        <a:t>Identifies the destination network.</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370795">
                <a:tc>
                  <a:txBody>
                    <a:bodyPr/>
                    <a:lstStyle/>
                    <a:p>
                      <a:pPr algn="ctr"/>
                      <a:r>
                        <a:rPr lang="en-CA" sz="1800" b="1" dirty="0"/>
                        <a:t>C</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66FF"/>
                    </a:solidFill>
                  </a:tcPr>
                </a:tc>
                <a:tc>
                  <a:txBody>
                    <a:bodyPr/>
                    <a:lstStyle/>
                    <a:p>
                      <a:r>
                        <a:rPr lang="en-CA" sz="1600" dirty="0"/>
                        <a:t>Identifies the administrative distance (trustworthiness) of the route source.</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70795">
                <a:tc>
                  <a:txBody>
                    <a:bodyPr/>
                    <a:lstStyle/>
                    <a:p>
                      <a:pPr algn="ctr"/>
                      <a:r>
                        <a:rPr lang="en-CA" sz="1800" b="1" dirty="0"/>
                        <a:t>D</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r>
                        <a:rPr lang="en-CA" sz="1600" dirty="0"/>
                        <a:t>Identifies the metric to reach the remote network.</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370795">
                <a:tc>
                  <a:txBody>
                    <a:bodyPr/>
                    <a:lstStyle/>
                    <a:p>
                      <a:pPr algn="ctr"/>
                      <a:r>
                        <a:rPr lang="en-CA" sz="1800" b="1" dirty="0"/>
                        <a:t>E</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r>
                        <a:rPr lang="en-CA" sz="1600" dirty="0"/>
                        <a:t>Identifies the next hop IP address to reach</a:t>
                      </a:r>
                      <a:r>
                        <a:rPr lang="en-CA" sz="1600" baseline="0" dirty="0"/>
                        <a:t> the remote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370795">
                <a:tc>
                  <a:txBody>
                    <a:bodyPr/>
                    <a:lstStyle/>
                    <a:p>
                      <a:pPr algn="ctr"/>
                      <a:r>
                        <a:rPr lang="en-CA" sz="1800" b="1" dirty="0"/>
                        <a:t>F</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r>
                        <a:rPr lang="en-CA" sz="1600" dirty="0"/>
                        <a:t>Identifies the amount of elapsed</a:t>
                      </a:r>
                      <a:r>
                        <a:rPr lang="en-CA" sz="1600" baseline="0" dirty="0"/>
                        <a:t> </a:t>
                      </a:r>
                      <a:r>
                        <a:rPr lang="en-CA" sz="1600" dirty="0"/>
                        <a:t>time since the network was discovered.</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370795">
                <a:tc>
                  <a:txBody>
                    <a:bodyPr/>
                    <a:lstStyle/>
                    <a:p>
                      <a:pPr algn="ctr"/>
                      <a:r>
                        <a:rPr lang="en-CA" sz="1800" b="1" dirty="0"/>
                        <a:t>G</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r>
                        <a:rPr lang="en-CA" sz="1600" dirty="0"/>
                        <a:t>Identifies the outgoing interface on</a:t>
                      </a:r>
                      <a:r>
                        <a:rPr lang="en-CA" sz="1600" baseline="0" dirty="0"/>
                        <a:t> the router to reach the destination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cxnSp>
        <p:nvCxnSpPr>
          <p:cNvPr id="15" name="Straight Connector 14"/>
          <p:cNvCxnSpPr>
            <a:stCxn id="64562" idx="3"/>
            <a:endCxn id="64578" idx="1"/>
          </p:cNvCxnSpPr>
          <p:nvPr/>
        </p:nvCxnSpPr>
        <p:spPr bwMode="auto">
          <a:xfrm>
            <a:off x="7283450" y="2919413"/>
            <a:ext cx="409575" cy="95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6" name="Straight Connector 15"/>
          <p:cNvCxnSpPr>
            <a:stCxn id="64559" idx="3"/>
            <a:endCxn id="64576" idx="3"/>
          </p:cNvCxnSpPr>
          <p:nvPr/>
        </p:nvCxnSpPr>
        <p:spPr bwMode="auto">
          <a:xfrm flipV="1">
            <a:off x="7280275" y="2184400"/>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51" name="Freeform 9"/>
          <p:cNvSpPr>
            <a:spLocks/>
          </p:cNvSpPr>
          <p:nvPr/>
        </p:nvSpPr>
        <p:spPr bwMode="auto">
          <a:xfrm>
            <a:off x="3619500" y="2382838"/>
            <a:ext cx="1595438" cy="17303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a:lstStyle/>
          <a:p>
            <a:endParaRPr lang="en-US"/>
          </a:p>
        </p:txBody>
      </p:sp>
      <p:cxnSp>
        <p:nvCxnSpPr>
          <p:cNvPr id="18" name="Straight Connector 17"/>
          <p:cNvCxnSpPr>
            <a:stCxn id="64556" idx="1"/>
            <a:endCxn id="64589" idx="0"/>
          </p:cNvCxnSpPr>
          <p:nvPr/>
        </p:nvCxnSpPr>
        <p:spPr bwMode="auto">
          <a:xfrm flipV="1">
            <a:off x="1630363" y="2443163"/>
            <a:ext cx="1747837" cy="4810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9" name="Straight Connector 18"/>
          <p:cNvCxnSpPr>
            <a:stCxn id="64554" idx="0"/>
            <a:endCxn id="64589" idx="0"/>
          </p:cNvCxnSpPr>
          <p:nvPr/>
        </p:nvCxnSpPr>
        <p:spPr bwMode="auto">
          <a:xfrm>
            <a:off x="1998663" y="2024063"/>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4554"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024063"/>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4555" name="TextBox 20"/>
          <p:cNvSpPr txBox="1">
            <a:spLocks noChangeArrowheads="1"/>
          </p:cNvSpPr>
          <p:nvPr/>
        </p:nvSpPr>
        <p:spPr bwMode="auto">
          <a:xfrm>
            <a:off x="1427163" y="1727200"/>
            <a:ext cx="1292225"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455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767013"/>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23" name="Straight Connector 22"/>
          <p:cNvCxnSpPr>
            <a:stCxn id="64562" idx="1"/>
            <a:endCxn id="64561" idx="0"/>
          </p:cNvCxnSpPr>
          <p:nvPr/>
        </p:nvCxnSpPr>
        <p:spPr bwMode="auto">
          <a:xfrm flipH="1" flipV="1">
            <a:off x="5519738" y="2443163"/>
            <a:ext cx="1028700" cy="4762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24" name="Straight Connector 23"/>
          <p:cNvCxnSpPr>
            <a:stCxn id="64559" idx="1"/>
          </p:cNvCxnSpPr>
          <p:nvPr/>
        </p:nvCxnSpPr>
        <p:spPr bwMode="auto">
          <a:xfrm flipH="1">
            <a:off x="5384800" y="2203450"/>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4559"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2046288"/>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4560"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2268538"/>
            <a:ext cx="693737" cy="411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4561" name="TextBox 26"/>
          <p:cNvSpPr txBox="1">
            <a:spLocks noChangeArrowheads="1"/>
          </p:cNvSpPr>
          <p:nvPr/>
        </p:nvSpPr>
        <p:spPr bwMode="auto">
          <a:xfrm>
            <a:off x="5329238" y="2443163"/>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4562" name="Picture 2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762250"/>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4563" name="TextBox 28"/>
          <p:cNvSpPr txBox="1">
            <a:spLocks noChangeArrowheads="1"/>
          </p:cNvSpPr>
          <p:nvPr/>
        </p:nvSpPr>
        <p:spPr bwMode="auto">
          <a:xfrm>
            <a:off x="1335088" y="3065463"/>
            <a:ext cx="129222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4564" name="TextBox 29"/>
          <p:cNvSpPr txBox="1">
            <a:spLocks noChangeArrowheads="1"/>
          </p:cNvSpPr>
          <p:nvPr/>
        </p:nvSpPr>
        <p:spPr bwMode="auto">
          <a:xfrm>
            <a:off x="6424613" y="1752600"/>
            <a:ext cx="9525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4565" name="TextBox 30"/>
          <p:cNvSpPr txBox="1">
            <a:spLocks noChangeArrowheads="1"/>
          </p:cNvSpPr>
          <p:nvPr/>
        </p:nvSpPr>
        <p:spPr bwMode="auto">
          <a:xfrm>
            <a:off x="6434138" y="3049588"/>
            <a:ext cx="952500" cy="277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4566" name="TextBox 31"/>
          <p:cNvSpPr txBox="1">
            <a:spLocks noChangeArrowheads="1"/>
          </p:cNvSpPr>
          <p:nvPr/>
        </p:nvSpPr>
        <p:spPr bwMode="auto">
          <a:xfrm>
            <a:off x="3690938" y="1982788"/>
            <a:ext cx="1590675" cy="277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4567" name="TextBox 32"/>
          <p:cNvSpPr txBox="1">
            <a:spLocks noChangeArrowheads="1"/>
          </p:cNvSpPr>
          <p:nvPr/>
        </p:nvSpPr>
        <p:spPr bwMode="auto">
          <a:xfrm>
            <a:off x="4754563" y="2312988"/>
            <a:ext cx="458787"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cxnSp>
        <p:nvCxnSpPr>
          <p:cNvPr id="34" name="Straight Connector 33"/>
          <p:cNvCxnSpPr>
            <a:stCxn id="64560" idx="0"/>
          </p:cNvCxnSpPr>
          <p:nvPr/>
        </p:nvCxnSpPr>
        <p:spPr bwMode="auto">
          <a:xfrm flipV="1">
            <a:off x="5511800" y="2012950"/>
            <a:ext cx="1588" cy="255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69" name="Rectangle 34"/>
          <p:cNvSpPr>
            <a:spLocks noChangeArrowheads="1"/>
          </p:cNvSpPr>
          <p:nvPr/>
        </p:nvSpPr>
        <p:spPr bwMode="auto">
          <a:xfrm>
            <a:off x="1095375" y="1901825"/>
            <a:ext cx="381000"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4570"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958975"/>
            <a:ext cx="498475" cy="4460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37" name="Straight Connector 36"/>
          <p:cNvCxnSpPr>
            <a:stCxn id="64554" idx="1"/>
            <a:endCxn id="64570" idx="3"/>
          </p:cNvCxnSpPr>
          <p:nvPr/>
        </p:nvCxnSpPr>
        <p:spPr bwMode="auto">
          <a:xfrm flipH="1">
            <a:off x="1196975" y="2181225"/>
            <a:ext cx="433388" cy="1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72" name="Rectangle 37"/>
          <p:cNvSpPr>
            <a:spLocks noChangeArrowheads="1"/>
          </p:cNvSpPr>
          <p:nvPr/>
        </p:nvSpPr>
        <p:spPr bwMode="auto">
          <a:xfrm>
            <a:off x="1095375" y="2646363"/>
            <a:ext cx="381000"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457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703513"/>
            <a:ext cx="498475" cy="4460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40" name="Straight Connector 39"/>
          <p:cNvCxnSpPr>
            <a:stCxn id="64556" idx="1"/>
            <a:endCxn id="64573" idx="3"/>
          </p:cNvCxnSpPr>
          <p:nvPr/>
        </p:nvCxnSpPr>
        <p:spPr bwMode="auto">
          <a:xfrm flipH="1">
            <a:off x="1196975" y="2924175"/>
            <a:ext cx="433388" cy="1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75" name="Rectangle 40"/>
          <p:cNvSpPr>
            <a:spLocks noChangeArrowheads="1"/>
          </p:cNvSpPr>
          <p:nvPr/>
        </p:nvSpPr>
        <p:spPr bwMode="auto">
          <a:xfrm>
            <a:off x="7394575" y="1909763"/>
            <a:ext cx="381000"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457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962150"/>
            <a:ext cx="498475" cy="4460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4577" name="Rectangle 42"/>
          <p:cNvSpPr>
            <a:spLocks noChangeArrowheads="1"/>
          </p:cNvSpPr>
          <p:nvPr/>
        </p:nvSpPr>
        <p:spPr bwMode="auto">
          <a:xfrm>
            <a:off x="7408863" y="2649538"/>
            <a:ext cx="381000"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457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706688"/>
            <a:ext cx="498475" cy="4460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4579" name="Picture 25"/>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933950" y="1298575"/>
            <a:ext cx="1157288" cy="822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4580" name="TextBox 45"/>
          <p:cNvSpPr txBox="1">
            <a:spLocks noChangeArrowheads="1"/>
          </p:cNvSpPr>
          <p:nvPr/>
        </p:nvSpPr>
        <p:spPr bwMode="auto">
          <a:xfrm>
            <a:off x="5754688" y="2117725"/>
            <a:ext cx="301625"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4581" name="TextBox 46"/>
          <p:cNvSpPr txBox="1">
            <a:spLocks noChangeArrowheads="1"/>
          </p:cNvSpPr>
          <p:nvPr/>
        </p:nvSpPr>
        <p:spPr bwMode="auto">
          <a:xfrm>
            <a:off x="5761038" y="2633663"/>
            <a:ext cx="303212"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4582" name="Rectangle 47"/>
          <p:cNvSpPr>
            <a:spLocks noChangeArrowheads="1"/>
          </p:cNvSpPr>
          <p:nvPr/>
        </p:nvSpPr>
        <p:spPr bwMode="auto">
          <a:xfrm>
            <a:off x="5184775" y="1757363"/>
            <a:ext cx="849313"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64.100.0.1</a:t>
            </a:r>
          </a:p>
        </p:txBody>
      </p:sp>
      <p:pic>
        <p:nvPicPr>
          <p:cNvPr id="6458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400675" y="1447800"/>
            <a:ext cx="357188" cy="3540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4584" name="TextBox 49"/>
          <p:cNvSpPr txBox="1">
            <a:spLocks noChangeArrowheads="1"/>
          </p:cNvSpPr>
          <p:nvPr/>
        </p:nvSpPr>
        <p:spPr bwMode="auto">
          <a:xfrm>
            <a:off x="2627313" y="2576513"/>
            <a:ext cx="488950"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4585" name="TextBox 50"/>
          <p:cNvSpPr txBox="1">
            <a:spLocks noChangeArrowheads="1"/>
          </p:cNvSpPr>
          <p:nvPr/>
        </p:nvSpPr>
        <p:spPr bwMode="auto">
          <a:xfrm>
            <a:off x="3665538" y="2346325"/>
            <a:ext cx="592137"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4586" name="TextBox 51"/>
          <p:cNvSpPr txBox="1">
            <a:spLocks noChangeArrowheads="1"/>
          </p:cNvSpPr>
          <p:nvPr/>
        </p:nvSpPr>
        <p:spPr bwMode="auto">
          <a:xfrm>
            <a:off x="2640013" y="1912938"/>
            <a:ext cx="488950"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53" name="Oval 52"/>
          <p:cNvSpPr/>
          <p:nvPr/>
        </p:nvSpPr>
        <p:spPr>
          <a:xfrm>
            <a:off x="2932113" y="2184400"/>
            <a:ext cx="830262" cy="577850"/>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4588"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2268538"/>
            <a:ext cx="693738" cy="411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4589" name="TextBox 54"/>
          <p:cNvSpPr txBox="1">
            <a:spLocks noChangeArrowheads="1"/>
          </p:cNvSpPr>
          <p:nvPr/>
        </p:nvSpPr>
        <p:spPr bwMode="auto">
          <a:xfrm>
            <a:off x="3187700" y="2443163"/>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4590" name="Rectangle 55"/>
          <p:cNvSpPr>
            <a:spLocks noChangeArrowheads="1"/>
          </p:cNvSpPr>
          <p:nvPr/>
        </p:nvSpPr>
        <p:spPr bwMode="auto">
          <a:xfrm>
            <a:off x="323850" y="2000250"/>
            <a:ext cx="460375"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64591" name="Rectangle 56"/>
          <p:cNvSpPr>
            <a:spLocks noChangeArrowheads="1"/>
          </p:cNvSpPr>
          <p:nvPr/>
        </p:nvSpPr>
        <p:spPr bwMode="auto">
          <a:xfrm>
            <a:off x="323850" y="2746375"/>
            <a:ext cx="460375"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PC2</a:t>
            </a:r>
          </a:p>
        </p:txBody>
      </p:sp>
    </p:spTree>
    <p:extLst>
      <p:ext uri="{BB962C8B-B14F-4D97-AF65-F5344CB8AC3E}">
        <p14:creationId xmlns:p14="http://schemas.microsoft.com/office/powerpoint/2010/main" val="3398742795"/>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549275" y="29176"/>
            <a:ext cx="8042276" cy="821112"/>
          </a:xfrm>
        </p:spPr>
        <p:txBody>
          <a:bodyPr/>
          <a:lstStyle/>
          <a:p>
            <a:pPr eaLnBrk="1" hangingPunct="1"/>
            <a:r>
              <a:rPr lang="en-US" sz="3600" dirty="0">
                <a:latin typeface="Arial" charset="0"/>
              </a:rPr>
              <a:t>Next-Hop Address</a:t>
            </a:r>
          </a:p>
        </p:txBody>
      </p:sp>
      <p:cxnSp>
        <p:nvCxnSpPr>
          <p:cNvPr id="4" name="Straight Connector 3"/>
          <p:cNvCxnSpPr/>
          <p:nvPr/>
        </p:nvCxnSpPr>
        <p:spPr bwMode="auto">
          <a:xfrm flipH="1">
            <a:off x="5384800" y="168433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3894932" y="4923195"/>
            <a:ext cx="1386681" cy="27806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cxnSp>
        <p:nvCxnSpPr>
          <p:cNvPr id="8" name="Straight Connector 7"/>
          <p:cNvCxnSpPr>
            <a:stCxn id="66577" idx="3"/>
            <a:endCxn id="66593" idx="1"/>
          </p:cNvCxnSpPr>
          <p:nvPr/>
        </p:nvCxnSpPr>
        <p:spPr bwMode="auto">
          <a:xfrm>
            <a:off x="7283450" y="239871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9" name="Straight Connector 8"/>
          <p:cNvCxnSpPr>
            <a:stCxn id="66574" idx="3"/>
            <a:endCxn id="66591" idx="3"/>
          </p:cNvCxnSpPr>
          <p:nvPr/>
        </p:nvCxnSpPr>
        <p:spPr bwMode="auto">
          <a:xfrm flipV="1">
            <a:off x="7280275" y="166528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66" name="Freeform 9"/>
          <p:cNvSpPr>
            <a:spLocks/>
          </p:cNvSpPr>
          <p:nvPr/>
        </p:nvSpPr>
        <p:spPr bwMode="auto">
          <a:xfrm>
            <a:off x="3619500" y="186372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a:lstStyle/>
          <a:p>
            <a:endParaRPr lang="en-US"/>
          </a:p>
        </p:txBody>
      </p:sp>
      <p:cxnSp>
        <p:nvCxnSpPr>
          <p:cNvPr id="11" name="Straight Connector 10"/>
          <p:cNvCxnSpPr>
            <a:stCxn id="66571" idx="1"/>
            <a:endCxn id="66604" idx="0"/>
          </p:cNvCxnSpPr>
          <p:nvPr/>
        </p:nvCxnSpPr>
        <p:spPr bwMode="auto">
          <a:xfrm flipV="1">
            <a:off x="1630363" y="1924050"/>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2" name="Straight Connector 11"/>
          <p:cNvCxnSpPr>
            <a:stCxn id="66569" idx="0"/>
            <a:endCxn id="66604" idx="0"/>
          </p:cNvCxnSpPr>
          <p:nvPr/>
        </p:nvCxnSpPr>
        <p:spPr bwMode="auto">
          <a:xfrm>
            <a:off x="1998663" y="150495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6569"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04950"/>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6570" name="TextBox 13"/>
          <p:cNvSpPr txBox="1">
            <a:spLocks noChangeArrowheads="1"/>
          </p:cNvSpPr>
          <p:nvPr/>
        </p:nvSpPr>
        <p:spPr bwMode="auto">
          <a:xfrm>
            <a:off x="1427163" y="1208088"/>
            <a:ext cx="129222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657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246313"/>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16" name="Straight Connector 15"/>
          <p:cNvCxnSpPr>
            <a:stCxn id="66577" idx="1"/>
            <a:endCxn id="66576" idx="0"/>
          </p:cNvCxnSpPr>
          <p:nvPr/>
        </p:nvCxnSpPr>
        <p:spPr bwMode="auto">
          <a:xfrm flipH="1" flipV="1">
            <a:off x="5519738" y="192405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7" name="Straight Connector 16"/>
          <p:cNvCxnSpPr>
            <a:stCxn id="66574" idx="1"/>
          </p:cNvCxnSpPr>
          <p:nvPr/>
        </p:nvCxnSpPr>
        <p:spPr bwMode="auto">
          <a:xfrm flipH="1">
            <a:off x="5384800" y="168433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6574"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27175"/>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6575"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749425"/>
            <a:ext cx="693737" cy="409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6576" name="TextBox 19"/>
          <p:cNvSpPr txBox="1">
            <a:spLocks noChangeArrowheads="1"/>
          </p:cNvSpPr>
          <p:nvPr/>
        </p:nvSpPr>
        <p:spPr bwMode="auto">
          <a:xfrm>
            <a:off x="5329238" y="1924050"/>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6577" name="Picture 20"/>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241550"/>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6578" name="TextBox 21"/>
          <p:cNvSpPr txBox="1">
            <a:spLocks noChangeArrowheads="1"/>
          </p:cNvSpPr>
          <p:nvPr/>
        </p:nvSpPr>
        <p:spPr bwMode="auto">
          <a:xfrm>
            <a:off x="1335088" y="2544763"/>
            <a:ext cx="1292225" cy="277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6579" name="TextBox 22"/>
          <p:cNvSpPr txBox="1">
            <a:spLocks noChangeArrowheads="1"/>
          </p:cNvSpPr>
          <p:nvPr/>
        </p:nvSpPr>
        <p:spPr bwMode="auto">
          <a:xfrm>
            <a:off x="6424613" y="1231900"/>
            <a:ext cx="952500"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6580" name="TextBox 23"/>
          <p:cNvSpPr txBox="1">
            <a:spLocks noChangeArrowheads="1"/>
          </p:cNvSpPr>
          <p:nvPr/>
        </p:nvSpPr>
        <p:spPr bwMode="auto">
          <a:xfrm>
            <a:off x="6434138" y="2530475"/>
            <a:ext cx="9525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6581" name="TextBox 24"/>
          <p:cNvSpPr txBox="1">
            <a:spLocks noChangeArrowheads="1"/>
          </p:cNvSpPr>
          <p:nvPr/>
        </p:nvSpPr>
        <p:spPr bwMode="auto">
          <a:xfrm>
            <a:off x="3690938" y="1463675"/>
            <a:ext cx="159067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6582" name="TextBox 25"/>
          <p:cNvSpPr txBox="1">
            <a:spLocks noChangeArrowheads="1"/>
          </p:cNvSpPr>
          <p:nvPr/>
        </p:nvSpPr>
        <p:spPr bwMode="auto">
          <a:xfrm>
            <a:off x="4754563" y="1792288"/>
            <a:ext cx="458787"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cxnSp>
        <p:nvCxnSpPr>
          <p:cNvPr id="27" name="Straight Connector 26"/>
          <p:cNvCxnSpPr>
            <a:stCxn id="66575" idx="0"/>
          </p:cNvCxnSpPr>
          <p:nvPr/>
        </p:nvCxnSpPr>
        <p:spPr bwMode="auto">
          <a:xfrm flipV="1">
            <a:off x="5511800" y="1493838"/>
            <a:ext cx="1588" cy="255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84" name="Rectangle 27"/>
          <p:cNvSpPr>
            <a:spLocks noChangeArrowheads="1"/>
          </p:cNvSpPr>
          <p:nvPr/>
        </p:nvSpPr>
        <p:spPr bwMode="auto">
          <a:xfrm>
            <a:off x="1095375" y="1382713"/>
            <a:ext cx="381000"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658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438275"/>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30" name="Straight Connector 29"/>
          <p:cNvCxnSpPr>
            <a:stCxn id="66569" idx="1"/>
            <a:endCxn id="66585" idx="3"/>
          </p:cNvCxnSpPr>
          <p:nvPr/>
        </p:nvCxnSpPr>
        <p:spPr bwMode="auto">
          <a:xfrm flipH="1">
            <a:off x="1196975" y="1662113"/>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87" name="Rectangle 30"/>
          <p:cNvSpPr>
            <a:spLocks noChangeArrowheads="1"/>
          </p:cNvSpPr>
          <p:nvPr/>
        </p:nvSpPr>
        <p:spPr bwMode="auto">
          <a:xfrm>
            <a:off x="1095375" y="2125663"/>
            <a:ext cx="381000"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658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182813"/>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33" name="Straight Connector 32"/>
          <p:cNvCxnSpPr>
            <a:stCxn id="66571" idx="1"/>
            <a:endCxn id="66588" idx="3"/>
          </p:cNvCxnSpPr>
          <p:nvPr/>
        </p:nvCxnSpPr>
        <p:spPr bwMode="auto">
          <a:xfrm flipH="1">
            <a:off x="1196975" y="2403475"/>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90" name="Rectangle 33"/>
          <p:cNvSpPr>
            <a:spLocks noChangeArrowheads="1"/>
          </p:cNvSpPr>
          <p:nvPr/>
        </p:nvSpPr>
        <p:spPr bwMode="auto">
          <a:xfrm>
            <a:off x="7394575" y="1390650"/>
            <a:ext cx="381000"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659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441450"/>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6592" name="Rectangle 35"/>
          <p:cNvSpPr>
            <a:spLocks noChangeArrowheads="1"/>
          </p:cNvSpPr>
          <p:nvPr/>
        </p:nvSpPr>
        <p:spPr bwMode="auto">
          <a:xfrm>
            <a:off x="7408863" y="2128838"/>
            <a:ext cx="381000"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6659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185988"/>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6594" name="Picture 25"/>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933950" y="779463"/>
            <a:ext cx="1157288" cy="822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6595" name="TextBox 38"/>
          <p:cNvSpPr txBox="1">
            <a:spLocks noChangeArrowheads="1"/>
          </p:cNvSpPr>
          <p:nvPr/>
        </p:nvSpPr>
        <p:spPr bwMode="auto">
          <a:xfrm>
            <a:off x="5754688" y="1598613"/>
            <a:ext cx="301625"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6596" name="TextBox 39"/>
          <p:cNvSpPr txBox="1">
            <a:spLocks noChangeArrowheads="1"/>
          </p:cNvSpPr>
          <p:nvPr/>
        </p:nvSpPr>
        <p:spPr bwMode="auto">
          <a:xfrm>
            <a:off x="5761038" y="2112963"/>
            <a:ext cx="303212"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6597" name="Rectangle 40"/>
          <p:cNvSpPr>
            <a:spLocks noChangeArrowheads="1"/>
          </p:cNvSpPr>
          <p:nvPr/>
        </p:nvSpPr>
        <p:spPr bwMode="auto">
          <a:xfrm>
            <a:off x="5184775" y="1236663"/>
            <a:ext cx="849313"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64.100.0.1</a:t>
            </a:r>
          </a:p>
        </p:txBody>
      </p:sp>
      <p:pic>
        <p:nvPicPr>
          <p:cNvPr id="6659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400675" y="928688"/>
            <a:ext cx="357188" cy="3540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6599" name="TextBox 42"/>
          <p:cNvSpPr txBox="1">
            <a:spLocks noChangeArrowheads="1"/>
          </p:cNvSpPr>
          <p:nvPr/>
        </p:nvSpPr>
        <p:spPr bwMode="auto">
          <a:xfrm>
            <a:off x="2627313" y="2057400"/>
            <a:ext cx="488950"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6600" name="TextBox 43"/>
          <p:cNvSpPr txBox="1">
            <a:spLocks noChangeArrowheads="1"/>
          </p:cNvSpPr>
          <p:nvPr/>
        </p:nvSpPr>
        <p:spPr bwMode="auto">
          <a:xfrm>
            <a:off x="3665538" y="1825625"/>
            <a:ext cx="592137"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6601" name="TextBox 44"/>
          <p:cNvSpPr txBox="1">
            <a:spLocks noChangeArrowheads="1"/>
          </p:cNvSpPr>
          <p:nvPr/>
        </p:nvSpPr>
        <p:spPr bwMode="auto">
          <a:xfrm>
            <a:off x="2640013" y="1393825"/>
            <a:ext cx="488950"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46" name="Oval 45"/>
          <p:cNvSpPr/>
          <p:nvPr/>
        </p:nvSpPr>
        <p:spPr>
          <a:xfrm>
            <a:off x="2932113" y="1665288"/>
            <a:ext cx="830262"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6603"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749425"/>
            <a:ext cx="693738" cy="409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66604" name="TextBox 47"/>
          <p:cNvSpPr txBox="1">
            <a:spLocks noChangeArrowheads="1"/>
          </p:cNvSpPr>
          <p:nvPr/>
        </p:nvSpPr>
        <p:spPr bwMode="auto">
          <a:xfrm>
            <a:off x="3187700" y="1924050"/>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6605" name="Rectangle 48"/>
          <p:cNvSpPr>
            <a:spLocks noChangeArrowheads="1"/>
          </p:cNvSpPr>
          <p:nvPr/>
        </p:nvSpPr>
        <p:spPr bwMode="auto">
          <a:xfrm>
            <a:off x="323850" y="1481138"/>
            <a:ext cx="460375"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66606" name="Rectangle 49"/>
          <p:cNvSpPr>
            <a:spLocks noChangeArrowheads="1"/>
          </p:cNvSpPr>
          <p:nvPr/>
        </p:nvSpPr>
        <p:spPr bwMode="auto">
          <a:xfrm>
            <a:off x="323850" y="2227263"/>
            <a:ext cx="460375"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PC2</a:t>
            </a:r>
          </a:p>
        </p:txBody>
      </p:sp>
      <p:sp>
        <p:nvSpPr>
          <p:cNvPr id="66607" name="TextBox 6"/>
          <p:cNvSpPr txBox="1">
            <a:spLocks noChangeArrowheads="1"/>
          </p:cNvSpPr>
          <p:nvPr/>
        </p:nvSpPr>
        <p:spPr bwMode="auto">
          <a:xfrm>
            <a:off x="733426" y="2849563"/>
            <a:ext cx="7056437" cy="3826540"/>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a:t>
            </a:r>
            <a:r>
              <a:rPr lang="en-CA" sz="1100" b="1" dirty="0">
                <a:latin typeface="Courier New" charset="0"/>
                <a:cs typeface="Courier New" charset="0"/>
              </a:rPr>
              <a:t>show </a:t>
            </a:r>
            <a:r>
              <a:rPr lang="en-CA" sz="1100" b="1" dirty="0" err="1">
                <a:latin typeface="Courier New" charset="0"/>
                <a:cs typeface="Courier New" charset="0"/>
              </a:rPr>
              <a:t>ip</a:t>
            </a:r>
            <a:r>
              <a:rPr lang="en-CA" sz="1100" b="1" dirty="0">
                <a:latin typeface="Courier New" charset="0"/>
                <a:cs typeface="Courier New" charset="0"/>
              </a:rPr>
              <a:t> route</a:t>
            </a:r>
          </a:p>
          <a:p>
            <a:pPr algn="l"/>
            <a:r>
              <a:rPr lang="en-CA" sz="1100" dirty="0">
                <a:latin typeface="Courier New" charset="0"/>
                <a:cs typeface="Courier New" charset="0"/>
              </a:rPr>
              <a:t>Codes: L - local, C - connected, S - static, R - RIP, M - mobile, B - BGP</a:t>
            </a:r>
          </a:p>
          <a:p>
            <a:pPr algn="l"/>
            <a:r>
              <a:rPr lang="en-CA" sz="1100" dirty="0">
                <a:latin typeface="Courier New" charset="0"/>
                <a:cs typeface="Courier New" charset="0"/>
              </a:rPr>
              <a:t>       D - EIGRP, EX - EIGRP external, O - OSPF, IA - OSPF inter area</a:t>
            </a:r>
          </a:p>
          <a:p>
            <a:pPr algn="l"/>
            <a:r>
              <a:rPr lang="en-CA" sz="1100" dirty="0">
                <a:latin typeface="Courier New" charset="0"/>
                <a:cs typeface="Courier New" charset="0"/>
              </a:rPr>
              <a:t>       N1 - OSPF NSSA external type 1, N2 - OSPF NSSA external type 2</a:t>
            </a:r>
          </a:p>
          <a:p>
            <a:pPr algn="l"/>
            <a:r>
              <a:rPr lang="en-CA" sz="1100" dirty="0">
                <a:latin typeface="Courier New" charset="0"/>
                <a:cs typeface="Courier New" charset="0"/>
              </a:rPr>
              <a:t>       E1 - OSPF external type 1, E2 - OSPF external type 2, E - EGP</a:t>
            </a:r>
          </a:p>
          <a:p>
            <a:pPr algn="l"/>
            <a:r>
              <a:rPr lang="en-CA" sz="1100" dirty="0">
                <a:latin typeface="Courier New" charset="0"/>
                <a:cs typeface="Courier New" charset="0"/>
              </a:rPr>
              <a:t>       </a:t>
            </a:r>
            <a:r>
              <a:rPr lang="en-CA" sz="1100" dirty="0" err="1">
                <a:latin typeface="Courier New" charset="0"/>
                <a:cs typeface="Courier New" charset="0"/>
              </a:rPr>
              <a:t>i</a:t>
            </a:r>
            <a:r>
              <a:rPr lang="en-CA" sz="1100" dirty="0">
                <a:latin typeface="Courier New" charset="0"/>
                <a:cs typeface="Courier New" charset="0"/>
              </a:rPr>
              <a:t> - IS-IS, L1 - IS-IS level-1, L2 - IS-IS level-2, </a:t>
            </a:r>
            <a:r>
              <a:rPr lang="en-CA" sz="1100" dirty="0" err="1">
                <a:latin typeface="Courier New" charset="0"/>
                <a:cs typeface="Courier New" charset="0"/>
              </a:rPr>
              <a:t>ia</a:t>
            </a:r>
            <a:r>
              <a:rPr lang="en-CA" sz="1100" dirty="0">
                <a:latin typeface="Courier New" charset="0"/>
                <a:cs typeface="Courier New" charset="0"/>
              </a:rPr>
              <a:t> - IS-IS inter area</a:t>
            </a:r>
          </a:p>
          <a:p>
            <a:pPr algn="l"/>
            <a:r>
              <a:rPr lang="en-CA" sz="1100" dirty="0">
                <a:latin typeface="Courier New" charset="0"/>
                <a:cs typeface="Courier New" charset="0"/>
              </a:rPr>
              <a:t>       * - candidate default, U - per-user static route, o - ODR</a:t>
            </a:r>
          </a:p>
          <a:p>
            <a:pPr algn="l"/>
            <a:r>
              <a:rPr lang="en-CA" sz="1100" dirty="0">
                <a:latin typeface="Courier New" charset="0"/>
                <a:cs typeface="Courier New" charset="0"/>
              </a:rPr>
              <a:t>       P - periodic downloaded static route</a:t>
            </a:r>
          </a:p>
          <a:p>
            <a:pPr algn="l"/>
            <a:endParaRPr lang="en-CA" sz="1100" dirty="0">
              <a:latin typeface="Courier New" charset="0"/>
              <a:cs typeface="Courier New" charset="0"/>
            </a:endParaRPr>
          </a:p>
          <a:p>
            <a:pPr algn="l"/>
            <a:r>
              <a:rPr lang="en-CA" sz="1100" dirty="0">
                <a:latin typeface="Courier New" charset="0"/>
                <a:cs typeface="Courier New" charset="0"/>
              </a:rPr>
              <a:t>Gateway of last resort is not set</a:t>
            </a:r>
          </a:p>
          <a:p>
            <a:pPr algn="l"/>
            <a:endParaRPr lang="en-CA" sz="1100" dirty="0">
              <a:latin typeface="Courier New" charset="0"/>
              <a:cs typeface="Courier New" charset="0"/>
            </a:endParaRPr>
          </a:p>
          <a:p>
            <a:pPr algn="l"/>
            <a:r>
              <a:rPr lang="en-CA" sz="1100" dirty="0">
                <a:latin typeface="Courier New" charset="0"/>
                <a:cs typeface="Courier New" charset="0"/>
              </a:rPr>
              <a:t>     10.0.0.0/8 is variably </a:t>
            </a:r>
            <a:r>
              <a:rPr lang="en-CA" sz="1100" dirty="0" err="1">
                <a:latin typeface="Courier New" charset="0"/>
                <a:cs typeface="Courier New" charset="0"/>
              </a:rPr>
              <a:t>subnetted</a:t>
            </a:r>
            <a:r>
              <a:rPr lang="en-CA" sz="1100" dirty="0">
                <a:latin typeface="Courier New" charset="0"/>
                <a:cs typeface="Courier New" charset="0"/>
              </a:rPr>
              <a:t>, 2 subnets, 2 masks</a:t>
            </a:r>
          </a:p>
          <a:p>
            <a:pPr algn="l"/>
            <a:r>
              <a:rPr lang="en-CA" sz="1100" dirty="0">
                <a:latin typeface="Courier New" charset="0"/>
                <a:cs typeface="Courier New" charset="0"/>
              </a:rPr>
              <a:t>D       10.1.1.0/24 [90/2170112] via 209.165.200.226, 00:00:05, Serial0/0/0</a:t>
            </a:r>
          </a:p>
          <a:p>
            <a:pPr algn="l"/>
            <a:r>
              <a:rPr lang="en-CA" sz="1100" dirty="0">
                <a:latin typeface="Courier New" charset="0"/>
                <a:cs typeface="Courier New" charset="0"/>
              </a:rPr>
              <a:t>D       10.1.2.0/24 [90/2170112] via 209.165.200.226, 00:00:05, Serial0/0/0</a:t>
            </a:r>
          </a:p>
          <a:p>
            <a:pPr algn="l"/>
            <a:r>
              <a:rPr lang="en-CA" sz="1100" dirty="0">
                <a:latin typeface="Courier New" charset="0"/>
                <a:cs typeface="Courier New" charset="0"/>
              </a:rPr>
              <a:t>     192.168.10.0/24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192.168.10.0/24 is directly connected, GigabitEthernet0/0</a:t>
            </a:r>
          </a:p>
          <a:p>
            <a:pPr algn="l"/>
            <a:r>
              <a:rPr lang="en-CA" sz="1100" dirty="0">
                <a:latin typeface="Courier New" charset="0"/>
                <a:cs typeface="Courier New" charset="0"/>
              </a:rPr>
              <a:t>L       192.168.10.1/32 is directly connected, GigabitEthernet0/0</a:t>
            </a:r>
          </a:p>
          <a:p>
            <a:pPr algn="l"/>
            <a:r>
              <a:rPr lang="en-CA" sz="1100" dirty="0">
                <a:latin typeface="Courier New" charset="0"/>
                <a:cs typeface="Courier New" charset="0"/>
              </a:rPr>
              <a:t>     192.168.11.0/24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192.168.11.0/24 is directly connected, GigabitEthernet0/1</a:t>
            </a:r>
          </a:p>
          <a:p>
            <a:pPr algn="l"/>
            <a:r>
              <a:rPr lang="en-CA" sz="1100" dirty="0">
                <a:latin typeface="Courier New" charset="0"/>
                <a:cs typeface="Courier New" charset="0"/>
              </a:rPr>
              <a:t>L       192.168.11.1/32 is directly connected, GigabitEthernet0/1</a:t>
            </a:r>
          </a:p>
          <a:p>
            <a:pPr algn="l"/>
            <a:r>
              <a:rPr lang="en-CA" sz="1100" dirty="0">
                <a:latin typeface="Courier New" charset="0"/>
                <a:cs typeface="Courier New" charset="0"/>
              </a:rPr>
              <a:t>     209.165.200.0/24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209.165.200.224/30 is directly connected, Serial0/0/0</a:t>
            </a:r>
          </a:p>
        </p:txBody>
      </p:sp>
    </p:spTree>
    <p:extLst>
      <p:ext uri="{BB962C8B-B14F-4D97-AF65-F5344CB8AC3E}">
        <p14:creationId xmlns:p14="http://schemas.microsoft.com/office/powerpoint/2010/main" val="1919415978"/>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p:txBody>
          <a:bodyPr/>
          <a:lstStyle/>
          <a:p>
            <a:pPr eaLnBrk="1" hangingPunct="1"/>
            <a:r>
              <a:rPr lang="en-US" sz="3600" dirty="0">
                <a:latin typeface="Arial" charset="0"/>
              </a:rPr>
              <a:t>Anatomy of a Router</a:t>
            </a:r>
          </a:p>
        </p:txBody>
      </p:sp>
      <p:pic>
        <p:nvPicPr>
          <p:cNvPr id="68610" name="Content Placeholder 1" descr="cisco831-inside1-big.jpg"/>
          <p:cNvPicPr>
            <a:picLocks noGrp="1" noChangeAspect="1"/>
          </p:cNvPicPr>
          <p:nvPr>
            <p:ph idx="1"/>
          </p:nvPr>
        </p:nvPicPr>
        <p:blipFill>
          <a:blip r:embed="rId3" cstate="email">
            <a:extLst>
              <a:ext uri="{28A0092B-C50C-407E-A947-70E740481C1C}">
                <a14:useLocalDpi xmlns:a14="http://schemas.microsoft.com/office/drawing/2010/main" val="0"/>
              </a:ext>
            </a:extLst>
          </a:blip>
          <a:srcRect l="-14397" r="-14397"/>
          <a:stretch>
            <a:fillRect/>
          </a:stretch>
        </p:blipFill>
        <p:spPr/>
      </p:pic>
    </p:spTree>
    <p:extLst>
      <p:ext uri="{BB962C8B-B14F-4D97-AF65-F5344CB8AC3E}">
        <p14:creationId xmlns:p14="http://schemas.microsoft.com/office/powerpoint/2010/main" val="297209349"/>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ChangeArrowheads="1"/>
          </p:cNvSpPr>
          <p:nvPr>
            <p:ph type="title"/>
          </p:nvPr>
        </p:nvSpPr>
        <p:spPr/>
        <p:txBody>
          <a:bodyPr/>
          <a:lstStyle/>
          <a:p>
            <a:pPr eaLnBrk="1" hangingPunct="1"/>
            <a:r>
              <a:rPr lang="en-US" sz="3600" dirty="0">
                <a:latin typeface="Arial" charset="0"/>
              </a:rPr>
              <a:t>A Router is a Computer</a:t>
            </a:r>
          </a:p>
        </p:txBody>
      </p:sp>
      <p:pic>
        <p:nvPicPr>
          <p:cNvPr id="70658" name="Picture 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27088" y="2201863"/>
            <a:ext cx="7489825" cy="24558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4089785"/>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noChangeArrowheads="1"/>
          </p:cNvSpPr>
          <p:nvPr>
            <p:ph type="title"/>
          </p:nvPr>
        </p:nvSpPr>
        <p:spPr/>
        <p:txBody>
          <a:bodyPr/>
          <a:lstStyle/>
          <a:p>
            <a:pPr eaLnBrk="1" hangingPunct="1"/>
            <a:r>
              <a:rPr lang="en-US" sz="3600" dirty="0">
                <a:latin typeface="Arial" charset="0"/>
              </a:rPr>
              <a:t>Router CPU and OS</a:t>
            </a:r>
          </a:p>
        </p:txBody>
      </p:sp>
      <p:pic>
        <p:nvPicPr>
          <p:cNvPr id="7270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85913" y="1414463"/>
            <a:ext cx="6200775" cy="50863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65354135"/>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p:cNvSpPr>
            <a:spLocks noGrp="1" noChangeArrowheads="1"/>
          </p:cNvSpPr>
          <p:nvPr>
            <p:ph type="title"/>
          </p:nvPr>
        </p:nvSpPr>
        <p:spPr/>
        <p:txBody>
          <a:bodyPr/>
          <a:lstStyle/>
          <a:p>
            <a:pPr eaLnBrk="1" hangingPunct="1"/>
            <a:r>
              <a:rPr lang="en-US" sz="3600" dirty="0">
                <a:latin typeface="Arial" charset="0"/>
              </a:rPr>
              <a:t>Router Memory</a:t>
            </a:r>
          </a:p>
        </p:txBody>
      </p:sp>
      <p:graphicFrame>
        <p:nvGraphicFramePr>
          <p:cNvPr id="4" name="Table 3"/>
          <p:cNvGraphicFramePr>
            <a:graphicFrameLocks noGrp="1"/>
          </p:cNvGraphicFramePr>
          <p:nvPr/>
        </p:nvGraphicFramePr>
        <p:xfrm>
          <a:off x="1911350" y="2009775"/>
          <a:ext cx="5616576" cy="3144839"/>
        </p:xfrm>
        <a:graphic>
          <a:graphicData uri="http://schemas.openxmlformats.org/drawingml/2006/table">
            <a:tbl>
              <a:tblPr firstRow="1" bandRow="1">
                <a:tableStyleId>{5C22544A-7EE6-4342-B048-85BDC9FD1C3A}</a:tableStyleId>
              </a:tblPr>
              <a:tblGrid>
                <a:gridCol w="1034633">
                  <a:extLst>
                    <a:ext uri="{9D8B030D-6E8A-4147-A177-3AD203B41FA5}">
                      <a16:colId xmlns:a16="http://schemas.microsoft.com/office/drawing/2014/main" val="20000"/>
                    </a:ext>
                  </a:extLst>
                </a:gridCol>
                <a:gridCol w="1773655">
                  <a:extLst>
                    <a:ext uri="{9D8B030D-6E8A-4147-A177-3AD203B41FA5}">
                      <a16:colId xmlns:a16="http://schemas.microsoft.com/office/drawing/2014/main" val="20001"/>
                    </a:ext>
                  </a:extLst>
                </a:gridCol>
                <a:gridCol w="2808288">
                  <a:extLst>
                    <a:ext uri="{9D8B030D-6E8A-4147-A177-3AD203B41FA5}">
                      <a16:colId xmlns:a16="http://schemas.microsoft.com/office/drawing/2014/main" val="20002"/>
                    </a:ext>
                  </a:extLst>
                </a:gridCol>
              </a:tblGrid>
              <a:tr h="579179">
                <a:tc>
                  <a:txBody>
                    <a:bodyPr/>
                    <a:lstStyle/>
                    <a:p>
                      <a:pPr algn="ctr"/>
                      <a:r>
                        <a:rPr lang="en-CA" sz="1600" baseline="0" dirty="0"/>
                        <a:t>M</a:t>
                      </a:r>
                      <a:r>
                        <a:rPr lang="en-CA" sz="1600" dirty="0"/>
                        <a:t>emory </a:t>
                      </a:r>
                    </a:p>
                  </a:txBody>
                  <a:tcPr marL="91439" marR="91439" marT="45725" marB="45725" anchor="ctr"/>
                </a:tc>
                <a:tc>
                  <a:txBody>
                    <a:bodyPr/>
                    <a:lstStyle/>
                    <a:p>
                      <a:pPr algn="ctr"/>
                      <a:r>
                        <a:rPr lang="en-CA" sz="1600" dirty="0"/>
                        <a:t>Volatile</a:t>
                      </a:r>
                      <a:r>
                        <a:rPr lang="en-CA" sz="1600" baseline="0" dirty="0"/>
                        <a:t> / </a:t>
                      </a:r>
                    </a:p>
                    <a:p>
                      <a:pPr algn="ctr"/>
                      <a:r>
                        <a:rPr lang="en-CA" sz="1600" baseline="0" dirty="0"/>
                        <a:t>Non-Volatile</a:t>
                      </a:r>
                      <a:endParaRPr lang="en-CA" sz="1600" dirty="0"/>
                    </a:p>
                  </a:txBody>
                  <a:tcPr marL="91439" marR="91439" marT="45725" marB="45725" anchor="ctr"/>
                </a:tc>
                <a:tc>
                  <a:txBody>
                    <a:bodyPr/>
                    <a:lstStyle/>
                    <a:p>
                      <a:pPr algn="ctr"/>
                      <a:r>
                        <a:rPr lang="en-CA" sz="1600" dirty="0"/>
                        <a:t>Stores</a:t>
                      </a:r>
                    </a:p>
                  </a:txBody>
                  <a:tcPr marL="91439" marR="91439" marT="45725" marB="45725" anchor="ctr"/>
                </a:tc>
                <a:extLst>
                  <a:ext uri="{0D108BD9-81ED-4DB2-BD59-A6C34878D82A}">
                    <a16:rowId xmlns:a16="http://schemas.microsoft.com/office/drawing/2014/main" val="10000"/>
                  </a:ext>
                </a:extLst>
              </a:tr>
              <a:tr h="944976">
                <a:tc>
                  <a:txBody>
                    <a:bodyPr/>
                    <a:lstStyle/>
                    <a:p>
                      <a:pPr algn="ctr"/>
                      <a:r>
                        <a:rPr lang="en-CA" sz="1400" b="1" dirty="0"/>
                        <a:t>RAM</a:t>
                      </a:r>
                    </a:p>
                  </a:txBody>
                  <a:tcPr marL="91439" marR="91439" marT="45725" marB="45725" anchor="ctr"/>
                </a:tc>
                <a:tc>
                  <a:txBody>
                    <a:bodyPr/>
                    <a:lstStyle/>
                    <a:p>
                      <a:pPr algn="ctr"/>
                      <a:r>
                        <a:rPr lang="en-CA" sz="1400" dirty="0"/>
                        <a:t>Volatile</a:t>
                      </a:r>
                    </a:p>
                  </a:txBody>
                  <a:tcPr marL="91439" marR="91439" marT="45725" marB="45725" anchor="ctr"/>
                </a:tc>
                <a:tc>
                  <a:txBody>
                    <a:bodyPr/>
                    <a:lstStyle/>
                    <a:p>
                      <a:pPr marL="285750" indent="-285750">
                        <a:buFont typeface="Arial" pitchFamily="34" charset="0"/>
                        <a:buChar char="•"/>
                      </a:pPr>
                      <a:r>
                        <a:rPr lang="en-CA" sz="1400" dirty="0"/>
                        <a:t>Running IOS</a:t>
                      </a:r>
                    </a:p>
                    <a:p>
                      <a:pPr marL="285750" indent="-285750">
                        <a:buFont typeface="Arial" pitchFamily="34" charset="0"/>
                        <a:buChar char="•"/>
                      </a:pPr>
                      <a:r>
                        <a:rPr lang="en-CA" sz="1400" dirty="0"/>
                        <a:t>Running configuration file</a:t>
                      </a:r>
                    </a:p>
                    <a:p>
                      <a:pPr marL="285750" indent="-285750">
                        <a:buFont typeface="Arial" pitchFamily="34" charset="0"/>
                        <a:buChar char="•"/>
                      </a:pPr>
                      <a:r>
                        <a:rPr lang="en-CA" sz="1400" dirty="0"/>
                        <a:t>IP routing and ARP tables</a:t>
                      </a:r>
                    </a:p>
                    <a:p>
                      <a:pPr marL="285750" indent="-285750">
                        <a:buFont typeface="Arial" pitchFamily="34" charset="0"/>
                        <a:buChar char="•"/>
                      </a:pPr>
                      <a:r>
                        <a:rPr lang="en-CA" sz="1400" dirty="0"/>
                        <a:t>Packet buffer</a:t>
                      </a:r>
                    </a:p>
                  </a:txBody>
                  <a:tcPr marL="91439" marR="91439" marT="45725" marB="45725" anchor="ctr"/>
                </a:tc>
                <a:extLst>
                  <a:ext uri="{0D108BD9-81ED-4DB2-BD59-A6C34878D82A}">
                    <a16:rowId xmlns:a16="http://schemas.microsoft.com/office/drawing/2014/main" val="10001"/>
                  </a:ext>
                </a:extLst>
              </a:tr>
              <a:tr h="731594">
                <a:tc>
                  <a:txBody>
                    <a:bodyPr/>
                    <a:lstStyle/>
                    <a:p>
                      <a:pPr algn="ctr"/>
                      <a:r>
                        <a:rPr lang="en-CA" sz="1400" b="1" dirty="0"/>
                        <a:t>ROM</a:t>
                      </a:r>
                    </a:p>
                  </a:txBody>
                  <a:tcPr marL="91439" marR="91439" marT="45725" marB="45725" anchor="ctr"/>
                </a:tc>
                <a:tc>
                  <a:txBody>
                    <a:bodyPr/>
                    <a:lstStyle/>
                    <a:p>
                      <a:pPr algn="ctr"/>
                      <a:r>
                        <a:rPr lang="en-CA" sz="1400" dirty="0"/>
                        <a:t>Non-Volatile</a:t>
                      </a:r>
                    </a:p>
                  </a:txBody>
                  <a:tcPr marL="91439" marR="91439" marT="45725" marB="45725" anchor="ctr"/>
                </a:tc>
                <a:tc>
                  <a:txBody>
                    <a:bodyPr/>
                    <a:lstStyle/>
                    <a:p>
                      <a:pPr marL="285750" indent="-285750" algn="l" defTabSz="914400" rtl="0" eaLnBrk="1" latinLnBrk="0" hangingPunct="1">
                        <a:buFont typeface="Arial" pitchFamily="34" charset="0"/>
                        <a:buChar char="•"/>
                      </a:pPr>
                      <a:r>
                        <a:rPr lang="en-CA" sz="1400" kern="1200" dirty="0">
                          <a:solidFill>
                            <a:schemeClr val="dk1"/>
                          </a:solidFill>
                          <a:latin typeface="+mn-lt"/>
                          <a:ea typeface="+mn-ea"/>
                          <a:cs typeface="+mn-cs"/>
                        </a:rPr>
                        <a:t>Bootup instructions</a:t>
                      </a:r>
                    </a:p>
                    <a:p>
                      <a:pPr marL="285750" indent="-285750" algn="l" defTabSz="914400" rtl="0" eaLnBrk="1" latinLnBrk="0" hangingPunct="1">
                        <a:buFont typeface="Arial" pitchFamily="34" charset="0"/>
                        <a:buChar char="•"/>
                      </a:pPr>
                      <a:r>
                        <a:rPr lang="en-CA" sz="1400" kern="1200" dirty="0">
                          <a:solidFill>
                            <a:schemeClr val="dk1"/>
                          </a:solidFill>
                          <a:latin typeface="+mn-lt"/>
                          <a:ea typeface="+mn-ea"/>
                          <a:cs typeface="+mn-cs"/>
                        </a:rPr>
                        <a:t>Basic diagnostic software</a:t>
                      </a:r>
                    </a:p>
                    <a:p>
                      <a:pPr marL="285750" indent="-285750" algn="l" defTabSz="914400" rtl="0" eaLnBrk="1" latinLnBrk="0" hangingPunct="1">
                        <a:buFont typeface="Arial" pitchFamily="34" charset="0"/>
                        <a:buChar char="•"/>
                      </a:pPr>
                      <a:r>
                        <a:rPr lang="en-CA" sz="1400" kern="1200" dirty="0">
                          <a:solidFill>
                            <a:schemeClr val="dk1"/>
                          </a:solidFill>
                          <a:latin typeface="+mn-lt"/>
                          <a:ea typeface="+mn-ea"/>
                          <a:cs typeface="+mn-cs"/>
                        </a:rPr>
                        <a:t>Limited IOS</a:t>
                      </a:r>
                    </a:p>
                  </a:txBody>
                  <a:tcPr marL="91439" marR="91439" marT="45725" marB="45725" anchor="ctr"/>
                </a:tc>
                <a:extLst>
                  <a:ext uri="{0D108BD9-81ED-4DB2-BD59-A6C34878D82A}">
                    <a16:rowId xmlns:a16="http://schemas.microsoft.com/office/drawing/2014/main" val="10002"/>
                  </a:ext>
                </a:extLst>
              </a:tr>
              <a:tr h="370878">
                <a:tc>
                  <a:txBody>
                    <a:bodyPr/>
                    <a:lstStyle/>
                    <a:p>
                      <a:pPr algn="ctr"/>
                      <a:r>
                        <a:rPr lang="en-CA" sz="1400" b="1" dirty="0"/>
                        <a:t>NVRAM</a:t>
                      </a:r>
                    </a:p>
                  </a:txBody>
                  <a:tcPr marL="91439" marR="91439" marT="45725" marB="45725" anchor="ctr"/>
                </a:tc>
                <a:tc>
                  <a:txBody>
                    <a:bodyPr/>
                    <a:lstStyle/>
                    <a:p>
                      <a:pPr algn="ctr"/>
                      <a:r>
                        <a:rPr lang="en-CA" sz="1400" dirty="0"/>
                        <a:t>Non-Volatile</a:t>
                      </a:r>
                    </a:p>
                  </a:txBody>
                  <a:tcPr marL="91439" marR="91439" marT="45725" marB="45725" anchor="ctr"/>
                </a:tc>
                <a:tc>
                  <a:txBody>
                    <a:bodyPr/>
                    <a:lstStyle/>
                    <a:p>
                      <a:pPr marL="285750" indent="-285750" algn="l" defTabSz="914400" rtl="0" eaLnBrk="1" latinLnBrk="0" hangingPunct="1">
                        <a:buFont typeface="Arial" pitchFamily="34" charset="0"/>
                        <a:buChar char="•"/>
                      </a:pPr>
                      <a:r>
                        <a:rPr lang="en-CA" sz="1400" kern="1200" dirty="0">
                          <a:solidFill>
                            <a:schemeClr val="dk1"/>
                          </a:solidFill>
                          <a:latin typeface="+mn-lt"/>
                          <a:ea typeface="+mn-ea"/>
                          <a:cs typeface="+mn-cs"/>
                        </a:rPr>
                        <a:t>Startup configuration file</a:t>
                      </a:r>
                    </a:p>
                  </a:txBody>
                  <a:tcPr marL="91439" marR="91439" marT="45725" marB="45725" anchor="ctr"/>
                </a:tc>
                <a:extLst>
                  <a:ext uri="{0D108BD9-81ED-4DB2-BD59-A6C34878D82A}">
                    <a16:rowId xmlns:a16="http://schemas.microsoft.com/office/drawing/2014/main" val="10003"/>
                  </a:ext>
                </a:extLst>
              </a:tr>
              <a:tr h="518212">
                <a:tc>
                  <a:txBody>
                    <a:bodyPr/>
                    <a:lstStyle/>
                    <a:p>
                      <a:pPr algn="ctr"/>
                      <a:r>
                        <a:rPr lang="en-CA" sz="1400" b="1" dirty="0"/>
                        <a:t>Flash</a:t>
                      </a:r>
                    </a:p>
                  </a:txBody>
                  <a:tcPr marL="91439" marR="91439" marT="45725" marB="45725" anchor="ctr"/>
                </a:tc>
                <a:tc>
                  <a:txBody>
                    <a:bodyPr/>
                    <a:lstStyle/>
                    <a:p>
                      <a:pPr algn="ctr"/>
                      <a:r>
                        <a:rPr lang="en-CA" sz="1400" dirty="0"/>
                        <a:t>Non-Volatile</a:t>
                      </a:r>
                    </a:p>
                  </a:txBody>
                  <a:tcPr marL="91439" marR="91439" marT="45725" marB="45725" anchor="ctr"/>
                </a:tc>
                <a:tc>
                  <a:txBody>
                    <a:bodyPr/>
                    <a:lstStyle/>
                    <a:p>
                      <a:pPr marL="285750" indent="-285750" algn="l" defTabSz="914400" rtl="0" eaLnBrk="1" latinLnBrk="0" hangingPunct="1">
                        <a:buFont typeface="Arial" pitchFamily="34" charset="0"/>
                        <a:buChar char="•"/>
                      </a:pPr>
                      <a:r>
                        <a:rPr lang="en-CA" sz="1400" kern="1200" dirty="0">
                          <a:solidFill>
                            <a:schemeClr val="dk1"/>
                          </a:solidFill>
                          <a:latin typeface="+mn-lt"/>
                          <a:ea typeface="+mn-ea"/>
                          <a:cs typeface="+mn-cs"/>
                        </a:rPr>
                        <a:t>IOS</a:t>
                      </a:r>
                    </a:p>
                    <a:p>
                      <a:pPr marL="285750" indent="-285750" algn="l" defTabSz="914400" rtl="0" eaLnBrk="1" latinLnBrk="0" hangingPunct="1">
                        <a:buFont typeface="Arial" pitchFamily="34" charset="0"/>
                        <a:buChar char="•"/>
                      </a:pPr>
                      <a:r>
                        <a:rPr lang="en-CA" sz="1400" kern="1200" dirty="0">
                          <a:solidFill>
                            <a:schemeClr val="dk1"/>
                          </a:solidFill>
                          <a:latin typeface="+mn-lt"/>
                          <a:ea typeface="+mn-ea"/>
                          <a:cs typeface="+mn-cs"/>
                        </a:rPr>
                        <a:t>Other system files</a:t>
                      </a:r>
                    </a:p>
                  </a:txBody>
                  <a:tcPr marL="91439" marR="91439" marT="45725" marB="45725"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824926118"/>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
          <p:cNvSpPr>
            <a:spLocks noGrp="1" noChangeArrowheads="1"/>
          </p:cNvSpPr>
          <p:nvPr>
            <p:ph type="title"/>
          </p:nvPr>
        </p:nvSpPr>
        <p:spPr/>
        <p:txBody>
          <a:bodyPr/>
          <a:lstStyle/>
          <a:p>
            <a:pPr eaLnBrk="1" hangingPunct="1"/>
            <a:r>
              <a:rPr lang="en-US" sz="4000" dirty="0">
                <a:latin typeface="Arial" charset="0"/>
              </a:rPr>
              <a:t>Inside a Router</a:t>
            </a:r>
          </a:p>
        </p:txBody>
      </p:sp>
      <p:pic>
        <p:nvPicPr>
          <p:cNvPr id="768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9700" y="1606550"/>
            <a:ext cx="6324600" cy="47625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826664"/>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lstStyle/>
          <a:p>
            <a:pPr eaLnBrk="1" hangingPunct="1"/>
            <a:r>
              <a:rPr lang="en-US" sz="3600" dirty="0">
                <a:latin typeface="Arial" charset="0"/>
              </a:rPr>
              <a:t>Router Backplane</a:t>
            </a:r>
          </a:p>
        </p:txBody>
      </p:sp>
      <p:pic>
        <p:nvPicPr>
          <p:cNvPr id="78850" name="Picture 8"/>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87375" y="2863850"/>
            <a:ext cx="7969250" cy="209073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23" name="Rectangle 22"/>
          <p:cNvSpPr/>
          <p:nvPr/>
        </p:nvSpPr>
        <p:spPr>
          <a:xfrm>
            <a:off x="1100138" y="3917950"/>
            <a:ext cx="3616325" cy="520700"/>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52" name="TextBox 23"/>
          <p:cNvSpPr txBox="1">
            <a:spLocks noChangeArrowheads="1"/>
          </p:cNvSpPr>
          <p:nvPr/>
        </p:nvSpPr>
        <p:spPr bwMode="auto">
          <a:xfrm>
            <a:off x="1979613" y="5772150"/>
            <a:ext cx="2216150"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Two 4 GB flash card slots</a:t>
            </a:r>
          </a:p>
        </p:txBody>
      </p:sp>
      <p:sp>
        <p:nvSpPr>
          <p:cNvPr id="78853" name="TextBox 24"/>
          <p:cNvSpPr txBox="1">
            <a:spLocks noChangeArrowheads="1"/>
          </p:cNvSpPr>
          <p:nvPr/>
        </p:nvSpPr>
        <p:spPr bwMode="auto">
          <a:xfrm>
            <a:off x="1692275" y="1941513"/>
            <a:ext cx="2517775" cy="3381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Double-wide eHWIC slots</a:t>
            </a:r>
          </a:p>
        </p:txBody>
      </p:sp>
      <p:cxnSp>
        <p:nvCxnSpPr>
          <p:cNvPr id="26" name="Straight Arrow Connector 25"/>
          <p:cNvCxnSpPr>
            <a:stCxn id="78853" idx="2"/>
            <a:endCxn id="23" idx="0"/>
          </p:cNvCxnSpPr>
          <p:nvPr/>
        </p:nvCxnSpPr>
        <p:spPr>
          <a:xfrm flipH="1">
            <a:off x="2908300" y="2279650"/>
            <a:ext cx="42863" cy="1638300"/>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7" name="Rectangle 26"/>
          <p:cNvSpPr/>
          <p:nvPr/>
        </p:nvSpPr>
        <p:spPr>
          <a:xfrm>
            <a:off x="4859338" y="3910013"/>
            <a:ext cx="1714500" cy="573087"/>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56" name="TextBox 27"/>
          <p:cNvSpPr txBox="1">
            <a:spLocks noChangeArrowheads="1"/>
          </p:cNvSpPr>
          <p:nvPr/>
        </p:nvSpPr>
        <p:spPr bwMode="auto">
          <a:xfrm>
            <a:off x="5191125" y="1938338"/>
            <a:ext cx="1039813" cy="3381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eHWIC 0</a:t>
            </a:r>
          </a:p>
        </p:txBody>
      </p:sp>
      <p:cxnSp>
        <p:nvCxnSpPr>
          <p:cNvPr id="29" name="Straight Arrow Connector 28"/>
          <p:cNvCxnSpPr>
            <a:stCxn id="78856" idx="2"/>
            <a:endCxn id="27" idx="0"/>
          </p:cNvCxnSpPr>
          <p:nvPr/>
        </p:nvCxnSpPr>
        <p:spPr>
          <a:xfrm>
            <a:off x="5711825" y="2276475"/>
            <a:ext cx="4763" cy="1633538"/>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0" name="Rectangle 29"/>
          <p:cNvSpPr/>
          <p:nvPr/>
        </p:nvSpPr>
        <p:spPr>
          <a:xfrm>
            <a:off x="6651625" y="3956050"/>
            <a:ext cx="447675" cy="379413"/>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59" name="TextBox 30"/>
          <p:cNvSpPr txBox="1">
            <a:spLocks noChangeArrowheads="1"/>
          </p:cNvSpPr>
          <p:nvPr/>
        </p:nvSpPr>
        <p:spPr bwMode="auto">
          <a:xfrm>
            <a:off x="6532563" y="1938338"/>
            <a:ext cx="661987" cy="584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AUX </a:t>
            </a:r>
          </a:p>
          <a:p>
            <a:r>
              <a:rPr lang="en-CA" sz="1600"/>
              <a:t>port</a:t>
            </a:r>
          </a:p>
        </p:txBody>
      </p:sp>
      <p:cxnSp>
        <p:nvCxnSpPr>
          <p:cNvPr id="32" name="Straight Arrow Connector 31"/>
          <p:cNvCxnSpPr>
            <a:stCxn id="78859" idx="2"/>
            <a:endCxn id="30" idx="0"/>
          </p:cNvCxnSpPr>
          <p:nvPr/>
        </p:nvCxnSpPr>
        <p:spPr>
          <a:xfrm>
            <a:off x="6862763" y="2522538"/>
            <a:ext cx="12700" cy="143351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Rectangle 32"/>
          <p:cNvSpPr/>
          <p:nvPr/>
        </p:nvSpPr>
        <p:spPr>
          <a:xfrm>
            <a:off x="7740650" y="3956050"/>
            <a:ext cx="425450"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62" name="TextBox 33"/>
          <p:cNvSpPr txBox="1">
            <a:spLocks noChangeArrowheads="1"/>
          </p:cNvSpPr>
          <p:nvPr/>
        </p:nvSpPr>
        <p:spPr bwMode="auto">
          <a:xfrm>
            <a:off x="7423150" y="1914525"/>
            <a:ext cx="1074738" cy="5857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LAN</a:t>
            </a:r>
          </a:p>
          <a:p>
            <a:r>
              <a:rPr lang="en-CA" sz="1600"/>
              <a:t>interfaces</a:t>
            </a:r>
          </a:p>
        </p:txBody>
      </p:sp>
      <p:cxnSp>
        <p:nvCxnSpPr>
          <p:cNvPr id="35" name="Straight Arrow Connector 34"/>
          <p:cNvCxnSpPr>
            <a:stCxn id="78862" idx="2"/>
          </p:cNvCxnSpPr>
          <p:nvPr/>
        </p:nvCxnSpPr>
        <p:spPr>
          <a:xfrm flipH="1">
            <a:off x="7423150" y="2500313"/>
            <a:ext cx="536575" cy="17700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a:stCxn id="78862" idx="2"/>
            <a:endCxn id="33" idx="0"/>
          </p:cNvCxnSpPr>
          <p:nvPr/>
        </p:nvCxnSpPr>
        <p:spPr>
          <a:xfrm flipH="1">
            <a:off x="7953375" y="2500313"/>
            <a:ext cx="6350" cy="14557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7" name="Rectangle 36"/>
          <p:cNvSpPr/>
          <p:nvPr/>
        </p:nvSpPr>
        <p:spPr>
          <a:xfrm>
            <a:off x="7154863" y="4373563"/>
            <a:ext cx="393700" cy="3460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38" name="Rectangle 37"/>
          <p:cNvSpPr/>
          <p:nvPr/>
        </p:nvSpPr>
        <p:spPr>
          <a:xfrm>
            <a:off x="7740650" y="4338638"/>
            <a:ext cx="439738" cy="363537"/>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67" name="TextBox 38"/>
          <p:cNvSpPr txBox="1">
            <a:spLocks noChangeArrowheads="1"/>
          </p:cNvSpPr>
          <p:nvPr/>
        </p:nvSpPr>
        <p:spPr bwMode="auto">
          <a:xfrm>
            <a:off x="7661275" y="5407025"/>
            <a:ext cx="604838" cy="523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USB </a:t>
            </a:r>
          </a:p>
          <a:p>
            <a:r>
              <a:rPr lang="en-CA" sz="1400"/>
              <a:t>Ports</a:t>
            </a:r>
          </a:p>
        </p:txBody>
      </p:sp>
      <p:cxnSp>
        <p:nvCxnSpPr>
          <p:cNvPr id="40" name="Straight Arrow Connector 39"/>
          <p:cNvCxnSpPr>
            <a:stCxn id="78867" idx="0"/>
            <a:endCxn id="38" idx="2"/>
          </p:cNvCxnSpPr>
          <p:nvPr/>
        </p:nvCxnSpPr>
        <p:spPr>
          <a:xfrm flipH="1" flipV="1">
            <a:off x="7961313" y="4702175"/>
            <a:ext cx="3175" cy="704850"/>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1" name="Rectangle 40"/>
          <p:cNvSpPr/>
          <p:nvPr/>
        </p:nvSpPr>
        <p:spPr>
          <a:xfrm>
            <a:off x="5935663" y="4486275"/>
            <a:ext cx="549275"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70" name="TextBox 41"/>
          <p:cNvSpPr txBox="1">
            <a:spLocks noChangeArrowheads="1"/>
          </p:cNvSpPr>
          <p:nvPr/>
        </p:nvSpPr>
        <p:spPr bwMode="auto">
          <a:xfrm>
            <a:off x="5588000" y="5772150"/>
            <a:ext cx="1258888" cy="523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a:t>
            </a:r>
          </a:p>
          <a:p>
            <a:r>
              <a:rPr lang="en-CA" sz="1400"/>
              <a:t>USB Type B</a:t>
            </a:r>
          </a:p>
        </p:txBody>
      </p:sp>
      <p:cxnSp>
        <p:nvCxnSpPr>
          <p:cNvPr id="43" name="Straight Arrow Connector 42"/>
          <p:cNvCxnSpPr>
            <a:stCxn id="78870" idx="0"/>
            <a:endCxn id="41" idx="2"/>
          </p:cNvCxnSpPr>
          <p:nvPr/>
        </p:nvCxnSpPr>
        <p:spPr>
          <a:xfrm flipH="1" flipV="1">
            <a:off x="6210300" y="4849813"/>
            <a:ext cx="7938" cy="9223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4" name="Rectangle 43"/>
          <p:cNvSpPr/>
          <p:nvPr/>
        </p:nvSpPr>
        <p:spPr>
          <a:xfrm>
            <a:off x="6645275" y="4373563"/>
            <a:ext cx="455613" cy="4349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73" name="TextBox 44"/>
          <p:cNvSpPr txBox="1">
            <a:spLocks noChangeArrowheads="1"/>
          </p:cNvSpPr>
          <p:nvPr/>
        </p:nvSpPr>
        <p:spPr bwMode="auto">
          <a:xfrm>
            <a:off x="6365875" y="5167313"/>
            <a:ext cx="1016000" cy="523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RJ45</a:t>
            </a:r>
          </a:p>
        </p:txBody>
      </p:sp>
      <p:cxnSp>
        <p:nvCxnSpPr>
          <p:cNvPr id="46" name="Straight Arrow Connector 45"/>
          <p:cNvCxnSpPr>
            <a:stCxn id="78873" idx="0"/>
            <a:endCxn id="44" idx="2"/>
          </p:cNvCxnSpPr>
          <p:nvPr/>
        </p:nvCxnSpPr>
        <p:spPr>
          <a:xfrm flipV="1">
            <a:off x="6873875" y="4808538"/>
            <a:ext cx="0" cy="35877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7" name="Rectangle 46"/>
          <p:cNvSpPr/>
          <p:nvPr/>
        </p:nvSpPr>
        <p:spPr>
          <a:xfrm>
            <a:off x="1252538" y="4483100"/>
            <a:ext cx="1590675" cy="290513"/>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48" name="Rectangle 47"/>
          <p:cNvSpPr/>
          <p:nvPr/>
        </p:nvSpPr>
        <p:spPr>
          <a:xfrm>
            <a:off x="3059113" y="4486275"/>
            <a:ext cx="1590675" cy="290513"/>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cxnSp>
        <p:nvCxnSpPr>
          <p:cNvPr id="49" name="Straight Arrow Connector 48"/>
          <p:cNvCxnSpPr>
            <a:stCxn id="78852" idx="0"/>
            <a:endCxn id="48" idx="2"/>
          </p:cNvCxnSpPr>
          <p:nvPr/>
        </p:nvCxnSpPr>
        <p:spPr>
          <a:xfrm flipV="1">
            <a:off x="3087688" y="4776788"/>
            <a:ext cx="766762" cy="9953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0" name="Straight Arrow Connector 49"/>
          <p:cNvCxnSpPr>
            <a:stCxn id="78852" idx="0"/>
            <a:endCxn id="47" idx="2"/>
          </p:cNvCxnSpPr>
          <p:nvPr/>
        </p:nvCxnSpPr>
        <p:spPr>
          <a:xfrm flipH="1" flipV="1">
            <a:off x="2047875" y="4773613"/>
            <a:ext cx="1039813" cy="9985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7202948"/>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p:txBody>
          <a:bodyPr/>
          <a:lstStyle/>
          <a:p>
            <a:pPr eaLnBrk="1" hangingPunct="1"/>
            <a:r>
              <a:rPr lang="en-US" sz="3600" dirty="0">
                <a:latin typeface="Arial" charset="0"/>
              </a:rPr>
              <a:t>Connecting to a Router</a:t>
            </a:r>
          </a:p>
        </p:txBody>
      </p:sp>
      <p:pic>
        <p:nvPicPr>
          <p:cNvPr id="808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075" y="2943225"/>
            <a:ext cx="7899400" cy="20558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23" name="Rectangle 22"/>
          <p:cNvSpPr/>
          <p:nvPr/>
        </p:nvSpPr>
        <p:spPr>
          <a:xfrm>
            <a:off x="4716463" y="4032250"/>
            <a:ext cx="1857375" cy="5286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00" name="TextBox 23"/>
          <p:cNvSpPr txBox="1">
            <a:spLocks noChangeArrowheads="1"/>
          </p:cNvSpPr>
          <p:nvPr/>
        </p:nvSpPr>
        <p:spPr bwMode="auto">
          <a:xfrm>
            <a:off x="5151438" y="2014538"/>
            <a:ext cx="985837" cy="585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WAN </a:t>
            </a:r>
          </a:p>
          <a:p>
            <a:r>
              <a:rPr lang="en-CA" sz="1600"/>
              <a:t>Interface</a:t>
            </a:r>
          </a:p>
        </p:txBody>
      </p:sp>
      <p:cxnSp>
        <p:nvCxnSpPr>
          <p:cNvPr id="25" name="Straight Arrow Connector 24"/>
          <p:cNvCxnSpPr>
            <a:stCxn id="80900" idx="2"/>
            <a:endCxn id="23" idx="0"/>
          </p:cNvCxnSpPr>
          <p:nvPr/>
        </p:nvCxnSpPr>
        <p:spPr>
          <a:xfrm>
            <a:off x="5643563" y="2600325"/>
            <a:ext cx="1587" cy="143192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6" name="Rectangle 25"/>
          <p:cNvSpPr/>
          <p:nvPr/>
        </p:nvSpPr>
        <p:spPr>
          <a:xfrm>
            <a:off x="6651625" y="4032250"/>
            <a:ext cx="447675" cy="381000"/>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03" name="TextBox 26"/>
          <p:cNvSpPr txBox="1">
            <a:spLocks noChangeArrowheads="1"/>
          </p:cNvSpPr>
          <p:nvPr/>
        </p:nvSpPr>
        <p:spPr bwMode="auto">
          <a:xfrm>
            <a:off x="6532563" y="2014538"/>
            <a:ext cx="661987" cy="585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AUX </a:t>
            </a:r>
          </a:p>
          <a:p>
            <a:r>
              <a:rPr lang="en-CA" sz="1600"/>
              <a:t>port</a:t>
            </a:r>
          </a:p>
        </p:txBody>
      </p:sp>
      <p:cxnSp>
        <p:nvCxnSpPr>
          <p:cNvPr id="28" name="Straight Arrow Connector 27"/>
          <p:cNvCxnSpPr>
            <a:stCxn id="80903" idx="2"/>
            <a:endCxn id="26" idx="0"/>
          </p:cNvCxnSpPr>
          <p:nvPr/>
        </p:nvCxnSpPr>
        <p:spPr>
          <a:xfrm>
            <a:off x="6862763" y="2600325"/>
            <a:ext cx="12700" cy="143192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9" name="Rectangle 28"/>
          <p:cNvSpPr/>
          <p:nvPr/>
        </p:nvSpPr>
        <p:spPr>
          <a:xfrm>
            <a:off x="7740650" y="4032250"/>
            <a:ext cx="425450"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06" name="TextBox 29"/>
          <p:cNvSpPr txBox="1">
            <a:spLocks noChangeArrowheads="1"/>
          </p:cNvSpPr>
          <p:nvPr/>
        </p:nvSpPr>
        <p:spPr bwMode="auto">
          <a:xfrm>
            <a:off x="7423150" y="1992313"/>
            <a:ext cx="1074738" cy="584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LAN</a:t>
            </a:r>
          </a:p>
          <a:p>
            <a:r>
              <a:rPr lang="en-CA" sz="1600"/>
              <a:t>interfaces</a:t>
            </a:r>
          </a:p>
        </p:txBody>
      </p:sp>
      <p:cxnSp>
        <p:nvCxnSpPr>
          <p:cNvPr id="31" name="Straight Arrow Connector 30"/>
          <p:cNvCxnSpPr>
            <a:stCxn id="80906" idx="2"/>
          </p:cNvCxnSpPr>
          <p:nvPr/>
        </p:nvCxnSpPr>
        <p:spPr>
          <a:xfrm flipH="1">
            <a:off x="7423150" y="2576513"/>
            <a:ext cx="536575" cy="17700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80906" idx="2"/>
            <a:endCxn id="29" idx="0"/>
          </p:cNvCxnSpPr>
          <p:nvPr/>
        </p:nvCxnSpPr>
        <p:spPr>
          <a:xfrm flipH="1">
            <a:off x="7953375" y="2576513"/>
            <a:ext cx="6350" cy="14557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Rectangle 32"/>
          <p:cNvSpPr/>
          <p:nvPr/>
        </p:nvSpPr>
        <p:spPr>
          <a:xfrm>
            <a:off x="7154863" y="4451350"/>
            <a:ext cx="393700" cy="3460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34" name="Rectangle 33"/>
          <p:cNvSpPr/>
          <p:nvPr/>
        </p:nvSpPr>
        <p:spPr>
          <a:xfrm>
            <a:off x="5935663" y="4562475"/>
            <a:ext cx="549275"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11" name="TextBox 34"/>
          <p:cNvSpPr txBox="1">
            <a:spLocks noChangeArrowheads="1"/>
          </p:cNvSpPr>
          <p:nvPr/>
        </p:nvSpPr>
        <p:spPr bwMode="auto">
          <a:xfrm>
            <a:off x="5588000" y="5849938"/>
            <a:ext cx="1258888" cy="5222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a:t>
            </a:r>
          </a:p>
          <a:p>
            <a:r>
              <a:rPr lang="en-CA" sz="1400"/>
              <a:t>USB Type B</a:t>
            </a:r>
          </a:p>
        </p:txBody>
      </p:sp>
      <p:cxnSp>
        <p:nvCxnSpPr>
          <p:cNvPr id="36" name="Straight Arrow Connector 35"/>
          <p:cNvCxnSpPr>
            <a:stCxn id="80911" idx="0"/>
            <a:endCxn id="34" idx="2"/>
          </p:cNvCxnSpPr>
          <p:nvPr/>
        </p:nvCxnSpPr>
        <p:spPr>
          <a:xfrm flipH="1" flipV="1">
            <a:off x="6210300" y="4926013"/>
            <a:ext cx="7938" cy="92392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7" name="Rectangle 36"/>
          <p:cNvSpPr/>
          <p:nvPr/>
        </p:nvSpPr>
        <p:spPr>
          <a:xfrm>
            <a:off x="6645275" y="4451350"/>
            <a:ext cx="455613" cy="4349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14" name="TextBox 37"/>
          <p:cNvSpPr txBox="1">
            <a:spLocks noChangeArrowheads="1"/>
          </p:cNvSpPr>
          <p:nvPr/>
        </p:nvSpPr>
        <p:spPr bwMode="auto">
          <a:xfrm>
            <a:off x="6365875" y="5245100"/>
            <a:ext cx="1016000" cy="5222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RJ45</a:t>
            </a:r>
          </a:p>
        </p:txBody>
      </p:sp>
      <p:cxnSp>
        <p:nvCxnSpPr>
          <p:cNvPr id="39" name="Straight Arrow Connector 38"/>
          <p:cNvCxnSpPr>
            <a:stCxn id="80914" idx="0"/>
            <a:endCxn id="37" idx="2"/>
          </p:cNvCxnSpPr>
          <p:nvPr/>
        </p:nvCxnSpPr>
        <p:spPr>
          <a:xfrm flipV="1">
            <a:off x="6873875" y="4886325"/>
            <a:ext cx="0" cy="35877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0878777"/>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p:txBody>
          <a:bodyPr/>
          <a:lstStyle/>
          <a:p>
            <a:pPr eaLnBrk="1" hangingPunct="1"/>
            <a:r>
              <a:rPr lang="en-US" sz="3600" dirty="0">
                <a:latin typeface="Arial" charset="0"/>
              </a:rPr>
              <a:t>LAN and WAN Interfaces</a:t>
            </a:r>
          </a:p>
        </p:txBody>
      </p:sp>
      <p:pic>
        <p:nvPicPr>
          <p:cNvPr id="82946"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2811463"/>
            <a:ext cx="6935788" cy="1804987"/>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968375" y="3787775"/>
            <a:ext cx="3622675" cy="449263"/>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 name="Rectangle 5"/>
          <p:cNvSpPr/>
          <p:nvPr/>
        </p:nvSpPr>
        <p:spPr>
          <a:xfrm>
            <a:off x="900113" y="4237038"/>
            <a:ext cx="5759450" cy="446087"/>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7" name="Rectangle 6"/>
          <p:cNvSpPr/>
          <p:nvPr/>
        </p:nvSpPr>
        <p:spPr>
          <a:xfrm>
            <a:off x="6262688" y="3663950"/>
            <a:ext cx="396875" cy="574675"/>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 name="Rectangle 7"/>
          <p:cNvSpPr/>
          <p:nvPr/>
        </p:nvSpPr>
        <p:spPr>
          <a:xfrm>
            <a:off x="6262688" y="2732088"/>
            <a:ext cx="1693862" cy="931862"/>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9" name="Rectangle 8"/>
          <p:cNvSpPr/>
          <p:nvPr/>
        </p:nvSpPr>
        <p:spPr>
          <a:xfrm>
            <a:off x="6659563" y="3663950"/>
            <a:ext cx="449262" cy="33813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0" name="Rectangle 9"/>
          <p:cNvSpPr/>
          <p:nvPr/>
        </p:nvSpPr>
        <p:spPr>
          <a:xfrm>
            <a:off x="7596188" y="3663950"/>
            <a:ext cx="536575" cy="952500"/>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1" name="Rectangle 10"/>
          <p:cNvSpPr/>
          <p:nvPr/>
        </p:nvSpPr>
        <p:spPr>
          <a:xfrm>
            <a:off x="7073900" y="4030663"/>
            <a:ext cx="515938" cy="509587"/>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2" name="Rectangle 11"/>
          <p:cNvSpPr/>
          <p:nvPr/>
        </p:nvSpPr>
        <p:spPr>
          <a:xfrm>
            <a:off x="6626225" y="4448175"/>
            <a:ext cx="447675" cy="92075"/>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2955" name="TextBox 12"/>
          <p:cNvSpPr txBox="1">
            <a:spLocks noChangeArrowheads="1"/>
          </p:cNvSpPr>
          <p:nvPr/>
        </p:nvSpPr>
        <p:spPr bwMode="auto">
          <a:xfrm>
            <a:off x="4622800" y="2235200"/>
            <a:ext cx="1838325" cy="3698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a:t>Serial interfaces</a:t>
            </a:r>
          </a:p>
        </p:txBody>
      </p:sp>
      <p:sp>
        <p:nvSpPr>
          <p:cNvPr id="82956" name="TextBox 13"/>
          <p:cNvSpPr txBox="1">
            <a:spLocks noChangeArrowheads="1"/>
          </p:cNvSpPr>
          <p:nvPr/>
        </p:nvSpPr>
        <p:spPr bwMode="auto">
          <a:xfrm>
            <a:off x="6334125" y="5033963"/>
            <a:ext cx="1697038" cy="369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a:t>LAN interfaces</a:t>
            </a:r>
          </a:p>
        </p:txBody>
      </p:sp>
      <p:cxnSp>
        <p:nvCxnSpPr>
          <p:cNvPr id="15" name="Straight Arrow Connector 14"/>
          <p:cNvCxnSpPr>
            <a:stCxn id="82955" idx="2"/>
          </p:cNvCxnSpPr>
          <p:nvPr/>
        </p:nvCxnSpPr>
        <p:spPr>
          <a:xfrm flipH="1">
            <a:off x="5541963" y="2605088"/>
            <a:ext cx="0" cy="10588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7388225" y="4179888"/>
            <a:ext cx="0" cy="85407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6875463" y="4467225"/>
            <a:ext cx="0" cy="566738"/>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6899972"/>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2"/>
          <p:cNvSpPr>
            <a:spLocks noGrp="1" noChangeArrowheads="1"/>
          </p:cNvSpPr>
          <p:nvPr>
            <p:ph type="title"/>
          </p:nvPr>
        </p:nvSpPr>
        <p:spPr/>
        <p:txBody>
          <a:bodyPr/>
          <a:lstStyle/>
          <a:p>
            <a:pPr eaLnBrk="1" hangingPunct="1"/>
            <a:r>
              <a:rPr lang="en-US" sz="3600" dirty="0">
                <a:latin typeface="Arial" charset="0"/>
              </a:rPr>
              <a:t>Cisco IOS</a:t>
            </a:r>
          </a:p>
        </p:txBody>
      </p:sp>
      <p:pic>
        <p:nvPicPr>
          <p:cNvPr id="84994" name="Content Placeholder 4"/>
          <p:cNvPicPr>
            <a:picLocks noGrp="1" noChangeAspect="1"/>
          </p:cNvPicPr>
          <p:nvPr>
            <p:ph idx="1"/>
          </p:nvPr>
        </p:nvPicPr>
        <p:blipFill>
          <a:blip r:embed="rId3" cstate="email">
            <a:extLst>
              <a:ext uri="{28A0092B-C50C-407E-A947-70E740481C1C}">
                <a14:useLocalDpi xmlns:a14="http://schemas.microsoft.com/office/drawing/2010/main" val="0"/>
              </a:ext>
            </a:extLst>
          </a:blip>
          <a:srcRect l="-25452" r="-25452"/>
          <a:stretch>
            <a:fillRect/>
          </a:stretch>
        </p:blipFill>
        <p:spPr/>
      </p:pic>
    </p:spTree>
    <p:extLst>
      <p:ext uri="{BB962C8B-B14F-4D97-AF65-F5344CB8AC3E}">
        <p14:creationId xmlns:p14="http://schemas.microsoft.com/office/powerpoint/2010/main" val="1261752172"/>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2"/>
          <p:cNvSpPr>
            <a:spLocks noGrp="1" noChangeArrowheads="1"/>
          </p:cNvSpPr>
          <p:nvPr>
            <p:ph type="title"/>
          </p:nvPr>
        </p:nvSpPr>
        <p:spPr/>
        <p:txBody>
          <a:bodyPr/>
          <a:lstStyle/>
          <a:p>
            <a:pPr eaLnBrk="1" hangingPunct="1"/>
            <a:r>
              <a:rPr lang="en-US" sz="3600" dirty="0" err="1">
                <a:latin typeface="Arial" charset="0"/>
              </a:rPr>
              <a:t>Bootset</a:t>
            </a:r>
            <a:r>
              <a:rPr lang="en-US" sz="3600" dirty="0">
                <a:latin typeface="Arial" charset="0"/>
              </a:rPr>
              <a:t> Files</a:t>
            </a:r>
          </a:p>
        </p:txBody>
      </p:sp>
      <p:pic>
        <p:nvPicPr>
          <p:cNvPr id="87042"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8420" r="-8420"/>
          <a:stretch>
            <a:fillRect/>
          </a:stretch>
        </p:blipFill>
        <p:spPr/>
      </p:pic>
    </p:spTree>
    <p:extLst>
      <p:ext uri="{BB962C8B-B14F-4D97-AF65-F5344CB8AC3E}">
        <p14:creationId xmlns:p14="http://schemas.microsoft.com/office/powerpoint/2010/main" val="2700504453"/>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2"/>
          <p:cNvSpPr>
            <a:spLocks noGrp="1" noChangeArrowheads="1"/>
          </p:cNvSpPr>
          <p:nvPr>
            <p:ph type="title"/>
          </p:nvPr>
        </p:nvSpPr>
        <p:spPr/>
        <p:txBody>
          <a:bodyPr/>
          <a:lstStyle/>
          <a:p>
            <a:pPr eaLnBrk="1" hangingPunct="1"/>
            <a:r>
              <a:rPr lang="en-US" sz="3600" dirty="0">
                <a:latin typeface="Arial" charset="0"/>
              </a:rPr>
              <a:t>Router </a:t>
            </a:r>
            <a:r>
              <a:rPr lang="en-US" sz="3600" dirty="0" err="1">
                <a:latin typeface="Arial" charset="0"/>
              </a:rPr>
              <a:t>Bootup</a:t>
            </a:r>
            <a:r>
              <a:rPr lang="en-US" sz="3600" dirty="0">
                <a:latin typeface="Arial" charset="0"/>
              </a:rPr>
              <a:t> Process</a:t>
            </a:r>
          </a:p>
        </p:txBody>
      </p:sp>
      <p:pic>
        <p:nvPicPr>
          <p:cNvPr id="8909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92125" y="1376363"/>
            <a:ext cx="8208963" cy="5122862"/>
          </a:xfrm>
          <a:prstGeom prst="rect">
            <a:avLst/>
          </a:prstGeom>
          <a:solidFill>
            <a:srgbClr val="FFFF66"/>
          </a:solidFill>
          <a:ln w="9525">
            <a:solidFill>
              <a:schemeClr val="tx1"/>
            </a:solidFill>
            <a:miter lim="800000"/>
            <a:headEnd/>
            <a:tailEnd/>
          </a:ln>
          <a:effectLst/>
          <a:extLs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89091" name="TextBox 4"/>
          <p:cNvSpPr txBox="1">
            <a:spLocks noChangeArrowheads="1"/>
          </p:cNvSpPr>
          <p:nvPr/>
        </p:nvSpPr>
        <p:spPr bwMode="auto">
          <a:xfrm>
            <a:off x="708025" y="5048250"/>
            <a:ext cx="7777163" cy="1466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900">
                <a:latin typeface="Courier New" charset="0"/>
                <a:cs typeface="Courier New" charset="0"/>
              </a:rPr>
              <a:t>System Bootstrap, Version 15.0(1r)M15, RELEASE SOFTWARE (fc1)</a:t>
            </a:r>
          </a:p>
          <a:p>
            <a:r>
              <a:rPr lang="en-CA" sz="900">
                <a:latin typeface="Courier New" charset="0"/>
                <a:cs typeface="Courier New" charset="0"/>
              </a:rPr>
              <a:t>Technical Support: http://www.cisco.com/techsupport</a:t>
            </a:r>
          </a:p>
          <a:p>
            <a:endParaRPr lang="en-CA" sz="900">
              <a:latin typeface="Courier New" charset="0"/>
              <a:cs typeface="Courier New" charset="0"/>
            </a:endParaRPr>
          </a:p>
          <a:p>
            <a:r>
              <a:rPr lang="en-CA" sz="900">
                <a:latin typeface="Courier New" charset="0"/>
                <a:cs typeface="Courier New" charset="0"/>
              </a:rPr>
              <a:t>&lt;output omitted&gt;</a:t>
            </a:r>
          </a:p>
        </p:txBody>
      </p:sp>
      <p:sp>
        <p:nvSpPr>
          <p:cNvPr id="89092" name="TextBox 5"/>
          <p:cNvSpPr txBox="1">
            <a:spLocks noChangeArrowheads="1"/>
          </p:cNvSpPr>
          <p:nvPr/>
        </p:nvSpPr>
        <p:spPr bwMode="auto">
          <a:xfrm>
            <a:off x="6227763" y="1712913"/>
            <a:ext cx="2232025" cy="830262"/>
          </a:xfrm>
          <a:prstGeom prst="rect">
            <a:avLst/>
          </a:prstGeom>
          <a:solidFill>
            <a:srgbClr val="FFCC66"/>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lvl1pPr marL="179388" indent="-179388">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buFont typeface="Arial" charset="0"/>
              <a:buAutoNum type="arabicPeriod"/>
            </a:pPr>
            <a:r>
              <a:rPr lang="en-CA" sz="1600"/>
              <a:t>Perform the POST and load the bootstrap program</a:t>
            </a:r>
          </a:p>
        </p:txBody>
      </p:sp>
      <p:sp>
        <p:nvSpPr>
          <p:cNvPr id="89093" name="TextBox 6"/>
          <p:cNvSpPr txBox="1">
            <a:spLocks noChangeArrowheads="1"/>
          </p:cNvSpPr>
          <p:nvPr/>
        </p:nvSpPr>
        <p:spPr bwMode="auto">
          <a:xfrm>
            <a:off x="6234113" y="2762250"/>
            <a:ext cx="2233612" cy="738188"/>
          </a:xfrm>
          <a:prstGeom prst="rect">
            <a:avLst/>
          </a:prstGeom>
          <a:solidFill>
            <a:schemeClr val="bg1"/>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lvl1pPr marL="179388" indent="-179388">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buFont typeface="Arial" charset="0"/>
              <a:buAutoNum type="arabicPeriod" startAt="2"/>
            </a:pPr>
            <a:r>
              <a:rPr lang="en-CA" sz="1600"/>
              <a:t>Locate and load the Cisco IOS software</a:t>
            </a:r>
          </a:p>
        </p:txBody>
      </p:sp>
      <p:sp>
        <p:nvSpPr>
          <p:cNvPr id="89094" name="TextBox 7"/>
          <p:cNvSpPr txBox="1">
            <a:spLocks noChangeArrowheads="1"/>
          </p:cNvSpPr>
          <p:nvPr/>
        </p:nvSpPr>
        <p:spPr bwMode="auto">
          <a:xfrm>
            <a:off x="6216650" y="3752850"/>
            <a:ext cx="2484438" cy="1076325"/>
          </a:xfrm>
          <a:prstGeom prst="rect">
            <a:avLst/>
          </a:prstGeom>
          <a:solidFill>
            <a:schemeClr val="bg1"/>
          </a:solid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lvl1pPr marL="179388" indent="-179388">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buFont typeface="Arial" charset="0"/>
              <a:buAutoNum type="arabicPeriod" startAt="3"/>
            </a:pPr>
            <a:r>
              <a:rPr lang="en-CA" sz="1600"/>
              <a:t>Locate and load the startup configuration file or enter setup mode </a:t>
            </a:r>
          </a:p>
        </p:txBody>
      </p:sp>
    </p:spTree>
    <p:extLst>
      <p:ext uri="{BB962C8B-B14F-4D97-AF65-F5344CB8AC3E}">
        <p14:creationId xmlns:p14="http://schemas.microsoft.com/office/powerpoint/2010/main" val="3173717583"/>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2"/>
          <p:cNvSpPr>
            <a:spLocks noGrp="1" noChangeArrowheads="1"/>
          </p:cNvSpPr>
          <p:nvPr>
            <p:ph type="title"/>
          </p:nvPr>
        </p:nvSpPr>
        <p:spPr>
          <a:xfrm>
            <a:off x="450955" y="28920"/>
            <a:ext cx="8042276" cy="1121455"/>
          </a:xfrm>
        </p:spPr>
        <p:txBody>
          <a:bodyPr/>
          <a:lstStyle/>
          <a:p>
            <a:pPr eaLnBrk="1" hangingPunct="1"/>
            <a:r>
              <a:rPr lang="en-US" sz="3600" dirty="0">
                <a:latin typeface="Arial" charset="0"/>
              </a:rPr>
              <a:t>Show Versions Output</a:t>
            </a:r>
          </a:p>
        </p:txBody>
      </p:sp>
      <p:sp>
        <p:nvSpPr>
          <p:cNvPr id="18" name="Rectangle 17"/>
          <p:cNvSpPr/>
          <p:nvPr/>
        </p:nvSpPr>
        <p:spPr>
          <a:xfrm>
            <a:off x="1060854" y="2619323"/>
            <a:ext cx="4608513" cy="179387"/>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9" name="Rectangle 18"/>
          <p:cNvSpPr/>
          <p:nvPr/>
        </p:nvSpPr>
        <p:spPr>
          <a:xfrm>
            <a:off x="1037324" y="4274064"/>
            <a:ext cx="3852863" cy="288925"/>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0" name="Rectangle 19"/>
          <p:cNvSpPr/>
          <p:nvPr/>
        </p:nvSpPr>
        <p:spPr>
          <a:xfrm>
            <a:off x="1025134" y="3758510"/>
            <a:ext cx="2339975" cy="25876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1" name="Rectangle 20"/>
          <p:cNvSpPr/>
          <p:nvPr/>
        </p:nvSpPr>
        <p:spPr>
          <a:xfrm>
            <a:off x="1021526" y="3432070"/>
            <a:ext cx="4968875" cy="17938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2" name="Rectangle 21"/>
          <p:cNvSpPr/>
          <p:nvPr/>
        </p:nvSpPr>
        <p:spPr>
          <a:xfrm>
            <a:off x="1011693" y="2087488"/>
            <a:ext cx="4608513" cy="17938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3" name="Rectangle 22"/>
          <p:cNvSpPr/>
          <p:nvPr/>
        </p:nvSpPr>
        <p:spPr>
          <a:xfrm>
            <a:off x="1024913" y="1411393"/>
            <a:ext cx="6913562" cy="25241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4" name="Rectangle 23"/>
          <p:cNvSpPr/>
          <p:nvPr/>
        </p:nvSpPr>
        <p:spPr>
          <a:xfrm>
            <a:off x="924234" y="1234207"/>
            <a:ext cx="7275871" cy="530424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91145" name="TextBox 11"/>
          <p:cNvSpPr txBox="1">
            <a:spLocks noChangeArrowheads="1"/>
          </p:cNvSpPr>
          <p:nvPr/>
        </p:nvSpPr>
        <p:spPr bwMode="auto">
          <a:xfrm>
            <a:off x="994238" y="1234207"/>
            <a:ext cx="7632700" cy="3708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900" dirty="0">
                <a:latin typeface="Courier New" charset="0"/>
                <a:cs typeface="Courier New" charset="0"/>
              </a:rPr>
              <a:t>Router# </a:t>
            </a:r>
            <a:r>
              <a:rPr lang="en-CA" sz="900" b="1" dirty="0">
                <a:latin typeface="Courier New" charset="0"/>
                <a:cs typeface="Courier New" charset="0"/>
              </a:rPr>
              <a:t>show version</a:t>
            </a:r>
          </a:p>
          <a:p>
            <a:pPr algn="l"/>
            <a:r>
              <a:rPr lang="en-CA" sz="900" dirty="0">
                <a:latin typeface="Courier New" charset="0"/>
                <a:cs typeface="Courier New" charset="0"/>
              </a:rPr>
              <a:t>Cisco IOS Software, C1900 Software (C1900-UNIVERSALK9-M), Version 15.2(4)M1, RELEASE SOFTWARE (fc1)</a:t>
            </a:r>
          </a:p>
          <a:p>
            <a:pPr algn="l"/>
            <a:r>
              <a:rPr lang="en-CA" sz="900" dirty="0">
                <a:latin typeface="Courier New" charset="0"/>
                <a:cs typeface="Courier New" charset="0"/>
              </a:rPr>
              <a:t>Technical Support: http://www.cisco.com/techsupport</a:t>
            </a:r>
          </a:p>
          <a:p>
            <a:pPr algn="l"/>
            <a:r>
              <a:rPr lang="en-CA" sz="900" dirty="0">
                <a:latin typeface="Courier New" charset="0"/>
                <a:cs typeface="Courier New" charset="0"/>
              </a:rPr>
              <a:t>Copyright (c) 1986-2012 by Cisco Systems, Inc.</a:t>
            </a:r>
          </a:p>
          <a:p>
            <a:pPr algn="l"/>
            <a:r>
              <a:rPr lang="en-CA" sz="900" dirty="0">
                <a:latin typeface="Courier New" charset="0"/>
                <a:cs typeface="Courier New" charset="0"/>
              </a:rPr>
              <a:t>Compiled Thu 26-Jul-12 19:34 by </a:t>
            </a:r>
            <a:r>
              <a:rPr lang="en-CA" sz="900" dirty="0" err="1">
                <a:latin typeface="Courier New" charset="0"/>
                <a:cs typeface="Courier New" charset="0"/>
              </a:rPr>
              <a:t>prod_rel_team</a:t>
            </a:r>
            <a:endParaRPr lang="en-CA" sz="900" dirty="0">
              <a:latin typeface="Courier New" charset="0"/>
              <a:cs typeface="Courier New" charset="0"/>
            </a:endParaRPr>
          </a:p>
          <a:p>
            <a:pPr algn="l"/>
            <a:endParaRPr lang="en-CA" sz="900" dirty="0">
              <a:latin typeface="Courier New" charset="0"/>
              <a:cs typeface="Courier New" charset="0"/>
            </a:endParaRPr>
          </a:p>
          <a:p>
            <a:pPr algn="l"/>
            <a:r>
              <a:rPr lang="en-CA" sz="900" dirty="0">
                <a:latin typeface="Courier New" charset="0"/>
                <a:cs typeface="Courier New" charset="0"/>
              </a:rPr>
              <a:t>ROM: System Bootstrap, Version 15.0(1r)M15, RELEASE SOFTWARE (fc1)</a:t>
            </a:r>
          </a:p>
          <a:p>
            <a:pPr algn="l"/>
            <a:endParaRPr lang="en-CA" sz="900" dirty="0">
              <a:latin typeface="Courier New" charset="0"/>
              <a:cs typeface="Courier New" charset="0"/>
            </a:endParaRPr>
          </a:p>
          <a:p>
            <a:pPr algn="l"/>
            <a:r>
              <a:rPr lang="en-CA" sz="900" dirty="0">
                <a:latin typeface="Courier New" charset="0"/>
                <a:cs typeface="Courier New" charset="0"/>
              </a:rPr>
              <a:t>Router uptime is 10 hours, 9 minutes</a:t>
            </a:r>
          </a:p>
          <a:p>
            <a:pPr algn="l"/>
            <a:r>
              <a:rPr lang="en-CA" sz="900" dirty="0">
                <a:latin typeface="Courier New" charset="0"/>
                <a:cs typeface="Courier New" charset="0"/>
              </a:rPr>
              <a:t>System returned to ROM by power-on</a:t>
            </a:r>
          </a:p>
          <a:p>
            <a:pPr algn="l"/>
            <a:r>
              <a:rPr lang="en-CA" sz="900" dirty="0">
                <a:latin typeface="Courier New" charset="0"/>
                <a:cs typeface="Courier New" charset="0"/>
              </a:rPr>
              <a:t>System image file is "flash0:c1900-universalk9-mz.SPA.152-4.M1.bin"</a:t>
            </a:r>
          </a:p>
          <a:p>
            <a:pPr algn="l"/>
            <a:r>
              <a:rPr lang="en-CA" sz="900" dirty="0">
                <a:latin typeface="Courier New" charset="0"/>
                <a:cs typeface="Courier New" charset="0"/>
              </a:rPr>
              <a:t>Last reload type: Normal Reload</a:t>
            </a:r>
          </a:p>
          <a:p>
            <a:pPr algn="l"/>
            <a:r>
              <a:rPr lang="en-CA" sz="900" dirty="0">
                <a:latin typeface="Courier New" charset="0"/>
                <a:cs typeface="Courier New" charset="0"/>
              </a:rPr>
              <a:t>Last reload reason: power-on</a:t>
            </a:r>
          </a:p>
          <a:p>
            <a:pPr algn="l"/>
            <a:endParaRPr lang="en-CA" sz="900" dirty="0">
              <a:latin typeface="Courier New" charset="0"/>
              <a:cs typeface="Courier New" charset="0"/>
            </a:endParaRPr>
          </a:p>
          <a:p>
            <a:pPr algn="l"/>
            <a:r>
              <a:rPr lang="en-CA" sz="900" dirty="0">
                <a:latin typeface="Courier New" charset="0"/>
                <a:cs typeface="Courier New" charset="0"/>
              </a:rPr>
              <a:t>&lt;Output omitted&gt;</a:t>
            </a:r>
          </a:p>
          <a:p>
            <a:pPr algn="l"/>
            <a:endParaRPr lang="en-CA" sz="900" dirty="0">
              <a:latin typeface="Courier New" charset="0"/>
              <a:cs typeface="Courier New" charset="0"/>
            </a:endParaRPr>
          </a:p>
          <a:p>
            <a:pPr algn="l"/>
            <a:r>
              <a:rPr lang="en-CA" sz="900" dirty="0">
                <a:latin typeface="Courier New" charset="0"/>
                <a:cs typeface="Courier New" charset="0"/>
              </a:rPr>
              <a:t>Cisco CISCO1941/K9 (revision 1.0) with 446464K/77824K bytes of memory.</a:t>
            </a:r>
          </a:p>
          <a:p>
            <a:pPr algn="l"/>
            <a:r>
              <a:rPr lang="en-CA" sz="900" dirty="0">
                <a:latin typeface="Courier New" charset="0"/>
                <a:cs typeface="Courier New" charset="0"/>
              </a:rPr>
              <a:t>Processor board ID FTX1636848Z</a:t>
            </a:r>
          </a:p>
          <a:p>
            <a:pPr algn="l"/>
            <a:r>
              <a:rPr lang="en-CA" sz="900" dirty="0">
                <a:latin typeface="Courier New" charset="0"/>
                <a:cs typeface="Courier New" charset="0"/>
              </a:rPr>
              <a:t>2 Gigabit Ethernet interfaces</a:t>
            </a:r>
          </a:p>
          <a:p>
            <a:pPr algn="l"/>
            <a:r>
              <a:rPr lang="en-CA" sz="900" dirty="0">
                <a:latin typeface="Courier New" charset="0"/>
                <a:cs typeface="Courier New" charset="0"/>
              </a:rPr>
              <a:t>2 Serial(sync/</a:t>
            </a:r>
            <a:r>
              <a:rPr lang="en-CA" sz="900" dirty="0" err="1">
                <a:latin typeface="Courier New" charset="0"/>
                <a:cs typeface="Courier New" charset="0"/>
              </a:rPr>
              <a:t>async</a:t>
            </a:r>
            <a:r>
              <a:rPr lang="en-CA" sz="900" dirty="0">
                <a:latin typeface="Courier New" charset="0"/>
                <a:cs typeface="Courier New" charset="0"/>
              </a:rPr>
              <a:t>) interfaces</a:t>
            </a:r>
          </a:p>
          <a:p>
            <a:pPr algn="l"/>
            <a:r>
              <a:rPr lang="en-CA" sz="900" dirty="0">
                <a:latin typeface="Courier New" charset="0"/>
                <a:cs typeface="Courier New" charset="0"/>
              </a:rPr>
              <a:t>1 terminal line</a:t>
            </a:r>
          </a:p>
          <a:p>
            <a:pPr algn="l"/>
            <a:r>
              <a:rPr lang="en-CA" sz="900" dirty="0">
                <a:latin typeface="Courier New" charset="0"/>
                <a:cs typeface="Courier New" charset="0"/>
              </a:rPr>
              <a:t>DRAM configuration is 64 bits wide with parity disabled.</a:t>
            </a:r>
          </a:p>
          <a:p>
            <a:pPr algn="l"/>
            <a:r>
              <a:rPr lang="en-CA" sz="900" dirty="0">
                <a:latin typeface="Courier New" charset="0"/>
                <a:cs typeface="Courier New" charset="0"/>
              </a:rPr>
              <a:t>255K bytes of non-volatile configuration memory.</a:t>
            </a:r>
          </a:p>
          <a:p>
            <a:pPr algn="l"/>
            <a:r>
              <a:rPr lang="en-CA" sz="900" dirty="0">
                <a:latin typeface="Courier New" charset="0"/>
                <a:cs typeface="Courier New" charset="0"/>
              </a:rPr>
              <a:t>250880K bytes of ATA System CompactFlash 0 (Read/Write)</a:t>
            </a:r>
          </a:p>
          <a:p>
            <a:pPr algn="l"/>
            <a:endParaRPr lang="en-CA" sz="900" dirty="0">
              <a:latin typeface="Courier New" charset="0"/>
              <a:cs typeface="Courier New" charset="0"/>
            </a:endParaRPr>
          </a:p>
          <a:p>
            <a:pPr algn="l"/>
            <a:r>
              <a:rPr lang="en-CA" sz="900" dirty="0">
                <a:latin typeface="Courier New" charset="0"/>
                <a:cs typeface="Courier New" charset="0"/>
              </a:rPr>
              <a:t>&lt;Output omitted&gt;</a:t>
            </a:r>
          </a:p>
          <a:p>
            <a:pPr algn="l"/>
            <a:endParaRPr lang="en-CA" sz="900" dirty="0">
              <a:latin typeface="Courier New" charset="0"/>
              <a:cs typeface="Courier New" charset="0"/>
            </a:endParaRPr>
          </a:p>
          <a:p>
            <a:pPr algn="l"/>
            <a:r>
              <a:rPr lang="en-CA" sz="900" dirty="0">
                <a:latin typeface="Courier New" charset="0"/>
                <a:cs typeface="Courier New" charset="0"/>
              </a:rPr>
              <a:t>Technology Package License Information for Module:'c1900' </a:t>
            </a:r>
          </a:p>
          <a:p>
            <a:pPr algn="l"/>
            <a:endParaRPr lang="en-CA" sz="900" dirty="0">
              <a:latin typeface="Courier New" charset="0"/>
              <a:cs typeface="Courier New" charset="0"/>
            </a:endParaRPr>
          </a:p>
          <a:p>
            <a:pPr algn="l"/>
            <a:r>
              <a:rPr lang="en-CA" sz="900" dirty="0">
                <a:latin typeface="Courier New" charset="0"/>
                <a:cs typeface="Courier New" charset="0"/>
              </a:rPr>
              <a:t>-----------------------------------------------------------------</a:t>
            </a:r>
          </a:p>
          <a:p>
            <a:pPr algn="l"/>
            <a:r>
              <a:rPr lang="en-CA" sz="900" dirty="0">
                <a:latin typeface="Courier New" charset="0"/>
                <a:cs typeface="Courier New" charset="0"/>
              </a:rPr>
              <a:t>Technology    Technology-package           </a:t>
            </a:r>
            <a:r>
              <a:rPr lang="en-CA" sz="900" dirty="0" err="1">
                <a:latin typeface="Courier New" charset="0"/>
                <a:cs typeface="Courier New" charset="0"/>
              </a:rPr>
              <a:t>Technology-package</a:t>
            </a:r>
            <a:endParaRPr lang="en-CA" sz="900" dirty="0">
              <a:latin typeface="Courier New" charset="0"/>
              <a:cs typeface="Courier New" charset="0"/>
            </a:endParaRPr>
          </a:p>
          <a:p>
            <a:pPr algn="l"/>
            <a:r>
              <a:rPr lang="en-CA" sz="900" dirty="0">
                <a:latin typeface="Courier New" charset="0"/>
                <a:cs typeface="Courier New" charset="0"/>
              </a:rPr>
              <a:t>              Current       Type           Next reboot  </a:t>
            </a:r>
          </a:p>
          <a:p>
            <a:pPr algn="l"/>
            <a:r>
              <a:rPr lang="en-CA" sz="900" dirty="0">
                <a:latin typeface="Courier New" charset="0"/>
                <a:cs typeface="Courier New" charset="0"/>
              </a:rPr>
              <a:t>------------------------------------------------------------------</a:t>
            </a:r>
          </a:p>
          <a:p>
            <a:pPr algn="l"/>
            <a:r>
              <a:rPr lang="en-CA" sz="900" dirty="0" err="1">
                <a:latin typeface="Courier New" charset="0"/>
                <a:cs typeface="Courier New" charset="0"/>
              </a:rPr>
              <a:t>ipbase</a:t>
            </a:r>
            <a:r>
              <a:rPr lang="en-CA" sz="900" dirty="0">
                <a:latin typeface="Courier New" charset="0"/>
                <a:cs typeface="Courier New" charset="0"/>
              </a:rPr>
              <a:t>        ipbasek9      Permanent      ipbasek9</a:t>
            </a:r>
          </a:p>
          <a:p>
            <a:pPr algn="l"/>
            <a:r>
              <a:rPr lang="en-CA" sz="900" dirty="0">
                <a:latin typeface="Courier New" charset="0"/>
                <a:cs typeface="Courier New" charset="0"/>
              </a:rPr>
              <a:t>security      None          </a:t>
            </a:r>
            <a:r>
              <a:rPr lang="en-CA" sz="900" dirty="0" err="1">
                <a:latin typeface="Courier New" charset="0"/>
                <a:cs typeface="Courier New" charset="0"/>
              </a:rPr>
              <a:t>None</a:t>
            </a:r>
            <a:r>
              <a:rPr lang="en-CA" sz="900" dirty="0">
                <a:latin typeface="Courier New" charset="0"/>
                <a:cs typeface="Courier New" charset="0"/>
              </a:rPr>
              <a:t>           </a:t>
            </a:r>
            <a:r>
              <a:rPr lang="en-CA" sz="900" dirty="0" err="1">
                <a:latin typeface="Courier New" charset="0"/>
                <a:cs typeface="Courier New" charset="0"/>
              </a:rPr>
              <a:t>None</a:t>
            </a:r>
            <a:endParaRPr lang="en-CA" sz="900" dirty="0">
              <a:latin typeface="Courier New" charset="0"/>
              <a:cs typeface="Courier New" charset="0"/>
            </a:endParaRPr>
          </a:p>
          <a:p>
            <a:pPr algn="l"/>
            <a:r>
              <a:rPr lang="en-CA" sz="900" dirty="0">
                <a:latin typeface="Courier New" charset="0"/>
                <a:cs typeface="Courier New" charset="0"/>
              </a:rPr>
              <a:t>data          None          </a:t>
            </a:r>
            <a:r>
              <a:rPr lang="en-CA" sz="900" dirty="0" err="1">
                <a:latin typeface="Courier New" charset="0"/>
                <a:cs typeface="Courier New" charset="0"/>
              </a:rPr>
              <a:t>None</a:t>
            </a:r>
            <a:r>
              <a:rPr lang="en-CA" sz="900" dirty="0">
                <a:latin typeface="Courier New" charset="0"/>
                <a:cs typeface="Courier New" charset="0"/>
              </a:rPr>
              <a:t>           </a:t>
            </a:r>
            <a:r>
              <a:rPr lang="en-CA" sz="900" dirty="0" err="1">
                <a:latin typeface="Courier New" charset="0"/>
                <a:cs typeface="Courier New" charset="0"/>
              </a:rPr>
              <a:t>None</a:t>
            </a:r>
            <a:endParaRPr lang="en-CA" sz="900" dirty="0">
              <a:latin typeface="Courier New" charset="0"/>
              <a:cs typeface="Courier New" charset="0"/>
            </a:endParaRPr>
          </a:p>
          <a:p>
            <a:pPr algn="l"/>
            <a:endParaRPr lang="en-CA" sz="900" dirty="0">
              <a:latin typeface="Courier New" charset="0"/>
              <a:cs typeface="Courier New" charset="0"/>
            </a:endParaRPr>
          </a:p>
          <a:p>
            <a:pPr algn="l"/>
            <a:r>
              <a:rPr lang="en-CA" sz="900" dirty="0">
                <a:latin typeface="Courier New" charset="0"/>
                <a:cs typeface="Courier New" charset="0"/>
              </a:rPr>
              <a:t>Configuration register is 0x2142 (will be 0x2102 at next reload)</a:t>
            </a:r>
          </a:p>
          <a:p>
            <a:pPr algn="l"/>
            <a:endParaRPr lang="en-CA" sz="900" dirty="0">
              <a:latin typeface="Courier New" charset="0"/>
              <a:cs typeface="Courier New" charset="0"/>
            </a:endParaRPr>
          </a:p>
        </p:txBody>
      </p:sp>
    </p:spTree>
    <p:extLst>
      <p:ext uri="{BB962C8B-B14F-4D97-AF65-F5344CB8AC3E}">
        <p14:creationId xmlns:p14="http://schemas.microsoft.com/office/powerpoint/2010/main" val="634690520"/>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Configuring a Cisco Router</a:t>
            </a:r>
          </a:p>
        </p:txBody>
      </p:sp>
      <p:pic>
        <p:nvPicPr>
          <p:cNvPr id="93186" name="Content Placeholder 1" descr="How-to-Configure-Cisco-1941w1.jpg"/>
          <p:cNvPicPr>
            <a:picLocks noGrp="1" noChangeAspect="1"/>
          </p:cNvPicPr>
          <p:nvPr>
            <p:ph idx="1"/>
          </p:nvPr>
        </p:nvPicPr>
        <p:blipFill>
          <a:blip r:embed="rId3">
            <a:extLst>
              <a:ext uri="{28A0092B-C50C-407E-A947-70E740481C1C}">
                <a14:useLocalDpi xmlns:a14="http://schemas.microsoft.com/office/drawing/2010/main" val="0"/>
              </a:ext>
            </a:extLst>
          </a:blip>
          <a:srcRect l="-1752" r="-1752"/>
          <a:stretch>
            <a:fillRect/>
          </a:stretch>
        </p:blipFill>
        <p:spPr/>
      </p:pic>
    </p:spTree>
    <p:extLst>
      <p:ext uri="{BB962C8B-B14F-4D97-AF65-F5344CB8AC3E}">
        <p14:creationId xmlns:p14="http://schemas.microsoft.com/office/powerpoint/2010/main" val="2812082997"/>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2"/>
          <p:cNvSpPr>
            <a:spLocks noGrp="1" noChangeArrowheads="1"/>
          </p:cNvSpPr>
          <p:nvPr>
            <p:ph type="title"/>
          </p:nvPr>
        </p:nvSpPr>
        <p:spPr>
          <a:xfrm>
            <a:off x="549275" y="274720"/>
            <a:ext cx="8042276" cy="1008437"/>
          </a:xfrm>
        </p:spPr>
        <p:txBody>
          <a:bodyPr/>
          <a:lstStyle/>
          <a:p>
            <a:pPr eaLnBrk="1" hangingPunct="1"/>
            <a:br>
              <a:rPr lang="en-US" sz="3600" dirty="0">
                <a:latin typeface="Arial" charset="0"/>
              </a:rPr>
            </a:br>
            <a:r>
              <a:rPr lang="en-US" sz="3600" dirty="0">
                <a:latin typeface="Arial" charset="0"/>
              </a:rPr>
              <a:t>Router Configuration Steps</a:t>
            </a:r>
          </a:p>
        </p:txBody>
      </p:sp>
      <p:cxnSp>
        <p:nvCxnSpPr>
          <p:cNvPr id="4" name="Straight Connector 3"/>
          <p:cNvCxnSpPr/>
          <p:nvPr/>
        </p:nvCxnSpPr>
        <p:spPr bwMode="auto">
          <a:xfrm flipH="1">
            <a:off x="5384800" y="1745426"/>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35" name="TextBox 4"/>
          <p:cNvSpPr txBox="1">
            <a:spLocks noChangeArrowheads="1"/>
          </p:cNvSpPr>
          <p:nvPr/>
        </p:nvSpPr>
        <p:spPr bwMode="auto">
          <a:xfrm>
            <a:off x="442913" y="3126551"/>
            <a:ext cx="3803650" cy="1166813"/>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Router&gt; </a:t>
            </a:r>
            <a:r>
              <a:rPr lang="en-CA" sz="1100" b="1">
                <a:latin typeface="Courier New" charset="0"/>
                <a:cs typeface="Courier New" charset="0"/>
              </a:rPr>
              <a:t>enable</a:t>
            </a:r>
          </a:p>
          <a:p>
            <a:pPr algn="l"/>
            <a:r>
              <a:rPr lang="en-CA" sz="1100">
                <a:latin typeface="Courier New" charset="0"/>
                <a:cs typeface="Courier New" charset="0"/>
              </a:rPr>
              <a:t>Router# </a:t>
            </a:r>
            <a:r>
              <a:rPr lang="en-CA" sz="1100" b="1">
                <a:latin typeface="Courier New" charset="0"/>
                <a:cs typeface="Courier New" charset="0"/>
              </a:rPr>
              <a:t>configure terminal </a:t>
            </a:r>
          </a:p>
          <a:p>
            <a:pPr algn="l"/>
            <a:r>
              <a:rPr lang="en-CA" sz="1100">
                <a:latin typeface="Courier New" charset="0"/>
                <a:cs typeface="Courier New" charset="0"/>
              </a:rPr>
              <a:t>Enter configuration commands, one per line.  End with CNTL/Z.</a:t>
            </a:r>
          </a:p>
          <a:p>
            <a:pPr algn="l"/>
            <a:r>
              <a:rPr lang="en-CA" sz="1100">
                <a:latin typeface="Courier New" charset="0"/>
                <a:cs typeface="Courier New" charset="0"/>
              </a:rPr>
              <a:t>Router(config)# </a:t>
            </a:r>
            <a:r>
              <a:rPr lang="en-CA" sz="1100" b="1">
                <a:latin typeface="Courier New" charset="0"/>
                <a:cs typeface="Courier New" charset="0"/>
              </a:rPr>
              <a:t>hostname R1</a:t>
            </a:r>
          </a:p>
          <a:p>
            <a:pPr algn="l"/>
            <a:r>
              <a:rPr lang="en-CA" sz="1100">
                <a:latin typeface="Courier New" charset="0"/>
                <a:cs typeface="Courier New" charset="0"/>
              </a:rPr>
              <a:t>R1(config)#</a:t>
            </a:r>
          </a:p>
        </p:txBody>
      </p:sp>
      <p:cxnSp>
        <p:nvCxnSpPr>
          <p:cNvPr id="6" name="Straight Connector 5"/>
          <p:cNvCxnSpPr>
            <a:stCxn id="95249" idx="3"/>
            <a:endCxn id="95264" idx="1"/>
          </p:cNvCxnSpPr>
          <p:nvPr/>
        </p:nvCxnSpPr>
        <p:spPr bwMode="auto">
          <a:xfrm>
            <a:off x="7283450" y="2459801"/>
            <a:ext cx="409575" cy="111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7" name="Straight Connector 6"/>
          <p:cNvCxnSpPr>
            <a:stCxn id="95246" idx="3"/>
            <a:endCxn id="95262" idx="3"/>
          </p:cNvCxnSpPr>
          <p:nvPr/>
        </p:nvCxnSpPr>
        <p:spPr bwMode="auto">
          <a:xfrm flipV="1">
            <a:off x="7280275" y="1726376"/>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38" name="Freeform 9"/>
          <p:cNvSpPr>
            <a:spLocks/>
          </p:cNvSpPr>
          <p:nvPr/>
        </p:nvSpPr>
        <p:spPr bwMode="auto">
          <a:xfrm>
            <a:off x="3619500" y="1924814"/>
            <a:ext cx="1595438" cy="17303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a:lstStyle/>
          <a:p>
            <a:endParaRPr lang="en-US"/>
          </a:p>
        </p:txBody>
      </p:sp>
      <p:cxnSp>
        <p:nvCxnSpPr>
          <p:cNvPr id="9" name="Straight Connector 8"/>
          <p:cNvCxnSpPr>
            <a:stCxn id="95243" idx="1"/>
            <a:endCxn id="95271" idx="0"/>
          </p:cNvCxnSpPr>
          <p:nvPr/>
        </p:nvCxnSpPr>
        <p:spPr bwMode="auto">
          <a:xfrm flipV="1">
            <a:off x="1630363" y="1985139"/>
            <a:ext cx="1747837" cy="4810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0" name="Straight Connector 9"/>
          <p:cNvCxnSpPr>
            <a:stCxn id="95241" idx="0"/>
            <a:endCxn id="95271" idx="0"/>
          </p:cNvCxnSpPr>
          <p:nvPr/>
        </p:nvCxnSpPr>
        <p:spPr bwMode="auto">
          <a:xfrm>
            <a:off x="1998663" y="1566039"/>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524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66039"/>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5242" name="TextBox 11"/>
          <p:cNvSpPr txBox="1">
            <a:spLocks noChangeArrowheads="1"/>
          </p:cNvSpPr>
          <p:nvPr/>
        </p:nvSpPr>
        <p:spPr bwMode="auto">
          <a:xfrm>
            <a:off x="1427163" y="1269176"/>
            <a:ext cx="1292225"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9524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308989"/>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14" name="Straight Connector 13"/>
          <p:cNvCxnSpPr>
            <a:stCxn id="95249" idx="1"/>
            <a:endCxn id="95248" idx="0"/>
          </p:cNvCxnSpPr>
          <p:nvPr/>
        </p:nvCxnSpPr>
        <p:spPr bwMode="auto">
          <a:xfrm flipH="1" flipV="1">
            <a:off x="5519738" y="1985139"/>
            <a:ext cx="1028700" cy="47466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5" name="Straight Connector 14"/>
          <p:cNvCxnSpPr>
            <a:stCxn id="95246" idx="1"/>
          </p:cNvCxnSpPr>
          <p:nvPr/>
        </p:nvCxnSpPr>
        <p:spPr bwMode="auto">
          <a:xfrm flipH="1">
            <a:off x="5384800" y="1745426"/>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524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88264"/>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524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810514"/>
            <a:ext cx="693737" cy="411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5248" name="TextBox 17"/>
          <p:cNvSpPr txBox="1">
            <a:spLocks noChangeArrowheads="1"/>
          </p:cNvSpPr>
          <p:nvPr/>
        </p:nvSpPr>
        <p:spPr bwMode="auto">
          <a:xfrm>
            <a:off x="5329238" y="1985139"/>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95249" name="Picture 18"/>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302639"/>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5250" name="TextBox 19"/>
          <p:cNvSpPr txBox="1">
            <a:spLocks noChangeArrowheads="1"/>
          </p:cNvSpPr>
          <p:nvPr/>
        </p:nvSpPr>
        <p:spPr bwMode="auto">
          <a:xfrm>
            <a:off x="1335088" y="2607439"/>
            <a:ext cx="129222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95251" name="TextBox 20"/>
          <p:cNvSpPr txBox="1">
            <a:spLocks noChangeArrowheads="1"/>
          </p:cNvSpPr>
          <p:nvPr/>
        </p:nvSpPr>
        <p:spPr bwMode="auto">
          <a:xfrm>
            <a:off x="6424613" y="1292989"/>
            <a:ext cx="952500" cy="277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95252" name="TextBox 21"/>
          <p:cNvSpPr txBox="1">
            <a:spLocks noChangeArrowheads="1"/>
          </p:cNvSpPr>
          <p:nvPr/>
        </p:nvSpPr>
        <p:spPr bwMode="auto">
          <a:xfrm>
            <a:off x="6434138" y="2591564"/>
            <a:ext cx="952500" cy="277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95253" name="TextBox 22"/>
          <p:cNvSpPr txBox="1">
            <a:spLocks noChangeArrowheads="1"/>
          </p:cNvSpPr>
          <p:nvPr/>
        </p:nvSpPr>
        <p:spPr bwMode="auto">
          <a:xfrm>
            <a:off x="3690938" y="1524764"/>
            <a:ext cx="1590675" cy="277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95254" name="TextBox 23"/>
          <p:cNvSpPr txBox="1">
            <a:spLocks noChangeArrowheads="1"/>
          </p:cNvSpPr>
          <p:nvPr/>
        </p:nvSpPr>
        <p:spPr bwMode="auto">
          <a:xfrm>
            <a:off x="4754563" y="1854964"/>
            <a:ext cx="458787"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95255" name="Rectangle 24"/>
          <p:cNvSpPr>
            <a:spLocks noChangeArrowheads="1"/>
          </p:cNvSpPr>
          <p:nvPr/>
        </p:nvSpPr>
        <p:spPr bwMode="auto">
          <a:xfrm>
            <a:off x="1095375" y="1443801"/>
            <a:ext cx="381000"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525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500951"/>
            <a:ext cx="498475" cy="4460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27" name="Straight Connector 26"/>
          <p:cNvCxnSpPr>
            <a:stCxn id="95241" idx="1"/>
            <a:endCxn id="95256" idx="3"/>
          </p:cNvCxnSpPr>
          <p:nvPr/>
        </p:nvCxnSpPr>
        <p:spPr bwMode="auto">
          <a:xfrm flipH="1">
            <a:off x="1196975" y="1723201"/>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58" name="Rectangle 27"/>
          <p:cNvSpPr>
            <a:spLocks noChangeArrowheads="1"/>
          </p:cNvSpPr>
          <p:nvPr/>
        </p:nvSpPr>
        <p:spPr bwMode="auto">
          <a:xfrm>
            <a:off x="1095375" y="2188339"/>
            <a:ext cx="381000"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525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245489"/>
            <a:ext cx="498475" cy="4460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30" name="Straight Connector 29"/>
          <p:cNvCxnSpPr>
            <a:stCxn id="95243" idx="1"/>
            <a:endCxn id="95259" idx="3"/>
          </p:cNvCxnSpPr>
          <p:nvPr/>
        </p:nvCxnSpPr>
        <p:spPr bwMode="auto">
          <a:xfrm flipH="1">
            <a:off x="1196975" y="2466151"/>
            <a:ext cx="433388" cy="1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61" name="Rectangle 30"/>
          <p:cNvSpPr>
            <a:spLocks noChangeArrowheads="1"/>
          </p:cNvSpPr>
          <p:nvPr/>
        </p:nvSpPr>
        <p:spPr bwMode="auto">
          <a:xfrm>
            <a:off x="7394575" y="1451739"/>
            <a:ext cx="381000"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526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504126"/>
            <a:ext cx="498475" cy="4460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5263" name="Rectangle 32"/>
          <p:cNvSpPr>
            <a:spLocks noChangeArrowheads="1"/>
          </p:cNvSpPr>
          <p:nvPr/>
        </p:nvSpPr>
        <p:spPr bwMode="auto">
          <a:xfrm>
            <a:off x="7408863" y="2191514"/>
            <a:ext cx="381000"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5264" name="Picture 33"/>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248664"/>
            <a:ext cx="498475" cy="4460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5265" name="TextBox 34"/>
          <p:cNvSpPr txBox="1">
            <a:spLocks noChangeArrowheads="1"/>
          </p:cNvSpPr>
          <p:nvPr/>
        </p:nvSpPr>
        <p:spPr bwMode="auto">
          <a:xfrm>
            <a:off x="5754688" y="1659701"/>
            <a:ext cx="301625"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5266" name="TextBox 35"/>
          <p:cNvSpPr txBox="1">
            <a:spLocks noChangeArrowheads="1"/>
          </p:cNvSpPr>
          <p:nvPr/>
        </p:nvSpPr>
        <p:spPr bwMode="auto">
          <a:xfrm>
            <a:off x="5761038" y="2175639"/>
            <a:ext cx="303212"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5267" name="TextBox 36"/>
          <p:cNvSpPr txBox="1">
            <a:spLocks noChangeArrowheads="1"/>
          </p:cNvSpPr>
          <p:nvPr/>
        </p:nvSpPr>
        <p:spPr bwMode="auto">
          <a:xfrm>
            <a:off x="2627313" y="2118489"/>
            <a:ext cx="488950"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95268" name="TextBox 37"/>
          <p:cNvSpPr txBox="1">
            <a:spLocks noChangeArrowheads="1"/>
          </p:cNvSpPr>
          <p:nvPr/>
        </p:nvSpPr>
        <p:spPr bwMode="auto">
          <a:xfrm>
            <a:off x="3665538" y="1888301"/>
            <a:ext cx="592137"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95269" name="TextBox 38"/>
          <p:cNvSpPr txBox="1">
            <a:spLocks noChangeArrowheads="1"/>
          </p:cNvSpPr>
          <p:nvPr/>
        </p:nvSpPr>
        <p:spPr bwMode="auto">
          <a:xfrm>
            <a:off x="2640013" y="1454914"/>
            <a:ext cx="488950"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pic>
        <p:nvPicPr>
          <p:cNvPr id="95270"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810514"/>
            <a:ext cx="693738" cy="411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5271" name="TextBox 40"/>
          <p:cNvSpPr txBox="1">
            <a:spLocks noChangeArrowheads="1"/>
          </p:cNvSpPr>
          <p:nvPr/>
        </p:nvSpPr>
        <p:spPr bwMode="auto">
          <a:xfrm>
            <a:off x="3187700" y="1985139"/>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95272" name="Rectangle 41"/>
          <p:cNvSpPr>
            <a:spLocks noChangeArrowheads="1"/>
          </p:cNvSpPr>
          <p:nvPr/>
        </p:nvSpPr>
        <p:spPr bwMode="auto">
          <a:xfrm>
            <a:off x="323850" y="1542226"/>
            <a:ext cx="460375"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95273" name="Rectangle 42"/>
          <p:cNvSpPr>
            <a:spLocks noChangeArrowheads="1"/>
          </p:cNvSpPr>
          <p:nvPr/>
        </p:nvSpPr>
        <p:spPr bwMode="auto">
          <a:xfrm>
            <a:off x="323850" y="2288351"/>
            <a:ext cx="460375"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PC2</a:t>
            </a:r>
          </a:p>
        </p:txBody>
      </p:sp>
      <p:sp>
        <p:nvSpPr>
          <p:cNvPr id="95274" name="TextBox 43"/>
          <p:cNvSpPr txBox="1">
            <a:spLocks noChangeArrowheads="1"/>
          </p:cNvSpPr>
          <p:nvPr/>
        </p:nvSpPr>
        <p:spPr bwMode="auto">
          <a:xfrm>
            <a:off x="4646613" y="3112264"/>
            <a:ext cx="3803650" cy="1166812"/>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Router&gt; </a:t>
            </a:r>
            <a:r>
              <a:rPr lang="en-CA" sz="1100" b="1">
                <a:latin typeface="Courier New" charset="0"/>
                <a:cs typeface="Courier New" charset="0"/>
              </a:rPr>
              <a:t>en</a:t>
            </a:r>
          </a:p>
          <a:p>
            <a:pPr algn="l"/>
            <a:r>
              <a:rPr lang="en-CA" sz="1100">
                <a:latin typeface="Courier New" charset="0"/>
                <a:cs typeface="Courier New" charset="0"/>
              </a:rPr>
              <a:t>Router# </a:t>
            </a:r>
            <a:r>
              <a:rPr lang="en-CA" sz="1100" b="1">
                <a:latin typeface="Courier New" charset="0"/>
                <a:cs typeface="Courier New" charset="0"/>
              </a:rPr>
              <a:t>conf t</a:t>
            </a:r>
          </a:p>
          <a:p>
            <a:pPr algn="l"/>
            <a:r>
              <a:rPr lang="en-CA" sz="1100">
                <a:latin typeface="Courier New" charset="0"/>
                <a:cs typeface="Courier New" charset="0"/>
              </a:rPr>
              <a:t>Enter configuration commands, one per line.  End with CNTL/Z.</a:t>
            </a:r>
          </a:p>
          <a:p>
            <a:pPr algn="l"/>
            <a:r>
              <a:rPr lang="en-CA" sz="1100">
                <a:latin typeface="Courier New" charset="0"/>
                <a:cs typeface="Courier New" charset="0"/>
              </a:rPr>
              <a:t>Router(config)# </a:t>
            </a:r>
            <a:r>
              <a:rPr lang="en-CA" sz="1100" b="1">
                <a:latin typeface="Courier New" charset="0"/>
                <a:cs typeface="Courier New" charset="0"/>
              </a:rPr>
              <a:t>ho R1</a:t>
            </a:r>
          </a:p>
          <a:p>
            <a:pPr algn="l"/>
            <a:r>
              <a:rPr lang="en-CA" sz="1100">
                <a:latin typeface="Courier New" charset="0"/>
                <a:cs typeface="Courier New" charset="0"/>
              </a:rPr>
              <a:t>R2(config)#</a:t>
            </a:r>
          </a:p>
        </p:txBody>
      </p:sp>
      <p:cxnSp>
        <p:nvCxnSpPr>
          <p:cNvPr id="45" name="Straight Arrow Connector 44"/>
          <p:cNvCxnSpPr/>
          <p:nvPr/>
        </p:nvCxnSpPr>
        <p:spPr>
          <a:xfrm flipV="1">
            <a:off x="3346450" y="2302639"/>
            <a:ext cx="0" cy="823912"/>
          </a:xfrm>
          <a:prstGeom prst="straightConnector1">
            <a:avLst/>
          </a:prstGeom>
          <a:ln w="381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95276" name="TextBox 45"/>
          <p:cNvSpPr txBox="1">
            <a:spLocks noChangeArrowheads="1"/>
          </p:cNvSpPr>
          <p:nvPr/>
        </p:nvSpPr>
        <p:spPr bwMode="auto">
          <a:xfrm>
            <a:off x="4200525" y="3631376"/>
            <a:ext cx="503238" cy="307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US" sz="1400"/>
              <a:t>OR</a:t>
            </a:r>
          </a:p>
        </p:txBody>
      </p:sp>
      <p:sp>
        <p:nvSpPr>
          <p:cNvPr id="95277" name="TextBox 132"/>
          <p:cNvSpPr txBox="1">
            <a:spLocks noChangeArrowheads="1"/>
          </p:cNvSpPr>
          <p:nvPr/>
        </p:nvSpPr>
        <p:spPr bwMode="auto">
          <a:xfrm>
            <a:off x="446088" y="4358451"/>
            <a:ext cx="3586162" cy="2419350"/>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R1(config)# </a:t>
            </a:r>
            <a:r>
              <a:rPr lang="en-CA" sz="1100" b="1">
                <a:latin typeface="Courier New" charset="0"/>
                <a:cs typeface="Courier New" charset="0"/>
              </a:rPr>
              <a:t>enable secret class</a:t>
            </a:r>
          </a:p>
          <a:p>
            <a:pPr algn="l"/>
            <a:r>
              <a:rPr lang="en-CA" sz="1100">
                <a:latin typeface="Courier New" charset="0"/>
                <a:cs typeface="Courier New" charset="0"/>
              </a:rPr>
              <a:t>R1(config)# </a:t>
            </a:r>
          </a:p>
          <a:p>
            <a:pPr algn="l"/>
            <a:r>
              <a:rPr lang="en-CA" sz="1100">
                <a:latin typeface="Courier New" charset="0"/>
                <a:cs typeface="Courier New" charset="0"/>
              </a:rPr>
              <a:t>R1(config)# </a:t>
            </a:r>
            <a:r>
              <a:rPr lang="en-CA" sz="1100" b="1">
                <a:latin typeface="Courier New" charset="0"/>
                <a:cs typeface="Courier New" charset="0"/>
              </a:rPr>
              <a:t>line console 0</a:t>
            </a:r>
          </a:p>
          <a:p>
            <a:pPr algn="l"/>
            <a:r>
              <a:rPr lang="en-CA" sz="1100">
                <a:latin typeface="Courier New" charset="0"/>
                <a:cs typeface="Courier New" charset="0"/>
              </a:rPr>
              <a:t>R1(config-line)# </a:t>
            </a:r>
            <a:r>
              <a:rPr lang="en-CA" sz="1100" b="1">
                <a:latin typeface="Courier New" charset="0"/>
                <a:cs typeface="Courier New" charset="0"/>
              </a:rPr>
              <a:t>password cisco</a:t>
            </a:r>
          </a:p>
          <a:p>
            <a:pPr algn="l"/>
            <a:r>
              <a:rPr lang="en-CA" sz="1100">
                <a:latin typeface="Courier New" charset="0"/>
                <a:cs typeface="Courier New" charset="0"/>
              </a:rPr>
              <a:t>R1(config-line)# </a:t>
            </a:r>
            <a:r>
              <a:rPr lang="en-CA" sz="1100" b="1">
                <a:latin typeface="Courier New" charset="0"/>
                <a:cs typeface="Courier New" charset="0"/>
              </a:rPr>
              <a:t>login</a:t>
            </a:r>
          </a:p>
          <a:p>
            <a:pPr algn="l"/>
            <a:r>
              <a:rPr lang="en-CA" sz="1100">
                <a:latin typeface="Courier New" charset="0"/>
                <a:cs typeface="Courier New" charset="0"/>
              </a:rPr>
              <a:t>R1(config-line)# </a:t>
            </a:r>
            <a:r>
              <a:rPr lang="en-CA" sz="1100" b="1">
                <a:latin typeface="Courier New" charset="0"/>
                <a:cs typeface="Courier New" charset="0"/>
              </a:rPr>
              <a:t>exit</a:t>
            </a:r>
          </a:p>
          <a:p>
            <a:pPr algn="l"/>
            <a:r>
              <a:rPr lang="en-CA" sz="1100">
                <a:latin typeface="Courier New" charset="0"/>
                <a:cs typeface="Courier New" charset="0"/>
              </a:rPr>
              <a:t>R1(config)#</a:t>
            </a:r>
          </a:p>
          <a:p>
            <a:pPr algn="l"/>
            <a:r>
              <a:rPr lang="en-CA" sz="1100">
                <a:latin typeface="Courier New" charset="0"/>
                <a:cs typeface="Courier New" charset="0"/>
              </a:rPr>
              <a:t>R1(config)# </a:t>
            </a:r>
            <a:r>
              <a:rPr lang="en-CA" sz="1100" b="1">
                <a:latin typeface="Courier New" charset="0"/>
                <a:cs typeface="Courier New" charset="0"/>
              </a:rPr>
              <a:t>line vty 0 4</a:t>
            </a:r>
          </a:p>
          <a:p>
            <a:pPr algn="l"/>
            <a:r>
              <a:rPr lang="en-CA" sz="1100">
                <a:latin typeface="Courier New" charset="0"/>
                <a:cs typeface="Courier New" charset="0"/>
              </a:rPr>
              <a:t>R1(config-line)# </a:t>
            </a:r>
            <a:r>
              <a:rPr lang="en-CA" sz="1100" b="1">
                <a:latin typeface="Courier New" charset="0"/>
                <a:cs typeface="Courier New" charset="0"/>
              </a:rPr>
              <a:t>password cisco</a:t>
            </a:r>
          </a:p>
          <a:p>
            <a:pPr algn="l"/>
            <a:r>
              <a:rPr lang="en-CA" sz="1100">
                <a:latin typeface="Courier New" charset="0"/>
                <a:cs typeface="Courier New" charset="0"/>
              </a:rPr>
              <a:t>R1(config-line)# </a:t>
            </a:r>
            <a:r>
              <a:rPr lang="en-CA" sz="1100" b="1">
                <a:latin typeface="Courier New" charset="0"/>
                <a:cs typeface="Courier New" charset="0"/>
              </a:rPr>
              <a:t>login</a:t>
            </a:r>
          </a:p>
          <a:p>
            <a:pPr algn="l"/>
            <a:r>
              <a:rPr lang="en-CA" sz="1100">
                <a:latin typeface="Courier New" charset="0"/>
                <a:cs typeface="Courier New" charset="0"/>
              </a:rPr>
              <a:t>R1(config-line)# </a:t>
            </a:r>
            <a:r>
              <a:rPr lang="en-CA" sz="1100" b="1">
                <a:latin typeface="Courier New" charset="0"/>
                <a:cs typeface="Courier New" charset="0"/>
              </a:rPr>
              <a:t>exit</a:t>
            </a:r>
          </a:p>
          <a:p>
            <a:pPr algn="l"/>
            <a:r>
              <a:rPr lang="en-CA" sz="1100">
                <a:latin typeface="Courier New" charset="0"/>
                <a:cs typeface="Courier New" charset="0"/>
              </a:rPr>
              <a:t>R1(config)# </a:t>
            </a:r>
          </a:p>
          <a:p>
            <a:pPr algn="l"/>
            <a:r>
              <a:rPr lang="en-CA" sz="1100">
                <a:latin typeface="Courier New" charset="0"/>
                <a:cs typeface="Courier New" charset="0"/>
              </a:rPr>
              <a:t>R1(config)# </a:t>
            </a:r>
            <a:r>
              <a:rPr lang="en-CA" sz="1100" b="1">
                <a:latin typeface="Courier New" charset="0"/>
                <a:cs typeface="Courier New" charset="0"/>
              </a:rPr>
              <a:t>service password-encryption</a:t>
            </a:r>
          </a:p>
          <a:p>
            <a:pPr algn="l"/>
            <a:r>
              <a:rPr lang="en-CA" sz="1100">
                <a:latin typeface="Courier New" charset="0"/>
                <a:cs typeface="Courier New" charset="0"/>
              </a:rPr>
              <a:t>R1(config)#</a:t>
            </a:r>
            <a:r>
              <a:rPr lang="en-CA" sz="1100" b="1">
                <a:latin typeface="Courier New" charset="0"/>
                <a:cs typeface="Courier New" charset="0"/>
              </a:rPr>
              <a:t> </a:t>
            </a:r>
          </a:p>
        </p:txBody>
      </p:sp>
      <p:sp>
        <p:nvSpPr>
          <p:cNvPr id="95278" name="TextBox 133"/>
          <p:cNvSpPr txBox="1">
            <a:spLocks noChangeArrowheads="1"/>
          </p:cNvSpPr>
          <p:nvPr/>
        </p:nvSpPr>
        <p:spPr bwMode="auto">
          <a:xfrm>
            <a:off x="4230688" y="4358451"/>
            <a:ext cx="4754562" cy="1584325"/>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R1(config)# </a:t>
            </a:r>
            <a:r>
              <a:rPr lang="en-CA" sz="1100" b="1">
                <a:latin typeface="Courier New" charset="0"/>
                <a:cs typeface="Courier New" charset="0"/>
              </a:rPr>
              <a:t>banner motd #</a:t>
            </a:r>
          </a:p>
          <a:p>
            <a:pPr algn="l"/>
            <a:r>
              <a:rPr lang="en-CA" sz="1100">
                <a:latin typeface="Courier New" charset="0"/>
                <a:cs typeface="Courier New" charset="0"/>
              </a:rPr>
              <a:t>Enter TEXT message.  End with the character '#'.</a:t>
            </a:r>
          </a:p>
          <a:p>
            <a:pPr algn="l"/>
            <a:r>
              <a:rPr lang="en-CA" sz="1100">
                <a:latin typeface="Courier New" charset="0"/>
                <a:cs typeface="Courier New" charset="0"/>
              </a:rPr>
              <a:t>    ***********************************************</a:t>
            </a:r>
          </a:p>
          <a:p>
            <a:pPr algn="l"/>
            <a:r>
              <a:rPr lang="en-CA" sz="1100">
                <a:latin typeface="Courier New" charset="0"/>
                <a:cs typeface="Courier New" charset="0"/>
              </a:rPr>
              <a:t>      WARNING: Unauthorized access is prohibited!</a:t>
            </a:r>
          </a:p>
          <a:p>
            <a:pPr algn="l"/>
            <a:r>
              <a:rPr lang="en-CA" sz="1100">
                <a:latin typeface="Courier New" charset="0"/>
                <a:cs typeface="Courier New" charset="0"/>
              </a:rPr>
              <a:t>    ***********************************************</a:t>
            </a:r>
          </a:p>
          <a:p>
            <a:pPr algn="l"/>
            <a:r>
              <a:rPr lang="en-CA" sz="1100">
                <a:latin typeface="Courier New" charset="0"/>
                <a:cs typeface="Courier New" charset="0"/>
              </a:rPr>
              <a:t>#</a:t>
            </a:r>
          </a:p>
          <a:p>
            <a:pPr algn="l"/>
            <a:endParaRPr lang="en-CA" sz="1100">
              <a:latin typeface="Courier New" charset="0"/>
              <a:cs typeface="Courier New" charset="0"/>
            </a:endParaRPr>
          </a:p>
          <a:p>
            <a:pPr algn="l"/>
            <a:r>
              <a:rPr lang="en-CA" sz="1100">
                <a:latin typeface="Courier New" charset="0"/>
                <a:cs typeface="Courier New" charset="0"/>
              </a:rPr>
              <a:t>R1(config)#</a:t>
            </a:r>
            <a:endParaRPr lang="en-CA" sz="1100" b="1">
              <a:latin typeface="Courier New" charset="0"/>
              <a:cs typeface="Courier New" charset="0"/>
            </a:endParaRPr>
          </a:p>
        </p:txBody>
      </p:sp>
      <p:sp>
        <p:nvSpPr>
          <p:cNvPr id="95279" name="TextBox 134"/>
          <p:cNvSpPr txBox="1">
            <a:spLocks noChangeArrowheads="1"/>
          </p:cNvSpPr>
          <p:nvPr/>
        </p:nvSpPr>
        <p:spPr bwMode="auto">
          <a:xfrm>
            <a:off x="4213225" y="5993576"/>
            <a:ext cx="4770438" cy="822325"/>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 </a:t>
            </a:r>
            <a:r>
              <a:rPr lang="en-CA" sz="1100" b="1" dirty="0">
                <a:latin typeface="Courier New" charset="0"/>
                <a:cs typeface="Courier New" charset="0"/>
              </a:rPr>
              <a:t>copy running-</a:t>
            </a:r>
            <a:r>
              <a:rPr lang="en-CA" sz="1100" b="1" dirty="0" err="1">
                <a:latin typeface="Courier New" charset="0"/>
                <a:cs typeface="Courier New" charset="0"/>
              </a:rPr>
              <a:t>config</a:t>
            </a:r>
            <a:r>
              <a:rPr lang="en-CA" sz="1100" b="1" dirty="0">
                <a:latin typeface="Courier New" charset="0"/>
                <a:cs typeface="Courier New" charset="0"/>
              </a:rPr>
              <a:t> </a:t>
            </a:r>
            <a:r>
              <a:rPr lang="en-CA" sz="1100" b="1" dirty="0" err="1">
                <a:latin typeface="Courier New" charset="0"/>
                <a:cs typeface="Courier New" charset="0"/>
              </a:rPr>
              <a:t>startup-config</a:t>
            </a:r>
            <a:r>
              <a:rPr lang="en-CA" sz="1100" b="1" dirty="0">
                <a:latin typeface="Courier New" charset="0"/>
                <a:cs typeface="Courier New" charset="0"/>
              </a:rPr>
              <a:t> </a:t>
            </a:r>
          </a:p>
          <a:p>
            <a:pPr algn="l"/>
            <a:r>
              <a:rPr lang="en-CA" sz="1100" dirty="0">
                <a:latin typeface="Courier New" charset="0"/>
                <a:cs typeface="Courier New" charset="0"/>
              </a:rPr>
              <a:t>Destination filename [</a:t>
            </a:r>
            <a:r>
              <a:rPr lang="en-CA" sz="1100" dirty="0" err="1">
                <a:latin typeface="Courier New" charset="0"/>
                <a:cs typeface="Courier New" charset="0"/>
              </a:rPr>
              <a:t>startup-config</a:t>
            </a:r>
            <a:r>
              <a:rPr lang="en-CA" sz="1100" dirty="0">
                <a:latin typeface="Courier New" charset="0"/>
                <a:cs typeface="Courier New" charset="0"/>
              </a:rPr>
              <a:t>]? </a:t>
            </a:r>
          </a:p>
          <a:p>
            <a:pPr algn="l"/>
            <a:r>
              <a:rPr lang="en-CA" sz="1100" dirty="0">
                <a:latin typeface="Courier New" charset="0"/>
                <a:cs typeface="Courier New" charset="0"/>
              </a:rPr>
              <a:t>Building configuration...</a:t>
            </a:r>
          </a:p>
          <a:p>
            <a:pPr algn="l"/>
            <a:r>
              <a:rPr lang="en-CA" sz="1100" dirty="0">
                <a:latin typeface="Courier New" charset="0"/>
                <a:cs typeface="Courier New" charset="0"/>
              </a:rPr>
              <a:t>[OK]</a:t>
            </a:r>
          </a:p>
        </p:txBody>
      </p:sp>
    </p:spTree>
    <p:extLst>
      <p:ext uri="{BB962C8B-B14F-4D97-AF65-F5344CB8AC3E}">
        <p14:creationId xmlns:p14="http://schemas.microsoft.com/office/powerpoint/2010/main" val="3218273856"/>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549275" y="294384"/>
            <a:ext cx="8042276" cy="993642"/>
          </a:xfrm>
        </p:spPr>
        <p:txBody>
          <a:bodyPr/>
          <a:lstStyle/>
          <a:p>
            <a:pPr eaLnBrk="1" hangingPunct="1"/>
            <a:br>
              <a:rPr lang="en-US" sz="3600" dirty="0">
                <a:latin typeface="Arial" charset="0"/>
              </a:rPr>
            </a:br>
            <a:r>
              <a:rPr lang="en-US" sz="3600" dirty="0">
                <a:latin typeface="Arial" charset="0"/>
              </a:rPr>
              <a:t>Configure LAN Interfaces</a:t>
            </a:r>
          </a:p>
        </p:txBody>
      </p:sp>
      <p:cxnSp>
        <p:nvCxnSpPr>
          <p:cNvPr id="4" name="Straight Connector 3"/>
          <p:cNvCxnSpPr/>
          <p:nvPr/>
        </p:nvCxnSpPr>
        <p:spPr bwMode="auto">
          <a:xfrm flipH="1">
            <a:off x="5384800" y="197622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5" name="Straight Connector 4"/>
          <p:cNvCxnSpPr>
            <a:stCxn id="97296" idx="3"/>
            <a:endCxn id="97311" idx="1"/>
          </p:cNvCxnSpPr>
          <p:nvPr/>
        </p:nvCxnSpPr>
        <p:spPr bwMode="auto">
          <a:xfrm>
            <a:off x="7283450" y="2692190"/>
            <a:ext cx="409575" cy="111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 name="Straight Connector 5"/>
          <p:cNvCxnSpPr>
            <a:stCxn id="97293" idx="3"/>
            <a:endCxn id="97309" idx="3"/>
          </p:cNvCxnSpPr>
          <p:nvPr/>
        </p:nvCxnSpPr>
        <p:spPr bwMode="auto">
          <a:xfrm flipV="1">
            <a:off x="7280275" y="1958765"/>
            <a:ext cx="896938" cy="174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7285" name="Freeform 9"/>
          <p:cNvSpPr>
            <a:spLocks/>
          </p:cNvSpPr>
          <p:nvPr/>
        </p:nvSpPr>
        <p:spPr bwMode="auto">
          <a:xfrm>
            <a:off x="3619500" y="215561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a:lstStyle/>
          <a:p>
            <a:endParaRPr lang="en-US"/>
          </a:p>
        </p:txBody>
      </p:sp>
      <p:cxnSp>
        <p:nvCxnSpPr>
          <p:cNvPr id="8" name="Straight Connector 7"/>
          <p:cNvCxnSpPr>
            <a:stCxn id="97290" idx="1"/>
            <a:endCxn id="97318" idx="0"/>
          </p:cNvCxnSpPr>
          <p:nvPr/>
        </p:nvCxnSpPr>
        <p:spPr bwMode="auto">
          <a:xfrm flipV="1">
            <a:off x="1630363" y="2215940"/>
            <a:ext cx="1747837" cy="4810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9" name="Straight Connector 8"/>
          <p:cNvCxnSpPr>
            <a:stCxn id="97288" idx="0"/>
            <a:endCxn id="97318" idx="0"/>
          </p:cNvCxnSpPr>
          <p:nvPr/>
        </p:nvCxnSpPr>
        <p:spPr bwMode="auto">
          <a:xfrm>
            <a:off x="1998663" y="179684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728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796840"/>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7289" name="TextBox 10"/>
          <p:cNvSpPr txBox="1">
            <a:spLocks noChangeArrowheads="1"/>
          </p:cNvSpPr>
          <p:nvPr/>
        </p:nvSpPr>
        <p:spPr bwMode="auto">
          <a:xfrm>
            <a:off x="1427163" y="1499978"/>
            <a:ext cx="1292225" cy="277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97290"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539790"/>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13" name="Straight Connector 12"/>
          <p:cNvCxnSpPr>
            <a:stCxn id="97296" idx="1"/>
            <a:endCxn id="97295" idx="0"/>
          </p:cNvCxnSpPr>
          <p:nvPr/>
        </p:nvCxnSpPr>
        <p:spPr bwMode="auto">
          <a:xfrm flipH="1" flipV="1">
            <a:off x="5519738" y="2215940"/>
            <a:ext cx="1028700" cy="4762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4" name="Straight Connector 13"/>
          <p:cNvCxnSpPr>
            <a:stCxn id="97293" idx="1"/>
          </p:cNvCxnSpPr>
          <p:nvPr/>
        </p:nvCxnSpPr>
        <p:spPr bwMode="auto">
          <a:xfrm flipH="1">
            <a:off x="5384800" y="197622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729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819065"/>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7294"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2042903"/>
            <a:ext cx="693737" cy="409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7295" name="TextBox 16"/>
          <p:cNvSpPr txBox="1">
            <a:spLocks noChangeArrowheads="1"/>
          </p:cNvSpPr>
          <p:nvPr/>
        </p:nvSpPr>
        <p:spPr bwMode="auto">
          <a:xfrm>
            <a:off x="5329238" y="2215940"/>
            <a:ext cx="381000"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97296" name="Picture 1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535028"/>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7297" name="TextBox 18"/>
          <p:cNvSpPr txBox="1">
            <a:spLocks noChangeArrowheads="1"/>
          </p:cNvSpPr>
          <p:nvPr/>
        </p:nvSpPr>
        <p:spPr bwMode="auto">
          <a:xfrm>
            <a:off x="1335088" y="2838240"/>
            <a:ext cx="129222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97298" name="TextBox 19"/>
          <p:cNvSpPr txBox="1">
            <a:spLocks noChangeArrowheads="1"/>
          </p:cNvSpPr>
          <p:nvPr/>
        </p:nvSpPr>
        <p:spPr bwMode="auto">
          <a:xfrm>
            <a:off x="6424613" y="1525378"/>
            <a:ext cx="9525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97299" name="TextBox 20"/>
          <p:cNvSpPr txBox="1">
            <a:spLocks noChangeArrowheads="1"/>
          </p:cNvSpPr>
          <p:nvPr/>
        </p:nvSpPr>
        <p:spPr bwMode="auto">
          <a:xfrm>
            <a:off x="6434138" y="2822365"/>
            <a:ext cx="952500"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97300" name="TextBox 21"/>
          <p:cNvSpPr txBox="1">
            <a:spLocks noChangeArrowheads="1"/>
          </p:cNvSpPr>
          <p:nvPr/>
        </p:nvSpPr>
        <p:spPr bwMode="auto">
          <a:xfrm>
            <a:off x="3690938" y="1757153"/>
            <a:ext cx="159067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97301" name="TextBox 22"/>
          <p:cNvSpPr txBox="1">
            <a:spLocks noChangeArrowheads="1"/>
          </p:cNvSpPr>
          <p:nvPr/>
        </p:nvSpPr>
        <p:spPr bwMode="auto">
          <a:xfrm>
            <a:off x="4754563" y="2085765"/>
            <a:ext cx="458787"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97302" name="Rectangle 23"/>
          <p:cNvSpPr>
            <a:spLocks noChangeArrowheads="1"/>
          </p:cNvSpPr>
          <p:nvPr/>
        </p:nvSpPr>
        <p:spPr bwMode="auto">
          <a:xfrm>
            <a:off x="1095375" y="1674603"/>
            <a:ext cx="381000"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730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731753"/>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26" name="Straight Connector 25"/>
          <p:cNvCxnSpPr>
            <a:stCxn id="97288" idx="1"/>
            <a:endCxn id="97303" idx="3"/>
          </p:cNvCxnSpPr>
          <p:nvPr/>
        </p:nvCxnSpPr>
        <p:spPr bwMode="auto">
          <a:xfrm flipH="1">
            <a:off x="1196975" y="1954003"/>
            <a:ext cx="433388" cy="1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7305" name="Rectangle 26"/>
          <p:cNvSpPr>
            <a:spLocks noChangeArrowheads="1"/>
          </p:cNvSpPr>
          <p:nvPr/>
        </p:nvSpPr>
        <p:spPr bwMode="auto">
          <a:xfrm>
            <a:off x="1095375" y="2419140"/>
            <a:ext cx="381000"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730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476290"/>
            <a:ext cx="498475" cy="4460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29" name="Straight Connector 28"/>
          <p:cNvCxnSpPr>
            <a:stCxn id="97290" idx="1"/>
            <a:endCxn id="97306" idx="3"/>
          </p:cNvCxnSpPr>
          <p:nvPr/>
        </p:nvCxnSpPr>
        <p:spPr bwMode="auto">
          <a:xfrm flipH="1">
            <a:off x="1196975" y="2696953"/>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7308" name="Rectangle 29"/>
          <p:cNvSpPr>
            <a:spLocks noChangeArrowheads="1"/>
          </p:cNvSpPr>
          <p:nvPr/>
        </p:nvSpPr>
        <p:spPr bwMode="auto">
          <a:xfrm>
            <a:off x="7394575" y="1684128"/>
            <a:ext cx="381000"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730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734928"/>
            <a:ext cx="498475" cy="4460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7310" name="Rectangle 31"/>
          <p:cNvSpPr>
            <a:spLocks noChangeArrowheads="1"/>
          </p:cNvSpPr>
          <p:nvPr/>
        </p:nvSpPr>
        <p:spPr bwMode="auto">
          <a:xfrm>
            <a:off x="7408863" y="2422315"/>
            <a:ext cx="381000"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731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479465"/>
            <a:ext cx="498475" cy="4460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7312" name="TextBox 33"/>
          <p:cNvSpPr txBox="1">
            <a:spLocks noChangeArrowheads="1"/>
          </p:cNvSpPr>
          <p:nvPr/>
        </p:nvSpPr>
        <p:spPr bwMode="auto">
          <a:xfrm>
            <a:off x="5754688" y="1890503"/>
            <a:ext cx="301625"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7313" name="TextBox 34"/>
          <p:cNvSpPr txBox="1">
            <a:spLocks noChangeArrowheads="1"/>
          </p:cNvSpPr>
          <p:nvPr/>
        </p:nvSpPr>
        <p:spPr bwMode="auto">
          <a:xfrm>
            <a:off x="5761038" y="2406440"/>
            <a:ext cx="303212"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7314" name="TextBox 35"/>
          <p:cNvSpPr txBox="1">
            <a:spLocks noChangeArrowheads="1"/>
          </p:cNvSpPr>
          <p:nvPr/>
        </p:nvSpPr>
        <p:spPr bwMode="auto">
          <a:xfrm>
            <a:off x="2627313" y="2349290"/>
            <a:ext cx="488950"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97315" name="TextBox 36"/>
          <p:cNvSpPr txBox="1">
            <a:spLocks noChangeArrowheads="1"/>
          </p:cNvSpPr>
          <p:nvPr/>
        </p:nvSpPr>
        <p:spPr bwMode="auto">
          <a:xfrm>
            <a:off x="3665538" y="2119103"/>
            <a:ext cx="592137" cy="430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97316" name="TextBox 37"/>
          <p:cNvSpPr txBox="1">
            <a:spLocks noChangeArrowheads="1"/>
          </p:cNvSpPr>
          <p:nvPr/>
        </p:nvSpPr>
        <p:spPr bwMode="auto">
          <a:xfrm>
            <a:off x="2640013" y="1687303"/>
            <a:ext cx="488950" cy="430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pic>
        <p:nvPicPr>
          <p:cNvPr id="9731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2042903"/>
            <a:ext cx="693738" cy="409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7318" name="TextBox 39"/>
          <p:cNvSpPr txBox="1">
            <a:spLocks noChangeArrowheads="1"/>
          </p:cNvSpPr>
          <p:nvPr/>
        </p:nvSpPr>
        <p:spPr bwMode="auto">
          <a:xfrm>
            <a:off x="3187700" y="2215940"/>
            <a:ext cx="381000"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97319" name="Rectangle 40"/>
          <p:cNvSpPr>
            <a:spLocks noChangeArrowheads="1"/>
          </p:cNvSpPr>
          <p:nvPr/>
        </p:nvSpPr>
        <p:spPr bwMode="auto">
          <a:xfrm>
            <a:off x="323850" y="1774615"/>
            <a:ext cx="460375"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97320" name="Rectangle 41"/>
          <p:cNvSpPr>
            <a:spLocks noChangeArrowheads="1"/>
          </p:cNvSpPr>
          <p:nvPr/>
        </p:nvSpPr>
        <p:spPr bwMode="auto">
          <a:xfrm>
            <a:off x="323850" y="2520740"/>
            <a:ext cx="460375"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PC2</a:t>
            </a:r>
          </a:p>
        </p:txBody>
      </p:sp>
      <p:sp>
        <p:nvSpPr>
          <p:cNvPr id="97321" name="TextBox 42"/>
          <p:cNvSpPr txBox="1">
            <a:spLocks noChangeArrowheads="1"/>
          </p:cNvSpPr>
          <p:nvPr/>
        </p:nvSpPr>
        <p:spPr bwMode="auto">
          <a:xfrm>
            <a:off x="863600" y="3357353"/>
            <a:ext cx="6229350" cy="3382962"/>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 </a:t>
            </a:r>
            <a:r>
              <a:rPr lang="en-CA" sz="1100" b="1" dirty="0" err="1">
                <a:latin typeface="Courier New" charset="0"/>
                <a:cs typeface="Courier New" charset="0"/>
              </a:rPr>
              <a:t>conf</a:t>
            </a:r>
            <a:r>
              <a:rPr lang="en-CA" sz="1100" b="1" dirty="0">
                <a:latin typeface="Courier New" charset="0"/>
                <a:cs typeface="Courier New" charset="0"/>
              </a:rPr>
              <a:t> t</a:t>
            </a:r>
          </a:p>
          <a:p>
            <a:pPr algn="l"/>
            <a:r>
              <a:rPr lang="en-CA" sz="1100" dirty="0">
                <a:latin typeface="Courier New" charset="0"/>
                <a:cs typeface="Courier New" charset="0"/>
              </a:rPr>
              <a:t>Enter configuration commands, one per line.  End with CNTL/Z.</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r>
              <a:rPr lang="en-CA" sz="1100" b="1" dirty="0">
                <a:latin typeface="Courier New" charset="0"/>
                <a:cs typeface="Courier New" charset="0"/>
              </a:rPr>
              <a:t>interface </a:t>
            </a:r>
            <a:r>
              <a:rPr lang="en-CA" sz="1100" b="1" dirty="0" err="1">
                <a:latin typeface="Courier New" charset="0"/>
                <a:cs typeface="Courier New" charset="0"/>
              </a:rPr>
              <a:t>gigabitethernet</a:t>
            </a:r>
            <a:r>
              <a:rPr lang="en-CA" sz="1100" b="1" dirty="0">
                <a:latin typeface="Courier New" charset="0"/>
                <a:cs typeface="Courier New" charset="0"/>
              </a:rPr>
              <a:t> 0/0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err="1">
                <a:latin typeface="Courier New" charset="0"/>
                <a:cs typeface="Courier New" charset="0"/>
              </a:rPr>
              <a:t>ip</a:t>
            </a:r>
            <a:r>
              <a:rPr lang="en-CA" sz="1100" b="1" dirty="0">
                <a:latin typeface="Courier New" charset="0"/>
                <a:cs typeface="Courier New" charset="0"/>
              </a:rPr>
              <a:t> address 192.168.10.1 255.255.255.0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description Link to LAN-10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a:latin typeface="Courier New" charset="0"/>
                <a:cs typeface="Courier New" charset="0"/>
              </a:rPr>
              <a:t>no shutdown</a:t>
            </a:r>
          </a:p>
          <a:p>
            <a:pPr algn="l"/>
            <a:r>
              <a:rPr lang="en-CA" sz="1100" dirty="0">
                <a:latin typeface="Courier New" charset="0"/>
                <a:cs typeface="Courier New" charset="0"/>
              </a:rPr>
              <a:t>%LINK-5-CHANGED: Interface GigabitEthernet0/0, changed state to up</a:t>
            </a:r>
          </a:p>
          <a:p>
            <a:pPr algn="l"/>
            <a:r>
              <a:rPr lang="en-CA" sz="1100" dirty="0">
                <a:latin typeface="Courier New" charset="0"/>
                <a:cs typeface="Courier New" charset="0"/>
              </a:rPr>
              <a:t>%LINEPROTO-5-UPDOWN: Line protocol on Interface GigabitEthernet0/0, changed state to up</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a:latin typeface="Courier New" charset="0"/>
                <a:cs typeface="Courier New" charset="0"/>
              </a:rPr>
              <a:t>exit</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r>
              <a:rPr lang="en-CA" sz="1100" b="1" dirty="0" err="1">
                <a:latin typeface="Courier New" charset="0"/>
                <a:cs typeface="Courier New" charset="0"/>
              </a:rPr>
              <a:t>int</a:t>
            </a:r>
            <a:r>
              <a:rPr lang="en-CA" sz="1100" b="1" dirty="0">
                <a:latin typeface="Courier New" charset="0"/>
                <a:cs typeface="Courier New" charset="0"/>
              </a:rPr>
              <a:t> g0/1</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err="1">
                <a:latin typeface="Courier New" charset="0"/>
                <a:cs typeface="Courier New" charset="0"/>
              </a:rPr>
              <a:t>ip</a:t>
            </a:r>
            <a:r>
              <a:rPr lang="en-CA" sz="1100" b="1" dirty="0">
                <a:latin typeface="Courier New" charset="0"/>
                <a:cs typeface="Courier New" charset="0"/>
              </a:rPr>
              <a:t> add 192.168.11.1 255.255.255.0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des Link to LAN-11</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a:latin typeface="Courier New" charset="0"/>
                <a:cs typeface="Courier New" charset="0"/>
              </a:rPr>
              <a:t>no shut</a:t>
            </a:r>
          </a:p>
          <a:p>
            <a:pPr algn="l"/>
            <a:r>
              <a:rPr lang="en-CA" sz="1100" dirty="0">
                <a:latin typeface="Courier New" charset="0"/>
                <a:cs typeface="Courier New" charset="0"/>
              </a:rPr>
              <a:t>%LINK-5-CHANGED: Interface GigabitEthernet0/1, changed state to up</a:t>
            </a:r>
          </a:p>
          <a:p>
            <a:pPr algn="l"/>
            <a:r>
              <a:rPr lang="en-CA" sz="1100" dirty="0">
                <a:latin typeface="Courier New" charset="0"/>
                <a:cs typeface="Courier New" charset="0"/>
              </a:rPr>
              <a:t>%LINEPROTO-5-UPDOWN: Line protocol on Interface GigabitEthernet0/1, changed state to up</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a:latin typeface="Courier New" charset="0"/>
                <a:cs typeface="Courier New" charset="0"/>
              </a:rPr>
              <a:t>exit</a:t>
            </a:r>
          </a:p>
        </p:txBody>
      </p:sp>
      <p:cxnSp>
        <p:nvCxnSpPr>
          <p:cNvPr id="44" name="Straight Arrow Connector 43"/>
          <p:cNvCxnSpPr/>
          <p:nvPr/>
        </p:nvCxnSpPr>
        <p:spPr>
          <a:xfrm flipV="1">
            <a:off x="3346450" y="2535028"/>
            <a:ext cx="0" cy="822325"/>
          </a:xfrm>
          <a:prstGeom prst="straightConnector1">
            <a:avLst/>
          </a:prstGeom>
          <a:ln w="381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062977"/>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a:xfrm>
            <a:off x="549275" y="422200"/>
            <a:ext cx="8042276" cy="1013310"/>
          </a:xfrm>
        </p:spPr>
        <p:txBody>
          <a:bodyPr/>
          <a:lstStyle/>
          <a:p>
            <a:pPr eaLnBrk="1" hangingPunct="1"/>
            <a:br>
              <a:rPr lang="en-US" sz="3600" dirty="0">
                <a:latin typeface="Arial" charset="0"/>
              </a:rPr>
            </a:br>
            <a:r>
              <a:rPr lang="en-US" sz="3600" dirty="0">
                <a:latin typeface="Arial" charset="0"/>
              </a:rPr>
              <a:t>Verify Interface Configuration</a:t>
            </a:r>
          </a:p>
        </p:txBody>
      </p:sp>
      <p:cxnSp>
        <p:nvCxnSpPr>
          <p:cNvPr id="4" name="Straight Connector 3"/>
          <p:cNvCxnSpPr/>
          <p:nvPr/>
        </p:nvCxnSpPr>
        <p:spPr bwMode="auto">
          <a:xfrm flipH="1">
            <a:off x="5384800" y="2152949"/>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5" name="Straight Connector 4"/>
          <p:cNvCxnSpPr>
            <a:stCxn id="99344" idx="3"/>
            <a:endCxn id="99359" idx="1"/>
          </p:cNvCxnSpPr>
          <p:nvPr/>
        </p:nvCxnSpPr>
        <p:spPr bwMode="auto">
          <a:xfrm>
            <a:off x="7283450" y="2867324"/>
            <a:ext cx="409575" cy="111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 name="Straight Connector 5"/>
          <p:cNvCxnSpPr>
            <a:stCxn id="99341" idx="3"/>
            <a:endCxn id="99357" idx="3"/>
          </p:cNvCxnSpPr>
          <p:nvPr/>
        </p:nvCxnSpPr>
        <p:spPr bwMode="auto">
          <a:xfrm flipV="1">
            <a:off x="7280275" y="2133899"/>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9333" name="Freeform 9"/>
          <p:cNvSpPr>
            <a:spLocks/>
          </p:cNvSpPr>
          <p:nvPr/>
        </p:nvSpPr>
        <p:spPr bwMode="auto">
          <a:xfrm>
            <a:off x="3619500" y="2332337"/>
            <a:ext cx="1595438" cy="17303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a:lstStyle/>
          <a:p>
            <a:endParaRPr lang="en-US"/>
          </a:p>
        </p:txBody>
      </p:sp>
      <p:cxnSp>
        <p:nvCxnSpPr>
          <p:cNvPr id="8" name="Straight Connector 7"/>
          <p:cNvCxnSpPr>
            <a:stCxn id="99338" idx="1"/>
            <a:endCxn id="99366" idx="0"/>
          </p:cNvCxnSpPr>
          <p:nvPr/>
        </p:nvCxnSpPr>
        <p:spPr bwMode="auto">
          <a:xfrm flipV="1">
            <a:off x="1630363" y="2392662"/>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9" name="Straight Connector 8"/>
          <p:cNvCxnSpPr>
            <a:stCxn id="99336" idx="0"/>
            <a:endCxn id="99366" idx="0"/>
          </p:cNvCxnSpPr>
          <p:nvPr/>
        </p:nvCxnSpPr>
        <p:spPr bwMode="auto">
          <a:xfrm>
            <a:off x="1998663" y="1973562"/>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933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973562"/>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9337" name="TextBox 10"/>
          <p:cNvSpPr txBox="1">
            <a:spLocks noChangeArrowheads="1"/>
          </p:cNvSpPr>
          <p:nvPr/>
        </p:nvSpPr>
        <p:spPr bwMode="auto">
          <a:xfrm>
            <a:off x="1427163" y="1676699"/>
            <a:ext cx="129222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9933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714924"/>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13" name="Straight Connector 12"/>
          <p:cNvCxnSpPr>
            <a:stCxn id="99344" idx="1"/>
            <a:endCxn id="99343" idx="0"/>
          </p:cNvCxnSpPr>
          <p:nvPr/>
        </p:nvCxnSpPr>
        <p:spPr bwMode="auto">
          <a:xfrm flipH="1" flipV="1">
            <a:off x="5519738" y="2392662"/>
            <a:ext cx="1028700" cy="47466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4" name="Straight Connector 13"/>
          <p:cNvCxnSpPr>
            <a:stCxn id="99341" idx="1"/>
          </p:cNvCxnSpPr>
          <p:nvPr/>
        </p:nvCxnSpPr>
        <p:spPr bwMode="auto">
          <a:xfrm flipH="1">
            <a:off x="5384800" y="2152949"/>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934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995787"/>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9342"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2218037"/>
            <a:ext cx="693737" cy="409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9343" name="TextBox 16"/>
          <p:cNvSpPr txBox="1">
            <a:spLocks noChangeArrowheads="1"/>
          </p:cNvSpPr>
          <p:nvPr/>
        </p:nvSpPr>
        <p:spPr bwMode="auto">
          <a:xfrm>
            <a:off x="5329238" y="2392662"/>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99344" name="Picture 1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710162"/>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9345" name="TextBox 18"/>
          <p:cNvSpPr txBox="1">
            <a:spLocks noChangeArrowheads="1"/>
          </p:cNvSpPr>
          <p:nvPr/>
        </p:nvSpPr>
        <p:spPr bwMode="auto">
          <a:xfrm>
            <a:off x="1335088" y="3013374"/>
            <a:ext cx="1292225"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99346" name="TextBox 19"/>
          <p:cNvSpPr txBox="1">
            <a:spLocks noChangeArrowheads="1"/>
          </p:cNvSpPr>
          <p:nvPr/>
        </p:nvSpPr>
        <p:spPr bwMode="auto">
          <a:xfrm>
            <a:off x="6424613" y="1700512"/>
            <a:ext cx="952500" cy="277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99347" name="TextBox 20"/>
          <p:cNvSpPr txBox="1">
            <a:spLocks noChangeArrowheads="1"/>
          </p:cNvSpPr>
          <p:nvPr/>
        </p:nvSpPr>
        <p:spPr bwMode="auto">
          <a:xfrm>
            <a:off x="6434138" y="2999087"/>
            <a:ext cx="9525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99348" name="TextBox 21"/>
          <p:cNvSpPr txBox="1">
            <a:spLocks noChangeArrowheads="1"/>
          </p:cNvSpPr>
          <p:nvPr/>
        </p:nvSpPr>
        <p:spPr bwMode="auto">
          <a:xfrm>
            <a:off x="3690938" y="1932287"/>
            <a:ext cx="159067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99349" name="TextBox 22"/>
          <p:cNvSpPr txBox="1">
            <a:spLocks noChangeArrowheads="1"/>
          </p:cNvSpPr>
          <p:nvPr/>
        </p:nvSpPr>
        <p:spPr bwMode="auto">
          <a:xfrm>
            <a:off x="4754563" y="2260899"/>
            <a:ext cx="458787"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99350" name="Rectangle 23"/>
          <p:cNvSpPr>
            <a:spLocks noChangeArrowheads="1"/>
          </p:cNvSpPr>
          <p:nvPr/>
        </p:nvSpPr>
        <p:spPr bwMode="auto">
          <a:xfrm>
            <a:off x="1095375" y="1851324"/>
            <a:ext cx="381000"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935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906887"/>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26" name="Straight Connector 25"/>
          <p:cNvCxnSpPr>
            <a:stCxn id="99336" idx="1"/>
            <a:endCxn id="99351" idx="3"/>
          </p:cNvCxnSpPr>
          <p:nvPr/>
        </p:nvCxnSpPr>
        <p:spPr bwMode="auto">
          <a:xfrm flipH="1">
            <a:off x="1196975" y="2130724"/>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9353" name="Rectangle 26"/>
          <p:cNvSpPr>
            <a:spLocks noChangeArrowheads="1"/>
          </p:cNvSpPr>
          <p:nvPr/>
        </p:nvSpPr>
        <p:spPr bwMode="auto">
          <a:xfrm>
            <a:off x="1095375" y="2594274"/>
            <a:ext cx="381000"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9354"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651424"/>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cxnSp>
        <p:nvCxnSpPr>
          <p:cNvPr id="29" name="Straight Connector 28"/>
          <p:cNvCxnSpPr>
            <a:stCxn id="99338" idx="1"/>
            <a:endCxn id="99354" idx="3"/>
          </p:cNvCxnSpPr>
          <p:nvPr/>
        </p:nvCxnSpPr>
        <p:spPr bwMode="auto">
          <a:xfrm flipH="1">
            <a:off x="1196975" y="2872087"/>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9356" name="Rectangle 29"/>
          <p:cNvSpPr>
            <a:spLocks noChangeArrowheads="1"/>
          </p:cNvSpPr>
          <p:nvPr/>
        </p:nvSpPr>
        <p:spPr bwMode="auto">
          <a:xfrm>
            <a:off x="7394575" y="1859262"/>
            <a:ext cx="381000" cy="26193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9357"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910062"/>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9358" name="Rectangle 31"/>
          <p:cNvSpPr>
            <a:spLocks noChangeArrowheads="1"/>
          </p:cNvSpPr>
          <p:nvPr/>
        </p:nvSpPr>
        <p:spPr bwMode="auto">
          <a:xfrm>
            <a:off x="7408863" y="2597449"/>
            <a:ext cx="381000"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9935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654599"/>
            <a:ext cx="498475" cy="4476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9360" name="TextBox 33"/>
          <p:cNvSpPr txBox="1">
            <a:spLocks noChangeArrowheads="1"/>
          </p:cNvSpPr>
          <p:nvPr/>
        </p:nvSpPr>
        <p:spPr bwMode="auto">
          <a:xfrm>
            <a:off x="5754688" y="2067224"/>
            <a:ext cx="301625" cy="2603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9361" name="TextBox 34"/>
          <p:cNvSpPr txBox="1">
            <a:spLocks noChangeArrowheads="1"/>
          </p:cNvSpPr>
          <p:nvPr/>
        </p:nvSpPr>
        <p:spPr bwMode="auto">
          <a:xfrm>
            <a:off x="5761038" y="2581574"/>
            <a:ext cx="303212"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9362" name="TextBox 35"/>
          <p:cNvSpPr txBox="1">
            <a:spLocks noChangeArrowheads="1"/>
          </p:cNvSpPr>
          <p:nvPr/>
        </p:nvSpPr>
        <p:spPr bwMode="auto">
          <a:xfrm>
            <a:off x="2627313" y="2526012"/>
            <a:ext cx="488950" cy="430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99363" name="TextBox 36"/>
          <p:cNvSpPr txBox="1">
            <a:spLocks noChangeArrowheads="1"/>
          </p:cNvSpPr>
          <p:nvPr/>
        </p:nvSpPr>
        <p:spPr bwMode="auto">
          <a:xfrm>
            <a:off x="3665538" y="2294237"/>
            <a:ext cx="592137"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99364" name="TextBox 37"/>
          <p:cNvSpPr txBox="1">
            <a:spLocks noChangeArrowheads="1"/>
          </p:cNvSpPr>
          <p:nvPr/>
        </p:nvSpPr>
        <p:spPr bwMode="auto">
          <a:xfrm>
            <a:off x="2640013" y="1862437"/>
            <a:ext cx="488950" cy="431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pic>
        <p:nvPicPr>
          <p:cNvPr id="99365"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2218037"/>
            <a:ext cx="693738" cy="409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9366" name="TextBox 39"/>
          <p:cNvSpPr txBox="1">
            <a:spLocks noChangeArrowheads="1"/>
          </p:cNvSpPr>
          <p:nvPr/>
        </p:nvSpPr>
        <p:spPr bwMode="auto">
          <a:xfrm>
            <a:off x="3187700" y="2392662"/>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99367" name="Rectangle 40"/>
          <p:cNvSpPr>
            <a:spLocks noChangeArrowheads="1"/>
          </p:cNvSpPr>
          <p:nvPr/>
        </p:nvSpPr>
        <p:spPr bwMode="auto">
          <a:xfrm>
            <a:off x="323850" y="1949749"/>
            <a:ext cx="460375"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99368" name="Rectangle 41"/>
          <p:cNvSpPr>
            <a:spLocks noChangeArrowheads="1"/>
          </p:cNvSpPr>
          <p:nvPr/>
        </p:nvSpPr>
        <p:spPr bwMode="auto">
          <a:xfrm>
            <a:off x="323850" y="2695874"/>
            <a:ext cx="460375" cy="2619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PC2</a:t>
            </a:r>
          </a:p>
        </p:txBody>
      </p:sp>
      <p:sp>
        <p:nvSpPr>
          <p:cNvPr id="99369" name="TextBox 42"/>
          <p:cNvSpPr txBox="1">
            <a:spLocks noChangeArrowheads="1"/>
          </p:cNvSpPr>
          <p:nvPr/>
        </p:nvSpPr>
        <p:spPr bwMode="auto">
          <a:xfrm>
            <a:off x="863600" y="3534074"/>
            <a:ext cx="7078663" cy="3095625"/>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R1# </a:t>
            </a:r>
            <a:r>
              <a:rPr lang="en-CA" sz="1100" b="1">
                <a:latin typeface="Courier New" charset="0"/>
                <a:cs typeface="Courier New" charset="0"/>
              </a:rPr>
              <a:t>show ip interface brief</a:t>
            </a:r>
          </a:p>
          <a:p>
            <a:pPr algn="l"/>
            <a:r>
              <a:rPr lang="en-CA" sz="1100">
                <a:latin typeface="Courier New" charset="0"/>
                <a:cs typeface="Courier New" charset="0"/>
              </a:rPr>
              <a:t>Interface              IP-Address      OK? Method Status                Protocol</a:t>
            </a:r>
          </a:p>
          <a:p>
            <a:pPr algn="l"/>
            <a:r>
              <a:rPr lang="en-CA" sz="1100">
                <a:latin typeface="Courier New" charset="0"/>
                <a:cs typeface="Courier New" charset="0"/>
              </a:rPr>
              <a:t> </a:t>
            </a:r>
          </a:p>
          <a:p>
            <a:pPr algn="l"/>
            <a:r>
              <a:rPr lang="en-CA" sz="1100">
                <a:latin typeface="Courier New" charset="0"/>
                <a:cs typeface="Courier New" charset="0"/>
              </a:rPr>
              <a:t>GigabitEthernet0/0     192.168.10.1    YES manual up                    up</a:t>
            </a:r>
          </a:p>
          <a:p>
            <a:pPr algn="l"/>
            <a:r>
              <a:rPr lang="en-CA" sz="1100">
                <a:latin typeface="Courier New" charset="0"/>
                <a:cs typeface="Courier New" charset="0"/>
              </a:rPr>
              <a:t>GigabitEthernet0/1     192.168.11.1    YES manual up                    up</a:t>
            </a:r>
          </a:p>
          <a:p>
            <a:pPr algn="l"/>
            <a:r>
              <a:rPr lang="en-CA" sz="1100">
                <a:latin typeface="Courier New" charset="0"/>
                <a:cs typeface="Courier New" charset="0"/>
              </a:rPr>
              <a:t>Serial0/0/0            209.165.200.225 YES manual up                    up</a:t>
            </a:r>
          </a:p>
          <a:p>
            <a:pPr algn="l"/>
            <a:r>
              <a:rPr lang="en-CA" sz="1100">
                <a:latin typeface="Courier New" charset="0"/>
                <a:cs typeface="Courier New" charset="0"/>
              </a:rPr>
              <a:t>Serial0/0/1            unassigned      YES NVRAM  administratively down down</a:t>
            </a:r>
          </a:p>
          <a:p>
            <a:pPr algn="l"/>
            <a:r>
              <a:rPr lang="en-CA" sz="1100">
                <a:latin typeface="Courier New" charset="0"/>
                <a:cs typeface="Courier New" charset="0"/>
              </a:rPr>
              <a:t>Vlan1                  unassigned      YES NVRAM  administratively down down</a:t>
            </a:r>
          </a:p>
          <a:p>
            <a:pPr algn="l"/>
            <a:r>
              <a:rPr lang="en-CA" sz="1100">
                <a:latin typeface="Courier New" charset="0"/>
                <a:cs typeface="Courier New" charset="0"/>
              </a:rPr>
              <a:t>R1#</a:t>
            </a:r>
          </a:p>
          <a:p>
            <a:pPr algn="l"/>
            <a:r>
              <a:rPr lang="en-CA" sz="1100">
                <a:latin typeface="Courier New" charset="0"/>
                <a:cs typeface="Courier New" charset="0"/>
              </a:rPr>
              <a:t>R1# </a:t>
            </a:r>
            <a:r>
              <a:rPr lang="en-CA" sz="1100" b="1">
                <a:latin typeface="Courier New" charset="0"/>
                <a:cs typeface="Courier New" charset="0"/>
              </a:rPr>
              <a:t>ping 209.165.200.226</a:t>
            </a:r>
          </a:p>
          <a:p>
            <a:pPr algn="l"/>
            <a:endParaRPr lang="en-CA" sz="1100">
              <a:latin typeface="Courier New" charset="0"/>
              <a:cs typeface="Courier New" charset="0"/>
            </a:endParaRPr>
          </a:p>
          <a:p>
            <a:pPr algn="l"/>
            <a:r>
              <a:rPr lang="en-CA" sz="1100">
                <a:latin typeface="Courier New" charset="0"/>
                <a:cs typeface="Courier New" charset="0"/>
              </a:rPr>
              <a:t>Type escape sequence to abort.</a:t>
            </a:r>
          </a:p>
          <a:p>
            <a:pPr algn="l"/>
            <a:r>
              <a:rPr lang="en-CA" sz="1100">
                <a:latin typeface="Courier New" charset="0"/>
                <a:cs typeface="Courier New" charset="0"/>
              </a:rPr>
              <a:t>Sending 5, 100-byte ICMP Echos to 209.165.200.226, timeout is 2 seconds:</a:t>
            </a:r>
          </a:p>
          <a:p>
            <a:pPr algn="l"/>
            <a:r>
              <a:rPr lang="en-CA" sz="1100">
                <a:latin typeface="Courier New" charset="0"/>
                <a:cs typeface="Courier New" charset="0"/>
              </a:rPr>
              <a:t>!!!!!</a:t>
            </a:r>
          </a:p>
          <a:p>
            <a:pPr algn="l"/>
            <a:r>
              <a:rPr lang="en-CA" sz="1100">
                <a:latin typeface="Courier New" charset="0"/>
                <a:cs typeface="Courier New" charset="0"/>
              </a:rPr>
              <a:t>Success rate is 100 percent (5/5), round-trip min/avg/max = 1/2/9 ms</a:t>
            </a:r>
          </a:p>
          <a:p>
            <a:pPr algn="l"/>
            <a:endParaRPr lang="en-CA" sz="1100">
              <a:latin typeface="Courier New" charset="0"/>
              <a:cs typeface="Courier New" charset="0"/>
            </a:endParaRPr>
          </a:p>
          <a:p>
            <a:pPr algn="l"/>
            <a:r>
              <a:rPr lang="en-CA" sz="1100">
                <a:latin typeface="Courier New" charset="0"/>
                <a:cs typeface="Courier New" charset="0"/>
              </a:rPr>
              <a:t>R1#</a:t>
            </a:r>
          </a:p>
          <a:p>
            <a:endParaRPr lang="en-CA" sz="1100">
              <a:latin typeface="Courier New" charset="0"/>
              <a:cs typeface="Courier New" charset="0"/>
            </a:endParaRPr>
          </a:p>
          <a:p>
            <a:endParaRPr lang="en-CA" sz="1100" b="1">
              <a:latin typeface="Courier New" charset="0"/>
              <a:cs typeface="Courier New" charset="0"/>
            </a:endParaRPr>
          </a:p>
        </p:txBody>
      </p:sp>
      <p:cxnSp>
        <p:nvCxnSpPr>
          <p:cNvPr id="44" name="Straight Arrow Connector 43"/>
          <p:cNvCxnSpPr/>
          <p:nvPr/>
        </p:nvCxnSpPr>
        <p:spPr>
          <a:xfrm flipV="1">
            <a:off x="3346450" y="2710162"/>
            <a:ext cx="0" cy="823912"/>
          </a:xfrm>
          <a:prstGeom prst="straightConnector1">
            <a:avLst/>
          </a:prstGeom>
          <a:ln w="381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9513947"/>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Configuring the Default Gateway</a:t>
            </a:r>
          </a:p>
        </p:txBody>
      </p:sp>
      <p:pic>
        <p:nvPicPr>
          <p:cNvPr id="101378" name="Content Placeholder 1" descr="7x25.gif"/>
          <p:cNvPicPr>
            <a:picLocks noGrp="1" noChangeAspect="1"/>
          </p:cNvPicPr>
          <p:nvPr>
            <p:ph idx="1"/>
          </p:nvPr>
        </p:nvPicPr>
        <p:blipFill>
          <a:blip r:embed="rId3">
            <a:extLst>
              <a:ext uri="{28A0092B-C50C-407E-A947-70E740481C1C}">
                <a14:useLocalDpi xmlns:a14="http://schemas.microsoft.com/office/drawing/2010/main" val="0"/>
              </a:ext>
            </a:extLst>
          </a:blip>
          <a:srcRect l="-56747" r="-56747"/>
          <a:stretch>
            <a:fillRect/>
          </a:stretch>
        </p:blipFill>
        <p:spPr>
          <a:xfrm>
            <a:off x="549275" y="1934498"/>
            <a:ext cx="8042276" cy="4343400"/>
          </a:xfrm>
        </p:spPr>
      </p:pic>
    </p:spTree>
    <p:extLst>
      <p:ext uri="{BB962C8B-B14F-4D97-AF65-F5344CB8AC3E}">
        <p14:creationId xmlns:p14="http://schemas.microsoft.com/office/powerpoint/2010/main" val="1089691086"/>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Default Gateway on a Host</a:t>
            </a:r>
          </a:p>
        </p:txBody>
      </p:sp>
      <p:cxnSp>
        <p:nvCxnSpPr>
          <p:cNvPr id="4" name="Straight Connector 3"/>
          <p:cNvCxnSpPr>
            <a:stCxn id="103430" idx="0"/>
            <a:endCxn id="103436" idx="0"/>
          </p:cNvCxnSpPr>
          <p:nvPr/>
        </p:nvCxnSpPr>
        <p:spPr bwMode="auto">
          <a:xfrm flipV="1">
            <a:off x="2690813" y="2632075"/>
            <a:ext cx="1293812" cy="107473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5" name="Straight Connector 4"/>
          <p:cNvCxnSpPr>
            <a:stCxn id="103428" idx="3"/>
            <a:endCxn id="103436" idx="0"/>
          </p:cNvCxnSpPr>
          <p:nvPr/>
        </p:nvCxnSpPr>
        <p:spPr bwMode="auto">
          <a:xfrm>
            <a:off x="2851150" y="2200275"/>
            <a:ext cx="1133475" cy="4318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0342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116138" y="2043113"/>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29" name="TextBox 6"/>
          <p:cNvSpPr txBox="1">
            <a:spLocks noChangeArrowheads="1"/>
          </p:cNvSpPr>
          <p:nvPr/>
        </p:nvSpPr>
        <p:spPr bwMode="auto">
          <a:xfrm>
            <a:off x="1925638" y="1736725"/>
            <a:ext cx="129222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103430"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324100" y="3706813"/>
            <a:ext cx="735013"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31" name="TextBox 8"/>
          <p:cNvSpPr txBox="1">
            <a:spLocks noChangeArrowheads="1"/>
          </p:cNvSpPr>
          <p:nvPr/>
        </p:nvSpPr>
        <p:spPr bwMode="auto">
          <a:xfrm>
            <a:off x="2044700" y="4032250"/>
            <a:ext cx="1292225" cy="2778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cxnSp>
        <p:nvCxnSpPr>
          <p:cNvPr id="10" name="Straight Connector 9"/>
          <p:cNvCxnSpPr>
            <a:stCxn id="103428" idx="1"/>
            <a:endCxn id="103484" idx="3"/>
          </p:cNvCxnSpPr>
          <p:nvPr/>
        </p:nvCxnSpPr>
        <p:spPr bwMode="auto">
          <a:xfrm flipH="1" flipV="1">
            <a:off x="1293813" y="1873250"/>
            <a:ext cx="822325" cy="3270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103433" name="TextBox 10"/>
          <p:cNvSpPr txBox="1">
            <a:spLocks noChangeArrowheads="1"/>
          </p:cNvSpPr>
          <p:nvPr/>
        </p:nvSpPr>
        <p:spPr bwMode="auto">
          <a:xfrm>
            <a:off x="3305175" y="2841625"/>
            <a:ext cx="755650"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G0/1</a:t>
            </a:r>
            <a:endParaRPr lang="en-CA" sz="2000"/>
          </a:p>
          <a:p>
            <a:pPr algn="r"/>
            <a:r>
              <a:rPr lang="en-CA" sz="1100"/>
              <a:t>.1</a:t>
            </a:r>
          </a:p>
        </p:txBody>
      </p:sp>
      <p:sp>
        <p:nvSpPr>
          <p:cNvPr id="103434" name="TextBox 11"/>
          <p:cNvSpPr txBox="1">
            <a:spLocks noChangeArrowheads="1"/>
          </p:cNvSpPr>
          <p:nvPr/>
        </p:nvSpPr>
        <p:spPr bwMode="auto">
          <a:xfrm>
            <a:off x="3438525" y="2051050"/>
            <a:ext cx="488950" cy="4302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G0/0</a:t>
            </a:r>
            <a:endParaRPr lang="en-CA" sz="2000"/>
          </a:p>
        </p:txBody>
      </p:sp>
      <p:pic>
        <p:nvPicPr>
          <p:cNvPr id="103435"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627438" y="2457450"/>
            <a:ext cx="695325" cy="411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36" name="TextBox 13"/>
          <p:cNvSpPr txBox="1">
            <a:spLocks noChangeArrowheads="1"/>
          </p:cNvSpPr>
          <p:nvPr/>
        </p:nvSpPr>
        <p:spPr bwMode="auto">
          <a:xfrm>
            <a:off x="3794125" y="2632075"/>
            <a:ext cx="379413"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grpSp>
        <p:nvGrpSpPr>
          <p:cNvPr id="103437" name="Group 14"/>
          <p:cNvGrpSpPr>
            <a:grpSpLocks/>
          </p:cNvGrpSpPr>
          <p:nvPr/>
        </p:nvGrpSpPr>
        <p:grpSpPr bwMode="auto">
          <a:xfrm>
            <a:off x="420688" y="1592263"/>
            <a:ext cx="1150937" cy="504825"/>
            <a:chOff x="2449309" y="1455539"/>
            <a:chExt cx="1152128" cy="503842"/>
          </a:xfrm>
        </p:grpSpPr>
        <p:sp>
          <p:nvSpPr>
            <p:cNvPr id="103483" name="Rectangle 15"/>
            <p:cNvSpPr>
              <a:spLocks noChangeArrowheads="1"/>
            </p:cNvSpPr>
            <p:nvPr/>
          </p:nvSpPr>
          <p:spPr bwMode="auto">
            <a:xfrm>
              <a:off x="3221205" y="1455539"/>
              <a:ext cx="38023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84"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24338" y="1512557"/>
              <a:ext cx="498075" cy="4468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85" name="Rectangle 17"/>
            <p:cNvSpPr>
              <a:spLocks noChangeArrowheads="1"/>
            </p:cNvSpPr>
            <p:nvPr/>
          </p:nvSpPr>
          <p:spPr bwMode="auto">
            <a:xfrm>
              <a:off x="2449309" y="1554585"/>
              <a:ext cx="46038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PC1</a:t>
              </a:r>
            </a:p>
          </p:txBody>
        </p:sp>
      </p:grpSp>
      <p:cxnSp>
        <p:nvCxnSpPr>
          <p:cNvPr id="19" name="Straight Connector 18"/>
          <p:cNvCxnSpPr>
            <a:stCxn id="103430" idx="1"/>
            <a:endCxn id="103475" idx="3"/>
          </p:cNvCxnSpPr>
          <p:nvPr/>
        </p:nvCxnSpPr>
        <p:spPr bwMode="auto">
          <a:xfrm flipH="1">
            <a:off x="1408113" y="3863975"/>
            <a:ext cx="915987" cy="4889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39" name="Group 19"/>
          <p:cNvGrpSpPr>
            <a:grpSpLocks/>
          </p:cNvGrpSpPr>
          <p:nvPr/>
        </p:nvGrpSpPr>
        <p:grpSpPr bwMode="auto">
          <a:xfrm>
            <a:off x="409575" y="2220913"/>
            <a:ext cx="1150938" cy="546100"/>
            <a:chOff x="2449309" y="1455539"/>
            <a:chExt cx="1152128" cy="545870"/>
          </a:xfrm>
        </p:grpSpPr>
        <p:sp>
          <p:nvSpPr>
            <p:cNvPr id="103480" name="Rectangle 20"/>
            <p:cNvSpPr>
              <a:spLocks noChangeArrowheads="1"/>
            </p:cNvSpPr>
            <p:nvPr/>
          </p:nvSpPr>
          <p:spPr bwMode="auto">
            <a:xfrm>
              <a:off x="3221205" y="1455539"/>
              <a:ext cx="38023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8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76530" y="1554585"/>
              <a:ext cx="498075" cy="4468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82" name="Rectangle 22"/>
            <p:cNvSpPr>
              <a:spLocks noChangeArrowheads="1"/>
            </p:cNvSpPr>
            <p:nvPr/>
          </p:nvSpPr>
          <p:spPr bwMode="auto">
            <a:xfrm>
              <a:off x="2449309" y="1554585"/>
              <a:ext cx="46038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PC2</a:t>
              </a:r>
            </a:p>
          </p:txBody>
        </p:sp>
      </p:grpSp>
      <p:cxnSp>
        <p:nvCxnSpPr>
          <p:cNvPr id="24" name="Straight Connector 23"/>
          <p:cNvCxnSpPr>
            <a:stCxn id="103428" idx="1"/>
            <a:endCxn id="103481" idx="3"/>
          </p:cNvCxnSpPr>
          <p:nvPr/>
        </p:nvCxnSpPr>
        <p:spPr bwMode="auto">
          <a:xfrm flipH="1">
            <a:off x="1335088" y="2200275"/>
            <a:ext cx="781050" cy="3429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41" name="Group 24"/>
          <p:cNvGrpSpPr>
            <a:grpSpLocks/>
          </p:cNvGrpSpPr>
          <p:nvPr/>
        </p:nvGrpSpPr>
        <p:grpSpPr bwMode="auto">
          <a:xfrm>
            <a:off x="493713" y="3478213"/>
            <a:ext cx="1193800" cy="1098550"/>
            <a:chOff x="2262117" y="2565118"/>
            <a:chExt cx="1193416" cy="1098403"/>
          </a:xfrm>
        </p:grpSpPr>
        <p:sp>
          <p:nvSpPr>
            <p:cNvPr id="103474" name="Rectangle 25"/>
            <p:cNvSpPr>
              <a:spLocks noChangeArrowheads="1"/>
            </p:cNvSpPr>
            <p:nvPr/>
          </p:nvSpPr>
          <p:spPr bwMode="auto">
            <a:xfrm>
              <a:off x="3075301" y="3159679"/>
              <a:ext cx="38023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7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78434" y="3216697"/>
              <a:ext cx="498075" cy="4468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76" name="Rectangle 27"/>
            <p:cNvSpPr>
              <a:spLocks noChangeArrowheads="1"/>
            </p:cNvSpPr>
            <p:nvPr/>
          </p:nvSpPr>
          <p:spPr bwMode="auto">
            <a:xfrm>
              <a:off x="2303404" y="3261051"/>
              <a:ext cx="46038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PC4</a:t>
              </a:r>
            </a:p>
          </p:txBody>
        </p:sp>
        <p:sp>
          <p:nvSpPr>
            <p:cNvPr id="103477" name="Rectangle 28"/>
            <p:cNvSpPr>
              <a:spLocks noChangeArrowheads="1"/>
            </p:cNvSpPr>
            <p:nvPr/>
          </p:nvSpPr>
          <p:spPr bwMode="auto">
            <a:xfrm>
              <a:off x="3034014" y="2565118"/>
              <a:ext cx="38023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7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37147" y="2622136"/>
              <a:ext cx="498075" cy="4468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79" name="Rectangle 30"/>
            <p:cNvSpPr>
              <a:spLocks noChangeArrowheads="1"/>
            </p:cNvSpPr>
            <p:nvPr/>
          </p:nvSpPr>
          <p:spPr bwMode="auto">
            <a:xfrm>
              <a:off x="2262117" y="2666490"/>
              <a:ext cx="46038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PC3</a:t>
              </a:r>
            </a:p>
          </p:txBody>
        </p:sp>
      </p:grpSp>
      <p:cxnSp>
        <p:nvCxnSpPr>
          <p:cNvPr id="32" name="Straight Connector 31"/>
          <p:cNvCxnSpPr>
            <a:stCxn id="103430" idx="1"/>
            <a:endCxn id="103478" idx="3"/>
          </p:cNvCxnSpPr>
          <p:nvPr/>
        </p:nvCxnSpPr>
        <p:spPr bwMode="auto">
          <a:xfrm flipH="1" flipV="1">
            <a:off x="1366838" y="3757613"/>
            <a:ext cx="957262" cy="10636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33" name="Curved Connector 32"/>
          <p:cNvCxnSpPr>
            <a:endCxn id="103481" idx="3"/>
          </p:cNvCxnSpPr>
          <p:nvPr/>
        </p:nvCxnSpPr>
        <p:spPr>
          <a:xfrm rot="16200000" flipH="1">
            <a:off x="911226" y="2119312"/>
            <a:ext cx="806450" cy="41275"/>
          </a:xfrm>
          <a:prstGeom prst="curvedConnector4">
            <a:avLst>
              <a:gd name="adj1" fmla="val 7170"/>
              <a:gd name="adj2" fmla="val 2453244"/>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03448" idx="0"/>
            <a:endCxn id="103454" idx="0"/>
          </p:cNvCxnSpPr>
          <p:nvPr/>
        </p:nvCxnSpPr>
        <p:spPr bwMode="auto">
          <a:xfrm flipV="1">
            <a:off x="7251700" y="4364038"/>
            <a:ext cx="1292225" cy="107473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35" name="Straight Connector 34"/>
          <p:cNvCxnSpPr>
            <a:stCxn id="103446" idx="3"/>
            <a:endCxn id="103454" idx="0"/>
          </p:cNvCxnSpPr>
          <p:nvPr/>
        </p:nvCxnSpPr>
        <p:spPr bwMode="auto">
          <a:xfrm>
            <a:off x="7410450" y="3932238"/>
            <a:ext cx="1133475" cy="4318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0344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675438" y="3775075"/>
            <a:ext cx="735012"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47" name="TextBox 36"/>
          <p:cNvSpPr txBox="1">
            <a:spLocks noChangeArrowheads="1"/>
          </p:cNvSpPr>
          <p:nvPr/>
        </p:nvSpPr>
        <p:spPr bwMode="auto">
          <a:xfrm>
            <a:off x="6486525" y="3468688"/>
            <a:ext cx="1292225"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10344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883400" y="5438775"/>
            <a:ext cx="735013"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49" name="TextBox 38"/>
          <p:cNvSpPr txBox="1">
            <a:spLocks noChangeArrowheads="1"/>
          </p:cNvSpPr>
          <p:nvPr/>
        </p:nvSpPr>
        <p:spPr bwMode="auto">
          <a:xfrm>
            <a:off x="6605588" y="5764213"/>
            <a:ext cx="1292225" cy="277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cxnSp>
        <p:nvCxnSpPr>
          <p:cNvPr id="40" name="Straight Connector 39"/>
          <p:cNvCxnSpPr>
            <a:stCxn id="103446" idx="1"/>
            <a:endCxn id="103472" idx="3"/>
          </p:cNvCxnSpPr>
          <p:nvPr/>
        </p:nvCxnSpPr>
        <p:spPr bwMode="auto">
          <a:xfrm flipH="1" flipV="1">
            <a:off x="5853113" y="3605213"/>
            <a:ext cx="822325" cy="3270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103451" name="TextBox 40"/>
          <p:cNvSpPr txBox="1">
            <a:spLocks noChangeArrowheads="1"/>
          </p:cNvSpPr>
          <p:nvPr/>
        </p:nvSpPr>
        <p:spPr bwMode="auto">
          <a:xfrm>
            <a:off x="7864475" y="4573588"/>
            <a:ext cx="755650" cy="430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G0/1</a:t>
            </a:r>
            <a:endParaRPr lang="en-CA" sz="2000"/>
          </a:p>
          <a:p>
            <a:pPr algn="r"/>
            <a:r>
              <a:rPr lang="en-CA" sz="1100"/>
              <a:t>.1</a:t>
            </a:r>
          </a:p>
        </p:txBody>
      </p:sp>
      <p:sp>
        <p:nvSpPr>
          <p:cNvPr id="103452" name="TextBox 41"/>
          <p:cNvSpPr txBox="1">
            <a:spLocks noChangeArrowheads="1"/>
          </p:cNvSpPr>
          <p:nvPr/>
        </p:nvSpPr>
        <p:spPr bwMode="auto">
          <a:xfrm>
            <a:off x="7997825" y="3783013"/>
            <a:ext cx="488950" cy="4302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G0/0</a:t>
            </a:r>
            <a:endParaRPr lang="en-CA" sz="2000"/>
          </a:p>
        </p:txBody>
      </p:sp>
      <p:pic>
        <p:nvPicPr>
          <p:cNvPr id="103453"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8188325" y="4189413"/>
            <a:ext cx="693738" cy="4111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54" name="TextBox 43"/>
          <p:cNvSpPr txBox="1">
            <a:spLocks noChangeArrowheads="1"/>
          </p:cNvSpPr>
          <p:nvPr/>
        </p:nvSpPr>
        <p:spPr bwMode="auto">
          <a:xfrm>
            <a:off x="8353425" y="4364038"/>
            <a:ext cx="381000" cy="2762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grpSp>
        <p:nvGrpSpPr>
          <p:cNvPr id="103455" name="Group 44"/>
          <p:cNvGrpSpPr>
            <a:grpSpLocks/>
          </p:cNvGrpSpPr>
          <p:nvPr/>
        </p:nvGrpSpPr>
        <p:grpSpPr bwMode="auto">
          <a:xfrm>
            <a:off x="4979988" y="3324225"/>
            <a:ext cx="1152525" cy="504825"/>
            <a:chOff x="2449309" y="1455539"/>
            <a:chExt cx="1152128" cy="503842"/>
          </a:xfrm>
        </p:grpSpPr>
        <p:sp>
          <p:nvSpPr>
            <p:cNvPr id="103471" name="Rectangle 45"/>
            <p:cNvSpPr>
              <a:spLocks noChangeArrowheads="1"/>
            </p:cNvSpPr>
            <p:nvPr/>
          </p:nvSpPr>
          <p:spPr bwMode="auto">
            <a:xfrm>
              <a:off x="3221205" y="1455539"/>
              <a:ext cx="38023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7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24338" y="1512557"/>
              <a:ext cx="498075" cy="4468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73" name="Rectangle 47"/>
            <p:cNvSpPr>
              <a:spLocks noChangeArrowheads="1"/>
            </p:cNvSpPr>
            <p:nvPr/>
          </p:nvSpPr>
          <p:spPr bwMode="auto">
            <a:xfrm>
              <a:off x="2449309" y="1554585"/>
              <a:ext cx="46038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PC1</a:t>
              </a:r>
            </a:p>
          </p:txBody>
        </p:sp>
      </p:grpSp>
      <p:cxnSp>
        <p:nvCxnSpPr>
          <p:cNvPr id="49" name="Straight Connector 48"/>
          <p:cNvCxnSpPr>
            <a:stCxn id="103448" idx="1"/>
            <a:endCxn id="103463" idx="3"/>
          </p:cNvCxnSpPr>
          <p:nvPr/>
        </p:nvCxnSpPr>
        <p:spPr bwMode="auto">
          <a:xfrm flipH="1">
            <a:off x="5969000" y="5595938"/>
            <a:ext cx="914400" cy="4889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57" name="Group 49"/>
          <p:cNvGrpSpPr>
            <a:grpSpLocks/>
          </p:cNvGrpSpPr>
          <p:nvPr/>
        </p:nvGrpSpPr>
        <p:grpSpPr bwMode="auto">
          <a:xfrm>
            <a:off x="4968875" y="3952875"/>
            <a:ext cx="1152525" cy="546100"/>
            <a:chOff x="2449309" y="1455539"/>
            <a:chExt cx="1152128" cy="545870"/>
          </a:xfrm>
        </p:grpSpPr>
        <p:sp>
          <p:nvSpPr>
            <p:cNvPr id="103468" name="Rectangle 50"/>
            <p:cNvSpPr>
              <a:spLocks noChangeArrowheads="1"/>
            </p:cNvSpPr>
            <p:nvPr/>
          </p:nvSpPr>
          <p:spPr bwMode="auto">
            <a:xfrm>
              <a:off x="3221205" y="1455539"/>
              <a:ext cx="38023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.11</a:t>
              </a:r>
            </a:p>
          </p:txBody>
        </p:sp>
        <p:pic>
          <p:nvPicPr>
            <p:cNvPr id="10346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76530" y="1554585"/>
              <a:ext cx="498075" cy="4468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70" name="Rectangle 52"/>
            <p:cNvSpPr>
              <a:spLocks noChangeArrowheads="1"/>
            </p:cNvSpPr>
            <p:nvPr/>
          </p:nvSpPr>
          <p:spPr bwMode="auto">
            <a:xfrm>
              <a:off x="2449309" y="1554585"/>
              <a:ext cx="46038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PC2</a:t>
              </a:r>
            </a:p>
          </p:txBody>
        </p:sp>
      </p:grpSp>
      <p:cxnSp>
        <p:nvCxnSpPr>
          <p:cNvPr id="54" name="Straight Connector 53"/>
          <p:cNvCxnSpPr>
            <a:stCxn id="103446" idx="1"/>
            <a:endCxn id="103469" idx="3"/>
          </p:cNvCxnSpPr>
          <p:nvPr/>
        </p:nvCxnSpPr>
        <p:spPr bwMode="auto">
          <a:xfrm flipH="1">
            <a:off x="5894388" y="3932238"/>
            <a:ext cx="781050" cy="3429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59" name="Group 54"/>
          <p:cNvGrpSpPr>
            <a:grpSpLocks/>
          </p:cNvGrpSpPr>
          <p:nvPr/>
        </p:nvGrpSpPr>
        <p:grpSpPr bwMode="auto">
          <a:xfrm>
            <a:off x="5054600" y="5210175"/>
            <a:ext cx="1193800" cy="1098550"/>
            <a:chOff x="2262117" y="2565118"/>
            <a:chExt cx="1193416" cy="1098403"/>
          </a:xfrm>
        </p:grpSpPr>
        <p:sp>
          <p:nvSpPr>
            <p:cNvPr id="103462" name="Rectangle 55"/>
            <p:cNvSpPr>
              <a:spLocks noChangeArrowheads="1"/>
            </p:cNvSpPr>
            <p:nvPr/>
          </p:nvSpPr>
          <p:spPr bwMode="auto">
            <a:xfrm>
              <a:off x="3075301" y="3159679"/>
              <a:ext cx="38023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.11</a:t>
              </a:r>
            </a:p>
          </p:txBody>
        </p:sp>
        <p:pic>
          <p:nvPicPr>
            <p:cNvPr id="10346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78434" y="3216697"/>
              <a:ext cx="498075" cy="4468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64" name="Rectangle 57"/>
            <p:cNvSpPr>
              <a:spLocks noChangeArrowheads="1"/>
            </p:cNvSpPr>
            <p:nvPr/>
          </p:nvSpPr>
          <p:spPr bwMode="auto">
            <a:xfrm>
              <a:off x="2303404" y="3261051"/>
              <a:ext cx="46038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PC4</a:t>
              </a:r>
            </a:p>
          </p:txBody>
        </p:sp>
        <p:sp>
          <p:nvSpPr>
            <p:cNvPr id="103465" name="Rectangle 58"/>
            <p:cNvSpPr>
              <a:spLocks noChangeArrowheads="1"/>
            </p:cNvSpPr>
            <p:nvPr/>
          </p:nvSpPr>
          <p:spPr bwMode="auto">
            <a:xfrm>
              <a:off x="3034014" y="2565118"/>
              <a:ext cx="38023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346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37147" y="2622136"/>
              <a:ext cx="498075" cy="4468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3467" name="Rectangle 60"/>
            <p:cNvSpPr>
              <a:spLocks noChangeArrowheads="1"/>
            </p:cNvSpPr>
            <p:nvPr/>
          </p:nvSpPr>
          <p:spPr bwMode="auto">
            <a:xfrm>
              <a:off x="2262117" y="2666490"/>
              <a:ext cx="46038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PC3</a:t>
              </a:r>
            </a:p>
          </p:txBody>
        </p:sp>
      </p:grpSp>
      <p:cxnSp>
        <p:nvCxnSpPr>
          <p:cNvPr id="62" name="Straight Connector 61"/>
          <p:cNvCxnSpPr>
            <a:stCxn id="103448" idx="1"/>
            <a:endCxn id="103466" idx="3"/>
          </p:cNvCxnSpPr>
          <p:nvPr/>
        </p:nvCxnSpPr>
        <p:spPr bwMode="auto">
          <a:xfrm flipH="1" flipV="1">
            <a:off x="5927725" y="5489575"/>
            <a:ext cx="955675" cy="1063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3" name="Curved Connector 62"/>
          <p:cNvCxnSpPr>
            <a:stCxn id="103472" idx="3"/>
            <a:endCxn id="103466" idx="3"/>
          </p:cNvCxnSpPr>
          <p:nvPr/>
        </p:nvCxnSpPr>
        <p:spPr>
          <a:xfrm>
            <a:off x="5853113" y="3605213"/>
            <a:ext cx="74612" cy="1884362"/>
          </a:xfrm>
          <a:prstGeom prst="curvedConnector3">
            <a:avLst>
              <a:gd name="adj1" fmla="val 3294227"/>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8573655"/>
      </p:ext>
    </p:extLst>
  </p:cSld>
  <p:clrMapOvr>
    <a:masterClrMapping/>
  </p:clrMapOvr>
  <p:transition spd="med">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2"/>
          <p:cNvSpPr>
            <a:spLocks noGrp="1" noChangeArrowheads="1"/>
          </p:cNvSpPr>
          <p:nvPr>
            <p:ph type="title"/>
          </p:nvPr>
        </p:nvSpPr>
        <p:spPr/>
        <p:txBody>
          <a:bodyPr/>
          <a:lstStyle/>
          <a:p>
            <a:pPr eaLnBrk="1" hangingPunct="1"/>
            <a:br>
              <a:rPr lang="en-US" sz="3600" dirty="0">
                <a:latin typeface="Arial" charset="0"/>
              </a:rPr>
            </a:br>
            <a:r>
              <a:rPr lang="en-US" sz="3600" dirty="0">
                <a:latin typeface="Arial" charset="0"/>
              </a:rPr>
              <a:t>Default Gateway on a Switch</a:t>
            </a:r>
          </a:p>
        </p:txBody>
      </p:sp>
      <p:grpSp>
        <p:nvGrpSpPr>
          <p:cNvPr id="105474" name="Group 3"/>
          <p:cNvGrpSpPr>
            <a:grpSpLocks/>
          </p:cNvGrpSpPr>
          <p:nvPr/>
        </p:nvGrpSpPr>
        <p:grpSpPr bwMode="auto">
          <a:xfrm>
            <a:off x="828675" y="1758950"/>
            <a:ext cx="7493000" cy="3859506"/>
            <a:chOff x="463704" y="1412776"/>
            <a:chExt cx="7959454" cy="3858272"/>
          </a:xfrm>
        </p:grpSpPr>
        <p:pic>
          <p:nvPicPr>
            <p:cNvPr id="105475"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60626" y="3598587"/>
              <a:ext cx="1251734" cy="148431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cxnSp>
          <p:nvCxnSpPr>
            <p:cNvPr id="6" name="Straight Connector 5"/>
            <p:cNvCxnSpPr>
              <a:stCxn id="105478" idx="1"/>
              <a:endCxn id="105505" idx="0"/>
            </p:cNvCxnSpPr>
            <p:nvPr/>
          </p:nvCxnSpPr>
          <p:spPr bwMode="auto">
            <a:xfrm flipH="1">
              <a:off x="4215778" y="3755178"/>
              <a:ext cx="1150074" cy="19044"/>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7" name="Straight Connector 6"/>
            <p:cNvCxnSpPr>
              <a:stCxn id="105490" idx="3"/>
              <a:endCxn id="105505" idx="0"/>
            </p:cNvCxnSpPr>
            <p:nvPr/>
          </p:nvCxnSpPr>
          <p:spPr bwMode="auto">
            <a:xfrm flipV="1">
              <a:off x="2494039" y="3774222"/>
              <a:ext cx="1721738" cy="396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05478" name="Picture 41"/>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366629" y="3598587"/>
              <a:ext cx="611031"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5479" name="TextBox 8"/>
            <p:cNvSpPr txBox="1">
              <a:spLocks noChangeArrowheads="1"/>
            </p:cNvSpPr>
            <p:nvPr/>
          </p:nvSpPr>
          <p:spPr bwMode="auto">
            <a:xfrm>
              <a:off x="4374067" y="3313586"/>
              <a:ext cx="1431310"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grpSp>
          <p:nvGrpSpPr>
            <p:cNvPr id="105480" name="Group 9"/>
            <p:cNvGrpSpPr>
              <a:grpSpLocks/>
            </p:cNvGrpSpPr>
            <p:nvPr/>
          </p:nvGrpSpPr>
          <p:grpSpPr bwMode="auto">
            <a:xfrm>
              <a:off x="3572118" y="3567589"/>
              <a:ext cx="1517603" cy="602052"/>
              <a:chOff x="4729482" y="1790208"/>
              <a:chExt cx="1825535" cy="602052"/>
            </a:xfrm>
          </p:grpSpPr>
          <p:sp>
            <p:nvSpPr>
              <p:cNvPr id="105502" name="TextBox 31"/>
              <p:cNvSpPr txBox="1">
                <a:spLocks noChangeArrowheads="1"/>
              </p:cNvSpPr>
              <p:nvPr/>
            </p:nvSpPr>
            <p:spPr bwMode="auto">
              <a:xfrm>
                <a:off x="5842613" y="1792096"/>
                <a:ext cx="712404" cy="60016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p>
              <a:p>
                <a:r>
                  <a:rPr lang="en-CA" sz="1100"/>
                  <a:t>G0/1</a:t>
                </a:r>
                <a:endParaRPr lang="en-CA" sz="2000"/>
              </a:p>
              <a:p>
                <a:endParaRPr lang="en-CA" sz="1100"/>
              </a:p>
            </p:txBody>
          </p:sp>
          <p:sp>
            <p:nvSpPr>
              <p:cNvPr id="105503" name="TextBox 32"/>
              <p:cNvSpPr txBox="1">
                <a:spLocks noChangeArrowheads="1"/>
              </p:cNvSpPr>
              <p:nvPr/>
            </p:nvSpPr>
            <p:spPr bwMode="auto">
              <a:xfrm>
                <a:off x="4729482" y="1790208"/>
                <a:ext cx="489237" cy="4308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G0/0</a:t>
                </a:r>
                <a:endParaRPr lang="en-CA" sz="2000"/>
              </a:p>
            </p:txBody>
          </p:sp>
          <p:pic>
            <p:nvPicPr>
              <p:cNvPr id="105504" name="Picture 37"/>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148082" y="1823139"/>
                <a:ext cx="694532" cy="4100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5505" name="TextBox 34"/>
              <p:cNvSpPr txBox="1">
                <a:spLocks noChangeArrowheads="1"/>
              </p:cNvSpPr>
              <p:nvPr/>
            </p:nvSpPr>
            <p:spPr bwMode="auto">
              <a:xfrm>
                <a:off x="5313920" y="1997032"/>
                <a:ext cx="380232"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grpSp>
        <p:grpSp>
          <p:nvGrpSpPr>
            <p:cNvPr id="105481" name="Group 10"/>
            <p:cNvGrpSpPr>
              <a:grpSpLocks/>
            </p:cNvGrpSpPr>
            <p:nvPr/>
          </p:nvGrpSpPr>
          <p:grpSpPr bwMode="auto">
            <a:xfrm>
              <a:off x="463704" y="3207376"/>
              <a:ext cx="3097115" cy="1173705"/>
              <a:chOff x="1929066" y="957918"/>
              <a:chExt cx="3725541" cy="1173705"/>
            </a:xfrm>
          </p:grpSpPr>
          <p:pic>
            <p:nvPicPr>
              <p:cNvPr id="105490" name="Picture 41"/>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635896" y="1408135"/>
                <a:ext cx="735013" cy="314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5491" name="TextBox 20"/>
              <p:cNvSpPr txBox="1">
                <a:spLocks noChangeArrowheads="1"/>
              </p:cNvSpPr>
              <p:nvPr/>
            </p:nvSpPr>
            <p:spPr bwMode="auto">
              <a:xfrm>
                <a:off x="4362265" y="1108082"/>
                <a:ext cx="1292342" cy="27699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cxnSp>
            <p:nvCxnSpPr>
              <p:cNvPr id="22" name="Straight Connector 21"/>
              <p:cNvCxnSpPr>
                <a:stCxn id="105490" idx="1"/>
                <a:endCxn id="105500" idx="3"/>
              </p:cNvCxnSpPr>
              <p:nvPr/>
            </p:nvCxnSpPr>
            <p:spPr bwMode="auto">
              <a:xfrm flipH="1" flipV="1">
                <a:off x="2813489" y="1239105"/>
                <a:ext cx="823568" cy="325334"/>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5493" name="Group 22"/>
              <p:cNvGrpSpPr>
                <a:grpSpLocks/>
              </p:cNvGrpSpPr>
              <p:nvPr/>
            </p:nvGrpSpPr>
            <p:grpSpPr bwMode="auto">
              <a:xfrm>
                <a:off x="1939917" y="957918"/>
                <a:ext cx="1152128" cy="503842"/>
                <a:chOff x="2449309" y="1455539"/>
                <a:chExt cx="1152128" cy="503842"/>
              </a:xfrm>
            </p:grpSpPr>
            <p:sp>
              <p:nvSpPr>
                <p:cNvPr id="105499" name="Rectangle 28"/>
                <p:cNvSpPr>
                  <a:spLocks noChangeArrowheads="1"/>
                </p:cNvSpPr>
                <p:nvPr/>
              </p:nvSpPr>
              <p:spPr bwMode="auto">
                <a:xfrm>
                  <a:off x="3221205" y="1455539"/>
                  <a:ext cx="38023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105500" name="Picture 34"/>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2824338" y="1512557"/>
                  <a:ext cx="498075" cy="4468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5501" name="Rectangle 30"/>
                <p:cNvSpPr>
                  <a:spLocks noChangeArrowheads="1"/>
                </p:cNvSpPr>
                <p:nvPr/>
              </p:nvSpPr>
              <p:spPr bwMode="auto">
                <a:xfrm>
                  <a:off x="2449309" y="1554585"/>
                  <a:ext cx="46038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PC1</a:t>
                  </a:r>
                </a:p>
              </p:txBody>
            </p:sp>
          </p:grpSp>
          <p:grpSp>
            <p:nvGrpSpPr>
              <p:cNvPr id="105494" name="Group 23"/>
              <p:cNvGrpSpPr>
                <a:grpSpLocks/>
              </p:cNvGrpSpPr>
              <p:nvPr/>
            </p:nvGrpSpPr>
            <p:grpSpPr bwMode="auto">
              <a:xfrm>
                <a:off x="1929066" y="1585753"/>
                <a:ext cx="1152128" cy="545870"/>
                <a:chOff x="2449309" y="1455539"/>
                <a:chExt cx="1152128" cy="545870"/>
              </a:xfrm>
            </p:grpSpPr>
            <p:sp>
              <p:nvSpPr>
                <p:cNvPr id="105496" name="Rectangle 25"/>
                <p:cNvSpPr>
                  <a:spLocks noChangeArrowheads="1"/>
                </p:cNvSpPr>
                <p:nvPr/>
              </p:nvSpPr>
              <p:spPr bwMode="auto">
                <a:xfrm>
                  <a:off x="3221205" y="1455539"/>
                  <a:ext cx="38023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.11</a:t>
                  </a:r>
                </a:p>
              </p:txBody>
            </p:sp>
            <p:pic>
              <p:nvPicPr>
                <p:cNvPr id="105497" name="Picture 34"/>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2876530" y="1554585"/>
                  <a:ext cx="498075" cy="4468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5498" name="Rectangle 27"/>
                <p:cNvSpPr>
                  <a:spLocks noChangeArrowheads="1"/>
                </p:cNvSpPr>
                <p:nvPr/>
              </p:nvSpPr>
              <p:spPr bwMode="auto">
                <a:xfrm>
                  <a:off x="2449309" y="1554585"/>
                  <a:ext cx="46038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PC2</a:t>
                  </a:r>
                </a:p>
              </p:txBody>
            </p:sp>
          </p:grpSp>
          <p:cxnSp>
            <p:nvCxnSpPr>
              <p:cNvPr id="25" name="Straight Connector 24"/>
              <p:cNvCxnSpPr>
                <a:stCxn id="105490" idx="1"/>
                <a:endCxn id="105497" idx="3"/>
              </p:cNvCxnSpPr>
              <p:nvPr/>
            </p:nvCxnSpPr>
            <p:spPr bwMode="auto">
              <a:xfrm flipH="1">
                <a:off x="2854058" y="1564439"/>
                <a:ext cx="782998" cy="34279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cxnSp>
          <p:nvCxnSpPr>
            <p:cNvPr id="12" name="Straight Connector 11"/>
            <p:cNvCxnSpPr>
              <a:stCxn id="105478" idx="3"/>
              <a:endCxn id="105475" idx="1"/>
            </p:cNvCxnSpPr>
            <p:nvPr/>
          </p:nvCxnSpPr>
          <p:spPr bwMode="auto">
            <a:xfrm>
              <a:off x="5977987" y="3755178"/>
              <a:ext cx="583468" cy="585601"/>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3" name="Curved Connector 12"/>
            <p:cNvCxnSpPr>
              <a:stCxn id="105475" idx="0"/>
              <a:endCxn id="105490" idx="0"/>
            </p:cNvCxnSpPr>
            <p:nvPr/>
          </p:nvCxnSpPr>
          <p:spPr>
            <a:xfrm rot="16200000" flipH="1" flipV="1">
              <a:off x="4658589" y="1128292"/>
              <a:ext cx="58718" cy="4998267"/>
            </a:xfrm>
            <a:prstGeom prst="curvedConnector3">
              <a:avLst>
                <a:gd name="adj1" fmla="val -1054137"/>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4" name="Rectangle 13"/>
            <p:cNvSpPr/>
            <p:nvPr/>
          </p:nvSpPr>
          <p:spPr>
            <a:xfrm>
              <a:off x="5617113" y="1412776"/>
              <a:ext cx="2806045" cy="1679039"/>
            </a:xfrm>
            <a:prstGeom prst="rect">
              <a:avLst/>
            </a:prstGeom>
            <a:solidFill>
              <a:schemeClr val="bg1">
                <a:lumMod val="8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US" sz="800" dirty="0">
                  <a:solidFill>
                    <a:schemeClr val="tx1"/>
                  </a:solidFill>
                  <a:latin typeface="Courier New" pitchFamily="49" charset="0"/>
                  <a:cs typeface="Courier New" pitchFamily="49" charset="0"/>
                </a:rPr>
                <a:t>S1#</a:t>
              </a:r>
              <a:r>
                <a:rPr lang="en-US" sz="800" b="1" dirty="0">
                  <a:solidFill>
                    <a:schemeClr val="tx1"/>
                  </a:solidFill>
                  <a:latin typeface="Courier New" pitchFamily="49" charset="0"/>
                  <a:cs typeface="Courier New" pitchFamily="49" charset="0"/>
                </a:rPr>
                <a:t>show running-</a:t>
              </a:r>
              <a:r>
                <a:rPr lang="en-US" sz="800" b="1" dirty="0" err="1">
                  <a:solidFill>
                    <a:schemeClr val="tx1"/>
                  </a:solidFill>
                  <a:latin typeface="Courier New" pitchFamily="49" charset="0"/>
                  <a:cs typeface="Courier New" pitchFamily="49" charset="0"/>
                </a:rPr>
                <a:t>config</a:t>
              </a:r>
              <a:r>
                <a:rPr lang="en-US" sz="800" dirty="0">
                  <a:solidFill>
                    <a:schemeClr val="tx1"/>
                  </a:solidFill>
                  <a:latin typeface="Courier New" pitchFamily="49" charset="0"/>
                  <a:cs typeface="Courier New" pitchFamily="49" charset="0"/>
                </a:rPr>
                <a:t> </a:t>
              </a:r>
            </a:p>
            <a:p>
              <a:pPr algn="l">
                <a:defRPr/>
              </a:pPr>
              <a:r>
                <a:rPr lang="en-US" sz="800" dirty="0">
                  <a:solidFill>
                    <a:schemeClr val="tx1"/>
                  </a:solidFill>
                  <a:latin typeface="Courier New" pitchFamily="49" charset="0"/>
                  <a:cs typeface="Courier New" pitchFamily="49" charset="0"/>
                </a:rPr>
                <a:t>Building configuration...</a:t>
              </a:r>
            </a:p>
            <a:p>
              <a:pPr algn="l">
                <a:defRPr/>
              </a:pPr>
              <a:r>
                <a:rPr lang="en-US" sz="800" dirty="0">
                  <a:solidFill>
                    <a:schemeClr val="tx1"/>
                  </a:solidFill>
                  <a:latin typeface="Courier New" pitchFamily="49" charset="0"/>
                  <a:cs typeface="Courier New" pitchFamily="49" charset="0"/>
                </a:rPr>
                <a:t>!</a:t>
              </a:r>
            </a:p>
            <a:p>
              <a:pPr algn="l">
                <a:defRPr/>
              </a:pPr>
              <a:r>
                <a:rPr lang="en-US" sz="800" dirty="0">
                  <a:solidFill>
                    <a:schemeClr val="tx1"/>
                  </a:solidFill>
                  <a:latin typeface="Courier New" pitchFamily="49" charset="0"/>
                  <a:cs typeface="Courier New" pitchFamily="49" charset="0"/>
                </a:rPr>
                <a:t>&lt;output omitted&gt;</a:t>
              </a:r>
              <a:endParaRPr lang="en-US" sz="800" dirty="0">
                <a:solidFill>
                  <a:schemeClr val="tx1"/>
                </a:solidFill>
              </a:endParaRPr>
            </a:p>
            <a:p>
              <a:pPr algn="l">
                <a:defRPr/>
              </a:pPr>
              <a:r>
                <a:rPr lang="en-US" sz="800" dirty="0">
                  <a:solidFill>
                    <a:schemeClr val="tx1"/>
                  </a:solidFill>
                  <a:latin typeface="Courier New" pitchFamily="49" charset="0"/>
                  <a:cs typeface="Courier New" pitchFamily="49" charset="0"/>
                </a:rPr>
                <a:t>service password-encryption</a:t>
              </a:r>
            </a:p>
            <a:p>
              <a:pPr algn="l">
                <a:defRPr/>
              </a:pPr>
              <a:r>
                <a:rPr lang="en-US" sz="800" dirty="0">
                  <a:solidFill>
                    <a:schemeClr val="tx1"/>
                  </a:solidFill>
                  <a:latin typeface="Courier New" pitchFamily="49" charset="0"/>
                  <a:cs typeface="Courier New" pitchFamily="49" charset="0"/>
                </a:rPr>
                <a:t>!</a:t>
              </a:r>
            </a:p>
            <a:p>
              <a:pPr algn="l">
                <a:defRPr/>
              </a:pPr>
              <a:r>
                <a:rPr lang="en-US" sz="800" dirty="0">
                  <a:solidFill>
                    <a:schemeClr val="tx1"/>
                  </a:solidFill>
                  <a:latin typeface="Courier New" pitchFamily="49" charset="0"/>
                  <a:cs typeface="Courier New" pitchFamily="49" charset="0"/>
                </a:rPr>
                <a:t>hostname </a:t>
              </a:r>
              <a:r>
                <a:rPr lang="en-US" sz="800" dirty="0" err="1">
                  <a:solidFill>
                    <a:schemeClr val="tx1"/>
                  </a:solidFill>
                  <a:latin typeface="Courier New" pitchFamily="49" charset="0"/>
                  <a:cs typeface="Courier New" pitchFamily="49" charset="0"/>
                </a:rPr>
                <a:t>S1</a:t>
              </a:r>
              <a:endParaRPr lang="en-US" sz="800" dirty="0">
                <a:solidFill>
                  <a:schemeClr val="tx1"/>
                </a:solidFill>
                <a:latin typeface="Courier New" pitchFamily="49" charset="0"/>
                <a:cs typeface="Courier New" pitchFamily="49" charset="0"/>
              </a:endParaRPr>
            </a:p>
            <a:p>
              <a:pPr algn="l">
                <a:defRPr/>
              </a:pPr>
              <a:r>
                <a:rPr lang="en-US" sz="800" dirty="0">
                  <a:solidFill>
                    <a:schemeClr val="tx1"/>
                  </a:solidFill>
                  <a:latin typeface="Courier New" pitchFamily="49" charset="0"/>
                  <a:cs typeface="Courier New" pitchFamily="49" charset="0"/>
                </a:rPr>
                <a:t>!</a:t>
              </a:r>
            </a:p>
            <a:p>
              <a:pPr algn="l">
                <a:defRPr/>
              </a:pPr>
              <a:r>
                <a:rPr lang="en-US" sz="800" dirty="0">
                  <a:solidFill>
                    <a:schemeClr val="tx1"/>
                  </a:solidFill>
                  <a:latin typeface="Courier New" pitchFamily="49" charset="0"/>
                  <a:cs typeface="Courier New" pitchFamily="49" charset="0"/>
                </a:rPr>
                <a:t>Interface </a:t>
              </a:r>
              <a:r>
                <a:rPr lang="en-US" sz="800" dirty="0" err="1">
                  <a:solidFill>
                    <a:schemeClr val="tx1"/>
                  </a:solidFill>
                  <a:latin typeface="Courier New" pitchFamily="49" charset="0"/>
                  <a:cs typeface="Courier New" pitchFamily="49" charset="0"/>
                </a:rPr>
                <a:t>Vlan1</a:t>
              </a:r>
              <a:endParaRPr lang="en-US" sz="800" dirty="0">
                <a:solidFill>
                  <a:schemeClr val="tx1"/>
                </a:solidFill>
                <a:latin typeface="Courier New" pitchFamily="49" charset="0"/>
                <a:cs typeface="Courier New" pitchFamily="49" charset="0"/>
              </a:endParaRPr>
            </a:p>
            <a:p>
              <a:pPr algn="l">
                <a:defRPr/>
              </a:pPr>
              <a:r>
                <a:rPr lang="en-US" sz="800" dirty="0" err="1">
                  <a:solidFill>
                    <a:srgbClr val="339933"/>
                  </a:solidFill>
                  <a:latin typeface="Courier New" pitchFamily="49" charset="0"/>
                  <a:cs typeface="Courier New" pitchFamily="49" charset="0"/>
                </a:rPr>
                <a:t>ip</a:t>
              </a:r>
              <a:r>
                <a:rPr lang="en-US" sz="800" dirty="0">
                  <a:solidFill>
                    <a:srgbClr val="339933"/>
                  </a:solidFill>
                  <a:latin typeface="Courier New" pitchFamily="49" charset="0"/>
                  <a:cs typeface="Courier New" pitchFamily="49" charset="0"/>
                </a:rPr>
                <a:t> address 192.168.10.50</a:t>
              </a:r>
            </a:p>
            <a:p>
              <a:pPr algn="l">
                <a:defRPr/>
              </a:pPr>
              <a:r>
                <a:rPr lang="en-US" sz="800" dirty="0">
                  <a:solidFill>
                    <a:schemeClr val="tx1"/>
                  </a:solidFill>
                  <a:latin typeface="Courier New" pitchFamily="49" charset="0"/>
                  <a:cs typeface="Courier New" pitchFamily="49" charset="0"/>
                </a:rPr>
                <a:t>!</a:t>
              </a:r>
            </a:p>
            <a:p>
              <a:pPr algn="l">
                <a:defRPr/>
              </a:pPr>
              <a:r>
                <a:rPr lang="en-US" sz="800" dirty="0" err="1">
                  <a:solidFill>
                    <a:srgbClr val="339933"/>
                  </a:solidFill>
                  <a:latin typeface="Courier New" pitchFamily="49" charset="0"/>
                  <a:cs typeface="Courier New" pitchFamily="49" charset="0"/>
                </a:rPr>
                <a:t>ip</a:t>
              </a:r>
              <a:r>
                <a:rPr lang="en-US" sz="800" dirty="0">
                  <a:solidFill>
                    <a:srgbClr val="339933"/>
                  </a:solidFill>
                  <a:latin typeface="Courier New" pitchFamily="49" charset="0"/>
                  <a:cs typeface="Courier New" pitchFamily="49" charset="0"/>
                </a:rPr>
                <a:t> default-gateway 192.168.10.1</a:t>
              </a:r>
            </a:p>
            <a:p>
              <a:pPr algn="l">
                <a:defRPr/>
              </a:pPr>
              <a:r>
                <a:rPr lang="en-US" sz="800" dirty="0">
                  <a:solidFill>
                    <a:schemeClr val="tx1"/>
                  </a:solidFill>
                  <a:latin typeface="Courier New" pitchFamily="49" charset="0"/>
                  <a:cs typeface="Courier New" pitchFamily="49" charset="0"/>
                </a:rPr>
                <a:t>&lt;output omitted&gt;</a:t>
              </a:r>
              <a:endParaRPr lang="en-US" sz="800" dirty="0">
                <a:solidFill>
                  <a:srgbClr val="339933"/>
                </a:solidFill>
                <a:latin typeface="Courier New" pitchFamily="49" charset="0"/>
                <a:cs typeface="Courier New" pitchFamily="49" charset="0"/>
              </a:endParaRPr>
            </a:p>
            <a:p>
              <a:pPr algn="l">
                <a:defRPr/>
              </a:pPr>
              <a:endParaRPr lang="en-US" sz="800" dirty="0">
                <a:solidFill>
                  <a:srgbClr val="339933"/>
                </a:solidFill>
                <a:latin typeface="Courier New" pitchFamily="49" charset="0"/>
                <a:cs typeface="Courier New" pitchFamily="49" charset="0"/>
              </a:endParaRPr>
            </a:p>
          </p:txBody>
        </p:sp>
        <p:sp>
          <p:nvSpPr>
            <p:cNvPr id="105485" name="TextBox 14"/>
            <p:cNvSpPr txBox="1">
              <a:spLocks noChangeArrowheads="1"/>
            </p:cNvSpPr>
            <p:nvPr/>
          </p:nvSpPr>
          <p:spPr bwMode="auto">
            <a:xfrm>
              <a:off x="1954310" y="3774413"/>
              <a:ext cx="340158" cy="2462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000" b="1">
                  <a:solidFill>
                    <a:schemeClr val="bg1"/>
                  </a:solidFill>
                </a:rPr>
                <a:t>S1</a:t>
              </a:r>
            </a:p>
          </p:txBody>
        </p:sp>
        <p:sp>
          <p:nvSpPr>
            <p:cNvPr id="105486" name="TextBox 15"/>
            <p:cNvSpPr txBox="1">
              <a:spLocks noChangeArrowheads="1"/>
            </p:cNvSpPr>
            <p:nvPr/>
          </p:nvSpPr>
          <p:spPr bwMode="auto">
            <a:xfrm>
              <a:off x="5438853" y="3711218"/>
              <a:ext cx="340158" cy="24622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000" b="1">
                  <a:solidFill>
                    <a:schemeClr val="bg1"/>
                  </a:solidFill>
                </a:rPr>
                <a:t>S2</a:t>
              </a:r>
            </a:p>
          </p:txBody>
        </p:sp>
        <p:sp>
          <p:nvSpPr>
            <p:cNvPr id="105487" name="Rectangle 16"/>
            <p:cNvSpPr>
              <a:spLocks noChangeArrowheads="1"/>
            </p:cNvSpPr>
            <p:nvPr/>
          </p:nvSpPr>
          <p:spPr bwMode="auto">
            <a:xfrm>
              <a:off x="2214525" y="3902681"/>
              <a:ext cx="380232" cy="2616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p>
              <a:r>
                <a:rPr lang="en-CA" sz="1100"/>
                <a:t>.50</a:t>
              </a:r>
            </a:p>
          </p:txBody>
        </p:sp>
        <p:sp>
          <p:nvSpPr>
            <p:cNvPr id="105488" name="TextBox 17"/>
            <p:cNvSpPr txBox="1">
              <a:spLocks noChangeArrowheads="1"/>
            </p:cNvSpPr>
            <p:nvPr/>
          </p:nvSpPr>
          <p:spPr bwMode="auto">
            <a:xfrm>
              <a:off x="1430513" y="4440317"/>
              <a:ext cx="4547148" cy="830731"/>
            </a:xfrm>
            <a:prstGeom prst="rect">
              <a:avLst/>
            </a:prstGeom>
            <a:noFill/>
            <a:ln w="9525">
              <a:solidFill>
                <a:schemeClr val="tx1"/>
              </a:solidFill>
              <a:miter lim="800000"/>
              <a:headEnd/>
              <a:tailEnd/>
            </a:ln>
            <a:extLst>
              <a:ext uri="{909E8E84-426E-40dd-AFC4-6F175D3DCCD1}">
                <a14:hiddenFill xmlns="" xmlns:a14="http://schemas.microsoft.com/office/drawing/2010/main">
                  <a:solidFill>
                    <a:srgbClr val="FFFFFF"/>
                  </a:solidFill>
                </a14:hiddenFill>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US" sz="1200" dirty="0"/>
                <a:t>If the default gateway were not configured on S1, response packets from S1 would not be able to reach the administrator at 192.168.11.10. The administrator would not be able to mange the device remotely.</a:t>
              </a:r>
            </a:p>
          </p:txBody>
        </p:sp>
        <p:sp>
          <p:nvSpPr>
            <p:cNvPr id="19" name="Isosceles Triangle 18"/>
            <p:cNvSpPr/>
            <p:nvPr/>
          </p:nvSpPr>
          <p:spPr>
            <a:xfrm rot="10800000">
              <a:off x="5608682" y="3098163"/>
              <a:ext cx="2814476" cy="836346"/>
            </a:xfrm>
            <a:prstGeom prst="triangle">
              <a:avLst>
                <a:gd name="adj" fmla="val 45088"/>
              </a:avLst>
            </a:prstGeom>
            <a:solidFill>
              <a:schemeClr val="bg1">
                <a:lumMod val="85000"/>
                <a:alpha val="4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US"/>
            </a:p>
          </p:txBody>
        </p:sp>
      </p:grpSp>
    </p:spTree>
    <p:extLst>
      <p:ext uri="{BB962C8B-B14F-4D97-AF65-F5344CB8AC3E}">
        <p14:creationId xmlns:p14="http://schemas.microsoft.com/office/powerpoint/2010/main" val="4142438703"/>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r>
              <a:rPr lang="en-US" sz="3600" dirty="0">
                <a:latin typeface="Arial" charset="0"/>
              </a:rPr>
              <a:t>Summary</a:t>
            </a:r>
          </a:p>
        </p:txBody>
      </p:sp>
      <p:sp>
        <p:nvSpPr>
          <p:cNvPr id="2" name="Content Placeholder 1"/>
          <p:cNvSpPr>
            <a:spLocks noGrp="1"/>
          </p:cNvSpPr>
          <p:nvPr>
            <p:ph idx="1"/>
          </p:nvPr>
        </p:nvSpPr>
        <p:spPr/>
        <p:txBody>
          <a:bodyPr>
            <a:normAutofit fontScale="92500" lnSpcReduction="20000"/>
          </a:bodyPr>
          <a:lstStyle/>
          <a:p>
            <a:r>
              <a:rPr lang="en-US" dirty="0">
                <a:solidFill>
                  <a:schemeClr val="tx1"/>
                </a:solidFill>
              </a:rPr>
              <a:t>The network layer, or OSI Layer 3, provides services to allow end devices to exchange data across the network. </a:t>
            </a:r>
          </a:p>
          <a:p>
            <a:r>
              <a:rPr lang="en-US" dirty="0">
                <a:solidFill>
                  <a:schemeClr val="tx1"/>
                </a:solidFill>
              </a:rPr>
              <a:t>The network layer uses four basic processes: IP addressing for end devices, encapsulation, routing, and de-encapsulation.</a:t>
            </a:r>
          </a:p>
          <a:p>
            <a:r>
              <a:rPr lang="en-US" dirty="0">
                <a:solidFill>
                  <a:schemeClr val="tx1"/>
                </a:solidFill>
              </a:rPr>
              <a:t>The Internet is largely based on IPv4, which is still the most widely-used network layer protocol. </a:t>
            </a:r>
          </a:p>
          <a:p>
            <a:r>
              <a:rPr lang="en-US" dirty="0">
                <a:solidFill>
                  <a:schemeClr val="tx1"/>
                </a:solidFill>
              </a:rPr>
              <a:t>An IPv4 packet contains the IP header and the payload. </a:t>
            </a:r>
          </a:p>
          <a:p>
            <a:r>
              <a:rPr lang="en-US" dirty="0">
                <a:solidFill>
                  <a:schemeClr val="tx1"/>
                </a:solidFill>
              </a:rPr>
              <a:t>The IPv6 simplified header offers several advantages over IPv4, including better routing efficiency, simplified extension headers, and capability for per-flow processing.</a:t>
            </a:r>
          </a:p>
        </p:txBody>
      </p:sp>
    </p:spTree>
    <p:extLst>
      <p:ext uri="{BB962C8B-B14F-4D97-AF65-F5344CB8AC3E}">
        <p14:creationId xmlns:p14="http://schemas.microsoft.com/office/powerpoint/2010/main" val="1800367300"/>
      </p:ext>
    </p:extLst>
  </p:cSld>
  <p:clrMapOvr>
    <a:masterClrMapping/>
  </p:clrMapOvr>
  <p:transition spd="med">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r>
              <a:rPr lang="en-US" sz="3600" dirty="0">
                <a:latin typeface="Arial" charset="0"/>
              </a:rPr>
              <a:t>Summary</a:t>
            </a:r>
          </a:p>
        </p:txBody>
      </p:sp>
      <p:sp>
        <p:nvSpPr>
          <p:cNvPr id="2" name="Content Placeholder 1"/>
          <p:cNvSpPr>
            <a:spLocks noGrp="1"/>
          </p:cNvSpPr>
          <p:nvPr>
            <p:ph idx="1"/>
          </p:nvPr>
        </p:nvSpPr>
        <p:spPr/>
        <p:txBody>
          <a:bodyPr>
            <a:normAutofit fontScale="92500" lnSpcReduction="10000"/>
          </a:bodyPr>
          <a:lstStyle/>
          <a:p>
            <a:r>
              <a:rPr lang="en-US" dirty="0">
                <a:solidFill>
                  <a:schemeClr val="tx1"/>
                </a:solidFill>
              </a:rPr>
              <a:t>In addition to hierarchical addressing, the network layer is also responsible for routing.</a:t>
            </a:r>
          </a:p>
          <a:p>
            <a:r>
              <a:rPr lang="en-US" dirty="0">
                <a:solidFill>
                  <a:schemeClr val="tx1"/>
                </a:solidFill>
              </a:rPr>
              <a:t>Hosts require a local routing table to ensure that packets are directed to the correct destination network. </a:t>
            </a:r>
          </a:p>
          <a:p>
            <a:r>
              <a:rPr lang="en-US" dirty="0">
                <a:solidFill>
                  <a:schemeClr val="tx1"/>
                </a:solidFill>
              </a:rPr>
              <a:t>The local default route is the route to the default gateway.</a:t>
            </a:r>
          </a:p>
          <a:p>
            <a:r>
              <a:rPr lang="en-US" dirty="0">
                <a:solidFill>
                  <a:schemeClr val="tx1"/>
                </a:solidFill>
              </a:rPr>
              <a:t>The default gateway is the IP address of a router interface connected to the local network. </a:t>
            </a:r>
          </a:p>
          <a:p>
            <a:r>
              <a:rPr lang="en-US" dirty="0">
                <a:solidFill>
                  <a:schemeClr val="tx1"/>
                </a:solidFill>
              </a:rPr>
              <a:t>When a router, such as the default gateway, receives a packet, it examines the destination IP address to determine the destination network. </a:t>
            </a:r>
          </a:p>
        </p:txBody>
      </p:sp>
    </p:spTree>
    <p:extLst>
      <p:ext uri="{BB962C8B-B14F-4D97-AF65-F5344CB8AC3E}">
        <p14:creationId xmlns:p14="http://schemas.microsoft.com/office/powerpoint/2010/main" val="2772270975"/>
      </p:ext>
    </p:extLst>
  </p:cSld>
  <p:clrMapOvr>
    <a:masterClrMapping/>
  </p:clrMapOvr>
  <p:transition spd="med">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r>
              <a:rPr lang="en-US" sz="3600" dirty="0">
                <a:latin typeface="Arial" charset="0"/>
              </a:rPr>
              <a:t>Summary</a:t>
            </a:r>
          </a:p>
        </p:txBody>
      </p:sp>
      <p:sp>
        <p:nvSpPr>
          <p:cNvPr id="2" name="Content Placeholder 1"/>
          <p:cNvSpPr>
            <a:spLocks noGrp="1"/>
          </p:cNvSpPr>
          <p:nvPr>
            <p:ph idx="1"/>
          </p:nvPr>
        </p:nvSpPr>
        <p:spPr/>
        <p:txBody>
          <a:bodyPr>
            <a:normAutofit fontScale="92500" lnSpcReduction="20000"/>
          </a:bodyPr>
          <a:lstStyle/>
          <a:p>
            <a:r>
              <a:rPr lang="en-US" dirty="0">
                <a:solidFill>
                  <a:schemeClr val="tx1"/>
                </a:solidFill>
              </a:rPr>
              <a:t>The routing table of a router stores information about directly-connected routes and remote routes to IP networks. If the router has an entry in its routing table for the destination network, the router forwards the packet. If no routing entry exists, the router may forward the packet to its own default route, if one is configured, or it will drop the packet.</a:t>
            </a:r>
          </a:p>
          <a:p>
            <a:r>
              <a:rPr lang="en-US" dirty="0">
                <a:solidFill>
                  <a:schemeClr val="tx1"/>
                </a:solidFill>
              </a:rPr>
              <a:t>Routing table entries can be configured manually on each router to provide static routing or the routers may communicate route information dynamically between each other using a routing protocol.</a:t>
            </a:r>
          </a:p>
          <a:p>
            <a:r>
              <a:rPr lang="en-US" dirty="0">
                <a:solidFill>
                  <a:schemeClr val="tx1"/>
                </a:solidFill>
              </a:rPr>
              <a:t>In order for routers to be reachable, the router interface must be configured.</a:t>
            </a:r>
          </a:p>
        </p:txBody>
      </p:sp>
    </p:spTree>
    <p:extLst>
      <p:ext uri="{BB962C8B-B14F-4D97-AF65-F5344CB8AC3E}">
        <p14:creationId xmlns:p14="http://schemas.microsoft.com/office/powerpoint/2010/main" val="943757719"/>
      </p:ext>
    </p:extLst>
  </p:cSld>
  <p:clrMapOvr>
    <a:masterClrMapping/>
  </p:clrMapOvr>
  <p:transition spd="med">
    <p:wipe dir="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2818</TotalTime>
  <Words>2466</Words>
  <Application>Microsoft Office PowerPoint</Application>
  <PresentationFormat>On-screen Show (4:3)</PresentationFormat>
  <Paragraphs>610</Paragraphs>
  <Slides>48</Slides>
  <Notes>48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ＭＳ Ｐゴシック</vt:lpstr>
      <vt:lpstr>Apple Chancery</vt:lpstr>
      <vt:lpstr>Arial</vt:lpstr>
      <vt:lpstr>Calibri</vt:lpstr>
      <vt:lpstr>Courier New</vt:lpstr>
      <vt:lpstr>News Gothic MT</vt:lpstr>
      <vt:lpstr>Wingdings</vt:lpstr>
      <vt:lpstr>Wingdings 2</vt:lpstr>
      <vt:lpstr>Breeze</vt:lpstr>
      <vt:lpstr>Network Layer</vt:lpstr>
      <vt:lpstr>Objectives</vt:lpstr>
      <vt:lpstr>Network Layer</vt:lpstr>
      <vt:lpstr>Network Layer in Communication</vt:lpstr>
      <vt:lpstr>The Network Layer</vt:lpstr>
      <vt:lpstr>Network Layer Protocols</vt:lpstr>
      <vt:lpstr>Characteristics of IP</vt:lpstr>
      <vt:lpstr>IP - Connectionless</vt:lpstr>
      <vt:lpstr>IP – Best Effort Delivery</vt:lpstr>
      <vt:lpstr>IP – Media Independent</vt:lpstr>
      <vt:lpstr>Encapsulating IP</vt:lpstr>
      <vt:lpstr>IPv4 Packet Header</vt:lpstr>
      <vt:lpstr>Limitations of IPv4</vt:lpstr>
      <vt:lpstr>Introducing IPv6</vt:lpstr>
      <vt:lpstr>Encapsulating IPv6</vt:lpstr>
      <vt:lpstr>Host Routing Tables</vt:lpstr>
      <vt:lpstr>Host Packet Forwarding Decision</vt:lpstr>
      <vt:lpstr>Default Gateway</vt:lpstr>
      <vt:lpstr>IPv4 Host Routing Table</vt:lpstr>
      <vt:lpstr>Sample IPv4 Host Routing Table</vt:lpstr>
      <vt:lpstr>Sample IPv6 Host Routing Table</vt:lpstr>
      <vt:lpstr>Router Packet Forwarding Decision</vt:lpstr>
      <vt:lpstr>IPv4 Router Routing Table</vt:lpstr>
      <vt:lpstr>Directly Connected Routing Table Entries</vt:lpstr>
      <vt:lpstr>Remote Network Routing Table Entries</vt:lpstr>
      <vt:lpstr>Next-Hop Address</vt:lpstr>
      <vt:lpstr>Anatomy of a Router</vt:lpstr>
      <vt:lpstr>A Router is a Computer</vt:lpstr>
      <vt:lpstr>Router CPU and OS</vt:lpstr>
      <vt:lpstr>Router Memory</vt:lpstr>
      <vt:lpstr>Inside a Router</vt:lpstr>
      <vt:lpstr>Router Backplane</vt:lpstr>
      <vt:lpstr>Connecting to a Router</vt:lpstr>
      <vt:lpstr>LAN and WAN Interfaces</vt:lpstr>
      <vt:lpstr>Cisco IOS</vt:lpstr>
      <vt:lpstr>Bootset Files</vt:lpstr>
      <vt:lpstr>Router Bootup Process</vt:lpstr>
      <vt:lpstr>Show Versions Output</vt:lpstr>
      <vt:lpstr> Configuring a Cisco Router</vt:lpstr>
      <vt:lpstr> Router Configuration Steps</vt:lpstr>
      <vt:lpstr> Configure LAN Interfaces</vt:lpstr>
      <vt:lpstr> Verify Interface Configuration</vt:lpstr>
      <vt:lpstr> Configuring the Default Gateway</vt:lpstr>
      <vt:lpstr> Default Gateway on a Host</vt:lpstr>
      <vt:lpstr> Default Gateway on a Switch</vt:lpstr>
      <vt:lpstr>Summary</vt:lpstr>
      <vt:lpstr>Summary</vt:lpstr>
      <vt:lpstr>Summary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Mythily Kapilan</cp:lastModifiedBy>
  <cp:revision>179</cp:revision>
  <dcterms:created xsi:type="dcterms:W3CDTF">2011-10-03T10:20:59Z</dcterms:created>
  <dcterms:modified xsi:type="dcterms:W3CDTF">2018-10-29T18:26:12Z</dcterms:modified>
</cp:coreProperties>
</file>