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22"/>
  </p:notesMasterIdLst>
  <p:handoutMasterIdLst>
    <p:handoutMasterId r:id="rId23"/>
  </p:handoutMasterIdLst>
  <p:sldIdLst>
    <p:sldId id="264" r:id="rId3"/>
    <p:sldId id="280" r:id="rId4"/>
    <p:sldId id="278" r:id="rId5"/>
    <p:sldId id="279" r:id="rId6"/>
    <p:sldId id="266" r:id="rId7"/>
    <p:sldId id="281" r:id="rId8"/>
    <p:sldId id="265" r:id="rId9"/>
    <p:sldId id="267" r:id="rId10"/>
    <p:sldId id="268" r:id="rId11"/>
    <p:sldId id="282" r:id="rId12"/>
    <p:sldId id="271" r:id="rId13"/>
    <p:sldId id="269" r:id="rId14"/>
    <p:sldId id="270" r:id="rId15"/>
    <p:sldId id="272" r:id="rId16"/>
    <p:sldId id="276" r:id="rId17"/>
    <p:sldId id="275" r:id="rId18"/>
    <p:sldId id="274" r:id="rId19"/>
    <p:sldId id="273" r:id="rId20"/>
    <p:sldId id="277" r:id="rId21"/>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9" autoAdjust="0"/>
    <p:restoredTop sz="94660"/>
  </p:normalViewPr>
  <p:slideViewPr>
    <p:cSldViewPr showGuides="1">
      <p:cViewPr varScale="1">
        <p:scale>
          <a:sx n="85" d="100"/>
          <a:sy n="85" d="100"/>
        </p:scale>
        <p:origin x="366" y="96"/>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11/15/2018</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11/15/2018</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smtClean="0"/>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11/15/2018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smtClean="0"/>
              <a:t>Click to edit Master title style</a:t>
            </a:r>
            <a:endParaRPr/>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11/15/2018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11/15/2018</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11/15/2018</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11/15/2018</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smtClean="0"/>
              <a:t>Click to edit Master title style</a:t>
            </a:r>
            <a:endParaRP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11/15/2018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smtClean="0"/>
              <a:t>Click to edit Master title style</a:t>
            </a:r>
            <a:endParaRPr/>
          </a:p>
        </p:txBody>
      </p:sp>
      <p:sp>
        <p:nvSpPr>
          <p:cNvPr id="3" name="Picture Placeholder 2"/>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smtClean="0"/>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11/15/2018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11/15/2018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11/15/2018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a:solidFill>
                  <a:schemeClr val="tx2">
                    <a:lumMod val="50000"/>
                    <a:lumOff val="50000"/>
                  </a:schemeClr>
                </a:solidFill>
              </a:defRPr>
            </a:lvl1pPr>
          </a:lstStyle>
          <a:p>
            <a:fld id="{2DD204D1-F9BD-4643-8480-6EA41EB484F1}" type="datetimeFigureOut">
              <a:rPr lang="en-US"/>
              <a:pPr/>
              <a:t>11/15/2018</a:t>
            </a:fld>
            <a:endParaRPr/>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a:solidFill>
                  <a:schemeClr val="tx2">
                    <a:lumMod val="50000"/>
                    <a:lumOff val="50000"/>
                  </a:schemeClr>
                </a:solidFill>
              </a:defRPr>
            </a:lvl1pPr>
          </a:lstStyle>
          <a:p>
            <a:endParaRPr/>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a:solidFill>
                  <a:schemeClr val="tx2">
                    <a:lumMod val="50000"/>
                    <a:lumOff val="50000"/>
                  </a:schemeClr>
                </a:solidFill>
              </a:defRPr>
            </a:lvl1pPr>
          </a:lstStyle>
          <a:p>
            <a:fld id="{EB37DED6-D4C7-42EE-AB49-D2E39E64FDE4}" type="slidenum">
              <a:rPr/>
              <a:pPr/>
              <a:t>‹#›</a:t>
            </a:fld>
            <a:endParaRPr/>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Rhetoric and Oratory: </a:t>
            </a:r>
            <a:r>
              <a:rPr lang="en-US" dirty="0" err="1"/>
              <a:t>Lysias</a:t>
            </a:r>
            <a:r>
              <a:rPr lang="en-US" dirty="0"/>
              <a:t> </a:t>
            </a:r>
            <a:r>
              <a:rPr lang="en-US" i="1" dirty="0"/>
              <a:t>On the Murder of Eratosthenes</a:t>
            </a:r>
            <a:r>
              <a:rPr lang="en-US" dirty="0"/>
              <a:t/>
            </a:r>
            <a:br>
              <a:rPr lang="en-US" dirty="0"/>
            </a:b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Rhetoric and Oratory</a:t>
            </a:r>
            <a:endParaRPr lang="en-GB" dirty="0"/>
          </a:p>
        </p:txBody>
      </p:sp>
      <p:sp>
        <p:nvSpPr>
          <p:cNvPr id="3" name="Content Placeholder 2"/>
          <p:cNvSpPr>
            <a:spLocks noGrp="1"/>
          </p:cNvSpPr>
          <p:nvPr>
            <p:ph idx="1"/>
          </p:nvPr>
        </p:nvSpPr>
        <p:spPr/>
        <p:txBody>
          <a:bodyPr>
            <a:normAutofit/>
          </a:bodyPr>
          <a:lstStyle/>
          <a:p>
            <a:r>
              <a:rPr lang="en-GB" sz="2800" dirty="0" smtClean="0"/>
              <a:t>In addition to the importance of performance within literature and drama, public speaking played an important role in other areas of ancient Greek life:</a:t>
            </a:r>
          </a:p>
          <a:p>
            <a:pPr lvl="1"/>
            <a:r>
              <a:rPr lang="en-GB" sz="2400" dirty="0" smtClean="0"/>
              <a:t>Courts</a:t>
            </a:r>
          </a:p>
          <a:p>
            <a:pPr lvl="1"/>
            <a:r>
              <a:rPr lang="en-GB" sz="2400" dirty="0" smtClean="0"/>
              <a:t>Politics</a:t>
            </a:r>
          </a:p>
          <a:p>
            <a:r>
              <a:rPr lang="en-GB" sz="2800" dirty="0" smtClean="0"/>
              <a:t>Focus on persuasion, rather than representing a character</a:t>
            </a:r>
          </a:p>
          <a:p>
            <a:pPr lvl="1"/>
            <a:r>
              <a:rPr lang="en-GB" sz="2400" dirty="0" smtClean="0"/>
              <a:t>But crossovers in terms of the audience</a:t>
            </a:r>
          </a:p>
          <a:p>
            <a:pPr lvl="1"/>
            <a:r>
              <a:rPr lang="en-GB" sz="2400" dirty="0" smtClean="0"/>
              <a:t>And the power of performance</a:t>
            </a:r>
            <a:endParaRPr lang="en-GB" sz="2400" dirty="0"/>
          </a:p>
        </p:txBody>
      </p:sp>
    </p:spTree>
    <p:extLst>
      <p:ext uri="{BB962C8B-B14F-4D97-AF65-F5344CB8AC3E}">
        <p14:creationId xmlns:p14="http://schemas.microsoft.com/office/powerpoint/2010/main" val="1528499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33380" y="1628800"/>
            <a:ext cx="8640959" cy="3705275"/>
          </a:xfrm>
        </p:spPr>
        <p:txBody>
          <a:bodyPr>
            <a:normAutofit/>
          </a:bodyPr>
          <a:lstStyle/>
          <a:p>
            <a:pPr marL="0" indent="0">
              <a:buNone/>
            </a:pPr>
            <a:r>
              <a:rPr lang="en-GB" dirty="0" smtClean="0"/>
              <a:t>“Speech is a powerful master … It can stop fear, relieve pain, create joy, and increase pity … </a:t>
            </a:r>
          </a:p>
          <a:p>
            <a:pPr marL="0" indent="0">
              <a:buNone/>
            </a:pPr>
            <a:r>
              <a:rPr lang="en-GB" dirty="0" smtClean="0"/>
              <a:t>The power of speech has the same effect on the disposition of the soul as the disposition of drugs on the nature of bodies … </a:t>
            </a:r>
          </a:p>
          <a:p>
            <a:pPr marL="0" indent="0">
              <a:buNone/>
            </a:pPr>
            <a:r>
              <a:rPr lang="en-GB" dirty="0" smtClean="0"/>
              <a:t>words: some cause pain, others joy, some strike fear, some stir the audience to boldness, some benumb and bewitch the soul with evil persuasion.”</a:t>
            </a:r>
          </a:p>
          <a:p>
            <a:pPr marL="0" indent="0" algn="r">
              <a:buNone/>
            </a:pPr>
            <a:r>
              <a:rPr lang="en-GB" dirty="0" smtClean="0"/>
              <a:t>(The sophist </a:t>
            </a:r>
            <a:r>
              <a:rPr lang="en-GB" dirty="0" err="1" smtClean="0"/>
              <a:t>Gorgias</a:t>
            </a:r>
            <a:r>
              <a:rPr lang="en-GB" dirty="0" smtClean="0"/>
              <a:t> in the </a:t>
            </a:r>
            <a:r>
              <a:rPr lang="en-GB" i="1" dirty="0" smtClean="0"/>
              <a:t>Encomium of Helen </a:t>
            </a:r>
            <a:r>
              <a:rPr lang="en-GB" dirty="0" smtClean="0"/>
              <a:t>8 and 14)</a:t>
            </a:r>
          </a:p>
          <a:p>
            <a:endParaRPr lang="en-GB" dirty="0"/>
          </a:p>
        </p:txBody>
      </p:sp>
      <p:sp>
        <p:nvSpPr>
          <p:cNvPr id="3" name="Title 2"/>
          <p:cNvSpPr>
            <a:spLocks noGrp="1"/>
          </p:cNvSpPr>
          <p:nvPr>
            <p:ph type="title"/>
          </p:nvPr>
        </p:nvSpPr>
        <p:spPr/>
        <p:txBody>
          <a:bodyPr/>
          <a:lstStyle/>
          <a:p>
            <a:r>
              <a:rPr lang="en-GB" dirty="0" smtClean="0"/>
              <a:t>Rhetoric in practice</a:t>
            </a:r>
            <a:endParaRPr lang="en-GB" dirty="0"/>
          </a:p>
        </p:txBody>
      </p:sp>
    </p:spTree>
    <p:extLst>
      <p:ext uri="{BB962C8B-B14F-4D97-AF65-F5344CB8AC3E}">
        <p14:creationId xmlns:p14="http://schemas.microsoft.com/office/powerpoint/2010/main" val="146397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2">
                                            <p:txEl>
                                              <p:pRg st="1" end="1"/>
                                            </p:txEl>
                                          </p:spTgt>
                                        </p:tgtEl>
                                      </p:cBhvr>
                                    </p:animEffect>
                                    <p:animScale>
                                      <p:cBhvr>
                                        <p:cTn id="7" dur="250" autoRev="1" fill="hold"/>
                                        <p:tgtEl>
                                          <p:spTgt spid="2">
                                            <p:txEl>
                                              <p:pRg st="1" end="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17308" y="1628800"/>
            <a:ext cx="10089671" cy="4608512"/>
          </a:xfrm>
        </p:spPr>
        <p:txBody>
          <a:bodyPr>
            <a:normAutofit fontScale="92500" lnSpcReduction="10000"/>
          </a:bodyPr>
          <a:lstStyle/>
          <a:p>
            <a:r>
              <a:rPr lang="en-GB" dirty="0" smtClean="0"/>
              <a:t>These are the skills that a sophist offering teaching in rhetoric can give you</a:t>
            </a:r>
          </a:p>
          <a:p>
            <a:r>
              <a:rPr lang="en-GB" dirty="0" smtClean="0"/>
              <a:t>Given </a:t>
            </a:r>
            <a:r>
              <a:rPr lang="en-GB" dirty="0" err="1" smtClean="0"/>
              <a:t>Gorgias</a:t>
            </a:r>
            <a:r>
              <a:rPr lang="en-GB" dirty="0" smtClean="0"/>
              <a:t>’ presentation, it is clear why members of this trade would have got short shrift from philosophers like Socrates, Plato and Aristotle…</a:t>
            </a:r>
          </a:p>
          <a:p>
            <a:pPr marL="0" indent="0">
              <a:buNone/>
            </a:pPr>
            <a:endParaRPr lang="en-GB" dirty="0" smtClean="0"/>
          </a:p>
          <a:p>
            <a:r>
              <a:rPr lang="en-GB" dirty="0"/>
              <a:t>…but in a direct democracy like 5</a:t>
            </a:r>
            <a:r>
              <a:rPr lang="en-GB" baseline="30000" dirty="0"/>
              <a:t>th</a:t>
            </a:r>
            <a:r>
              <a:rPr lang="en-GB" dirty="0"/>
              <a:t> century Athens, public speaking is key:</a:t>
            </a:r>
          </a:p>
          <a:p>
            <a:r>
              <a:rPr lang="en-GB" dirty="0"/>
              <a:t>Law making: The Assembly, based on majority vote</a:t>
            </a:r>
          </a:p>
          <a:p>
            <a:r>
              <a:rPr lang="en-GB" dirty="0"/>
              <a:t>Law implementation: key roles in the public process</a:t>
            </a:r>
          </a:p>
          <a:p>
            <a:pPr lvl="1"/>
            <a:r>
              <a:rPr lang="en-GB" dirty="0"/>
              <a:t>Prosecutor</a:t>
            </a:r>
          </a:p>
          <a:p>
            <a:pPr lvl="1"/>
            <a:r>
              <a:rPr lang="en-GB" dirty="0"/>
              <a:t>Defence</a:t>
            </a:r>
          </a:p>
          <a:p>
            <a:pPr lvl="1"/>
            <a:r>
              <a:rPr lang="en-GB" dirty="0"/>
              <a:t>Jury</a:t>
            </a:r>
          </a:p>
          <a:p>
            <a:endParaRPr lang="en-GB" dirty="0"/>
          </a:p>
        </p:txBody>
      </p:sp>
      <p:sp>
        <p:nvSpPr>
          <p:cNvPr id="3" name="Title 2"/>
          <p:cNvSpPr>
            <a:spLocks noGrp="1"/>
          </p:cNvSpPr>
          <p:nvPr>
            <p:ph type="title"/>
          </p:nvPr>
        </p:nvSpPr>
        <p:spPr/>
        <p:txBody>
          <a:bodyPr>
            <a:normAutofit/>
          </a:bodyPr>
          <a:lstStyle/>
          <a:p>
            <a:r>
              <a:rPr lang="en-GB" dirty="0" smtClean="0"/>
              <a:t>Why this matters: Laws in Athens</a:t>
            </a:r>
            <a:endParaRPr lang="en-GB" dirty="0"/>
          </a:p>
        </p:txBody>
      </p:sp>
    </p:spTree>
    <p:extLst>
      <p:ext uri="{BB962C8B-B14F-4D97-AF65-F5344CB8AC3E}">
        <p14:creationId xmlns:p14="http://schemas.microsoft.com/office/powerpoint/2010/main" val="2584093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Politics: the assembly</a:t>
            </a:r>
            <a:endParaRPr lang="en-GB" dirty="0"/>
          </a:p>
        </p:txBody>
      </p:sp>
      <p:sp>
        <p:nvSpPr>
          <p:cNvPr id="3" name="Content Placeholder 2"/>
          <p:cNvSpPr>
            <a:spLocks noGrp="1"/>
          </p:cNvSpPr>
          <p:nvPr>
            <p:ph idx="1"/>
          </p:nvPr>
        </p:nvSpPr>
        <p:spPr>
          <a:xfrm>
            <a:off x="477788" y="1700808"/>
            <a:ext cx="10157354" cy="4470400"/>
          </a:xfrm>
        </p:spPr>
        <p:txBody>
          <a:bodyPr>
            <a:normAutofit fontScale="92500" lnSpcReduction="10000"/>
          </a:bodyPr>
          <a:lstStyle/>
          <a:p>
            <a:r>
              <a:rPr lang="en-GB" sz="2800" dirty="0" smtClean="0"/>
              <a:t>Exact form varied over time and location</a:t>
            </a:r>
          </a:p>
          <a:p>
            <a:r>
              <a:rPr lang="en-GB" sz="2800" dirty="0" smtClean="0"/>
              <a:t>In Athens it was made up of adult, male citizens</a:t>
            </a:r>
          </a:p>
          <a:p>
            <a:r>
              <a:rPr lang="en-GB" sz="2800" dirty="0" smtClean="0"/>
              <a:t>Was held at the </a:t>
            </a:r>
            <a:r>
              <a:rPr lang="en-GB" sz="2800" dirty="0" err="1" smtClean="0"/>
              <a:t>Pnyx</a:t>
            </a:r>
            <a:endParaRPr lang="en-GB" sz="2800" dirty="0" smtClean="0"/>
          </a:p>
          <a:p>
            <a:r>
              <a:rPr lang="en-GB" sz="2800" dirty="0" smtClean="0"/>
              <a:t>Discussed and made decisions about certain civic business and laws. </a:t>
            </a:r>
          </a:p>
          <a:p>
            <a:pPr lvl="1"/>
            <a:r>
              <a:rPr lang="en-GB" sz="2400" dirty="0" smtClean="0"/>
              <a:t>The area that it had the right to cover varied over time periods.</a:t>
            </a:r>
          </a:p>
          <a:p>
            <a:r>
              <a:rPr lang="en-GB" sz="2800" dirty="0" smtClean="0"/>
              <a:t>At certain points it had a requirement of a quorum of 6000 for certain types of business.</a:t>
            </a:r>
          </a:p>
          <a:p>
            <a:r>
              <a:rPr lang="en-GB" sz="2800" dirty="0" smtClean="0"/>
              <a:t>In a democratic system speeches would be used to persuade the members of the assembly to vote in a particular way.</a:t>
            </a:r>
          </a:p>
          <a:p>
            <a:endParaRPr lang="en-GB" dirty="0"/>
          </a:p>
        </p:txBody>
      </p:sp>
      <p:pic>
        <p:nvPicPr>
          <p:cNvPr id="5" name="Picture 4"/>
          <p:cNvPicPr>
            <a:picLocks noChangeAspect="1"/>
          </p:cNvPicPr>
          <p:nvPr/>
        </p:nvPicPr>
        <p:blipFill>
          <a:blip r:embed="rId2"/>
          <a:stretch>
            <a:fillRect/>
          </a:stretch>
        </p:blipFill>
        <p:spPr>
          <a:xfrm>
            <a:off x="7462564" y="476672"/>
            <a:ext cx="4553650" cy="2675384"/>
          </a:xfrm>
          <a:prstGeom prst="rect">
            <a:avLst/>
          </a:prstGeom>
        </p:spPr>
      </p:pic>
    </p:spTree>
    <p:extLst>
      <p:ext uri="{BB962C8B-B14F-4D97-AF65-F5344CB8AC3E}">
        <p14:creationId xmlns:p14="http://schemas.microsoft.com/office/powerpoint/2010/main" val="2267140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descr="Image result for houses of parliament chambe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09836" y="-11245"/>
            <a:ext cx="10297144" cy="6869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898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Courts</a:t>
            </a:r>
            <a:endParaRPr lang="en-GB" dirty="0"/>
          </a:p>
        </p:txBody>
      </p:sp>
      <p:sp>
        <p:nvSpPr>
          <p:cNvPr id="3" name="Content Placeholder 2"/>
          <p:cNvSpPr>
            <a:spLocks noGrp="1"/>
          </p:cNvSpPr>
          <p:nvPr>
            <p:ph idx="1"/>
          </p:nvPr>
        </p:nvSpPr>
        <p:spPr>
          <a:xfrm>
            <a:off x="909837" y="1671053"/>
            <a:ext cx="5544616" cy="4638267"/>
          </a:xfrm>
        </p:spPr>
        <p:txBody>
          <a:bodyPr>
            <a:normAutofit fontScale="92500" lnSpcReduction="10000"/>
          </a:bodyPr>
          <a:lstStyle/>
          <a:p>
            <a:r>
              <a:rPr lang="en-GB" sz="2800" dirty="0"/>
              <a:t>The jury would normally have up to 500 jurors, taking part for a small fee</a:t>
            </a:r>
          </a:p>
          <a:p>
            <a:pPr lvl="1"/>
            <a:r>
              <a:rPr lang="en-GB" sz="2400" dirty="0"/>
              <a:t>For some cases, we know of juries of up to 6000 </a:t>
            </a:r>
            <a:r>
              <a:rPr lang="en-GB" sz="2400" dirty="0" smtClean="0"/>
              <a:t>people</a:t>
            </a:r>
            <a:endParaRPr lang="en-GB" sz="2400" dirty="0"/>
          </a:p>
          <a:p>
            <a:pPr lvl="1"/>
            <a:r>
              <a:rPr lang="en-GB" sz="2400" dirty="0" smtClean="0"/>
              <a:t> They </a:t>
            </a:r>
            <a:r>
              <a:rPr lang="en-GB" sz="2400" dirty="0"/>
              <a:t>were not elected on any principles other than being Athenian citizens </a:t>
            </a:r>
          </a:p>
          <a:p>
            <a:pPr lvl="1"/>
            <a:r>
              <a:rPr lang="en-GB" sz="2400" dirty="0"/>
              <a:t>They decided the verdict </a:t>
            </a:r>
            <a:r>
              <a:rPr lang="en-GB" sz="2400" dirty="0" smtClean="0"/>
              <a:t>and </a:t>
            </a:r>
            <a:r>
              <a:rPr lang="en-GB" sz="2400" dirty="0"/>
              <a:t>voted on the sentence</a:t>
            </a:r>
          </a:p>
          <a:p>
            <a:r>
              <a:rPr lang="en-GB" sz="2800" dirty="0"/>
              <a:t>The magistrate does not advice on points of law, nor did he control the sentence</a:t>
            </a:r>
          </a:p>
          <a:p>
            <a:endParaRPr lang="en-GB" dirty="0"/>
          </a:p>
        </p:txBody>
      </p:sp>
      <p:pic>
        <p:nvPicPr>
          <p:cNvPr id="4" name="Content Placeholder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0516" y="2132856"/>
            <a:ext cx="4650085" cy="3487564"/>
          </a:xfrm>
          <a:prstGeom prst="rect">
            <a:avLst/>
          </a:prstGeom>
        </p:spPr>
      </p:pic>
    </p:spTree>
    <p:extLst>
      <p:ext uri="{BB962C8B-B14F-4D97-AF65-F5344CB8AC3E}">
        <p14:creationId xmlns:p14="http://schemas.microsoft.com/office/powerpoint/2010/main" val="2927246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Trials</a:t>
            </a:r>
            <a:endParaRPr lang="en-GB" dirty="0"/>
          </a:p>
        </p:txBody>
      </p:sp>
      <p:sp>
        <p:nvSpPr>
          <p:cNvPr id="3" name="Content Placeholder 2"/>
          <p:cNvSpPr>
            <a:spLocks noGrp="1"/>
          </p:cNvSpPr>
          <p:nvPr>
            <p:ph sz="half" idx="1"/>
          </p:nvPr>
        </p:nvSpPr>
        <p:spPr/>
        <p:txBody>
          <a:bodyPr>
            <a:normAutofit fontScale="70000" lnSpcReduction="20000"/>
          </a:bodyPr>
          <a:lstStyle/>
          <a:p>
            <a:r>
              <a:rPr lang="en-GB" sz="2800" dirty="0"/>
              <a:t>Public cases: any individual might bring a case on behalf of the city – any fines go to the city</a:t>
            </a:r>
          </a:p>
          <a:p>
            <a:pPr lvl="1"/>
            <a:r>
              <a:rPr lang="en-GB" sz="2400" dirty="0"/>
              <a:t>What does the individual bringing the case gain?</a:t>
            </a:r>
          </a:p>
          <a:p>
            <a:r>
              <a:rPr lang="en-GB" sz="2800" dirty="0"/>
              <a:t>Private cases: any individual against another – any fines/compensation goes directly to whoever brought the case</a:t>
            </a:r>
          </a:p>
          <a:p>
            <a:endParaRPr lang="en-GB" sz="2800" dirty="0"/>
          </a:p>
          <a:p>
            <a:r>
              <a:rPr lang="en-GB" sz="2800" dirty="0"/>
              <a:t>Speech by prosecutor</a:t>
            </a:r>
          </a:p>
          <a:p>
            <a:r>
              <a:rPr lang="en-GB" sz="2800" dirty="0"/>
              <a:t>Speech by defendant</a:t>
            </a:r>
          </a:p>
          <a:p>
            <a:r>
              <a:rPr lang="en-GB" sz="2800" dirty="0"/>
              <a:t>Reading of relevant laws (</a:t>
            </a:r>
            <a:r>
              <a:rPr lang="en-GB" sz="2800" i="1" dirty="0" err="1"/>
              <a:t>nomoi</a:t>
            </a:r>
            <a:r>
              <a:rPr lang="en-GB" sz="2800" dirty="0"/>
              <a:t>) and introduction of witnesses</a:t>
            </a:r>
          </a:p>
          <a:p>
            <a:endParaRPr lang="en-GB" dirty="0"/>
          </a:p>
        </p:txBody>
      </p:sp>
      <p:sp>
        <p:nvSpPr>
          <p:cNvPr id="4" name="Content Placeholder 3"/>
          <p:cNvSpPr>
            <a:spLocks noGrp="1"/>
          </p:cNvSpPr>
          <p:nvPr>
            <p:ph sz="half" idx="2"/>
          </p:nvPr>
        </p:nvSpPr>
        <p:spPr/>
        <p:txBody>
          <a:bodyPr>
            <a:normAutofit fontScale="70000" lnSpcReduction="20000"/>
          </a:bodyPr>
          <a:lstStyle/>
          <a:p>
            <a:r>
              <a:rPr lang="en-GB" sz="3400" dirty="0"/>
              <a:t>Appeals to the audience (</a:t>
            </a:r>
            <a:r>
              <a:rPr lang="en-GB" sz="3400" dirty="0" smtClean="0"/>
              <a:t>i.e. </a:t>
            </a:r>
            <a:r>
              <a:rPr lang="en-GB" sz="3400" dirty="0"/>
              <a:t>the jurors!) were often emotional and included material that by our courts would be deemed non-admissible</a:t>
            </a:r>
          </a:p>
          <a:p>
            <a:r>
              <a:rPr lang="en-GB" sz="3400" dirty="0"/>
              <a:t>This is why rhetoric becomes so important</a:t>
            </a:r>
          </a:p>
          <a:p>
            <a:endParaRPr lang="en-GB" dirty="0"/>
          </a:p>
        </p:txBody>
      </p:sp>
    </p:spTree>
    <p:extLst>
      <p:ext uri="{BB962C8B-B14F-4D97-AF65-F5344CB8AC3E}">
        <p14:creationId xmlns:p14="http://schemas.microsoft.com/office/powerpoint/2010/main" val="71018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Speech writers</a:t>
            </a:r>
            <a:endParaRPr lang="en-GB" dirty="0"/>
          </a:p>
        </p:txBody>
      </p:sp>
      <p:sp>
        <p:nvSpPr>
          <p:cNvPr id="3" name="Content Placeholder 2"/>
          <p:cNvSpPr>
            <a:spLocks noGrp="1"/>
          </p:cNvSpPr>
          <p:nvPr>
            <p:ph idx="1"/>
          </p:nvPr>
        </p:nvSpPr>
        <p:spPr/>
        <p:txBody>
          <a:bodyPr/>
          <a:lstStyle/>
          <a:p>
            <a:r>
              <a:rPr lang="en-GB" sz="2800" dirty="0" smtClean="0"/>
              <a:t>Professional speech writers in antiquity</a:t>
            </a:r>
          </a:p>
          <a:p>
            <a:r>
              <a:rPr lang="en-GB" sz="2800" dirty="0" smtClean="0"/>
              <a:t>We </a:t>
            </a:r>
            <a:r>
              <a:rPr lang="en-GB" sz="2800" dirty="0"/>
              <a:t>know of a range of speech writers from the Classical and early Hellenistic periods</a:t>
            </a:r>
          </a:p>
          <a:p>
            <a:pPr lvl="1"/>
            <a:r>
              <a:rPr lang="en-GB" sz="2400" dirty="0"/>
              <a:t>Some speaking in matters they themselves are involved in, including politics (e.g. </a:t>
            </a:r>
            <a:r>
              <a:rPr lang="en-GB" sz="2400" dirty="0" err="1"/>
              <a:t>Aeschines</a:t>
            </a:r>
            <a:r>
              <a:rPr lang="en-GB" sz="2400" dirty="0"/>
              <a:t> and Demosthenes)</a:t>
            </a:r>
          </a:p>
          <a:p>
            <a:pPr lvl="1"/>
            <a:r>
              <a:rPr lang="en-GB" sz="2400" dirty="0"/>
              <a:t>Some providing speeches for clients (e.g. </a:t>
            </a:r>
            <a:r>
              <a:rPr lang="en-GB" sz="2400" dirty="0" err="1"/>
              <a:t>Lysias</a:t>
            </a:r>
            <a:r>
              <a:rPr lang="en-GB" sz="2400" dirty="0"/>
              <a:t> and </a:t>
            </a:r>
            <a:r>
              <a:rPr lang="en-GB" sz="2400" dirty="0" err="1"/>
              <a:t>Isaeus</a:t>
            </a:r>
            <a:r>
              <a:rPr lang="en-GB" sz="2400" dirty="0"/>
              <a:t>)</a:t>
            </a:r>
          </a:p>
          <a:p>
            <a:r>
              <a:rPr lang="en-GB" sz="2800" dirty="0"/>
              <a:t>There is some evidence that speech writers specialised (or were held up as examples) in certain types of processes</a:t>
            </a:r>
          </a:p>
          <a:p>
            <a:endParaRPr lang="en-GB" dirty="0"/>
          </a:p>
        </p:txBody>
      </p:sp>
    </p:spTree>
    <p:extLst>
      <p:ext uri="{BB962C8B-B14F-4D97-AF65-F5344CB8AC3E}">
        <p14:creationId xmlns:p14="http://schemas.microsoft.com/office/powerpoint/2010/main" val="1498775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pic>
        <p:nvPicPr>
          <p:cNvPr id="2050" name="Picture 2" descr="Image result for barristers in cou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204" y="404664"/>
            <a:ext cx="10802417" cy="6048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9640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smtClean="0"/>
              <a:t>On the Murder of Eratosthenes</a:t>
            </a:r>
            <a:endParaRPr lang="en-GB" i="1" dirty="0"/>
          </a:p>
        </p:txBody>
      </p:sp>
      <p:sp>
        <p:nvSpPr>
          <p:cNvPr id="3" name="Content Placeholder 2"/>
          <p:cNvSpPr>
            <a:spLocks noGrp="1"/>
          </p:cNvSpPr>
          <p:nvPr>
            <p:ph idx="1"/>
          </p:nvPr>
        </p:nvSpPr>
        <p:spPr>
          <a:xfrm>
            <a:off x="1117309" y="1701800"/>
            <a:ext cx="10157354" cy="4751536"/>
          </a:xfrm>
        </p:spPr>
        <p:txBody>
          <a:bodyPr>
            <a:normAutofit fontScale="92500" lnSpcReduction="20000"/>
          </a:bodyPr>
          <a:lstStyle/>
          <a:p>
            <a:r>
              <a:rPr lang="en-GB" sz="3000" dirty="0"/>
              <a:t>This is a private case and we hear the defendant’s speech:</a:t>
            </a:r>
          </a:p>
          <a:p>
            <a:pPr lvl="1"/>
            <a:r>
              <a:rPr lang="en-GB" sz="2600" dirty="0" err="1"/>
              <a:t>Euphiletos</a:t>
            </a:r>
            <a:r>
              <a:rPr lang="en-GB" sz="2600" dirty="0"/>
              <a:t> accused of murdering a man called Eratosthenes, who had been having an affair with </a:t>
            </a:r>
            <a:r>
              <a:rPr lang="en-GB" sz="2600" dirty="0" err="1"/>
              <a:t>Euphiletos</a:t>
            </a:r>
            <a:r>
              <a:rPr lang="en-GB" sz="2600" dirty="0"/>
              <a:t>’ wife</a:t>
            </a:r>
          </a:p>
          <a:p>
            <a:pPr lvl="2"/>
            <a:r>
              <a:rPr lang="en-GB" sz="2200" dirty="0"/>
              <a:t>It is not certain whether this speech was actually ever given or published as an advertisement to show off </a:t>
            </a:r>
            <a:r>
              <a:rPr lang="en-GB" sz="2200" dirty="0" err="1"/>
              <a:t>Lysias</a:t>
            </a:r>
            <a:r>
              <a:rPr lang="en-GB" sz="2200" dirty="0"/>
              <a:t>’ skills</a:t>
            </a:r>
          </a:p>
          <a:p>
            <a:r>
              <a:rPr lang="en-GB" sz="3000" dirty="0"/>
              <a:t>Three aims:</a:t>
            </a:r>
          </a:p>
          <a:p>
            <a:pPr lvl="1"/>
            <a:r>
              <a:rPr lang="en-GB" sz="2600" dirty="0"/>
              <a:t>Must show that the law condones the killing of a man caught committing adultery with one’s wife/daughter</a:t>
            </a:r>
          </a:p>
          <a:p>
            <a:pPr lvl="1"/>
            <a:r>
              <a:rPr lang="en-GB" sz="2600" dirty="0"/>
              <a:t>Must show that this is how the murder happened, i.e. that Eratosthenes was in fact caught in bed with </a:t>
            </a:r>
            <a:r>
              <a:rPr lang="en-GB" sz="2600" dirty="0" err="1"/>
              <a:t>Euphiletos</a:t>
            </a:r>
            <a:r>
              <a:rPr lang="en-GB" sz="2600" dirty="0"/>
              <a:t>’ wife</a:t>
            </a:r>
          </a:p>
          <a:p>
            <a:pPr lvl="1"/>
            <a:r>
              <a:rPr lang="en-GB" sz="2600" dirty="0"/>
              <a:t>Must also show that Eratosthenes had not been tricked to enter the house</a:t>
            </a:r>
          </a:p>
          <a:p>
            <a:endParaRPr lang="en-GB" dirty="0"/>
          </a:p>
        </p:txBody>
      </p:sp>
    </p:spTree>
    <p:extLst>
      <p:ext uri="{BB962C8B-B14F-4D97-AF65-F5344CB8AC3E}">
        <p14:creationId xmlns:p14="http://schemas.microsoft.com/office/powerpoint/2010/main" val="212656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3852" y="-243408"/>
            <a:ext cx="10157354" cy="1397000"/>
          </a:xfrm>
        </p:spPr>
        <p:txBody>
          <a:bodyPr/>
          <a:lstStyle/>
          <a:p>
            <a:r>
              <a:rPr lang="en-GB" dirty="0" err="1" smtClean="0"/>
              <a:t>Lysias</a:t>
            </a:r>
            <a:r>
              <a:rPr lang="en-GB" dirty="0" smtClean="0"/>
              <a:t> 1</a:t>
            </a:r>
            <a:endParaRPr lang="en-GB" dirty="0"/>
          </a:p>
        </p:txBody>
      </p:sp>
      <p:sp>
        <p:nvSpPr>
          <p:cNvPr id="3" name="Content Placeholder 2"/>
          <p:cNvSpPr>
            <a:spLocks noGrp="1"/>
          </p:cNvSpPr>
          <p:nvPr>
            <p:ph idx="1"/>
          </p:nvPr>
        </p:nvSpPr>
        <p:spPr>
          <a:xfrm>
            <a:off x="693812" y="1268760"/>
            <a:ext cx="10945216" cy="5046464"/>
          </a:xfrm>
        </p:spPr>
        <p:txBody>
          <a:bodyPr numCol="2">
            <a:noAutofit/>
          </a:bodyPr>
          <a:lstStyle/>
          <a:p>
            <a:pPr marL="0" indent="0">
              <a:buNone/>
            </a:pPr>
            <a:r>
              <a:rPr lang="en-GB" sz="2800" dirty="0"/>
              <a:t>I should be only too pleased, sirs, to have you so disposed towards me in judging this case </a:t>
            </a:r>
            <a:r>
              <a:rPr lang="en-GB" sz="2800" b="1" dirty="0"/>
              <a:t>as you would be to yourselves, if you found yourselves in my plight</a:t>
            </a:r>
            <a:r>
              <a:rPr lang="en-GB" sz="2800" dirty="0"/>
              <a:t>. For I am sure that, if you had the same feelings about others as about yourselves, not one of you but would be indignant at what has been done; you would all regard </a:t>
            </a:r>
            <a:r>
              <a:rPr lang="en-GB" sz="2800" b="1" dirty="0"/>
              <a:t>the penalties appointed for those who resort to such practices as too mild</a:t>
            </a:r>
            <a:r>
              <a:rPr lang="en-GB" sz="2800" dirty="0" smtClean="0"/>
              <a:t>. (1.1)</a:t>
            </a:r>
          </a:p>
          <a:p>
            <a:endParaRPr lang="en-GB" sz="2800" dirty="0"/>
          </a:p>
          <a:p>
            <a:endParaRPr lang="en-GB" sz="2800" dirty="0" smtClean="0"/>
          </a:p>
          <a:p>
            <a:r>
              <a:rPr lang="en-GB" sz="2800" dirty="0" smtClean="0"/>
              <a:t>Establishes </a:t>
            </a:r>
            <a:r>
              <a:rPr lang="en-GB" sz="2800" dirty="0"/>
              <a:t>the exchangeability of roles: ‘it might as well have been me’</a:t>
            </a:r>
          </a:p>
          <a:p>
            <a:r>
              <a:rPr lang="en-GB" sz="2800" dirty="0"/>
              <a:t>Makes the audience members part of the defendant’s ‘team’</a:t>
            </a:r>
          </a:p>
          <a:p>
            <a:r>
              <a:rPr lang="en-GB" sz="2800" dirty="0"/>
              <a:t>Promises tension: what might those ‘practices’ be to cause such feelings? </a:t>
            </a:r>
          </a:p>
          <a:p>
            <a:r>
              <a:rPr lang="en-GB" sz="2800" dirty="0"/>
              <a:t>This part of the speech is a </a:t>
            </a:r>
            <a:r>
              <a:rPr lang="en-GB" sz="2800" i="1" dirty="0" err="1"/>
              <a:t>proemium</a:t>
            </a:r>
            <a:r>
              <a:rPr lang="en-GB" sz="2800" dirty="0"/>
              <a:t> and a </a:t>
            </a:r>
            <a:r>
              <a:rPr lang="en-GB" sz="2800" i="1" dirty="0" err="1"/>
              <a:t>captatio</a:t>
            </a:r>
            <a:r>
              <a:rPr lang="en-GB" sz="2800" i="1" dirty="0"/>
              <a:t> </a:t>
            </a:r>
            <a:r>
              <a:rPr lang="en-GB" sz="2800" i="1" dirty="0" err="1"/>
              <a:t>benevolentiae</a:t>
            </a:r>
            <a:endParaRPr lang="en-GB" sz="2800" i="1" dirty="0"/>
          </a:p>
          <a:p>
            <a:pPr marL="0" indent="0">
              <a:buNone/>
            </a:pPr>
            <a:endParaRPr lang="en-GB" sz="2800" dirty="0"/>
          </a:p>
          <a:p>
            <a:endParaRPr lang="en-GB" dirty="0"/>
          </a:p>
        </p:txBody>
      </p:sp>
    </p:spTree>
    <p:extLst>
      <p:ext uri="{BB962C8B-B14F-4D97-AF65-F5344CB8AC3E}">
        <p14:creationId xmlns:p14="http://schemas.microsoft.com/office/powerpoint/2010/main" val="2879903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Speech structure</a:t>
            </a:r>
            <a:endParaRPr lang="en-GB" dirty="0"/>
          </a:p>
        </p:txBody>
      </p:sp>
      <p:sp>
        <p:nvSpPr>
          <p:cNvPr id="3" name="Content Placeholder 2"/>
          <p:cNvSpPr>
            <a:spLocks noGrp="1"/>
          </p:cNvSpPr>
          <p:nvPr>
            <p:ph idx="1"/>
          </p:nvPr>
        </p:nvSpPr>
        <p:spPr>
          <a:xfrm>
            <a:off x="693812" y="1701800"/>
            <a:ext cx="10801200" cy="4751536"/>
          </a:xfrm>
        </p:spPr>
        <p:txBody>
          <a:bodyPr>
            <a:normAutofit/>
          </a:bodyPr>
          <a:lstStyle/>
          <a:p>
            <a:r>
              <a:rPr lang="en-GB" sz="2800" dirty="0"/>
              <a:t>Speeches tend to be most complex in two sections</a:t>
            </a:r>
          </a:p>
          <a:p>
            <a:pPr lvl="1"/>
            <a:r>
              <a:rPr lang="en-GB" sz="2400" dirty="0" err="1"/>
              <a:t>Captatio</a:t>
            </a:r>
            <a:r>
              <a:rPr lang="en-GB" sz="2400" dirty="0"/>
              <a:t> </a:t>
            </a:r>
            <a:r>
              <a:rPr lang="en-GB" sz="2400" dirty="0" err="1"/>
              <a:t>benevolentiae</a:t>
            </a:r>
            <a:r>
              <a:rPr lang="en-GB" sz="2400" dirty="0"/>
              <a:t> / </a:t>
            </a:r>
            <a:r>
              <a:rPr lang="en-GB" sz="2400" dirty="0" err="1"/>
              <a:t>proemium</a:t>
            </a:r>
            <a:r>
              <a:rPr lang="en-GB" sz="2400" dirty="0"/>
              <a:t> (introduction aimed at gaining the good will of the audience)</a:t>
            </a:r>
          </a:p>
          <a:p>
            <a:pPr lvl="1"/>
            <a:r>
              <a:rPr lang="en-GB" sz="2400" dirty="0" err="1"/>
              <a:t>Peroratio</a:t>
            </a:r>
            <a:r>
              <a:rPr lang="en-GB" sz="2400" dirty="0"/>
              <a:t> (summary of the speech hammering home key points and – again – making sure the speaker has the good-will of the audience)</a:t>
            </a:r>
          </a:p>
          <a:p>
            <a:r>
              <a:rPr lang="en-GB" sz="2800" dirty="0"/>
              <a:t>This often means more complex vocab, more complex turns of phrase, and stylistic features galore</a:t>
            </a:r>
          </a:p>
          <a:p>
            <a:pPr lvl="1"/>
            <a:r>
              <a:rPr lang="en-GB" sz="2400" dirty="0"/>
              <a:t>In the original (whether Greek or Latin) these parts of speeches tend to be most difficult to translate as syntax and grammar are stretched to the </a:t>
            </a:r>
            <a:r>
              <a:rPr lang="en-GB" sz="2400" dirty="0" smtClean="0"/>
              <a:t>max</a:t>
            </a:r>
          </a:p>
          <a:p>
            <a:r>
              <a:rPr lang="en-GB" sz="2800" dirty="0" smtClean="0"/>
              <a:t>The main body would be more straight-forward, laying out the events</a:t>
            </a:r>
            <a:endParaRPr lang="en-GB" sz="2800" dirty="0"/>
          </a:p>
          <a:p>
            <a:endParaRPr lang="en-GB" dirty="0"/>
          </a:p>
        </p:txBody>
      </p:sp>
    </p:spTree>
    <p:extLst>
      <p:ext uri="{BB962C8B-B14F-4D97-AF65-F5344CB8AC3E}">
        <p14:creationId xmlns:p14="http://schemas.microsoft.com/office/powerpoint/2010/main" val="4017302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60" y="-171400"/>
            <a:ext cx="10157354" cy="1397000"/>
          </a:xfrm>
        </p:spPr>
        <p:txBody>
          <a:bodyPr/>
          <a:lstStyle/>
          <a:p>
            <a:r>
              <a:rPr lang="en-GB" dirty="0" smtClean="0"/>
              <a:t>Citing of Laws</a:t>
            </a:r>
            <a:endParaRPr lang="en-GB" dirty="0"/>
          </a:p>
        </p:txBody>
      </p:sp>
      <p:sp>
        <p:nvSpPr>
          <p:cNvPr id="3" name="Content Placeholder 2"/>
          <p:cNvSpPr>
            <a:spLocks noGrp="1"/>
          </p:cNvSpPr>
          <p:nvPr>
            <p:ph idx="1"/>
          </p:nvPr>
        </p:nvSpPr>
        <p:spPr>
          <a:xfrm>
            <a:off x="549796" y="1196752"/>
            <a:ext cx="7992888" cy="5400600"/>
          </a:xfrm>
        </p:spPr>
        <p:txBody>
          <a:bodyPr>
            <a:normAutofit fontScale="85000" lnSpcReduction="10000"/>
          </a:bodyPr>
          <a:lstStyle/>
          <a:p>
            <a:pPr marL="0" indent="0" algn="just">
              <a:buNone/>
            </a:pPr>
            <a:r>
              <a:rPr lang="en-GB" sz="2600" dirty="0">
                <a:solidFill>
                  <a:schemeClr val="accent5">
                    <a:lumMod val="75000"/>
                  </a:schemeClr>
                </a:solidFill>
              </a:rPr>
              <a:t>He did not dispute it, sirs: he acknowledged his guilt, and besought and implored that he might not be killed, and was ready to pay compensation in money. But I would not agree to his estimate, </a:t>
            </a:r>
            <a:r>
              <a:rPr lang="en-GB" sz="2600" b="1" dirty="0">
                <a:solidFill>
                  <a:schemeClr val="accent5">
                    <a:lumMod val="75000"/>
                  </a:schemeClr>
                </a:solidFill>
              </a:rPr>
              <a:t>as I held that our city's law should have higher authority; and I obtained that satisfaction which you deemed most just when you imposed it on those who adopt such courses</a:t>
            </a:r>
            <a:r>
              <a:rPr lang="en-GB" sz="2600" dirty="0">
                <a:solidFill>
                  <a:schemeClr val="accent5">
                    <a:lumMod val="75000"/>
                  </a:schemeClr>
                </a:solidFill>
              </a:rPr>
              <a:t>. Now, let my witnesses come forward in support of these statements</a:t>
            </a:r>
            <a:r>
              <a:rPr lang="en-GB" sz="2600" dirty="0" smtClean="0">
                <a:solidFill>
                  <a:schemeClr val="accent5">
                    <a:lumMod val="75000"/>
                  </a:schemeClr>
                </a:solidFill>
              </a:rPr>
              <a:t>:</a:t>
            </a:r>
            <a:endParaRPr lang="en-GB" sz="1200" dirty="0">
              <a:solidFill>
                <a:schemeClr val="accent5">
                  <a:lumMod val="75000"/>
                </a:schemeClr>
              </a:solidFill>
            </a:endParaRPr>
          </a:p>
          <a:p>
            <a:pPr marL="0" indent="0" algn="just">
              <a:buNone/>
            </a:pPr>
            <a:r>
              <a:rPr lang="en-GB" sz="2600" dirty="0">
                <a:solidFill>
                  <a:schemeClr val="accent5">
                    <a:lumMod val="75000"/>
                  </a:schemeClr>
                </a:solidFill>
              </a:rPr>
              <a:t>[WITNESSES</a:t>
            </a:r>
            <a:r>
              <a:rPr lang="en-GB" sz="2600" dirty="0" smtClean="0">
                <a:solidFill>
                  <a:schemeClr val="accent5">
                    <a:lumMod val="75000"/>
                  </a:schemeClr>
                </a:solidFill>
              </a:rPr>
              <a:t>]</a:t>
            </a:r>
            <a:endParaRPr lang="en-GB" sz="1200" dirty="0">
              <a:solidFill>
                <a:schemeClr val="accent5">
                  <a:lumMod val="75000"/>
                </a:schemeClr>
              </a:solidFill>
            </a:endParaRPr>
          </a:p>
          <a:p>
            <a:pPr marL="0" indent="0" algn="just">
              <a:buNone/>
            </a:pPr>
            <a:r>
              <a:rPr lang="en-GB" sz="2600" dirty="0">
                <a:solidFill>
                  <a:schemeClr val="accent5">
                    <a:lumMod val="75000"/>
                  </a:schemeClr>
                </a:solidFill>
              </a:rPr>
              <a:t>Read out also, please, that law from the pillar in the </a:t>
            </a:r>
            <a:r>
              <a:rPr lang="en-GB" sz="2600" dirty="0" err="1">
                <a:solidFill>
                  <a:schemeClr val="accent5">
                    <a:lumMod val="75000"/>
                  </a:schemeClr>
                </a:solidFill>
              </a:rPr>
              <a:t>Areopagus</a:t>
            </a:r>
            <a:r>
              <a:rPr lang="en-GB" sz="2600" dirty="0" smtClean="0">
                <a:solidFill>
                  <a:schemeClr val="accent5">
                    <a:lumMod val="75000"/>
                  </a:schemeClr>
                </a:solidFill>
              </a:rPr>
              <a:t>.</a:t>
            </a:r>
            <a:endParaRPr lang="en-GB" sz="1200" dirty="0">
              <a:solidFill>
                <a:schemeClr val="accent5">
                  <a:lumMod val="75000"/>
                </a:schemeClr>
              </a:solidFill>
            </a:endParaRPr>
          </a:p>
          <a:p>
            <a:pPr marL="0" indent="0" algn="just">
              <a:buNone/>
            </a:pPr>
            <a:r>
              <a:rPr lang="en-GB" sz="2600" dirty="0">
                <a:solidFill>
                  <a:schemeClr val="accent5">
                    <a:lumMod val="75000"/>
                  </a:schemeClr>
                </a:solidFill>
              </a:rPr>
              <a:t>[LAW</a:t>
            </a:r>
            <a:r>
              <a:rPr lang="en-GB" sz="2600" dirty="0" smtClean="0">
                <a:solidFill>
                  <a:schemeClr val="accent5">
                    <a:lumMod val="75000"/>
                  </a:schemeClr>
                </a:solidFill>
              </a:rPr>
              <a:t>]</a:t>
            </a:r>
            <a:endParaRPr lang="en-GB" sz="900" dirty="0">
              <a:solidFill>
                <a:schemeClr val="accent5">
                  <a:lumMod val="75000"/>
                </a:schemeClr>
              </a:solidFill>
            </a:endParaRPr>
          </a:p>
          <a:p>
            <a:pPr marL="0" indent="0" algn="just">
              <a:buNone/>
            </a:pPr>
            <a:r>
              <a:rPr lang="en-GB" sz="2600" dirty="0">
                <a:solidFill>
                  <a:schemeClr val="accent5">
                    <a:lumMod val="75000"/>
                  </a:schemeClr>
                </a:solidFill>
              </a:rPr>
              <a:t>You hear, sirs, how the Court of the </a:t>
            </a:r>
            <a:r>
              <a:rPr lang="en-GB" sz="2600" dirty="0" err="1">
                <a:solidFill>
                  <a:schemeClr val="accent5">
                    <a:lumMod val="75000"/>
                  </a:schemeClr>
                </a:solidFill>
              </a:rPr>
              <a:t>Areopagus</a:t>
            </a:r>
            <a:r>
              <a:rPr lang="en-GB" sz="2600" dirty="0">
                <a:solidFill>
                  <a:schemeClr val="accent5">
                    <a:lumMod val="75000"/>
                  </a:schemeClr>
                </a:solidFill>
              </a:rPr>
              <a:t> itself, to which has been assigned, in our own as in our fathers' time, the trial of suits for murder, </a:t>
            </a:r>
            <a:r>
              <a:rPr lang="en-GB" sz="2600" b="1" dirty="0">
                <a:solidFill>
                  <a:schemeClr val="accent5">
                    <a:lumMod val="75000"/>
                  </a:schemeClr>
                </a:solidFill>
              </a:rPr>
              <a:t>has expressly stated that whoever takes this vengeance on an adulterer caught in the act with his spouse shall not be convicted of murder</a:t>
            </a:r>
            <a:r>
              <a:rPr lang="en-GB" sz="2600" i="1" dirty="0">
                <a:solidFill>
                  <a:schemeClr val="accent5">
                    <a:lumMod val="75000"/>
                  </a:schemeClr>
                </a:solidFill>
              </a:rPr>
              <a:t>. </a:t>
            </a:r>
            <a:r>
              <a:rPr lang="en-GB" sz="2600" dirty="0">
                <a:solidFill>
                  <a:schemeClr val="accent5">
                    <a:lumMod val="75000"/>
                  </a:schemeClr>
                </a:solidFill>
              </a:rPr>
              <a:t>(Lys. 1.29-30)</a:t>
            </a:r>
          </a:p>
          <a:p>
            <a:endParaRPr lang="en-GB" dirty="0"/>
          </a:p>
        </p:txBody>
      </p:sp>
      <p:sp>
        <p:nvSpPr>
          <p:cNvPr id="4" name="TextBox 3"/>
          <p:cNvSpPr txBox="1"/>
          <p:nvPr/>
        </p:nvSpPr>
        <p:spPr>
          <a:xfrm>
            <a:off x="8974732" y="1662185"/>
            <a:ext cx="2664296" cy="3785652"/>
          </a:xfrm>
          <a:prstGeom prst="rect">
            <a:avLst/>
          </a:prstGeom>
          <a:noFill/>
        </p:spPr>
        <p:txBody>
          <a:bodyPr wrap="square" rtlCol="0">
            <a:spAutoFit/>
          </a:bodyPr>
          <a:lstStyle/>
          <a:p>
            <a:pPr marL="342900" indent="-342900">
              <a:buFont typeface="Arial" panose="020B0604020202020204" pitchFamily="34" charset="0"/>
              <a:buChar char="•"/>
            </a:pPr>
            <a:r>
              <a:rPr lang="en-GB" dirty="0"/>
              <a:t>What does this tell us about the speaker?</a:t>
            </a:r>
          </a:p>
          <a:p>
            <a:pPr marL="342900" indent="-342900">
              <a:buFont typeface="Arial" panose="020B0604020202020204" pitchFamily="34" charset="0"/>
              <a:buChar char="•"/>
            </a:pPr>
            <a:r>
              <a:rPr lang="en-GB" dirty="0"/>
              <a:t>What response is suggested for the audience? </a:t>
            </a:r>
          </a:p>
          <a:p>
            <a:pPr marL="342900" indent="-342900">
              <a:buFont typeface="Arial" panose="020B0604020202020204" pitchFamily="34" charset="0"/>
              <a:buChar char="•"/>
            </a:pPr>
            <a:r>
              <a:rPr lang="en-GB" dirty="0" smtClean="0"/>
              <a:t>What </a:t>
            </a:r>
            <a:r>
              <a:rPr lang="en-GB" dirty="0"/>
              <a:t>does this tell us about Eratosthenes?</a:t>
            </a:r>
          </a:p>
          <a:p>
            <a:endParaRPr lang="en-GB" dirty="0"/>
          </a:p>
        </p:txBody>
      </p:sp>
    </p:spTree>
    <p:extLst>
      <p:ext uri="{BB962C8B-B14F-4D97-AF65-F5344CB8AC3E}">
        <p14:creationId xmlns:p14="http://schemas.microsoft.com/office/powerpoint/2010/main" val="245747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Not capable of the crime?</a:t>
            </a:r>
            <a:endParaRPr lang="en-GB" dirty="0"/>
          </a:p>
        </p:txBody>
      </p:sp>
      <p:sp>
        <p:nvSpPr>
          <p:cNvPr id="3" name="Content Placeholder 2"/>
          <p:cNvSpPr>
            <a:spLocks noGrp="1"/>
          </p:cNvSpPr>
          <p:nvPr>
            <p:ph idx="1"/>
          </p:nvPr>
        </p:nvSpPr>
        <p:spPr>
          <a:xfrm>
            <a:off x="1117309" y="1701800"/>
            <a:ext cx="10157354" cy="4679528"/>
          </a:xfrm>
        </p:spPr>
        <p:txBody>
          <a:bodyPr>
            <a:normAutofit fontScale="92500"/>
          </a:bodyPr>
          <a:lstStyle/>
          <a:p>
            <a:pPr algn="just"/>
            <a:r>
              <a:rPr lang="en-GB" sz="2800" i="1" dirty="0"/>
              <a:t>I shall therefore set forth to you the whole of my story from the beginning; I shall omit nothing, but will tell the truth. For I consider that my own sole deliverance rests on my telling you, if I am able, the whole of what has occurred. </a:t>
            </a:r>
            <a:r>
              <a:rPr lang="en-GB" sz="2800" dirty="0"/>
              <a:t>(Lys. 1.5)</a:t>
            </a:r>
            <a:endParaRPr lang="en-GB" sz="2800" i="1" dirty="0"/>
          </a:p>
          <a:p>
            <a:r>
              <a:rPr lang="en-GB" sz="2800" dirty="0"/>
              <a:t>The main part of </a:t>
            </a:r>
            <a:r>
              <a:rPr lang="en-GB" sz="2800" dirty="0" err="1"/>
              <a:t>Euphiletos</a:t>
            </a:r>
            <a:r>
              <a:rPr lang="en-GB" sz="2800" dirty="0"/>
              <a:t>/</a:t>
            </a:r>
            <a:r>
              <a:rPr lang="en-GB" sz="2800" dirty="0" err="1"/>
              <a:t>Lysias</a:t>
            </a:r>
            <a:r>
              <a:rPr lang="en-GB" sz="2800" dirty="0"/>
              <a:t>’ speech is taken up by the narrative of how </a:t>
            </a:r>
            <a:r>
              <a:rPr lang="en-GB" sz="2800" dirty="0" err="1"/>
              <a:t>Euphiletos</a:t>
            </a:r>
            <a:r>
              <a:rPr lang="en-GB" sz="2800" dirty="0"/>
              <a:t> married and how he came to catch his wife cheating</a:t>
            </a:r>
          </a:p>
          <a:p>
            <a:pPr lvl="1"/>
            <a:r>
              <a:rPr lang="en-GB" sz="2400" dirty="0"/>
              <a:t>This takes up paragraphs 5-27 or about 40% of the speech</a:t>
            </a:r>
          </a:p>
          <a:p>
            <a:r>
              <a:rPr lang="en-GB" sz="2800" dirty="0"/>
              <a:t>The narrative presents </a:t>
            </a:r>
            <a:r>
              <a:rPr lang="en-GB" sz="2800" dirty="0" err="1"/>
              <a:t>Euphiletos</a:t>
            </a:r>
            <a:r>
              <a:rPr lang="en-GB" sz="2800" dirty="0"/>
              <a:t> as a simple man who wants to believe the best about everyone (including his wife): he is gullible and falls in the stock-comic role of the clueless cuckold</a:t>
            </a:r>
          </a:p>
          <a:p>
            <a:endParaRPr lang="en-GB" dirty="0"/>
          </a:p>
        </p:txBody>
      </p:sp>
    </p:spTree>
    <p:extLst>
      <p:ext uri="{BB962C8B-B14F-4D97-AF65-F5344CB8AC3E}">
        <p14:creationId xmlns:p14="http://schemas.microsoft.com/office/powerpoint/2010/main" val="221659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60" y="-24138"/>
            <a:ext cx="10157354" cy="1397000"/>
          </a:xfrm>
        </p:spPr>
        <p:txBody>
          <a:bodyPr/>
          <a:lstStyle/>
          <a:p>
            <a:r>
              <a:rPr lang="en-GB" dirty="0" err="1" smtClean="0"/>
              <a:t>Euphiletos</a:t>
            </a:r>
            <a:r>
              <a:rPr lang="en-GB" dirty="0" smtClean="0"/>
              <a:t>’ character (1.9-14)</a:t>
            </a:r>
            <a:endParaRPr lang="en-GB" dirty="0"/>
          </a:p>
        </p:txBody>
      </p:sp>
      <p:sp>
        <p:nvSpPr>
          <p:cNvPr id="3" name="Content Placeholder 2"/>
          <p:cNvSpPr>
            <a:spLocks noGrp="1"/>
          </p:cNvSpPr>
          <p:nvPr>
            <p:ph idx="1"/>
          </p:nvPr>
        </p:nvSpPr>
        <p:spPr>
          <a:xfrm>
            <a:off x="621804" y="1484784"/>
            <a:ext cx="6840760" cy="5112568"/>
          </a:xfrm>
        </p:spPr>
        <p:txBody>
          <a:bodyPr>
            <a:normAutofit lnSpcReduction="10000"/>
          </a:bodyPr>
          <a:lstStyle/>
          <a:p>
            <a:pPr marL="0" indent="0">
              <a:buNone/>
            </a:pPr>
            <a:r>
              <a:rPr lang="en-GB" dirty="0"/>
              <a:t>Now in the first place I must tell you, sirs (for I am obliged to give you these particulars</a:t>
            </a:r>
            <a:r>
              <a:rPr lang="en-GB" b="1" dirty="0"/>
              <a:t>), my dwelling is on two floors</a:t>
            </a:r>
            <a:r>
              <a:rPr lang="en-GB" dirty="0"/>
              <a:t>, the upper being equal in space to the lower, with the </a:t>
            </a:r>
            <a:r>
              <a:rPr lang="en-GB" b="1" dirty="0"/>
              <a:t>women's quarters above and the men's below</a:t>
            </a:r>
            <a:r>
              <a:rPr lang="en-GB" dirty="0"/>
              <a:t>. When the child was born to us, its mother suckled it; and in order that, each time that it had to be washed, she might avoid the risk of descending by the stairs, </a:t>
            </a:r>
            <a:r>
              <a:rPr lang="en-GB" b="1" dirty="0"/>
              <a:t>I used to live above, and the women below</a:t>
            </a:r>
            <a:r>
              <a:rPr lang="en-GB" dirty="0"/>
              <a:t>. By this time it had become such an habitual thing that my wife would often leave me and go down to sleep with the child, so as to be able to give it the breast and stop its crying. Things went on in this way for a long time, </a:t>
            </a:r>
            <a:r>
              <a:rPr lang="en-GB" b="1" dirty="0"/>
              <a:t>and I never suspected, but was simple-minded enough to suppose that my own was the </a:t>
            </a:r>
            <a:r>
              <a:rPr lang="en-GB" b="1" dirty="0" err="1"/>
              <a:t>chastest</a:t>
            </a:r>
            <a:r>
              <a:rPr lang="en-GB" b="1" dirty="0"/>
              <a:t> wife in the city</a:t>
            </a:r>
            <a:r>
              <a:rPr lang="en-GB" dirty="0"/>
              <a:t>.</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2564" y="1777734"/>
            <a:ext cx="4158371" cy="3400537"/>
          </a:xfrm>
          <a:prstGeom prst="rect">
            <a:avLst/>
          </a:prstGeom>
        </p:spPr>
      </p:pic>
    </p:spTree>
    <p:extLst>
      <p:ext uri="{BB962C8B-B14F-4D97-AF65-F5344CB8AC3E}">
        <p14:creationId xmlns:p14="http://schemas.microsoft.com/office/powerpoint/2010/main" val="1904970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860" y="0"/>
            <a:ext cx="10157354" cy="1397000"/>
          </a:xfrm>
        </p:spPr>
        <p:txBody>
          <a:bodyPr/>
          <a:lstStyle/>
          <a:p>
            <a:r>
              <a:rPr lang="en-GB" dirty="0" err="1" smtClean="0"/>
              <a:t>Euphiletos</a:t>
            </a:r>
            <a:r>
              <a:rPr lang="en-GB" dirty="0" smtClean="0"/>
              <a:t> character (cont.)</a:t>
            </a:r>
            <a:endParaRPr lang="en-GB" dirty="0"/>
          </a:p>
        </p:txBody>
      </p:sp>
      <p:sp>
        <p:nvSpPr>
          <p:cNvPr id="3" name="Content Placeholder 2"/>
          <p:cNvSpPr>
            <a:spLocks noGrp="1"/>
          </p:cNvSpPr>
          <p:nvPr>
            <p:ph idx="1"/>
          </p:nvPr>
        </p:nvSpPr>
        <p:spPr>
          <a:xfrm>
            <a:off x="449561" y="1412776"/>
            <a:ext cx="8021115" cy="4813340"/>
          </a:xfrm>
        </p:spPr>
        <p:txBody>
          <a:bodyPr>
            <a:noAutofit/>
          </a:bodyPr>
          <a:lstStyle/>
          <a:p>
            <a:pPr marL="0" indent="0">
              <a:buNone/>
            </a:pPr>
            <a:r>
              <a:rPr lang="en-GB" sz="2000" dirty="0"/>
              <a:t>Time went on, sirs; I came home unexpectedly from the country, and after dinner the child started crying in a peevish way, as the servant-girl was annoying it on purpose to make it so behave; for the man was in the house— I learnt it all later. So I bade my wife go and give the child her breast, to stop its howling. At first she refused, as though delighted to see me home again after so long; but when I began to be angry and bade her go, —“Yes, so that you,” she said, </a:t>
            </a:r>
            <a:r>
              <a:rPr lang="en-GB" sz="2000" b="1" dirty="0"/>
              <a:t>“may have a try here at the little maid. Once before, too, when you were drunk, you pulled her about.” </a:t>
            </a:r>
            <a:r>
              <a:rPr lang="en-GB" sz="2000" dirty="0"/>
              <a:t>At that I laughed, while she got up, went out of the room, and closed the door, feigning to make fun, and she took the key away with her. </a:t>
            </a:r>
            <a:r>
              <a:rPr lang="en-GB" sz="2000" b="1" dirty="0"/>
              <a:t>I, without giving a thought to the matter, or having any suspicion, went to sleep</a:t>
            </a:r>
            <a:r>
              <a:rPr lang="en-GB" sz="2000" dirty="0"/>
              <a:t> in all content after my return from the country. Towards daytime she came and opened the door. I asked why the doors made a noise in the night; she told me that the child's lamp had gone out, and she had lit it again at our neighbour's. I was silent and believed it was so. </a:t>
            </a:r>
            <a:r>
              <a:rPr lang="en-GB" sz="2000" b="1" dirty="0"/>
              <a:t>But it struck me, sirs, that she had powdered her face, though her brother had died not thirty days before;</a:t>
            </a:r>
            <a:r>
              <a:rPr lang="en-GB" sz="2000" dirty="0"/>
              <a:t> even so, however, I made no remark on the fact, but left the house in silence. </a:t>
            </a:r>
          </a:p>
        </p:txBody>
      </p:sp>
      <p:sp>
        <p:nvSpPr>
          <p:cNvPr id="4" name="TextBox 3"/>
          <p:cNvSpPr txBox="1"/>
          <p:nvPr/>
        </p:nvSpPr>
        <p:spPr>
          <a:xfrm>
            <a:off x="8474605" y="1397000"/>
            <a:ext cx="3312368" cy="5078313"/>
          </a:xfrm>
          <a:prstGeom prst="rect">
            <a:avLst/>
          </a:prstGeom>
          <a:noFill/>
        </p:spPr>
        <p:txBody>
          <a:bodyPr wrap="square" rtlCol="0">
            <a:spAutoFit/>
          </a:bodyPr>
          <a:lstStyle/>
          <a:p>
            <a:pPr marL="342900" indent="-342900">
              <a:buFont typeface="Arial" panose="020B0604020202020204" pitchFamily="34" charset="0"/>
              <a:buChar char="•"/>
            </a:pPr>
            <a:r>
              <a:rPr lang="en-GB" sz="1800" dirty="0"/>
              <a:t>What does the mention of the slave girl accomplish?</a:t>
            </a:r>
          </a:p>
          <a:p>
            <a:pPr marL="895243" lvl="1" indent="-285750">
              <a:buFont typeface="Arial" panose="020B0604020202020204" pitchFamily="34" charset="0"/>
              <a:buChar char="•"/>
            </a:pPr>
            <a:r>
              <a:rPr lang="en-GB" sz="1800" dirty="0"/>
              <a:t>Counteracts </a:t>
            </a:r>
            <a:r>
              <a:rPr lang="en-GB" sz="1800" dirty="0" err="1"/>
              <a:t>Euphiltos</a:t>
            </a:r>
            <a:r>
              <a:rPr lang="en-GB" sz="1800" dirty="0"/>
              <a:t> being seen as not masculine enough: he still uses his rights as head of household with the slaves</a:t>
            </a:r>
          </a:p>
          <a:p>
            <a:pPr marL="895243" lvl="1" indent="-285750">
              <a:buFont typeface="Arial" panose="020B0604020202020204" pitchFamily="34" charset="0"/>
              <a:buChar char="•"/>
            </a:pPr>
            <a:r>
              <a:rPr lang="en-GB" sz="1800" dirty="0"/>
              <a:t>Counteracts </a:t>
            </a:r>
            <a:r>
              <a:rPr lang="en-GB" sz="1800" dirty="0" err="1"/>
              <a:t>Euphiletos</a:t>
            </a:r>
            <a:r>
              <a:rPr lang="en-GB" sz="1800" dirty="0"/>
              <a:t> being seen as too good/stupid/lame to be true: he did things that angered the wife, too (as a good Athenian should</a:t>
            </a:r>
            <a:r>
              <a:rPr lang="en-GB" sz="1800" dirty="0" smtClean="0"/>
              <a:t>?)</a:t>
            </a:r>
          </a:p>
          <a:p>
            <a:pPr marL="285750" indent="-285750">
              <a:buFont typeface="Arial" panose="020B0604020202020204" pitchFamily="34" charset="0"/>
              <a:buChar char="•"/>
            </a:pPr>
            <a:r>
              <a:rPr lang="en-GB" sz="1800" dirty="0" smtClean="0"/>
              <a:t>How does the mention of makeup work on the audience?</a:t>
            </a:r>
          </a:p>
        </p:txBody>
      </p:sp>
    </p:spTree>
    <p:extLst>
      <p:ext uri="{BB962C8B-B14F-4D97-AF65-F5344CB8AC3E}">
        <p14:creationId xmlns:p14="http://schemas.microsoft.com/office/powerpoint/2010/main" val="2061898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Not just a private matter</a:t>
            </a:r>
            <a:endParaRPr lang="en-GB" dirty="0"/>
          </a:p>
        </p:txBody>
      </p:sp>
      <p:sp>
        <p:nvSpPr>
          <p:cNvPr id="3" name="Content Placeholder 2"/>
          <p:cNvSpPr>
            <a:spLocks noGrp="1"/>
          </p:cNvSpPr>
          <p:nvPr>
            <p:ph idx="1"/>
          </p:nvPr>
        </p:nvSpPr>
        <p:spPr>
          <a:xfrm>
            <a:off x="621804" y="1701800"/>
            <a:ext cx="6192687" cy="4535512"/>
          </a:xfrm>
        </p:spPr>
        <p:txBody>
          <a:bodyPr numCol="1">
            <a:normAutofit/>
          </a:bodyPr>
          <a:lstStyle/>
          <a:p>
            <a:pPr marL="0" indent="0">
              <a:buNone/>
            </a:pPr>
            <a:endParaRPr lang="en-GB" dirty="0"/>
          </a:p>
          <a:p>
            <a:endParaRPr lang="en-GB" dirty="0"/>
          </a:p>
        </p:txBody>
      </p:sp>
      <p:sp>
        <p:nvSpPr>
          <p:cNvPr id="4" name="TextBox 3"/>
          <p:cNvSpPr txBox="1"/>
          <p:nvPr/>
        </p:nvSpPr>
        <p:spPr>
          <a:xfrm>
            <a:off x="549796" y="1553016"/>
            <a:ext cx="7560840" cy="4985980"/>
          </a:xfrm>
          <a:prstGeom prst="rect">
            <a:avLst/>
          </a:prstGeom>
          <a:noFill/>
        </p:spPr>
        <p:txBody>
          <a:bodyPr wrap="square" rtlCol="0">
            <a:spAutoFit/>
          </a:bodyPr>
          <a:lstStyle/>
          <a:p>
            <a:r>
              <a:rPr lang="en-GB" sz="2000" dirty="0"/>
              <a:t>So then, gentlemen, not only do the laws acquit me of doing wrong, but they also require me to exact this punishment. </a:t>
            </a:r>
            <a:r>
              <a:rPr lang="en-GB" sz="2000" b="1" dirty="0"/>
              <a:t>It is for you to decide</a:t>
            </a:r>
            <a:r>
              <a:rPr lang="en-GB" sz="2000" dirty="0"/>
              <a:t> whether they should maintain their authority or become </a:t>
            </a:r>
            <a:r>
              <a:rPr lang="en-GB" sz="2000" dirty="0" smtClean="0"/>
              <a:t>worthless. I </a:t>
            </a:r>
            <a:r>
              <a:rPr lang="en-GB" sz="2000" dirty="0"/>
              <a:t>believe that all states make laws with this intention that in those instances where we are uncertain, we find out what we ought to do by consulting them. Well then, the laws recommend that in cases of this nature we exact this kind of penalty from </a:t>
            </a:r>
            <a:r>
              <a:rPr lang="en-GB" sz="2000" dirty="0" smtClean="0"/>
              <a:t>wrongdoers. I </a:t>
            </a:r>
            <a:r>
              <a:rPr lang="en-GB" sz="2000" dirty="0"/>
              <a:t>expect you to come to the same conclusion</a:t>
            </a:r>
            <a:r>
              <a:rPr lang="en-GB" sz="2000" b="1" dirty="0"/>
              <a:t>. Otherwise, you will create such a safe haven for seducers that you will find thieves claiming to be seducers in complete confidence that, if they put forward this excuse for themselves, and claim that this is why they are entering other people's homes, no one will lay a finger on them.</a:t>
            </a:r>
            <a:r>
              <a:rPr lang="en-GB" sz="2000" dirty="0"/>
              <a:t> Everyone will know that the laws on adultery must be renounced, and that what they have to fear is your vote, </a:t>
            </a:r>
            <a:r>
              <a:rPr lang="en-GB" sz="2000" b="1" dirty="0"/>
              <a:t>because it is the supreme authority in the state</a:t>
            </a:r>
            <a:r>
              <a:rPr lang="en-GB" sz="2000" dirty="0" smtClean="0"/>
              <a:t>. (1.34-36)</a:t>
            </a:r>
            <a:endParaRPr lang="en-GB" sz="2000" dirty="0"/>
          </a:p>
          <a:p>
            <a:pPr marL="342900" indent="-342900">
              <a:buFont typeface="Arial" panose="020B0604020202020204" pitchFamily="34" charset="0"/>
              <a:buChar char="•"/>
            </a:pPr>
            <a:endParaRPr lang="en-GB" sz="1800" dirty="0"/>
          </a:p>
        </p:txBody>
      </p:sp>
      <p:sp>
        <p:nvSpPr>
          <p:cNvPr id="5" name="TextBox 4"/>
          <p:cNvSpPr txBox="1"/>
          <p:nvPr/>
        </p:nvSpPr>
        <p:spPr>
          <a:xfrm>
            <a:off x="8326660" y="1772816"/>
            <a:ext cx="3312368" cy="3785652"/>
          </a:xfrm>
          <a:prstGeom prst="rect">
            <a:avLst/>
          </a:prstGeom>
          <a:noFill/>
        </p:spPr>
        <p:txBody>
          <a:bodyPr wrap="square" rtlCol="0">
            <a:spAutoFit/>
          </a:bodyPr>
          <a:lstStyle/>
          <a:p>
            <a:pPr marL="342900" indent="-342900">
              <a:buFont typeface="Arial" panose="020B0604020202020204" pitchFamily="34" charset="0"/>
              <a:buChar char="•"/>
            </a:pPr>
            <a:r>
              <a:rPr lang="en-GB" sz="2000" dirty="0" smtClean="0"/>
              <a:t>Draws the audience on to his side.</a:t>
            </a:r>
          </a:p>
          <a:p>
            <a:pPr marL="342900" indent="-342900">
              <a:buFont typeface="Arial" panose="020B0604020202020204" pitchFamily="34" charset="0"/>
              <a:buChar char="•"/>
            </a:pPr>
            <a:r>
              <a:rPr lang="en-GB" sz="2000" dirty="0" smtClean="0"/>
              <a:t>The speaker makes agreement with his argument seem like the only safe option. </a:t>
            </a:r>
          </a:p>
          <a:p>
            <a:pPr marL="342900" indent="-342900">
              <a:buFont typeface="Arial" panose="020B0604020202020204" pitchFamily="34" charset="0"/>
              <a:buChar char="•"/>
            </a:pPr>
            <a:r>
              <a:rPr lang="en-GB" sz="2000" dirty="0" smtClean="0"/>
              <a:t>If they disagree they lay the door open for other types of crimes.</a:t>
            </a:r>
          </a:p>
          <a:p>
            <a:pPr marL="342900" indent="-342900">
              <a:buFont typeface="Arial" panose="020B0604020202020204" pitchFamily="34" charset="0"/>
              <a:buChar char="•"/>
            </a:pPr>
            <a:r>
              <a:rPr lang="en-GB" sz="2000" dirty="0" smtClean="0"/>
              <a:t>Playing up to the audience, flattering their ego.</a:t>
            </a:r>
            <a:endParaRPr lang="en-GB" sz="2000" dirty="0"/>
          </a:p>
        </p:txBody>
      </p:sp>
    </p:spTree>
    <p:extLst>
      <p:ext uri="{BB962C8B-B14F-4D97-AF65-F5344CB8AC3E}">
        <p14:creationId xmlns:p14="http://schemas.microsoft.com/office/powerpoint/2010/main" val="2355888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269876" y="1700808"/>
            <a:ext cx="9361040" cy="4320480"/>
          </a:xfrm>
        </p:spPr>
        <p:txBody>
          <a:bodyPr>
            <a:normAutofit fontScale="92500" lnSpcReduction="20000"/>
          </a:bodyPr>
          <a:lstStyle/>
          <a:p>
            <a:r>
              <a:rPr lang="en-GB" dirty="0" smtClean="0"/>
              <a:t>The pre-eminence of Greek oratory in the 5</a:t>
            </a:r>
            <a:r>
              <a:rPr lang="en-GB" baseline="30000" dirty="0" smtClean="0"/>
              <a:t>th</a:t>
            </a:r>
            <a:r>
              <a:rPr lang="en-GB" dirty="0" smtClean="0"/>
              <a:t> and 4</a:t>
            </a:r>
            <a:r>
              <a:rPr lang="en-GB" baseline="30000" dirty="0" smtClean="0"/>
              <a:t>th</a:t>
            </a:r>
            <a:r>
              <a:rPr lang="en-GB" dirty="0" smtClean="0"/>
              <a:t> centuries BCE is certainly connected to direct democracy</a:t>
            </a:r>
          </a:p>
          <a:p>
            <a:r>
              <a:rPr lang="en-GB" dirty="0" err="1" smtClean="0"/>
              <a:t>Lysias</a:t>
            </a:r>
            <a:r>
              <a:rPr lang="en-GB" dirty="0" smtClean="0"/>
              <a:t> (459-c. 380) may write court speeches only (as far as our extant 30 speeches tell us) but many of his colleagues are as active in political speaking: e.g. Demosthenes and </a:t>
            </a:r>
            <a:r>
              <a:rPr lang="en-GB" dirty="0" err="1" smtClean="0"/>
              <a:t>Aeschines</a:t>
            </a:r>
            <a:r>
              <a:rPr lang="en-GB" dirty="0" smtClean="0"/>
              <a:t> are engaged in a significant debate on Athens’ response to Philip of Macedon</a:t>
            </a:r>
          </a:p>
          <a:p>
            <a:pPr lvl="1"/>
            <a:r>
              <a:rPr lang="en-GB" dirty="0" smtClean="0"/>
              <a:t>Demosthenes’ </a:t>
            </a:r>
            <a:r>
              <a:rPr lang="en-GB" i="1" dirty="0" smtClean="0"/>
              <a:t>On the Crown </a:t>
            </a:r>
            <a:r>
              <a:rPr lang="en-GB" dirty="0" smtClean="0"/>
              <a:t>from 330 BCE</a:t>
            </a:r>
            <a:endParaRPr lang="en-GB" i="1" dirty="0" smtClean="0"/>
          </a:p>
          <a:p>
            <a:r>
              <a:rPr lang="en-GB" dirty="0" smtClean="0"/>
              <a:t>Others, again work in the overlapping areas of rhetorical theory and philosophy (e.g. Isocrates)</a:t>
            </a:r>
          </a:p>
          <a:p>
            <a:r>
              <a:rPr lang="en-GB" dirty="0" smtClean="0"/>
              <a:t>Greek oratory and rhetoric continues to influence the whole of the Classical world well into Roman times: the continued teaching of public speaking in Greece is one of the reasons for well-off young Romans to take an educational trip to Athens</a:t>
            </a:r>
          </a:p>
        </p:txBody>
      </p:sp>
      <p:sp>
        <p:nvSpPr>
          <p:cNvPr id="2" name="Title 1"/>
          <p:cNvSpPr>
            <a:spLocks noGrp="1"/>
          </p:cNvSpPr>
          <p:nvPr>
            <p:ph type="title"/>
          </p:nvPr>
        </p:nvSpPr>
        <p:spPr/>
        <p:txBody>
          <a:bodyPr/>
          <a:lstStyle/>
          <a:p>
            <a:r>
              <a:rPr lang="en-GB" dirty="0" smtClean="0"/>
              <a:t>To take away</a:t>
            </a:r>
            <a:endParaRPr lang="en-GB" dirty="0"/>
          </a:p>
        </p:txBody>
      </p:sp>
    </p:spTree>
    <p:extLst>
      <p:ext uri="{BB962C8B-B14F-4D97-AF65-F5344CB8AC3E}">
        <p14:creationId xmlns:p14="http://schemas.microsoft.com/office/powerpoint/2010/main" val="2497452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E1B558C7-619B-49BE-9097-7FCBDADD4E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0</TotalTime>
  <Words>2215</Words>
  <Application>Microsoft Office PowerPoint</Application>
  <PresentationFormat>Custom</PresentationFormat>
  <Paragraphs>110</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Century Gothic</vt:lpstr>
      <vt:lpstr>Books 16x9</vt:lpstr>
      <vt:lpstr>Rhetoric and Oratory: Lysias On the Murder of Eratosthenes </vt:lpstr>
      <vt:lpstr>Rhetoric and Oratory</vt:lpstr>
      <vt:lpstr>Rhetoric in practice</vt:lpstr>
      <vt:lpstr>Why this matters: Laws in Athens</vt:lpstr>
      <vt:lpstr>Politics: the assembly</vt:lpstr>
      <vt:lpstr>PowerPoint Presentation</vt:lpstr>
      <vt:lpstr>The Courts</vt:lpstr>
      <vt:lpstr>Trials</vt:lpstr>
      <vt:lpstr>Speech writers</vt:lpstr>
      <vt:lpstr>PowerPoint Presentation</vt:lpstr>
      <vt:lpstr>On the Murder of Eratosthenes</vt:lpstr>
      <vt:lpstr>Lysias 1</vt:lpstr>
      <vt:lpstr>Speech structure</vt:lpstr>
      <vt:lpstr>Citing of Laws</vt:lpstr>
      <vt:lpstr>Not capable of the crime?</vt:lpstr>
      <vt:lpstr>Euphiletos’ character (1.9-14)</vt:lpstr>
      <vt:lpstr>Euphiletos character (cont.)</vt:lpstr>
      <vt:lpstr>Not just a private matter</vt:lpstr>
      <vt:lpstr>To take away</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2015-11-18T14:31:58Z</dcterms:created>
  <dcterms:modified xsi:type="dcterms:W3CDTF">2018-11-15T10:46:03Z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TC027879409991</vt:lpwstr>
  </property>
</Properties>
</file>