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1"/>
  </p:sldMasterIdLst>
  <p:sldIdLst>
    <p:sldId id="256" r:id="rId2"/>
    <p:sldId id="261" r:id="rId3"/>
    <p:sldId id="264" r:id="rId4"/>
    <p:sldId id="257" r:id="rId5"/>
    <p:sldId id="258" r:id="rId6"/>
    <p:sldId id="259" r:id="rId7"/>
    <p:sldId id="260" r:id="rId8"/>
    <p:sldId id="263"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4" name="Group 13"/>
          <p:cNvGrpSpPr/>
          <p:nvPr/>
        </p:nvGrpSpPr>
        <p:grpSpPr>
          <a:xfrm>
            <a:off x="-1588" y="0"/>
            <a:ext cx="12193588" cy="6861555"/>
            <a:chOff x="-1588" y="0"/>
            <a:chExt cx="12193588" cy="6861555"/>
          </a:xfrm>
        </p:grpSpPr>
        <p:sp>
          <p:nvSpPr>
            <p:cNvPr id="9" name="Rectangle 8"/>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a:prstGeom prst="rect">
            <a:avLst/>
          </a:prstGeo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158984" y="1792224"/>
            <a:ext cx="990599" cy="304799"/>
          </a:xfrm>
        </p:spPr>
        <p:txBody>
          <a:bodyPr/>
          <a:lstStyle>
            <a:lvl1pPr algn="l">
              <a:defRPr b="0">
                <a:solidFill>
                  <a:schemeClr val="bg1"/>
                </a:solidFill>
              </a:defRPr>
            </a:lvl1pPr>
          </a:lstStyle>
          <a:p>
            <a:fld id="{1E700B27-DE4C-4B9E-BB11-B9027034A00F}" type="datetimeFigureOut">
              <a:rPr lang="en-US" smtClean="0"/>
              <a:pPr/>
              <a:t>12/3/2019</a:t>
            </a:fld>
            <a:endParaRPr lang="en-US" dirty="0"/>
          </a:p>
        </p:txBody>
      </p:sp>
      <p:sp>
        <p:nvSpPr>
          <p:cNvPr id="5" name="Footer Placeholder 4"/>
          <p:cNvSpPr>
            <a:spLocks noGrp="1"/>
          </p:cNvSpPr>
          <p:nvPr>
            <p:ph type="ftr" sz="quarter" idx="11"/>
          </p:nvPr>
        </p:nvSpPr>
        <p:spPr>
          <a:xfrm rot="5400000">
            <a:off x="8951976" y="3227832"/>
            <a:ext cx="3867912" cy="310896"/>
          </a:xfrm>
        </p:spPr>
        <p:txBody>
          <a:bodyPr/>
          <a:lstStyle>
            <a:lvl1pPr>
              <a:defRPr sz="1000" b="0">
                <a:solidFill>
                  <a:schemeClr val="bg1"/>
                </a:solidFill>
              </a:defRPr>
            </a:lvl1pPr>
          </a:lstStyle>
          <a:p>
            <a:r>
              <a:rPr lang="en-US"/>
              <a:t>
              </a:t>
            </a:r>
            <a:endParaRPr lang="en-US" dirty="0"/>
          </a:p>
        </p:txBody>
      </p:sp>
      <p:sp>
        <p:nvSpPr>
          <p:cNvPr id="8" name="Rectangle 7"/>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95058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9"/>
            <a:ext cx="8825659" cy="706964"/>
          </a:xfrm>
          <a:prstGeom prst="rect">
            <a:avLst/>
          </a:prstGeom>
        </p:spPr>
        <p:txBody>
          <a:bodyPr anchor="ct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smtClean="0"/>
              <a:t>12/3/2019</a:t>
            </a:fld>
            <a:endParaRPr lang="en-US" dirty="0"/>
          </a:p>
        </p:txBody>
      </p:sp>
      <p:sp>
        <p:nvSpPr>
          <p:cNvPr id="5" name="Footer Placeholder 4"/>
          <p:cNvSpPr>
            <a:spLocks noGrp="1"/>
          </p:cNvSpPr>
          <p:nvPr>
            <p:ph type="ftr" sz="quarter" idx="11"/>
          </p:nvPr>
        </p:nvSpPr>
        <p:spPr/>
        <p:txBody>
          <a:bodyPr/>
          <a:lstStyle>
            <a:lvl1pPr>
              <a:defRPr sz="1000" b="1"/>
            </a:lvl1p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3912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Rectangle 8"/>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9192"/>
            <a:ext cx="4343400" cy="2286000"/>
          </a:xfrm>
          <a:prstGeom prst="rect">
            <a:avLst/>
          </a:prstGeom>
        </p:spPr>
        <p:txBody>
          <a:bodyPr anchor="ctr" anchorCtr="0"/>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4576" y="2679192"/>
            <a:ext cx="3758184" cy="2286000"/>
          </a:xfrm>
        </p:spPr>
        <p:txBody>
          <a:bodyPr anchor="ctr" anchorCtr="0"/>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smtClean="0"/>
              <a:t>12/3/2019</a:t>
            </a:fld>
            <a:endParaRPr lang="en-US" dirty="0"/>
          </a:p>
        </p:txBody>
      </p:sp>
      <p:sp>
        <p:nvSpPr>
          <p:cNvPr id="5" name="Footer Placeholder 4"/>
          <p:cNvSpPr>
            <a:spLocks noGrp="1"/>
          </p:cNvSpPr>
          <p:nvPr>
            <p:ph type="ftr" sz="quarter" idx="11"/>
          </p:nvPr>
        </p:nvSpPr>
        <p:spPr/>
        <p:txBody>
          <a:bodyPr/>
          <a:lstStyle>
            <a:lvl1pPr>
              <a:defRPr sz="1000" b="1"/>
            </a:lvl1pPr>
          </a:lstStyle>
          <a:p>
            <a:r>
              <a:rPr lang="en-US"/>
              <a:t>
              </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0041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54953" y="969264"/>
            <a:ext cx="8825659" cy="704088"/>
          </a:xfrm>
          <a:prstGeom prst="rect">
            <a:avLst/>
          </a:prstGeom>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8032"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76" y="2603500"/>
            <a:ext cx="4828032"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smtClean="0"/>
              <a:t>12/3/2019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0569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54954" y="969264"/>
            <a:ext cx="8825659" cy="704088"/>
          </a:xfrm>
          <a:prstGeom prst="rect">
            <a:avLst/>
          </a:prstGeo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98448"/>
            <a:ext cx="4828032" cy="284378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76" y="2606040"/>
            <a:ext cx="4828032"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1" y="3187921"/>
            <a:ext cx="4825160" cy="2854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smtClean="0"/>
              <a:t>12/3/2019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2700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52144" y="969264"/>
            <a:ext cx="8825659" cy="704088"/>
          </a:xfrm>
          <a:prstGeom prst="rect">
            <a:avLst/>
          </a:prstGeo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smtClean="0"/>
              <a:t>12/3/2019</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742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smtClean="0"/>
              <a:t>12/3/2019</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6" name="Rectangle 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5922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3" y="1298448"/>
            <a:ext cx="2793159" cy="1597152"/>
          </a:xfrm>
          <a:prstGeom prst="rect">
            <a:avLst/>
          </a:prstGeo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79008" y="1447800"/>
            <a:ext cx="5195997"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3" y="3129280"/>
            <a:ext cx="2793159" cy="2895599"/>
          </a:xfrm>
        </p:spPr>
        <p:txBody>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smtClean="0"/>
              <a:t>12/3/2019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48767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8" name="Group 17"/>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a:prstGeom prst="rect">
            <a:avLst/>
          </a:prstGeo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smtClean="0"/>
              <a:t>12/3/2019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735883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17" name="Group 16"/>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7" y="4969927"/>
            <a:ext cx="8825657" cy="566738"/>
          </a:xfrm>
          <a:prstGeom prst="rect">
            <a:avLst/>
          </a:prstGeo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7" y="5536665"/>
            <a:ext cx="8825656" cy="493712"/>
          </a:xfrm>
        </p:spPr>
        <p:txBody>
          <a:bodyPr>
            <a:normAutofit/>
          </a:bodyPr>
          <a:lstStyle>
            <a:lvl1pPr marL="0" indent="0">
              <a:buNone/>
              <a:defRPr sz="1200">
                <a:solidFill>
                  <a:schemeClr val="tx2">
                    <a:lumMod val="40000"/>
                    <a:lumOff val="6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smtClean="0"/>
              <a:t>12/3/2019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392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0" name="Rectangle 9"/>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0704"/>
            <a:ext cx="8833104" cy="1371600"/>
          </a:xfrm>
          <a:prstGeom prst="rect">
            <a:avLst/>
          </a:prstGeom>
        </p:spPr>
        <p:txBody>
          <a:bodyPr anchor="ctr" anchorCtr="0"/>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2144" y="3547872"/>
            <a:ext cx="8825659" cy="2478024"/>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smtClean="0"/>
              <a:t>12/3/2019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5128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1588" y="0"/>
            <a:ext cx="12193588" cy="6861555"/>
            <a:chOff x="-1588" y="0"/>
            <a:chExt cx="12193588" cy="6861555"/>
          </a:xfrm>
        </p:grpSpPr>
        <p:sp>
          <p:nvSpPr>
            <p:cNvPr id="16" name="Rectangle 15"/>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Oval 17"/>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2" name="TextBox 11"/>
          <p:cNvSpPr txBox="1"/>
          <p:nvPr/>
        </p:nvSpPr>
        <p:spPr bwMode="gray">
          <a:xfrm>
            <a:off x="898295" y="596767"/>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15" name="TextBox 14"/>
          <p:cNvSpPr txBox="1"/>
          <p:nvPr/>
        </p:nvSpPr>
        <p:spPr bwMode="gray">
          <a:xfrm>
            <a:off x="9715063" y="2629300"/>
            <a:ext cx="801912" cy="156966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cs typeface="Arial"/>
              </a:defRPr>
            </a:lvl1pPr>
          </a:lstStyle>
          <a:p>
            <a:pPr lvl="0"/>
            <a:r>
              <a:rPr lang="en-US" sz="9600" dirty="0">
                <a:solidFill>
                  <a:schemeClr val="tx2">
                    <a:lumMod val="40000"/>
                    <a:lumOff val="60000"/>
                  </a:schemeClr>
                </a:solidFill>
              </a:rPr>
              <a:t>”</a:t>
            </a:r>
          </a:p>
        </p:txBody>
      </p:sp>
      <p:sp>
        <p:nvSpPr>
          <p:cNvPr id="2" name="Title 1"/>
          <p:cNvSpPr>
            <a:spLocks noGrp="1"/>
          </p:cNvSpPr>
          <p:nvPr>
            <p:ph type="title"/>
          </p:nvPr>
        </p:nvSpPr>
        <p:spPr>
          <a:xfrm>
            <a:off x="1574801" y="980517"/>
            <a:ext cx="8460983" cy="2698249"/>
          </a:xfrm>
          <a:prstGeom prst="rect">
            <a:avLst/>
          </a:prstGeom>
        </p:spPr>
        <p:txBody>
          <a:bodyPr anchor="ctr" anchorCtr="0"/>
          <a:lstStyle>
            <a:lvl1pPr>
              <a:defRPr sz="4000"/>
            </a:lvl1pPr>
          </a:lstStyle>
          <a:p>
            <a:r>
              <a:rPr lang="en-US"/>
              <a:t>Click to edit Master title style</a:t>
            </a:r>
            <a:endParaRPr lang="en-US" dirty="0"/>
          </a:p>
        </p:txBody>
      </p:sp>
      <p:sp>
        <p:nvSpPr>
          <p:cNvPr id="11" name="Text Placeholder 3"/>
          <p:cNvSpPr>
            <a:spLocks noGrp="1"/>
          </p:cNvSpPr>
          <p:nvPr>
            <p:ph type="body" sz="half" idx="14"/>
          </p:nvPr>
        </p:nvSpPr>
        <p:spPr bwMode="gray">
          <a:xfrm>
            <a:off x="1945945" y="3679987"/>
            <a:ext cx="7725772" cy="342174"/>
          </a:xfrm>
        </p:spPr>
        <p:txBody>
          <a:bodyPr vert="horz" lIns="91440" tIns="45720" rIns="91440" bIns="45720" rtlCol="0" anchor="t">
            <a:normAutofit/>
          </a:bodyPr>
          <a:lstStyle>
            <a:lvl1pPr>
              <a:buNone/>
              <a:defRPr lang="en-US" sz="1400" cap="small" dirty="0">
                <a:solidFill>
                  <a:schemeClr val="tx2">
                    <a:lumMod val="40000"/>
                    <a:lumOff val="60000"/>
                  </a:schemeClr>
                </a:solidFill>
                <a:latin typeface="+mn-lt"/>
              </a:defRPr>
            </a:lvl1pPr>
          </a:lstStyle>
          <a:p>
            <a:pPr marL="0" lvl="0" indent="0">
              <a:buNone/>
            </a:pPr>
            <a:r>
              <a:rPr lang="en-US"/>
              <a:t>Click to edit Master text styles</a:t>
            </a:r>
          </a:p>
        </p:txBody>
      </p:sp>
      <p:sp>
        <p:nvSpPr>
          <p:cNvPr id="10" name="Text Placeholder 3"/>
          <p:cNvSpPr>
            <a:spLocks noGrp="1"/>
          </p:cNvSpPr>
          <p:nvPr>
            <p:ph type="body" sz="half" idx="2"/>
          </p:nvPr>
        </p:nvSpPr>
        <p:spPr>
          <a:xfrm>
            <a:off x="1154954" y="5029198"/>
            <a:ext cx="8825659" cy="997858"/>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E0D914D-B099-4142-A885-11F276715148}" type="datetimeFigureOut">
              <a:rPr lang="en-US" smtClean="0"/>
              <a:t>12/3/2019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23" name="Rectangle 2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059873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6" name="Group 15"/>
          <p:cNvGrpSpPr/>
          <p:nvPr/>
        </p:nvGrpSpPr>
        <p:grpSpPr>
          <a:xfrm>
            <a:off x="-1588" y="0"/>
            <a:ext cx="12193588" cy="6861555"/>
            <a:chOff x="-1588" y="0"/>
            <a:chExt cx="12193588" cy="6861555"/>
          </a:xfrm>
        </p:grpSpPr>
        <p:sp>
          <p:nvSpPr>
            <p:cNvPr id="11" name="Rectangle 10"/>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3525"/>
            <a:ext cx="8865623" cy="1819656"/>
          </a:xfrm>
          <a:prstGeom prst="rect">
            <a:avLst/>
          </a:prstGeo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9200"/>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smtClean="0"/>
              <a:t>12/3/2019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71221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312916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79764"/>
            <a:ext cx="3129168"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5380"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4"/>
            <a:ext cx="3145380"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595032"/>
            <a:ext cx="3161029" cy="58473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79764"/>
            <a:ext cx="3161029" cy="2847290"/>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991" y="2603500"/>
            <a:ext cx="32564"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5824" y="2603500"/>
            <a:ext cx="0" cy="3423554"/>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smtClean="0"/>
              <a:t>12/3/2019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5376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nchor="ctr" anchorCtr="0"/>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5"/>
            <a:ext cx="3050438" cy="576260"/>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0916"/>
            <a:ext cx="2691242" cy="158409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7"/>
            <a:ext cx="3050438"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8"/>
            <a:ext cx="3050438" cy="91257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3" y="4532842"/>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3" y="5109107"/>
            <a:ext cx="3050438" cy="91794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4245" y="2603500"/>
            <a:ext cx="1"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7352" y="2603500"/>
            <a:ext cx="0" cy="3461811"/>
          </a:xfrm>
          <a:prstGeom prst="line">
            <a:avLst/>
          </a:prstGeom>
          <a:ln w="12700" cmpd="sng">
            <a:solidFill>
              <a:schemeClr val="tx1">
                <a:lumMod val="75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smtClean="0"/>
              <a:t>12/3/2019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0530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a:prstGeom prst="rect">
            <a:avLst/>
          </a:prstGeo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595033"/>
            <a:ext cx="8825659" cy="3424768"/>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smtClean="0"/>
              <a:t>12/3/2019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131218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8" name="Group 7"/>
          <p:cNvGrpSpPr/>
          <p:nvPr/>
        </p:nvGrpSpPr>
        <p:grpSpPr>
          <a:xfrm>
            <a:off x="-1588" y="0"/>
            <a:ext cx="12193588" cy="6861555"/>
            <a:chOff x="-1588" y="0"/>
            <a:chExt cx="12193588" cy="6861555"/>
          </a:xfrm>
        </p:grpSpPr>
        <p:sp>
          <p:nvSpPr>
            <p:cNvPr id="15" name="Rectangle 14"/>
            <p:cNvSpPr/>
            <p:nvPr/>
          </p:nvSpPr>
          <p:spPr>
            <a:xfrm>
              <a:off x="0" y="0"/>
              <a:ext cx="12192000" cy="6858000"/>
            </a:xfrm>
            <a:prstGeom prst="rect">
              <a:avLst/>
            </a:prstGeom>
            <a:blipFill>
              <a:blip r:embed="rId2">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6"/>
            <a:ext cx="1441567" cy="4748591"/>
          </a:xfrm>
          <a:prstGeom prst="rect">
            <a:avLst/>
          </a:prstGeo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5"/>
            <a:ext cx="6256025" cy="474859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smtClean="0"/>
              <a:t>12/3/2019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20" name="Rectangle 1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1346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 name="Group 1"/>
          <p:cNvGrpSpPr/>
          <p:nvPr/>
        </p:nvGrpSpPr>
        <p:grpSpPr>
          <a:xfrm>
            <a:off x="-1588" y="0"/>
            <a:ext cx="12193588" cy="6861555"/>
            <a:chOff x="-1588" y="0"/>
            <a:chExt cx="12193588" cy="6861555"/>
          </a:xfrm>
        </p:grpSpPr>
        <p:sp>
          <p:nvSpPr>
            <p:cNvPr id="12" name="Rectangle 11"/>
            <p:cNvSpPr/>
            <p:nvPr/>
          </p:nvSpPr>
          <p:spPr>
            <a:xfrm>
              <a:off x="0" y="0"/>
              <a:ext cx="12192000" cy="6858000"/>
            </a:xfrm>
            <a:prstGeom prst="rect">
              <a:avLst/>
            </a:prstGeom>
            <a:blipFill>
              <a:blip r:embed="rId19">
                <a:duotone>
                  <a:schemeClr val="dk2">
                    <a:shade val="69000"/>
                    <a:hueMod val="108000"/>
                    <a:satMod val="164000"/>
                    <a:lumMod val="74000"/>
                  </a:schemeClr>
                  <a:schemeClr val="dk2">
                    <a:tint val="96000"/>
                    <a:hueMod val="88000"/>
                    <a:satMod val="140000"/>
                    <a:lumMod val="13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8761412" y="18288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761412" y="5870955"/>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7"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0"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2760" y="6391656"/>
            <a:ext cx="990599" cy="304799"/>
          </a:xfrm>
          <a:prstGeom prst="rect">
            <a:avLst/>
          </a:prstGeom>
        </p:spPr>
        <p:txBody>
          <a:bodyPr vert="horz" lIns="91440" tIns="45720" rIns="91440" bIns="45720" rtlCol="0" anchor="ctr" anchorCtr="0"/>
          <a:lstStyle>
            <a:lvl1pPr algn="r">
              <a:defRPr sz="1000" b="1" i="0">
                <a:solidFill>
                  <a:schemeClr val="accent1"/>
                </a:solidFill>
              </a:defRPr>
            </a:lvl1pPr>
          </a:lstStyle>
          <a:p>
            <a:fld id="{7E0D914D-B099-4142-A885-11F276715148}" type="datetimeFigureOut">
              <a:rPr lang="en-US" smtClean="0"/>
              <a:t>12/3/2019</a:t>
            </a:fld>
            <a:endParaRPr lang="en-US" dirty="0"/>
          </a:p>
        </p:txBody>
      </p:sp>
      <p:sp>
        <p:nvSpPr>
          <p:cNvPr id="5" name="Footer Placeholder 4"/>
          <p:cNvSpPr>
            <a:spLocks noGrp="1"/>
          </p:cNvSpPr>
          <p:nvPr>
            <p:ph type="ftr" sz="quarter" idx="3"/>
          </p:nvPr>
        </p:nvSpPr>
        <p:spPr>
          <a:xfrm>
            <a:off x="557784" y="6391656"/>
            <a:ext cx="3867912" cy="310896"/>
          </a:xfrm>
          <a:prstGeom prst="rect">
            <a:avLst/>
          </a:prstGeom>
        </p:spPr>
        <p:txBody>
          <a:bodyPr vert="horz" lIns="91440" tIns="45720" rIns="91440" bIns="45720" rtlCol="0" anchor="ctr" anchorCtr="0"/>
          <a:lstStyle>
            <a:lvl1pPr algn="l">
              <a:defRPr sz="1000" b="1" i="0">
                <a:solidFill>
                  <a:schemeClr val="accent1"/>
                </a:solidFill>
              </a:defRPr>
            </a:lvl1pPr>
          </a:lstStyle>
          <a:p>
            <a:r>
              <a:rPr lang="en-US"/>
              <a:t>
              </a:t>
            </a:r>
            <a:endParaRPr lang="en-US" dirty="0"/>
          </a:p>
        </p:txBody>
      </p:sp>
      <p:sp>
        <p:nvSpPr>
          <p:cNvPr id="29" name="Rectangle 2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39157387"/>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8.xml"/><Relationship Id="rId1" Type="http://schemas.openxmlformats.org/officeDocument/2006/relationships/vmlDrawing" Target="../drawings/vmlDrawing1.vml"/><Relationship Id="rId4" Type="http://schemas.openxmlformats.org/officeDocument/2006/relationships/image" Target="../media/image3.emf"/></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pinterest.co.uk/pin/545076361135382310/" TargetMode="External"/><Relationship Id="rId2" Type="http://schemas.openxmlformats.org/officeDocument/2006/relationships/hyperlink" Target="https://as1.ftcdn.net/jpg/00/80/71/98/500_F_80719824_u5xagprr9L9JF6nQZM8qYusFAdQLNN17.jpg"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40D46-45A3-4661-9B4D-D989A069E6FE}"/>
              </a:ext>
            </a:extLst>
          </p:cNvPr>
          <p:cNvSpPr>
            <a:spLocks noGrp="1"/>
          </p:cNvSpPr>
          <p:nvPr>
            <p:ph type="ctrTitle"/>
          </p:nvPr>
        </p:nvSpPr>
        <p:spPr>
          <a:xfrm>
            <a:off x="1154955" y="1362886"/>
            <a:ext cx="8825658" cy="2677648"/>
          </a:xfrm>
        </p:spPr>
        <p:txBody>
          <a:bodyPr/>
          <a:lstStyle/>
          <a:p>
            <a:r>
              <a:rPr lang="en-GB" dirty="0"/>
              <a:t>Enterprise &amp; Innovation Group Project</a:t>
            </a:r>
          </a:p>
        </p:txBody>
      </p:sp>
      <p:sp>
        <p:nvSpPr>
          <p:cNvPr id="3" name="Subtitle 2">
            <a:extLst>
              <a:ext uri="{FF2B5EF4-FFF2-40B4-BE49-F238E27FC236}">
                <a16:creationId xmlns:a16="http://schemas.microsoft.com/office/drawing/2014/main" id="{AAF8B5E5-309D-42B3-88BC-0B13D5452B9E}"/>
              </a:ext>
            </a:extLst>
          </p:cNvPr>
          <p:cNvSpPr>
            <a:spLocks noGrp="1"/>
          </p:cNvSpPr>
          <p:nvPr>
            <p:ph type="subTitle" idx="1"/>
          </p:nvPr>
        </p:nvSpPr>
        <p:spPr>
          <a:xfrm>
            <a:off x="1154955" y="4332752"/>
            <a:ext cx="8825658" cy="861420"/>
          </a:xfrm>
        </p:spPr>
        <p:txBody>
          <a:bodyPr/>
          <a:lstStyle/>
          <a:p>
            <a:r>
              <a:rPr lang="en-GB" dirty="0"/>
              <a:t>ACDA5003</a:t>
            </a:r>
          </a:p>
        </p:txBody>
      </p:sp>
      <p:sp>
        <p:nvSpPr>
          <p:cNvPr id="4" name="TextBox 3">
            <a:extLst>
              <a:ext uri="{FF2B5EF4-FFF2-40B4-BE49-F238E27FC236}">
                <a16:creationId xmlns:a16="http://schemas.microsoft.com/office/drawing/2014/main" id="{9311F79D-4452-48F8-BAC6-88CAAEFC500A}"/>
              </a:ext>
            </a:extLst>
          </p:cNvPr>
          <p:cNvSpPr txBox="1"/>
          <p:nvPr/>
        </p:nvSpPr>
        <p:spPr>
          <a:xfrm>
            <a:off x="914399" y="701336"/>
            <a:ext cx="2920753" cy="369332"/>
          </a:xfrm>
          <a:prstGeom prst="rect">
            <a:avLst/>
          </a:prstGeom>
          <a:noFill/>
        </p:spPr>
        <p:txBody>
          <a:bodyPr wrap="square" rtlCol="0">
            <a:spAutoFit/>
          </a:bodyPr>
          <a:lstStyle/>
          <a:p>
            <a:r>
              <a:rPr lang="en-GB" dirty="0">
                <a:solidFill>
                  <a:schemeClr val="bg1"/>
                </a:solidFill>
              </a:rPr>
              <a:t>Nicholas Evans - 1704662</a:t>
            </a:r>
          </a:p>
        </p:txBody>
      </p:sp>
    </p:spTree>
    <p:extLst>
      <p:ext uri="{BB962C8B-B14F-4D97-AF65-F5344CB8AC3E}">
        <p14:creationId xmlns:p14="http://schemas.microsoft.com/office/powerpoint/2010/main" val="420536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2B2F9-F03F-47B7-A97B-473FA79BB494}"/>
              </a:ext>
            </a:extLst>
          </p:cNvPr>
          <p:cNvSpPr>
            <a:spLocks noGrp="1"/>
          </p:cNvSpPr>
          <p:nvPr>
            <p:ph type="title"/>
          </p:nvPr>
        </p:nvSpPr>
        <p:spPr/>
        <p:txBody>
          <a:bodyPr/>
          <a:lstStyle/>
          <a:p>
            <a:r>
              <a:rPr lang="en-GB" b="1" dirty="0"/>
              <a:t>Contents</a:t>
            </a:r>
          </a:p>
        </p:txBody>
      </p:sp>
      <p:sp>
        <p:nvSpPr>
          <p:cNvPr id="3" name="Text Placeholder 2">
            <a:extLst>
              <a:ext uri="{FF2B5EF4-FFF2-40B4-BE49-F238E27FC236}">
                <a16:creationId xmlns:a16="http://schemas.microsoft.com/office/drawing/2014/main" id="{80D2CDAF-F134-4BB0-BF6D-196F73558B48}"/>
              </a:ext>
            </a:extLst>
          </p:cNvPr>
          <p:cNvSpPr>
            <a:spLocks noGrp="1"/>
          </p:cNvSpPr>
          <p:nvPr>
            <p:ph type="body" sz="half" idx="2"/>
          </p:nvPr>
        </p:nvSpPr>
        <p:spPr/>
        <p:txBody>
          <a:bodyPr>
            <a:normAutofit fontScale="92500" lnSpcReduction="20000"/>
          </a:bodyPr>
          <a:lstStyle/>
          <a:p>
            <a:pPr marL="342900" indent="-342900">
              <a:buFont typeface="+mj-lt"/>
              <a:buAutoNum type="arabicPeriod"/>
            </a:pPr>
            <a:r>
              <a:rPr lang="en-GB" b="1" dirty="0"/>
              <a:t>Introduction</a:t>
            </a:r>
          </a:p>
          <a:p>
            <a:pPr marL="342900" indent="-342900">
              <a:buFont typeface="+mj-lt"/>
              <a:buAutoNum type="arabicPeriod"/>
            </a:pPr>
            <a:r>
              <a:rPr lang="en-GB" b="1" dirty="0"/>
              <a:t>Team-Working &amp; Management</a:t>
            </a:r>
          </a:p>
          <a:p>
            <a:pPr marL="342900" indent="-342900">
              <a:buFont typeface="+mj-lt"/>
              <a:buAutoNum type="arabicPeriod"/>
            </a:pPr>
            <a:r>
              <a:rPr lang="en-GB" b="1" dirty="0"/>
              <a:t>The Weekly Meetings</a:t>
            </a:r>
          </a:p>
          <a:p>
            <a:pPr marL="342900" indent="-342900">
              <a:buFont typeface="+mj-lt"/>
              <a:buAutoNum type="arabicPeriod"/>
            </a:pPr>
            <a:r>
              <a:rPr lang="en-GB" b="1" dirty="0"/>
              <a:t>Progress!</a:t>
            </a:r>
          </a:p>
          <a:p>
            <a:pPr marL="342900" indent="-342900">
              <a:buFont typeface="+mj-lt"/>
              <a:buAutoNum type="arabicPeriod"/>
            </a:pPr>
            <a:r>
              <a:rPr lang="en-GB" b="1" dirty="0"/>
              <a:t>Gantt Chart</a:t>
            </a:r>
          </a:p>
          <a:p>
            <a:pPr marL="342900" indent="-342900">
              <a:buFont typeface="+mj-lt"/>
              <a:buAutoNum type="arabicPeriod"/>
            </a:pPr>
            <a:r>
              <a:rPr lang="en-GB" b="1" dirty="0"/>
              <a:t>Conclusion</a:t>
            </a:r>
          </a:p>
          <a:p>
            <a:pPr marL="342900" indent="-342900">
              <a:buFont typeface="+mj-lt"/>
              <a:buAutoNum type="arabicPeriod"/>
            </a:pPr>
            <a:r>
              <a:rPr lang="en-GB" b="1" dirty="0"/>
              <a:t>References</a:t>
            </a:r>
          </a:p>
        </p:txBody>
      </p:sp>
    </p:spTree>
    <p:extLst>
      <p:ext uri="{BB962C8B-B14F-4D97-AF65-F5344CB8AC3E}">
        <p14:creationId xmlns:p14="http://schemas.microsoft.com/office/powerpoint/2010/main" val="2945938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B0CF2-8964-4FC6-BF83-F1244D71E7DD}"/>
              </a:ext>
            </a:extLst>
          </p:cNvPr>
          <p:cNvSpPr>
            <a:spLocks noGrp="1"/>
          </p:cNvSpPr>
          <p:nvPr>
            <p:ph type="title"/>
          </p:nvPr>
        </p:nvSpPr>
        <p:spPr>
          <a:xfrm>
            <a:off x="959644" y="3035098"/>
            <a:ext cx="3212861" cy="787804"/>
          </a:xfrm>
        </p:spPr>
        <p:txBody>
          <a:bodyPr/>
          <a:lstStyle/>
          <a:p>
            <a:r>
              <a:rPr lang="en-GB" sz="4000" b="1" dirty="0"/>
              <a:t>Introduction</a:t>
            </a:r>
          </a:p>
        </p:txBody>
      </p:sp>
      <p:sp>
        <p:nvSpPr>
          <p:cNvPr id="5" name="TextBox 4">
            <a:extLst>
              <a:ext uri="{FF2B5EF4-FFF2-40B4-BE49-F238E27FC236}">
                <a16:creationId xmlns:a16="http://schemas.microsoft.com/office/drawing/2014/main" id="{170A68DA-B228-4319-8FE3-7ED789C5EDDE}"/>
              </a:ext>
            </a:extLst>
          </p:cNvPr>
          <p:cNvSpPr txBox="1"/>
          <p:nvPr/>
        </p:nvSpPr>
        <p:spPr>
          <a:xfrm>
            <a:off x="5726098" y="2413337"/>
            <a:ext cx="5379868" cy="2031325"/>
          </a:xfrm>
          <a:prstGeom prst="rect">
            <a:avLst/>
          </a:prstGeom>
          <a:noFill/>
        </p:spPr>
        <p:txBody>
          <a:bodyPr wrap="square" rtlCol="0">
            <a:spAutoFit/>
          </a:bodyPr>
          <a:lstStyle/>
          <a:p>
            <a:pPr algn="ctr"/>
            <a:r>
              <a:rPr lang="en-GB" dirty="0"/>
              <a:t>This section of the group PowerPoint presentation is purely focused on the section Team Working and Management.</a:t>
            </a:r>
          </a:p>
          <a:p>
            <a:pPr algn="ctr"/>
            <a:endParaRPr lang="en-GB" dirty="0"/>
          </a:p>
          <a:p>
            <a:pPr algn="ctr"/>
            <a:r>
              <a:rPr lang="en-GB" dirty="0"/>
              <a:t>The slides are designed to be eye catching and simple to assess whilst the presenter speaks more in depth for each point made.</a:t>
            </a:r>
          </a:p>
        </p:txBody>
      </p:sp>
    </p:spTree>
    <p:extLst>
      <p:ext uri="{BB962C8B-B14F-4D97-AF65-F5344CB8AC3E}">
        <p14:creationId xmlns:p14="http://schemas.microsoft.com/office/powerpoint/2010/main" val="647954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F630E-A29E-4B3F-8CE5-4AA0D840155D}"/>
              </a:ext>
            </a:extLst>
          </p:cNvPr>
          <p:cNvSpPr>
            <a:spLocks noGrp="1"/>
          </p:cNvSpPr>
          <p:nvPr>
            <p:ph type="title"/>
          </p:nvPr>
        </p:nvSpPr>
        <p:spPr/>
        <p:txBody>
          <a:bodyPr/>
          <a:lstStyle/>
          <a:p>
            <a:r>
              <a:rPr lang="en-GB" b="1" dirty="0"/>
              <a:t>Team-working &amp; Management</a:t>
            </a:r>
          </a:p>
        </p:txBody>
      </p:sp>
      <p:sp>
        <p:nvSpPr>
          <p:cNvPr id="3" name="Content Placeholder 2">
            <a:extLst>
              <a:ext uri="{FF2B5EF4-FFF2-40B4-BE49-F238E27FC236}">
                <a16:creationId xmlns:a16="http://schemas.microsoft.com/office/drawing/2014/main" id="{DB8EA538-97B5-456D-9142-589FCA762DCB}"/>
              </a:ext>
            </a:extLst>
          </p:cNvPr>
          <p:cNvSpPr>
            <a:spLocks noGrp="1"/>
          </p:cNvSpPr>
          <p:nvPr>
            <p:ph idx="1"/>
          </p:nvPr>
        </p:nvSpPr>
        <p:spPr>
          <a:xfrm>
            <a:off x="1260389" y="2739424"/>
            <a:ext cx="9366422" cy="930533"/>
          </a:xfrm>
        </p:spPr>
        <p:txBody>
          <a:bodyPr>
            <a:normAutofit fontScale="92500" lnSpcReduction="10000"/>
          </a:bodyPr>
          <a:lstStyle/>
          <a:p>
            <a:pPr marL="0" indent="0" algn="ctr">
              <a:buNone/>
            </a:pPr>
            <a:r>
              <a:rPr lang="en-GB" sz="2000" b="1" dirty="0"/>
              <a:t>When completing any project, teamwork is key! It is essential that every member of the group is assigned a certain task to focus on to not only lighten the load for the others, but to get more done in less time. </a:t>
            </a:r>
          </a:p>
          <a:p>
            <a:endParaRPr lang="en-GB" dirty="0"/>
          </a:p>
        </p:txBody>
      </p:sp>
      <p:sp>
        <p:nvSpPr>
          <p:cNvPr id="5" name="TextBox 4">
            <a:extLst>
              <a:ext uri="{FF2B5EF4-FFF2-40B4-BE49-F238E27FC236}">
                <a16:creationId xmlns:a16="http://schemas.microsoft.com/office/drawing/2014/main" id="{148F0462-5309-47D6-8680-521F00020ADD}"/>
              </a:ext>
            </a:extLst>
          </p:cNvPr>
          <p:cNvSpPr txBox="1"/>
          <p:nvPr/>
        </p:nvSpPr>
        <p:spPr>
          <a:xfrm>
            <a:off x="1260389" y="4253116"/>
            <a:ext cx="4835611" cy="1631216"/>
          </a:xfrm>
          <a:prstGeom prst="rect">
            <a:avLst/>
          </a:prstGeom>
          <a:noFill/>
        </p:spPr>
        <p:txBody>
          <a:bodyPr wrap="square" rtlCol="0">
            <a:spAutoFit/>
          </a:bodyPr>
          <a:lstStyle/>
          <a:p>
            <a:pPr marL="285750" indent="-285750">
              <a:buFont typeface="Arial" panose="020B0604020202020204" pitchFamily="34" charset="0"/>
              <a:buChar char="•"/>
            </a:pPr>
            <a:r>
              <a:rPr lang="en-GB" sz="2000" b="1" dirty="0"/>
              <a:t>Attendance</a:t>
            </a:r>
          </a:p>
          <a:p>
            <a:endParaRPr lang="en-GB" sz="2000" b="1" dirty="0"/>
          </a:p>
          <a:p>
            <a:pPr marL="285750" indent="-285750">
              <a:buFont typeface="Arial" panose="020B0604020202020204" pitchFamily="34" charset="0"/>
              <a:buChar char="•"/>
            </a:pPr>
            <a:r>
              <a:rPr lang="en-GB" sz="2000" b="1" dirty="0"/>
              <a:t>Progress Reports</a:t>
            </a:r>
          </a:p>
          <a:p>
            <a:endParaRPr lang="en-GB" sz="2000" b="1" dirty="0"/>
          </a:p>
          <a:p>
            <a:pPr marL="285750" indent="-285750">
              <a:buFont typeface="Arial" panose="020B0604020202020204" pitchFamily="34" charset="0"/>
              <a:buChar char="•"/>
            </a:pPr>
            <a:r>
              <a:rPr lang="en-GB" sz="2000" b="1" dirty="0"/>
              <a:t>Time Management</a:t>
            </a:r>
          </a:p>
        </p:txBody>
      </p:sp>
      <p:pic>
        <p:nvPicPr>
          <p:cNvPr id="7" name="Picture 6" descr="A picture containing food, table, cake, drawing&#10;&#10;Description automatically generated">
            <a:extLst>
              <a:ext uri="{FF2B5EF4-FFF2-40B4-BE49-F238E27FC236}">
                <a16:creationId xmlns:a16="http://schemas.microsoft.com/office/drawing/2014/main" id="{CE16C74C-F50A-4EA5-87BF-A13D5049ED93}"/>
              </a:ext>
            </a:extLst>
          </p:cNvPr>
          <p:cNvPicPr>
            <a:picLocks noChangeAspect="1"/>
          </p:cNvPicPr>
          <p:nvPr/>
        </p:nvPicPr>
        <p:blipFill rotWithShape="1">
          <a:blip r:embed="rId2"/>
          <a:srcRect l="-1" r="-2439" b="5041"/>
          <a:stretch/>
        </p:blipFill>
        <p:spPr>
          <a:xfrm>
            <a:off x="7097549" y="3919514"/>
            <a:ext cx="3368841" cy="2298420"/>
          </a:xfrm>
          <a:prstGeom prst="rect">
            <a:avLst/>
          </a:prstGeom>
        </p:spPr>
      </p:pic>
      <p:sp>
        <p:nvSpPr>
          <p:cNvPr id="4" name="TextBox 3">
            <a:extLst>
              <a:ext uri="{FF2B5EF4-FFF2-40B4-BE49-F238E27FC236}">
                <a16:creationId xmlns:a16="http://schemas.microsoft.com/office/drawing/2014/main" id="{EDA2AC2D-217E-4ECB-9F6A-709E1EC112D6}"/>
              </a:ext>
            </a:extLst>
          </p:cNvPr>
          <p:cNvSpPr txBox="1"/>
          <p:nvPr/>
        </p:nvSpPr>
        <p:spPr>
          <a:xfrm flipH="1">
            <a:off x="10342725" y="5956324"/>
            <a:ext cx="372622" cy="261610"/>
          </a:xfrm>
          <a:prstGeom prst="rect">
            <a:avLst/>
          </a:prstGeom>
          <a:noFill/>
        </p:spPr>
        <p:txBody>
          <a:bodyPr wrap="square" rtlCol="0">
            <a:spAutoFit/>
          </a:bodyPr>
          <a:lstStyle/>
          <a:p>
            <a:r>
              <a:rPr lang="en-GB" sz="1100" dirty="0"/>
              <a:t>[1]</a:t>
            </a:r>
          </a:p>
        </p:txBody>
      </p:sp>
    </p:spTree>
    <p:extLst>
      <p:ext uri="{BB962C8B-B14F-4D97-AF65-F5344CB8AC3E}">
        <p14:creationId xmlns:p14="http://schemas.microsoft.com/office/powerpoint/2010/main" val="3921064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37552-F51D-4C7E-87A5-73A2546E14D4}"/>
              </a:ext>
            </a:extLst>
          </p:cNvPr>
          <p:cNvSpPr>
            <a:spLocks noGrp="1"/>
          </p:cNvSpPr>
          <p:nvPr>
            <p:ph type="title"/>
          </p:nvPr>
        </p:nvSpPr>
        <p:spPr>
          <a:xfrm>
            <a:off x="1026044" y="704124"/>
            <a:ext cx="2793159" cy="1191788"/>
          </a:xfrm>
        </p:spPr>
        <p:txBody>
          <a:bodyPr vert="horz" lIns="91440" tIns="45720" rIns="91440" bIns="45720" rtlCol="0" anchor="ctr">
            <a:normAutofit/>
          </a:bodyPr>
          <a:lstStyle/>
          <a:p>
            <a:pPr algn="ctr">
              <a:lnSpc>
                <a:spcPct val="90000"/>
              </a:lnSpc>
            </a:pPr>
            <a:r>
              <a:rPr lang="en-US" sz="3300" b="1" dirty="0"/>
              <a:t>The Weekly Meetings</a:t>
            </a:r>
          </a:p>
        </p:txBody>
      </p:sp>
      <p:sp>
        <p:nvSpPr>
          <p:cNvPr id="7" name="TextBox 6">
            <a:extLst>
              <a:ext uri="{FF2B5EF4-FFF2-40B4-BE49-F238E27FC236}">
                <a16:creationId xmlns:a16="http://schemas.microsoft.com/office/drawing/2014/main" id="{6D82AE23-91A4-40E7-9841-9FED08F14553}"/>
              </a:ext>
            </a:extLst>
          </p:cNvPr>
          <p:cNvSpPr txBox="1"/>
          <p:nvPr/>
        </p:nvSpPr>
        <p:spPr>
          <a:xfrm>
            <a:off x="1154955" y="2120900"/>
            <a:ext cx="3133726" cy="3898900"/>
          </a:xfrm>
          <a:prstGeom prst="rect">
            <a:avLst/>
          </a:prstGeom>
        </p:spPr>
        <p:txBody>
          <a:bodyPr vert="horz" lIns="91440" tIns="45720" rIns="91440" bIns="45720" rtlCol="0">
            <a:normAutofit/>
          </a:bodyPr>
          <a:lstStyle/>
          <a:p>
            <a:pPr>
              <a:spcBef>
                <a:spcPts val="1000"/>
              </a:spcBef>
              <a:buClr>
                <a:schemeClr val="accent1"/>
              </a:buClr>
              <a:buSzPct val="80000"/>
            </a:pPr>
            <a:endParaRPr lang="en-US" dirty="0">
              <a:solidFill>
                <a:schemeClr val="bg1"/>
              </a:solidFill>
            </a:endParaRPr>
          </a:p>
        </p:txBody>
      </p:sp>
      <p:sp>
        <p:nvSpPr>
          <p:cNvPr id="8" name="TextBox 7">
            <a:extLst>
              <a:ext uri="{FF2B5EF4-FFF2-40B4-BE49-F238E27FC236}">
                <a16:creationId xmlns:a16="http://schemas.microsoft.com/office/drawing/2014/main" id="{CF1F0B7F-E71C-48C6-8E2C-54194F5A10EC}"/>
              </a:ext>
            </a:extLst>
          </p:cNvPr>
          <p:cNvSpPr txBox="1"/>
          <p:nvPr/>
        </p:nvSpPr>
        <p:spPr>
          <a:xfrm>
            <a:off x="1026044" y="2392202"/>
            <a:ext cx="2930052" cy="3477875"/>
          </a:xfrm>
          <a:prstGeom prst="rect">
            <a:avLst/>
          </a:prstGeom>
          <a:noFill/>
        </p:spPr>
        <p:txBody>
          <a:bodyPr wrap="square" rtlCol="0">
            <a:spAutoFit/>
          </a:bodyPr>
          <a:lstStyle/>
          <a:p>
            <a:pPr marL="457200" indent="-457200">
              <a:spcAft>
                <a:spcPts val="600"/>
              </a:spcAft>
              <a:buFont typeface="Arial" panose="020B0604020202020204" pitchFamily="34" charset="0"/>
              <a:buChar char="•"/>
            </a:pPr>
            <a:r>
              <a:rPr lang="en-GB" sz="2000" b="1" dirty="0">
                <a:solidFill>
                  <a:schemeClr val="bg1"/>
                </a:solidFill>
              </a:rPr>
              <a:t>Commitment</a:t>
            </a:r>
          </a:p>
          <a:p>
            <a:pPr marL="342900" indent="-342900">
              <a:spcAft>
                <a:spcPts val="600"/>
              </a:spcAft>
              <a:buFont typeface="Arial" panose="020B0604020202020204" pitchFamily="34" charset="0"/>
              <a:buChar char="•"/>
            </a:pPr>
            <a:endParaRPr lang="en-GB" sz="2000" b="1" dirty="0">
              <a:solidFill>
                <a:schemeClr val="bg1"/>
              </a:solidFill>
            </a:endParaRPr>
          </a:p>
          <a:p>
            <a:pPr marL="457200" indent="-457200">
              <a:spcAft>
                <a:spcPts val="600"/>
              </a:spcAft>
              <a:buFont typeface="Arial" panose="020B0604020202020204" pitchFamily="34" charset="0"/>
              <a:buChar char="•"/>
            </a:pPr>
            <a:r>
              <a:rPr lang="en-GB" sz="2000" b="1" dirty="0">
                <a:solidFill>
                  <a:schemeClr val="bg1"/>
                </a:solidFill>
              </a:rPr>
              <a:t>Progress</a:t>
            </a:r>
          </a:p>
          <a:p>
            <a:pPr marL="342900" indent="-342900">
              <a:spcAft>
                <a:spcPts val="600"/>
              </a:spcAft>
              <a:buFont typeface="Arial" panose="020B0604020202020204" pitchFamily="34" charset="0"/>
              <a:buChar char="•"/>
            </a:pPr>
            <a:endParaRPr lang="en-GB" sz="2000" b="1" dirty="0">
              <a:solidFill>
                <a:schemeClr val="bg1"/>
              </a:solidFill>
            </a:endParaRPr>
          </a:p>
          <a:p>
            <a:pPr marL="457200" indent="-457200">
              <a:spcAft>
                <a:spcPts val="600"/>
              </a:spcAft>
              <a:buFont typeface="Arial" panose="020B0604020202020204" pitchFamily="34" charset="0"/>
              <a:buChar char="•"/>
            </a:pPr>
            <a:r>
              <a:rPr lang="en-GB" sz="2000" b="1" dirty="0">
                <a:solidFill>
                  <a:schemeClr val="bg1"/>
                </a:solidFill>
              </a:rPr>
              <a:t>Issues</a:t>
            </a:r>
          </a:p>
          <a:p>
            <a:pPr marL="342900" indent="-342900">
              <a:spcAft>
                <a:spcPts val="600"/>
              </a:spcAft>
              <a:buFont typeface="Arial" panose="020B0604020202020204" pitchFamily="34" charset="0"/>
              <a:buChar char="•"/>
            </a:pPr>
            <a:endParaRPr lang="en-GB" sz="2000" b="1" dirty="0">
              <a:solidFill>
                <a:schemeClr val="bg1"/>
              </a:solidFill>
            </a:endParaRPr>
          </a:p>
          <a:p>
            <a:pPr marL="457200" indent="-457200">
              <a:spcAft>
                <a:spcPts val="600"/>
              </a:spcAft>
              <a:buFont typeface="Arial" panose="020B0604020202020204" pitchFamily="34" charset="0"/>
              <a:buChar char="•"/>
            </a:pPr>
            <a:r>
              <a:rPr lang="en-GB" sz="2000" b="1" dirty="0">
                <a:solidFill>
                  <a:schemeClr val="bg1"/>
                </a:solidFill>
              </a:rPr>
              <a:t>Combining Work</a:t>
            </a:r>
          </a:p>
          <a:p>
            <a:pPr marL="457200" indent="-457200">
              <a:spcAft>
                <a:spcPts val="600"/>
              </a:spcAft>
              <a:buFont typeface="Arial" panose="020B0604020202020204" pitchFamily="34" charset="0"/>
              <a:buChar char="•"/>
            </a:pPr>
            <a:endParaRPr lang="en-GB" sz="2000" b="1" dirty="0">
              <a:solidFill>
                <a:schemeClr val="bg1"/>
              </a:solidFill>
            </a:endParaRPr>
          </a:p>
          <a:p>
            <a:pPr marL="457200" indent="-457200">
              <a:spcAft>
                <a:spcPts val="600"/>
              </a:spcAft>
              <a:buFont typeface="Arial" panose="020B0604020202020204" pitchFamily="34" charset="0"/>
              <a:buChar char="•"/>
            </a:pPr>
            <a:r>
              <a:rPr lang="en-GB" sz="2000" b="1" dirty="0">
                <a:solidFill>
                  <a:schemeClr val="bg1"/>
                </a:solidFill>
              </a:rPr>
              <a:t>Keeping in Touch</a:t>
            </a:r>
          </a:p>
        </p:txBody>
      </p:sp>
      <p:sp>
        <p:nvSpPr>
          <p:cNvPr id="10" name="TextBox 9">
            <a:extLst>
              <a:ext uri="{FF2B5EF4-FFF2-40B4-BE49-F238E27FC236}">
                <a16:creationId xmlns:a16="http://schemas.microsoft.com/office/drawing/2014/main" id="{C508C331-FDD8-4482-8647-9DA0E147E98A}"/>
              </a:ext>
            </a:extLst>
          </p:cNvPr>
          <p:cNvSpPr txBox="1"/>
          <p:nvPr/>
        </p:nvSpPr>
        <p:spPr>
          <a:xfrm>
            <a:off x="5713412" y="1072978"/>
            <a:ext cx="4855088" cy="1015663"/>
          </a:xfrm>
          <a:prstGeom prst="rect">
            <a:avLst/>
          </a:prstGeom>
          <a:noFill/>
        </p:spPr>
        <p:txBody>
          <a:bodyPr wrap="square" rtlCol="0">
            <a:spAutoFit/>
          </a:bodyPr>
          <a:lstStyle/>
          <a:p>
            <a:pPr algn="just"/>
            <a:r>
              <a:rPr lang="en-GB" sz="2000" b="1" dirty="0"/>
              <a:t>Keeping track of attendance might seem a little childish, but why is it important?</a:t>
            </a:r>
          </a:p>
        </p:txBody>
      </p:sp>
      <p:sp>
        <p:nvSpPr>
          <p:cNvPr id="12" name="TextBox 11">
            <a:extLst>
              <a:ext uri="{FF2B5EF4-FFF2-40B4-BE49-F238E27FC236}">
                <a16:creationId xmlns:a16="http://schemas.microsoft.com/office/drawing/2014/main" id="{BA1CED4F-76C1-42A7-A43F-DB608F18A14F}"/>
              </a:ext>
            </a:extLst>
          </p:cNvPr>
          <p:cNvSpPr txBox="1"/>
          <p:nvPr/>
        </p:nvSpPr>
        <p:spPr>
          <a:xfrm>
            <a:off x="5713412" y="5162156"/>
            <a:ext cx="5390504" cy="369332"/>
          </a:xfrm>
          <a:prstGeom prst="rect">
            <a:avLst/>
          </a:prstGeom>
          <a:noFill/>
        </p:spPr>
        <p:txBody>
          <a:bodyPr wrap="square" rtlCol="0">
            <a:spAutoFit/>
          </a:bodyPr>
          <a:lstStyle/>
          <a:p>
            <a:r>
              <a:rPr lang="en-GB" dirty="0"/>
              <a:t>Look who isn’t pulling their weight … </a:t>
            </a:r>
          </a:p>
        </p:txBody>
      </p:sp>
      <p:graphicFrame>
        <p:nvGraphicFramePr>
          <p:cNvPr id="3" name="Object 2">
            <a:extLst>
              <a:ext uri="{FF2B5EF4-FFF2-40B4-BE49-F238E27FC236}">
                <a16:creationId xmlns:a16="http://schemas.microsoft.com/office/drawing/2014/main" id="{0A7E0F54-C245-4E22-9C15-4C3A4A6252C3}"/>
              </a:ext>
            </a:extLst>
          </p:cNvPr>
          <p:cNvGraphicFramePr>
            <a:graphicFrameLocks noChangeAspect="1"/>
          </p:cNvGraphicFramePr>
          <p:nvPr>
            <p:extLst>
              <p:ext uri="{D42A27DB-BD31-4B8C-83A1-F6EECF244321}">
                <p14:modId xmlns:p14="http://schemas.microsoft.com/office/powerpoint/2010/main" val="1727902616"/>
              </p:ext>
            </p:extLst>
          </p:nvPr>
        </p:nvGraphicFramePr>
        <p:xfrm>
          <a:off x="5768552" y="2392202"/>
          <a:ext cx="4917467" cy="2466393"/>
        </p:xfrm>
        <a:graphic>
          <a:graphicData uri="http://schemas.openxmlformats.org/presentationml/2006/ole">
            <mc:AlternateContent xmlns:mc="http://schemas.openxmlformats.org/markup-compatibility/2006">
              <mc:Choice xmlns:v="urn:schemas-microsoft-com:vml" Requires="v">
                <p:oleObj spid="_x0000_s1049" name="Worksheet" r:id="rId3" imgW="3057734" imgH="1533481" progId="Excel.Sheet.12">
                  <p:embed/>
                </p:oleObj>
              </mc:Choice>
              <mc:Fallback>
                <p:oleObj name="Worksheet" r:id="rId3" imgW="3057734" imgH="1533481" progId="Excel.Sheet.12">
                  <p:embed/>
                  <p:pic>
                    <p:nvPicPr>
                      <p:cNvPr id="0" name=""/>
                      <p:cNvPicPr/>
                      <p:nvPr/>
                    </p:nvPicPr>
                    <p:blipFill>
                      <a:blip r:embed="rId4"/>
                      <a:stretch>
                        <a:fillRect/>
                      </a:stretch>
                    </p:blipFill>
                    <p:spPr>
                      <a:xfrm>
                        <a:off x="5768552" y="2392202"/>
                        <a:ext cx="4917467" cy="2466393"/>
                      </a:xfrm>
                      <a:prstGeom prst="rect">
                        <a:avLst/>
                      </a:prstGeom>
                    </p:spPr>
                  </p:pic>
                </p:oleObj>
              </mc:Fallback>
            </mc:AlternateContent>
          </a:graphicData>
        </a:graphic>
      </p:graphicFrame>
    </p:spTree>
    <p:extLst>
      <p:ext uri="{BB962C8B-B14F-4D97-AF65-F5344CB8AC3E}">
        <p14:creationId xmlns:p14="http://schemas.microsoft.com/office/powerpoint/2010/main" val="34652205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B10458A-D08A-4329-B4D5-9954059D1C1F}"/>
              </a:ext>
            </a:extLst>
          </p:cNvPr>
          <p:cNvSpPr txBox="1"/>
          <p:nvPr/>
        </p:nvSpPr>
        <p:spPr>
          <a:xfrm>
            <a:off x="7656075" y="504147"/>
            <a:ext cx="2230161" cy="848791"/>
          </a:xfrm>
          <a:prstGeom prst="rect">
            <a:avLst/>
          </a:prstGeom>
        </p:spPr>
        <p:txBody>
          <a:bodyPr vert="horz" lIns="91440" tIns="45720" rIns="91440" bIns="45720" rtlCol="0" anchor="b">
            <a:normAutofit/>
          </a:bodyPr>
          <a:lstStyle/>
          <a:p>
            <a:pPr>
              <a:spcBef>
                <a:spcPct val="0"/>
              </a:spcBef>
              <a:spcAft>
                <a:spcPts val="600"/>
              </a:spcAft>
            </a:pPr>
            <a:r>
              <a:rPr lang="en-US" sz="3600" b="1" dirty="0">
                <a:solidFill>
                  <a:schemeClr val="bg2"/>
                </a:solidFill>
                <a:latin typeface="+mj-lt"/>
                <a:ea typeface="+mj-ea"/>
                <a:cs typeface="+mj-cs"/>
              </a:rPr>
              <a:t>Progress!</a:t>
            </a:r>
          </a:p>
        </p:txBody>
      </p:sp>
      <p:grpSp>
        <p:nvGrpSpPr>
          <p:cNvPr id="28" name="Group 16">
            <a:extLst>
              <a:ext uri="{FF2B5EF4-FFF2-40B4-BE49-F238E27FC236}">
                <a16:creationId xmlns:a16="http://schemas.microsoft.com/office/drawing/2014/main" id="{92E2A38B-A331-42BD-A59C-F4F1740B2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8" name="Rectangle 17">
              <a:extLst>
                <a:ext uri="{FF2B5EF4-FFF2-40B4-BE49-F238E27FC236}">
                  <a16:creationId xmlns:a16="http://schemas.microsoft.com/office/drawing/2014/main" id="{0F89BE3E-643B-4467-BFF5-E0E9C7201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9" name="Freeform 5">
              <a:extLst>
                <a:ext uri="{FF2B5EF4-FFF2-40B4-BE49-F238E27FC236}">
                  <a16:creationId xmlns:a16="http://schemas.microsoft.com/office/drawing/2014/main" id="{F1F53E2C-1354-4C1C-A275-33D77D2FF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A916AD25-D02C-4BC7-9CBF-79F725AE5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10" name="Picture 9">
            <a:extLst>
              <a:ext uri="{FF2B5EF4-FFF2-40B4-BE49-F238E27FC236}">
                <a16:creationId xmlns:a16="http://schemas.microsoft.com/office/drawing/2014/main" id="{9C6D3564-3A4F-4F01-A11B-0AC3031DAA40}"/>
              </a:ext>
            </a:extLst>
          </p:cNvPr>
          <p:cNvPicPr>
            <a:picLocks noChangeAspect="1"/>
          </p:cNvPicPr>
          <p:nvPr/>
        </p:nvPicPr>
        <p:blipFill>
          <a:blip r:embed="rId2"/>
          <a:stretch>
            <a:fillRect/>
          </a:stretch>
        </p:blipFill>
        <p:spPr>
          <a:xfrm>
            <a:off x="423333" y="907552"/>
            <a:ext cx="6126784" cy="4533820"/>
          </a:xfrm>
          <a:prstGeom prst="rect">
            <a:avLst/>
          </a:prstGeom>
        </p:spPr>
      </p:pic>
      <p:sp>
        <p:nvSpPr>
          <p:cNvPr id="12" name="TextBox 11">
            <a:extLst>
              <a:ext uri="{FF2B5EF4-FFF2-40B4-BE49-F238E27FC236}">
                <a16:creationId xmlns:a16="http://schemas.microsoft.com/office/drawing/2014/main" id="{697AB95C-A2EE-4A85-8B04-4C0415D6EB37}"/>
              </a:ext>
            </a:extLst>
          </p:cNvPr>
          <p:cNvSpPr txBox="1"/>
          <p:nvPr/>
        </p:nvSpPr>
        <p:spPr>
          <a:xfrm>
            <a:off x="7018562" y="1697134"/>
            <a:ext cx="3505186" cy="1477328"/>
          </a:xfrm>
          <a:prstGeom prst="rect">
            <a:avLst/>
          </a:prstGeom>
          <a:noFill/>
        </p:spPr>
        <p:txBody>
          <a:bodyPr wrap="square" rtlCol="0">
            <a:spAutoFit/>
          </a:bodyPr>
          <a:lstStyle/>
          <a:p>
            <a:pPr algn="just">
              <a:spcAft>
                <a:spcPts val="600"/>
              </a:spcAft>
            </a:pPr>
            <a:r>
              <a:rPr lang="en-GB" dirty="0">
                <a:solidFill>
                  <a:schemeClr val="bg1"/>
                </a:solidFill>
              </a:rPr>
              <a:t>Keeping track of the projects progress is vital! This is to determine how many set target goals are met within a set time frame.</a:t>
            </a:r>
          </a:p>
        </p:txBody>
      </p:sp>
      <p:sp>
        <p:nvSpPr>
          <p:cNvPr id="2" name="TextBox 1">
            <a:extLst>
              <a:ext uri="{FF2B5EF4-FFF2-40B4-BE49-F238E27FC236}">
                <a16:creationId xmlns:a16="http://schemas.microsoft.com/office/drawing/2014/main" id="{A19926CC-B2FC-48A1-858A-6A0498CCC7EB}"/>
              </a:ext>
            </a:extLst>
          </p:cNvPr>
          <p:cNvSpPr txBox="1"/>
          <p:nvPr/>
        </p:nvSpPr>
        <p:spPr>
          <a:xfrm>
            <a:off x="7023731" y="3518658"/>
            <a:ext cx="3505186" cy="1754326"/>
          </a:xfrm>
          <a:prstGeom prst="rect">
            <a:avLst/>
          </a:prstGeom>
          <a:noFill/>
        </p:spPr>
        <p:txBody>
          <a:bodyPr wrap="square" rtlCol="0">
            <a:spAutoFit/>
          </a:bodyPr>
          <a:lstStyle/>
          <a:p>
            <a:pPr algn="just"/>
            <a:r>
              <a:rPr lang="en-GB" dirty="0">
                <a:solidFill>
                  <a:schemeClr val="bg1"/>
                </a:solidFill>
              </a:rPr>
              <a:t>To the left is an example of a time progress sheet used to record the groups progress and other details which is recorded during the weekly meetings.</a:t>
            </a:r>
          </a:p>
        </p:txBody>
      </p:sp>
    </p:spTree>
    <p:extLst>
      <p:ext uri="{BB962C8B-B14F-4D97-AF65-F5344CB8AC3E}">
        <p14:creationId xmlns:p14="http://schemas.microsoft.com/office/powerpoint/2010/main" val="2451608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B81F031-41EB-40AF-8A9A-DB7E8CF9736B}"/>
              </a:ext>
            </a:extLst>
          </p:cNvPr>
          <p:cNvSpPr>
            <a:spLocks noGrp="1"/>
          </p:cNvSpPr>
          <p:nvPr>
            <p:ph type="title"/>
          </p:nvPr>
        </p:nvSpPr>
        <p:spPr>
          <a:xfrm>
            <a:off x="1474553" y="4996560"/>
            <a:ext cx="8825657" cy="566738"/>
          </a:xfrm>
        </p:spPr>
        <p:txBody>
          <a:bodyPr>
            <a:noAutofit/>
          </a:bodyPr>
          <a:lstStyle/>
          <a:p>
            <a:pPr algn="ctr"/>
            <a:r>
              <a:rPr lang="en-GB" sz="3600" b="1" dirty="0"/>
              <a:t>Gantt Chart</a:t>
            </a:r>
          </a:p>
        </p:txBody>
      </p:sp>
      <p:pic>
        <p:nvPicPr>
          <p:cNvPr id="7" name="Picture Placeholder 6">
            <a:extLst>
              <a:ext uri="{FF2B5EF4-FFF2-40B4-BE49-F238E27FC236}">
                <a16:creationId xmlns:a16="http://schemas.microsoft.com/office/drawing/2014/main" id="{D6361E0F-F092-47B0-A924-ED51C3B0ECA0}"/>
              </a:ext>
            </a:extLst>
          </p:cNvPr>
          <p:cNvPicPr>
            <a:picLocks noGrp="1" noChangeAspect="1"/>
          </p:cNvPicPr>
          <p:nvPr>
            <p:ph type="pic" idx="1"/>
          </p:nvPr>
        </p:nvPicPr>
        <p:blipFill rotWithShape="1">
          <a:blip r:embed="rId2"/>
          <a:srcRect l="2032" t="2920" r="8527" b="29311"/>
          <a:stretch/>
        </p:blipFill>
        <p:spPr>
          <a:xfrm>
            <a:off x="470434" y="363893"/>
            <a:ext cx="11251132" cy="3517641"/>
          </a:xfrm>
          <a:prstGeom prst="rect">
            <a:avLst/>
          </a:prstGeom>
          <a:ln w="19050">
            <a:solidFill>
              <a:schemeClr val="tx1"/>
            </a:solidFill>
          </a:ln>
        </p:spPr>
      </p:pic>
    </p:spTree>
    <p:extLst>
      <p:ext uri="{BB962C8B-B14F-4D97-AF65-F5344CB8AC3E}">
        <p14:creationId xmlns:p14="http://schemas.microsoft.com/office/powerpoint/2010/main" val="486974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2AA1141-F2D5-4F69-98A2-A96FE67C880B}"/>
              </a:ext>
            </a:extLst>
          </p:cNvPr>
          <p:cNvSpPr>
            <a:spLocks noGrp="1"/>
          </p:cNvSpPr>
          <p:nvPr>
            <p:ph type="title"/>
          </p:nvPr>
        </p:nvSpPr>
        <p:spPr/>
        <p:txBody>
          <a:bodyPr/>
          <a:lstStyle/>
          <a:p>
            <a:r>
              <a:rPr lang="en-GB" b="1" dirty="0"/>
              <a:t>Conclusion</a:t>
            </a:r>
          </a:p>
        </p:txBody>
      </p:sp>
      <p:sp>
        <p:nvSpPr>
          <p:cNvPr id="10" name="TextBox 9">
            <a:extLst>
              <a:ext uri="{FF2B5EF4-FFF2-40B4-BE49-F238E27FC236}">
                <a16:creationId xmlns:a16="http://schemas.microsoft.com/office/drawing/2014/main" id="{F7491334-903B-48E2-9E6F-43225BA9DC30}"/>
              </a:ext>
            </a:extLst>
          </p:cNvPr>
          <p:cNvSpPr txBox="1"/>
          <p:nvPr/>
        </p:nvSpPr>
        <p:spPr>
          <a:xfrm>
            <a:off x="1154954" y="2716567"/>
            <a:ext cx="6604986" cy="3693319"/>
          </a:xfrm>
          <a:prstGeom prst="rect">
            <a:avLst/>
          </a:prstGeom>
          <a:noFill/>
        </p:spPr>
        <p:txBody>
          <a:bodyPr wrap="square" rtlCol="0">
            <a:spAutoFit/>
          </a:bodyPr>
          <a:lstStyle/>
          <a:p>
            <a:pPr algn="just"/>
            <a:r>
              <a:rPr lang="en-GB" dirty="0"/>
              <a:t>This section includes so much information as it is the main point of focus which keeps everything else running smoothly, therefore it is very difficult to display in such little detail and with limited time to present. </a:t>
            </a:r>
          </a:p>
          <a:p>
            <a:pPr algn="just"/>
            <a:endParaRPr lang="en-GB" dirty="0"/>
          </a:p>
          <a:p>
            <a:pPr algn="just"/>
            <a:r>
              <a:rPr lang="en-GB" dirty="0"/>
              <a:t>This just shows the importance of this role within any project. This is used to keep track of not only the progress of work within the project, but also the work load done by other group members. </a:t>
            </a:r>
          </a:p>
          <a:p>
            <a:pPr algn="just"/>
            <a:endParaRPr lang="en-GB" dirty="0"/>
          </a:p>
          <a:p>
            <a:pPr algn="just"/>
            <a:r>
              <a:rPr lang="en-GB" dirty="0"/>
              <a:t>This shows that keeping track of everyone’s work load is a vital part of the project as to not over work anyone and keep productivity at it’s maximum.</a:t>
            </a:r>
          </a:p>
        </p:txBody>
      </p:sp>
      <p:pic>
        <p:nvPicPr>
          <p:cNvPr id="12" name="Picture 11" descr="A picture containing drawing, food&#10;&#10;Description automatically generated">
            <a:extLst>
              <a:ext uri="{FF2B5EF4-FFF2-40B4-BE49-F238E27FC236}">
                <a16:creationId xmlns:a16="http://schemas.microsoft.com/office/drawing/2014/main" id="{57D6879A-4C50-4160-AE76-9989F338849C}"/>
              </a:ext>
            </a:extLst>
          </p:cNvPr>
          <p:cNvPicPr>
            <a:picLocks noChangeAspect="1"/>
          </p:cNvPicPr>
          <p:nvPr/>
        </p:nvPicPr>
        <p:blipFill>
          <a:blip r:embed="rId2"/>
          <a:stretch>
            <a:fillRect/>
          </a:stretch>
        </p:blipFill>
        <p:spPr>
          <a:xfrm>
            <a:off x="8772389" y="3191069"/>
            <a:ext cx="2054424" cy="1950098"/>
          </a:xfrm>
          <a:prstGeom prst="rect">
            <a:avLst/>
          </a:prstGeom>
        </p:spPr>
      </p:pic>
      <p:sp>
        <p:nvSpPr>
          <p:cNvPr id="13" name="TextBox 12">
            <a:extLst>
              <a:ext uri="{FF2B5EF4-FFF2-40B4-BE49-F238E27FC236}">
                <a16:creationId xmlns:a16="http://schemas.microsoft.com/office/drawing/2014/main" id="{20D84C10-C540-429B-BC99-BDABCA0156C4}"/>
              </a:ext>
            </a:extLst>
          </p:cNvPr>
          <p:cNvSpPr txBox="1"/>
          <p:nvPr/>
        </p:nvSpPr>
        <p:spPr>
          <a:xfrm>
            <a:off x="10804423" y="4879910"/>
            <a:ext cx="465246" cy="261610"/>
          </a:xfrm>
          <a:prstGeom prst="rect">
            <a:avLst/>
          </a:prstGeom>
          <a:noFill/>
        </p:spPr>
        <p:txBody>
          <a:bodyPr wrap="square" rtlCol="0">
            <a:spAutoFit/>
          </a:bodyPr>
          <a:lstStyle/>
          <a:p>
            <a:r>
              <a:rPr lang="en-GB" sz="1100" dirty="0"/>
              <a:t>[2]</a:t>
            </a:r>
          </a:p>
        </p:txBody>
      </p:sp>
    </p:spTree>
    <p:extLst>
      <p:ext uri="{BB962C8B-B14F-4D97-AF65-F5344CB8AC3E}">
        <p14:creationId xmlns:p14="http://schemas.microsoft.com/office/powerpoint/2010/main" val="2738772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A638EFE-CA2A-471F-8629-FB964AAF7178}"/>
              </a:ext>
            </a:extLst>
          </p:cNvPr>
          <p:cNvSpPr>
            <a:spLocks noGrp="1"/>
          </p:cNvSpPr>
          <p:nvPr>
            <p:ph type="ctrTitle"/>
          </p:nvPr>
        </p:nvSpPr>
        <p:spPr>
          <a:xfrm>
            <a:off x="912359" y="858762"/>
            <a:ext cx="3986212" cy="970038"/>
          </a:xfrm>
        </p:spPr>
        <p:txBody>
          <a:bodyPr/>
          <a:lstStyle/>
          <a:p>
            <a:r>
              <a:rPr lang="en-GB" b="1" dirty="0"/>
              <a:t>References</a:t>
            </a:r>
          </a:p>
        </p:txBody>
      </p:sp>
      <p:sp>
        <p:nvSpPr>
          <p:cNvPr id="7" name="TextBox 6">
            <a:extLst>
              <a:ext uri="{FF2B5EF4-FFF2-40B4-BE49-F238E27FC236}">
                <a16:creationId xmlns:a16="http://schemas.microsoft.com/office/drawing/2014/main" id="{6FD85F64-4DF4-40DA-8197-CF9F94294538}"/>
              </a:ext>
            </a:extLst>
          </p:cNvPr>
          <p:cNvSpPr txBox="1"/>
          <p:nvPr/>
        </p:nvSpPr>
        <p:spPr>
          <a:xfrm>
            <a:off x="912359" y="2258008"/>
            <a:ext cx="5710335" cy="2031325"/>
          </a:xfrm>
          <a:prstGeom prst="rect">
            <a:avLst/>
          </a:prstGeom>
          <a:noFill/>
        </p:spPr>
        <p:txBody>
          <a:bodyPr wrap="square" rtlCol="0">
            <a:spAutoFit/>
          </a:bodyPr>
          <a:lstStyle/>
          <a:p>
            <a:r>
              <a:rPr lang="en-GB" dirty="0">
                <a:solidFill>
                  <a:schemeClr val="bg1"/>
                </a:solidFill>
              </a:rPr>
              <a:t>[1] </a:t>
            </a:r>
            <a:r>
              <a:rPr lang="en-GB" dirty="0">
                <a:solidFill>
                  <a:schemeClr val="bg1"/>
                </a:solidFill>
                <a:hlinkClick r:id="rId2"/>
              </a:rPr>
              <a:t>https://as1.ftcdn.net/jpg/00/80/71/98/500_F_80719824_u5xagprr9L9JF6nQZM8qYusFAdQLNN17.jpg</a:t>
            </a:r>
            <a:endParaRPr lang="en-GB" dirty="0">
              <a:solidFill>
                <a:schemeClr val="bg1"/>
              </a:solidFill>
            </a:endParaRPr>
          </a:p>
          <a:p>
            <a:endParaRPr lang="en-GB" dirty="0">
              <a:solidFill>
                <a:schemeClr val="bg1"/>
              </a:solidFill>
            </a:endParaRPr>
          </a:p>
          <a:p>
            <a:r>
              <a:rPr lang="en-GB" dirty="0">
                <a:solidFill>
                  <a:schemeClr val="bg1"/>
                </a:solidFill>
              </a:rPr>
              <a:t>[2] </a:t>
            </a:r>
          </a:p>
          <a:p>
            <a:r>
              <a:rPr lang="en-GB" dirty="0">
                <a:solidFill>
                  <a:schemeClr val="bg1"/>
                </a:solidFill>
                <a:hlinkClick r:id="rId3"/>
              </a:rPr>
              <a:t>https://www.pinterest.co.uk/pin/545076361135382310/</a:t>
            </a:r>
            <a:r>
              <a:rPr lang="en-GB" dirty="0">
                <a:solidFill>
                  <a:schemeClr val="bg1"/>
                </a:solidFill>
              </a:rPr>
              <a:t> </a:t>
            </a:r>
          </a:p>
        </p:txBody>
      </p:sp>
    </p:spTree>
    <p:extLst>
      <p:ext uri="{BB962C8B-B14F-4D97-AF65-F5344CB8AC3E}">
        <p14:creationId xmlns:p14="http://schemas.microsoft.com/office/powerpoint/2010/main" val="3923320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EC7F02AD-9687-440F-A9DF-FAA6F22270D7}"/>
    </a:ext>
  </a:extLst>
</a:theme>
</file>

<file path=docProps/app.xml><?xml version="1.0" encoding="utf-8"?>
<Properties xmlns="http://schemas.openxmlformats.org/officeDocument/2006/extended-properties" xmlns:vt="http://schemas.openxmlformats.org/officeDocument/2006/docPropsVTypes">
  <Template>Ion Boardroom</Template>
  <TotalTime>213</TotalTime>
  <Words>367</Words>
  <Application>Microsoft Office PowerPoint</Application>
  <PresentationFormat>Widescreen</PresentationFormat>
  <Paragraphs>51</Paragraphs>
  <Slides>9</Slides>
  <Notes>0</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9</vt:i4>
      </vt:variant>
    </vt:vector>
  </HeadingPairs>
  <TitlesOfParts>
    <vt:vector size="14" baseType="lpstr">
      <vt:lpstr>Arial</vt:lpstr>
      <vt:lpstr>Century Gothic</vt:lpstr>
      <vt:lpstr>Wingdings 3</vt:lpstr>
      <vt:lpstr>Ion Boardroom</vt:lpstr>
      <vt:lpstr>Worksheet</vt:lpstr>
      <vt:lpstr>Enterprise &amp; Innovation Group Project</vt:lpstr>
      <vt:lpstr>Contents</vt:lpstr>
      <vt:lpstr>Introduction</vt:lpstr>
      <vt:lpstr>Team-working &amp; Management</vt:lpstr>
      <vt:lpstr>The Weekly Meetings</vt:lpstr>
      <vt:lpstr>PowerPoint Presentation</vt:lpstr>
      <vt:lpstr>Gantt Chart</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Evans</dc:creator>
  <cp:lastModifiedBy>Nicholas Evans</cp:lastModifiedBy>
  <cp:revision>25</cp:revision>
  <dcterms:created xsi:type="dcterms:W3CDTF">2019-12-03T06:56:42Z</dcterms:created>
  <dcterms:modified xsi:type="dcterms:W3CDTF">2019-12-03T16:22:28Z</dcterms:modified>
</cp:coreProperties>
</file>