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86"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 id="285" r:id="rId32"/>
    <p:sldId id="287" r:id="rId33"/>
    <p:sldId id="288" r:id="rId34"/>
    <p:sldId id="289" r:id="rId35"/>
    <p:sldId id="290" r:id="rId36"/>
    <p:sldId id="291" r:id="rId37"/>
    <p:sldId id="292" r:id="rId38"/>
    <p:sldId id="293" r:id="rId39"/>
    <p:sldId id="294" r:id="rId40"/>
    <p:sldId id="301" r:id="rId41"/>
    <p:sldId id="296" r:id="rId42"/>
    <p:sldId id="297" r:id="rId43"/>
    <p:sldId id="298" r:id="rId44"/>
    <p:sldId id="299" r:id="rId45"/>
    <p:sldId id="300" r:id="rId46"/>
    <p:sldId id="302" r:id="rId47"/>
    <p:sldId id="303" r:id="rId48"/>
    <p:sldId id="304" r:id="rId49"/>
    <p:sldId id="305" r:id="rId50"/>
    <p:sldId id="306" r:id="rId51"/>
    <p:sldId id="307" r:id="rId52"/>
    <p:sldId id="308" r:id="rId53"/>
    <p:sldId id="309" r:id="rId54"/>
    <p:sldId id="310" r:id="rId55"/>
    <p:sldId id="311" r:id="rId56"/>
    <p:sldId id="312" r:id="rId57"/>
    <p:sldId id="313" r:id="rId58"/>
    <p:sldId id="314" r:id="rId59"/>
    <p:sldId id="315" r:id="rId60"/>
    <p:sldId id="316" r:id="rId61"/>
    <p:sldId id="317" r:id="rId62"/>
    <p:sldId id="318" r:id="rId63"/>
    <p:sldId id="319" r:id="rId64"/>
    <p:sldId id="320" r:id="rId65"/>
    <p:sldId id="321" r:id="rId66"/>
    <p:sldId id="322" r:id="rId67"/>
    <p:sldId id="323" r:id="rId68"/>
    <p:sldId id="324" r:id="rId69"/>
    <p:sldId id="325" r:id="rId70"/>
    <p:sldId id="326" r:id="rId71"/>
    <p:sldId id="327" r:id="rId72"/>
    <p:sldId id="328" r:id="rId73"/>
    <p:sldId id="329" r:id="rId74"/>
    <p:sldId id="330" r:id="rId75"/>
    <p:sldId id="331" r:id="rId76"/>
    <p:sldId id="332" r:id="rId77"/>
    <p:sldId id="333" r:id="rId78"/>
    <p:sldId id="334" r:id="rId79"/>
    <p:sldId id="335" r:id="rId80"/>
    <p:sldId id="336" r:id="rId81"/>
    <p:sldId id="337" r:id="rId82"/>
    <p:sldId id="338" r:id="rId83"/>
    <p:sldId id="339" r:id="rId84"/>
    <p:sldId id="340" r:id="rId85"/>
    <p:sldId id="341" r:id="rId86"/>
    <p:sldId id="342" r:id="rId87"/>
    <p:sldId id="343" r:id="rId88"/>
    <p:sldId id="344" r:id="rId89"/>
    <p:sldId id="345" r:id="rId90"/>
    <p:sldId id="346" r:id="rId91"/>
    <p:sldId id="347" r:id="rId92"/>
  </p:sldIdLst>
  <p:sldSz cx="9144000" cy="6858000" type="screen4x3"/>
  <p:notesSz cx="6858000" cy="9144000"/>
  <p:defaultTextStyle>
    <a:defPPr>
      <a:defRPr lang="en-GB"/>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94" d="100"/>
          <a:sy n="94" d="100"/>
        </p:scale>
        <p:origin x="976" y="6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slide" Target="slides/slide83.xml"/><Relationship Id="rId89" Type="http://schemas.openxmlformats.org/officeDocument/2006/relationships/slide" Target="slides/slide88.xml"/><Relationship Id="rId16" Type="http://schemas.openxmlformats.org/officeDocument/2006/relationships/slide" Target="slides/slide15.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5" Type="http://schemas.openxmlformats.org/officeDocument/2006/relationships/slide" Target="slides/slide4.xml"/><Relationship Id="rId90" Type="http://schemas.openxmlformats.org/officeDocument/2006/relationships/slide" Target="slides/slide89.xml"/><Relationship Id="rId95" Type="http://schemas.openxmlformats.org/officeDocument/2006/relationships/theme" Target="theme/theme1.xml"/><Relationship Id="rId22" Type="http://schemas.openxmlformats.org/officeDocument/2006/relationships/slide" Target="slides/slide21.xml"/><Relationship Id="rId27" Type="http://schemas.openxmlformats.org/officeDocument/2006/relationships/slide" Target="slides/slide26.xml"/><Relationship Id="rId43" Type="http://schemas.openxmlformats.org/officeDocument/2006/relationships/slide" Target="slides/slide42.xml"/><Relationship Id="rId48" Type="http://schemas.openxmlformats.org/officeDocument/2006/relationships/slide" Target="slides/slide47.xml"/><Relationship Id="rId64" Type="http://schemas.openxmlformats.org/officeDocument/2006/relationships/slide" Target="slides/slide63.xml"/><Relationship Id="rId69" Type="http://schemas.openxmlformats.org/officeDocument/2006/relationships/slide" Target="slides/slide68.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slide" Target="slides/slide84.xml"/><Relationship Id="rId93" Type="http://schemas.openxmlformats.org/officeDocument/2006/relationships/presProps" Target="pres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slide" Target="slides/slide87.xml"/><Relationship Id="rId91" Type="http://schemas.openxmlformats.org/officeDocument/2006/relationships/slide" Target="slides/slide90.xml"/><Relationship Id="rId9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61" Type="http://schemas.openxmlformats.org/officeDocument/2006/relationships/slide" Target="slides/slide60.xml"/><Relationship Id="rId82" Type="http://schemas.openxmlformats.org/officeDocument/2006/relationships/slide" Target="slides/slide81.xml"/><Relationship Id="rId19" Type="http://schemas.openxmlformats.org/officeDocument/2006/relationships/slide" Target="slides/slide18.xml"/><Relationship Id="rId14" Type="http://schemas.openxmlformats.org/officeDocument/2006/relationships/slide" Target="slides/slide13.xml"/><Relationship Id="rId30" Type="http://schemas.openxmlformats.org/officeDocument/2006/relationships/slide" Target="slides/slide29.xml"/><Relationship Id="rId35" Type="http://schemas.openxmlformats.org/officeDocument/2006/relationships/slide" Target="slides/slide34.xml"/><Relationship Id="rId56" Type="http://schemas.openxmlformats.org/officeDocument/2006/relationships/slide" Target="slides/slide55.xml"/><Relationship Id="rId77" Type="http://schemas.openxmlformats.org/officeDocument/2006/relationships/slide" Target="slides/slide76.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lvl1pPr>
              <a:defRPr/>
            </a:lvl1pPr>
          </a:lstStyle>
          <a:p>
            <a:endParaRPr lang="en-GB"/>
          </a:p>
        </p:txBody>
      </p:sp>
      <p:sp>
        <p:nvSpPr>
          <p:cNvPr id="5" name="Footer Placeholder 4"/>
          <p:cNvSpPr>
            <a:spLocks noGrp="1"/>
          </p:cNvSpPr>
          <p:nvPr>
            <p:ph type="ftr" sz="quarter" idx="11"/>
          </p:nvPr>
        </p:nvSpPr>
        <p:spPr/>
        <p:txBody>
          <a:bodyPr/>
          <a:lstStyle>
            <a:lvl1pPr>
              <a:defRPr/>
            </a:lvl1pPr>
          </a:lstStyle>
          <a:p>
            <a:endParaRPr lang="en-GB"/>
          </a:p>
        </p:txBody>
      </p:sp>
      <p:sp>
        <p:nvSpPr>
          <p:cNvPr id="6" name="Slide Number Placeholder 5"/>
          <p:cNvSpPr>
            <a:spLocks noGrp="1"/>
          </p:cNvSpPr>
          <p:nvPr>
            <p:ph type="sldNum" sz="quarter" idx="12"/>
          </p:nvPr>
        </p:nvSpPr>
        <p:spPr/>
        <p:txBody>
          <a:bodyPr/>
          <a:lstStyle>
            <a:lvl1pPr>
              <a:defRPr/>
            </a:lvl1pPr>
          </a:lstStyle>
          <a:p>
            <a:fld id="{8C6AFF2A-6626-422B-BD13-B85E94D85627}" type="slidenum">
              <a:rPr lang="en-GB"/>
              <a:pPr/>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endParaRPr lang="en-GB"/>
          </a:p>
        </p:txBody>
      </p:sp>
      <p:sp>
        <p:nvSpPr>
          <p:cNvPr id="5" name="Footer Placeholder 4"/>
          <p:cNvSpPr>
            <a:spLocks noGrp="1"/>
          </p:cNvSpPr>
          <p:nvPr>
            <p:ph type="ftr" sz="quarter" idx="11"/>
          </p:nvPr>
        </p:nvSpPr>
        <p:spPr/>
        <p:txBody>
          <a:bodyPr/>
          <a:lstStyle>
            <a:lvl1pPr>
              <a:defRPr/>
            </a:lvl1pPr>
          </a:lstStyle>
          <a:p>
            <a:endParaRPr lang="en-GB"/>
          </a:p>
        </p:txBody>
      </p:sp>
      <p:sp>
        <p:nvSpPr>
          <p:cNvPr id="6" name="Slide Number Placeholder 5"/>
          <p:cNvSpPr>
            <a:spLocks noGrp="1"/>
          </p:cNvSpPr>
          <p:nvPr>
            <p:ph type="sldNum" sz="quarter" idx="12"/>
          </p:nvPr>
        </p:nvSpPr>
        <p:spPr/>
        <p:txBody>
          <a:bodyPr/>
          <a:lstStyle>
            <a:lvl1pPr>
              <a:defRPr/>
            </a:lvl1pPr>
          </a:lstStyle>
          <a:p>
            <a:fld id="{3507A953-50ED-45F5-925C-55CAEBABF1D7}" type="slidenum">
              <a:rPr lang="en-GB"/>
              <a:pPr/>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endParaRPr lang="en-GB"/>
          </a:p>
        </p:txBody>
      </p:sp>
      <p:sp>
        <p:nvSpPr>
          <p:cNvPr id="5" name="Footer Placeholder 4"/>
          <p:cNvSpPr>
            <a:spLocks noGrp="1"/>
          </p:cNvSpPr>
          <p:nvPr>
            <p:ph type="ftr" sz="quarter" idx="11"/>
          </p:nvPr>
        </p:nvSpPr>
        <p:spPr/>
        <p:txBody>
          <a:bodyPr/>
          <a:lstStyle>
            <a:lvl1pPr>
              <a:defRPr/>
            </a:lvl1pPr>
          </a:lstStyle>
          <a:p>
            <a:endParaRPr lang="en-GB"/>
          </a:p>
        </p:txBody>
      </p:sp>
      <p:sp>
        <p:nvSpPr>
          <p:cNvPr id="6" name="Slide Number Placeholder 5"/>
          <p:cNvSpPr>
            <a:spLocks noGrp="1"/>
          </p:cNvSpPr>
          <p:nvPr>
            <p:ph type="sldNum" sz="quarter" idx="12"/>
          </p:nvPr>
        </p:nvSpPr>
        <p:spPr/>
        <p:txBody>
          <a:bodyPr/>
          <a:lstStyle>
            <a:lvl1pPr>
              <a:defRPr/>
            </a:lvl1pPr>
          </a:lstStyle>
          <a:p>
            <a:fld id="{2C77BE82-2766-4AB8-9B4E-0C35ABA3F6C9}" type="slidenum">
              <a:rPr lang="en-GB"/>
              <a:pPr/>
              <a:t>‹#›</a:t>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lvl1pPr>
              <a:defRPr/>
            </a:lvl1pPr>
          </a:lstStyle>
          <a:p>
            <a:endParaRPr lang="en-GB"/>
          </a:p>
        </p:txBody>
      </p:sp>
      <p:sp>
        <p:nvSpPr>
          <p:cNvPr id="6" name="Footer Placeholder 5"/>
          <p:cNvSpPr>
            <a:spLocks noGrp="1"/>
          </p:cNvSpPr>
          <p:nvPr>
            <p:ph type="ftr" sz="quarter" idx="11"/>
          </p:nvPr>
        </p:nvSpPr>
        <p:spPr/>
        <p:txBody>
          <a:bodyPr/>
          <a:lstStyle>
            <a:lvl1pPr>
              <a:defRPr/>
            </a:lvl1pPr>
          </a:lstStyle>
          <a:p>
            <a:endParaRPr lang="en-GB"/>
          </a:p>
        </p:txBody>
      </p:sp>
      <p:sp>
        <p:nvSpPr>
          <p:cNvPr id="7" name="Slide Number Placeholder 6"/>
          <p:cNvSpPr>
            <a:spLocks noGrp="1"/>
          </p:cNvSpPr>
          <p:nvPr>
            <p:ph type="sldNum" sz="quarter" idx="12"/>
          </p:nvPr>
        </p:nvSpPr>
        <p:spPr/>
        <p:txBody>
          <a:bodyPr/>
          <a:lstStyle>
            <a:lvl1pPr>
              <a:defRPr/>
            </a:lvl1pPr>
          </a:lstStyle>
          <a:p>
            <a:fld id="{380603AD-2D9C-4725-8591-02FDD742B1FA}" type="slidenum">
              <a:rPr lang="en-GB"/>
              <a:pPr/>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lvl1pPr>
              <a:defRPr/>
            </a:lvl1pPr>
          </a:lstStyle>
          <a:p>
            <a:endParaRPr lang="en-GB"/>
          </a:p>
        </p:txBody>
      </p:sp>
      <p:sp>
        <p:nvSpPr>
          <p:cNvPr id="8" name="Footer Placeholder 7"/>
          <p:cNvSpPr>
            <a:spLocks noGrp="1"/>
          </p:cNvSpPr>
          <p:nvPr>
            <p:ph type="ftr" sz="quarter" idx="11"/>
          </p:nvPr>
        </p:nvSpPr>
        <p:spPr/>
        <p:txBody>
          <a:bodyPr/>
          <a:lstStyle>
            <a:lvl1pPr>
              <a:defRPr/>
            </a:lvl1pPr>
          </a:lstStyle>
          <a:p>
            <a:endParaRPr lang="en-GB"/>
          </a:p>
        </p:txBody>
      </p:sp>
      <p:sp>
        <p:nvSpPr>
          <p:cNvPr id="9" name="Slide Number Placeholder 8"/>
          <p:cNvSpPr>
            <a:spLocks noGrp="1"/>
          </p:cNvSpPr>
          <p:nvPr>
            <p:ph type="sldNum" sz="quarter" idx="12"/>
          </p:nvPr>
        </p:nvSpPr>
        <p:spPr/>
        <p:txBody>
          <a:bodyPr/>
          <a:lstStyle>
            <a:lvl1pPr>
              <a:defRPr/>
            </a:lvl1pPr>
          </a:lstStyle>
          <a:p>
            <a:fld id="{C5341AFE-D261-46D6-BE71-54007CE7394B}" type="slidenum">
              <a:rPr lang="en-GB"/>
              <a:pPr/>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lvl1pPr>
              <a:defRPr/>
            </a:lvl1pPr>
          </a:lstStyle>
          <a:p>
            <a:endParaRPr lang="en-GB"/>
          </a:p>
        </p:txBody>
      </p:sp>
      <p:sp>
        <p:nvSpPr>
          <p:cNvPr id="4" name="Footer Placeholder 3"/>
          <p:cNvSpPr>
            <a:spLocks noGrp="1"/>
          </p:cNvSpPr>
          <p:nvPr>
            <p:ph type="ftr" sz="quarter" idx="11"/>
          </p:nvPr>
        </p:nvSpPr>
        <p:spPr/>
        <p:txBody>
          <a:bodyPr/>
          <a:lstStyle>
            <a:lvl1pPr>
              <a:defRPr/>
            </a:lvl1pPr>
          </a:lstStyle>
          <a:p>
            <a:endParaRPr lang="en-GB"/>
          </a:p>
        </p:txBody>
      </p:sp>
      <p:sp>
        <p:nvSpPr>
          <p:cNvPr id="5" name="Slide Number Placeholder 4"/>
          <p:cNvSpPr>
            <a:spLocks noGrp="1"/>
          </p:cNvSpPr>
          <p:nvPr>
            <p:ph type="sldNum" sz="quarter" idx="12"/>
          </p:nvPr>
        </p:nvSpPr>
        <p:spPr/>
        <p:txBody>
          <a:bodyPr/>
          <a:lstStyle>
            <a:lvl1pPr>
              <a:defRPr/>
            </a:lvl1pPr>
          </a:lstStyle>
          <a:p>
            <a:fld id="{0E5655AB-926A-4D1D-B469-E6FE6B723DCD}" type="slidenum">
              <a:rPr lang="en-GB"/>
              <a:pPr/>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endParaRPr lang="en-GB"/>
          </a:p>
        </p:txBody>
      </p:sp>
      <p:sp>
        <p:nvSpPr>
          <p:cNvPr id="3" name="Footer Placeholder 2"/>
          <p:cNvSpPr>
            <a:spLocks noGrp="1"/>
          </p:cNvSpPr>
          <p:nvPr>
            <p:ph type="ftr" sz="quarter" idx="11"/>
          </p:nvPr>
        </p:nvSpPr>
        <p:spPr/>
        <p:txBody>
          <a:bodyPr/>
          <a:lstStyle>
            <a:lvl1pPr>
              <a:defRPr/>
            </a:lvl1pPr>
          </a:lstStyle>
          <a:p>
            <a:endParaRPr lang="en-GB"/>
          </a:p>
        </p:txBody>
      </p:sp>
      <p:sp>
        <p:nvSpPr>
          <p:cNvPr id="4" name="Slide Number Placeholder 3"/>
          <p:cNvSpPr>
            <a:spLocks noGrp="1"/>
          </p:cNvSpPr>
          <p:nvPr>
            <p:ph type="sldNum" sz="quarter" idx="12"/>
          </p:nvPr>
        </p:nvSpPr>
        <p:spPr/>
        <p:txBody>
          <a:bodyPr/>
          <a:lstStyle>
            <a:lvl1pPr>
              <a:defRPr/>
            </a:lvl1pPr>
          </a:lstStyle>
          <a:p>
            <a:fld id="{57AD317C-68C1-4B2B-82E9-A1F2DDE14844}" type="slidenum">
              <a:rPr lang="en-GB"/>
              <a:pPr/>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endParaRPr lang="en-GB"/>
          </a:p>
        </p:txBody>
      </p:sp>
      <p:sp>
        <p:nvSpPr>
          <p:cNvPr id="6" name="Footer Placeholder 5"/>
          <p:cNvSpPr>
            <a:spLocks noGrp="1"/>
          </p:cNvSpPr>
          <p:nvPr>
            <p:ph type="ftr" sz="quarter" idx="11"/>
          </p:nvPr>
        </p:nvSpPr>
        <p:spPr/>
        <p:txBody>
          <a:bodyPr/>
          <a:lstStyle>
            <a:lvl1pPr>
              <a:defRPr/>
            </a:lvl1pPr>
          </a:lstStyle>
          <a:p>
            <a:endParaRPr lang="en-GB"/>
          </a:p>
        </p:txBody>
      </p:sp>
      <p:sp>
        <p:nvSpPr>
          <p:cNvPr id="7" name="Slide Number Placeholder 6"/>
          <p:cNvSpPr>
            <a:spLocks noGrp="1"/>
          </p:cNvSpPr>
          <p:nvPr>
            <p:ph type="sldNum" sz="quarter" idx="12"/>
          </p:nvPr>
        </p:nvSpPr>
        <p:spPr/>
        <p:txBody>
          <a:bodyPr/>
          <a:lstStyle>
            <a:lvl1pPr>
              <a:defRPr/>
            </a:lvl1pPr>
          </a:lstStyle>
          <a:p>
            <a:fld id="{7079CB46-6C80-45CA-B121-1DCDE61776E3}" type="slidenum">
              <a:rPr lang="en-GB"/>
              <a:pPr/>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endParaRPr lang="en-GB"/>
          </a:p>
        </p:txBody>
      </p:sp>
      <p:sp>
        <p:nvSpPr>
          <p:cNvPr id="6" name="Footer Placeholder 5"/>
          <p:cNvSpPr>
            <a:spLocks noGrp="1"/>
          </p:cNvSpPr>
          <p:nvPr>
            <p:ph type="ftr" sz="quarter" idx="11"/>
          </p:nvPr>
        </p:nvSpPr>
        <p:spPr/>
        <p:txBody>
          <a:bodyPr/>
          <a:lstStyle>
            <a:lvl1pPr>
              <a:defRPr/>
            </a:lvl1pPr>
          </a:lstStyle>
          <a:p>
            <a:endParaRPr lang="en-GB"/>
          </a:p>
        </p:txBody>
      </p:sp>
      <p:sp>
        <p:nvSpPr>
          <p:cNvPr id="7" name="Slide Number Placeholder 6"/>
          <p:cNvSpPr>
            <a:spLocks noGrp="1"/>
          </p:cNvSpPr>
          <p:nvPr>
            <p:ph type="sldNum" sz="quarter" idx="12"/>
          </p:nvPr>
        </p:nvSpPr>
        <p:spPr/>
        <p:txBody>
          <a:bodyPr/>
          <a:lstStyle>
            <a:lvl1pPr>
              <a:defRPr/>
            </a:lvl1pPr>
          </a:lstStyle>
          <a:p>
            <a:fld id="{80D033D9-F6B7-40B5-BD31-3205D37EB574}" type="slidenum">
              <a:rPr lang="en-GB"/>
              <a:pPr/>
              <a:t>‹#›</a:t>
            </a:fld>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endParaRPr lang="en-GB"/>
          </a:p>
        </p:txBody>
      </p:sp>
      <p:sp>
        <p:nvSpPr>
          <p:cNvPr id="5" name="Footer Placeholder 4"/>
          <p:cNvSpPr>
            <a:spLocks noGrp="1"/>
          </p:cNvSpPr>
          <p:nvPr>
            <p:ph type="ftr" sz="quarter" idx="11"/>
          </p:nvPr>
        </p:nvSpPr>
        <p:spPr/>
        <p:txBody>
          <a:bodyPr/>
          <a:lstStyle>
            <a:lvl1pPr>
              <a:defRPr/>
            </a:lvl1pPr>
          </a:lstStyle>
          <a:p>
            <a:endParaRPr lang="en-GB"/>
          </a:p>
        </p:txBody>
      </p:sp>
      <p:sp>
        <p:nvSpPr>
          <p:cNvPr id="6" name="Slide Number Placeholder 5"/>
          <p:cNvSpPr>
            <a:spLocks noGrp="1"/>
          </p:cNvSpPr>
          <p:nvPr>
            <p:ph type="sldNum" sz="quarter" idx="12"/>
          </p:nvPr>
        </p:nvSpPr>
        <p:spPr/>
        <p:txBody>
          <a:bodyPr/>
          <a:lstStyle>
            <a:lvl1pPr>
              <a:defRPr/>
            </a:lvl1pPr>
          </a:lstStyle>
          <a:p>
            <a:fld id="{6D3C8155-A038-45BA-AB2D-A60D4FB8BBDD}" type="slidenum">
              <a:rPr lang="en-GB"/>
              <a:pPr/>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endParaRPr lang="en-GB"/>
          </a:p>
        </p:txBody>
      </p:sp>
      <p:sp>
        <p:nvSpPr>
          <p:cNvPr id="5" name="Footer Placeholder 4"/>
          <p:cNvSpPr>
            <a:spLocks noGrp="1"/>
          </p:cNvSpPr>
          <p:nvPr>
            <p:ph type="ftr" sz="quarter" idx="11"/>
          </p:nvPr>
        </p:nvSpPr>
        <p:spPr/>
        <p:txBody>
          <a:bodyPr/>
          <a:lstStyle>
            <a:lvl1pPr>
              <a:defRPr/>
            </a:lvl1pPr>
          </a:lstStyle>
          <a:p>
            <a:endParaRPr lang="en-GB"/>
          </a:p>
        </p:txBody>
      </p:sp>
      <p:sp>
        <p:nvSpPr>
          <p:cNvPr id="6" name="Slide Number Placeholder 5"/>
          <p:cNvSpPr>
            <a:spLocks noGrp="1"/>
          </p:cNvSpPr>
          <p:nvPr>
            <p:ph type="sldNum" sz="quarter" idx="12"/>
          </p:nvPr>
        </p:nvSpPr>
        <p:spPr/>
        <p:txBody>
          <a:bodyPr/>
          <a:lstStyle>
            <a:lvl1pPr>
              <a:defRPr/>
            </a:lvl1pPr>
          </a:lstStyle>
          <a:p>
            <a:fld id="{091ECEC6-EB6B-4E3D-8CE3-BE05F4624ADA}" type="slidenum">
              <a:rPr lang="en-GB"/>
              <a:pPr/>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n-GB"/>
              <a:t>Click to edit Master title style</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n-GB"/>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n-GB"/>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11467F84-BB07-4E70-96F7-FA0DF246AFF7}" type="slidenum">
              <a:rPr lang="en-GB"/>
              <a:pPr/>
              <a:t>‹#›</a:t>
            </a:fld>
            <a:endParaRPr lang="en-GB"/>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p:cNvSpPr>
            <a:spLocks noGrp="1" noChangeArrowheads="1"/>
          </p:cNvSpPr>
          <p:nvPr>
            <p:ph type="ctrTitle"/>
          </p:nvPr>
        </p:nvSpPr>
        <p:spPr/>
        <p:txBody>
          <a:bodyPr/>
          <a:lstStyle/>
          <a:p>
            <a:r>
              <a:rPr lang="en-GB"/>
              <a:t>Materials Requirement Planning</a:t>
            </a:r>
          </a:p>
        </p:txBody>
      </p:sp>
      <p:sp>
        <p:nvSpPr>
          <p:cNvPr id="2051" name="Rectangle 3"/>
          <p:cNvSpPr>
            <a:spLocks noGrp="1" noChangeArrowheads="1"/>
          </p:cNvSpPr>
          <p:nvPr>
            <p:ph type="subTitle" idx="1"/>
          </p:nvPr>
        </p:nvSpPr>
        <p:spPr/>
        <p:txBody>
          <a:bodyPr/>
          <a:lstStyle/>
          <a:p>
            <a:r>
              <a:rPr lang="en-GB"/>
              <a:t>By</a:t>
            </a:r>
          </a:p>
          <a:p>
            <a:endParaRPr lang="en-GB"/>
          </a:p>
          <a:p>
            <a:r>
              <a:rPr lang="en-GB"/>
              <a:t>Andrew Thorn</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2"/>
          <p:cNvSpPr>
            <a:spLocks noGrp="1" noChangeArrowheads="1"/>
          </p:cNvSpPr>
          <p:nvPr>
            <p:ph type="title"/>
          </p:nvPr>
        </p:nvSpPr>
        <p:spPr>
          <a:xfrm>
            <a:off x="457200" y="0"/>
            <a:ext cx="8229600" cy="908050"/>
          </a:xfrm>
        </p:spPr>
        <p:txBody>
          <a:bodyPr/>
          <a:lstStyle/>
          <a:p>
            <a:r>
              <a:rPr lang="en-GB"/>
              <a:t>MRP</a:t>
            </a:r>
          </a:p>
        </p:txBody>
      </p:sp>
      <p:sp>
        <p:nvSpPr>
          <p:cNvPr id="3075" name="Rectangle 3"/>
          <p:cNvSpPr>
            <a:spLocks noGrp="1" noChangeArrowheads="1"/>
          </p:cNvSpPr>
          <p:nvPr>
            <p:ph type="body" idx="1"/>
          </p:nvPr>
        </p:nvSpPr>
        <p:spPr>
          <a:xfrm>
            <a:off x="457200" y="908050"/>
            <a:ext cx="8229600" cy="5689600"/>
          </a:xfrm>
        </p:spPr>
        <p:txBody>
          <a:bodyPr/>
          <a:lstStyle/>
          <a:p>
            <a:pPr>
              <a:lnSpc>
                <a:spcPct val="90000"/>
              </a:lnSpc>
            </a:pPr>
            <a:r>
              <a:rPr lang="en-GB" sz="2800"/>
              <a:t>Is a computer-based information system used to schedule and order dependent-demand inventories</a:t>
            </a:r>
          </a:p>
          <a:p>
            <a:pPr>
              <a:lnSpc>
                <a:spcPct val="90000"/>
              </a:lnSpc>
            </a:pPr>
            <a:r>
              <a:rPr lang="en-GB" sz="2800"/>
              <a:t>Two basic inputs were required for the MRP system:</a:t>
            </a:r>
          </a:p>
          <a:p>
            <a:pPr>
              <a:lnSpc>
                <a:spcPct val="90000"/>
              </a:lnSpc>
              <a:buFontTx/>
              <a:buNone/>
            </a:pPr>
            <a:r>
              <a:rPr lang="en-GB" sz="2800"/>
              <a:t>	- An order book with the confirmed orders for a</a:t>
            </a:r>
          </a:p>
          <a:p>
            <a:pPr>
              <a:lnSpc>
                <a:spcPct val="90000"/>
              </a:lnSpc>
              <a:buFontTx/>
              <a:buNone/>
            </a:pPr>
            <a:r>
              <a:rPr lang="en-GB" sz="2800"/>
              <a:t>	  certain time period</a:t>
            </a:r>
          </a:p>
          <a:p>
            <a:pPr>
              <a:lnSpc>
                <a:spcPct val="90000"/>
              </a:lnSpc>
              <a:buFontTx/>
              <a:buNone/>
            </a:pPr>
            <a:r>
              <a:rPr lang="en-GB" sz="2800"/>
              <a:t>	- Forecast sales that the organisation believed it</a:t>
            </a:r>
          </a:p>
          <a:p>
            <a:pPr>
              <a:lnSpc>
                <a:spcPct val="90000"/>
              </a:lnSpc>
              <a:buFontTx/>
              <a:buNone/>
            </a:pPr>
            <a:r>
              <a:rPr lang="en-GB" sz="2800"/>
              <a:t>	  it could sell</a:t>
            </a:r>
          </a:p>
          <a:p>
            <a:pPr>
              <a:lnSpc>
                <a:spcPct val="90000"/>
              </a:lnSpc>
            </a:pPr>
            <a:r>
              <a:rPr lang="en-GB" sz="2800"/>
              <a:t>The MRP system therefore allowed organisations to make complex calculations of their future needs, and at the same time, achieved this on a large scale</a:t>
            </a:r>
          </a:p>
          <a:p>
            <a:pPr>
              <a:lnSpc>
                <a:spcPct val="90000"/>
              </a:lnSpc>
            </a:pPr>
            <a:endParaRPr lang="en-GB" sz="280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a:xfrm>
            <a:off x="457200" y="0"/>
            <a:ext cx="8229600" cy="836613"/>
          </a:xfrm>
        </p:spPr>
        <p:txBody>
          <a:bodyPr/>
          <a:lstStyle/>
          <a:p>
            <a:r>
              <a:rPr lang="en-GB"/>
              <a:t>MRP</a:t>
            </a:r>
          </a:p>
        </p:txBody>
      </p:sp>
      <p:sp>
        <p:nvSpPr>
          <p:cNvPr id="4099" name="Rectangle 3"/>
          <p:cNvSpPr>
            <a:spLocks noGrp="1" noChangeArrowheads="1"/>
          </p:cNvSpPr>
          <p:nvPr>
            <p:ph type="body" idx="1"/>
          </p:nvPr>
        </p:nvSpPr>
        <p:spPr>
          <a:xfrm>
            <a:off x="457200" y="908050"/>
            <a:ext cx="8507413" cy="5689600"/>
          </a:xfrm>
        </p:spPr>
        <p:txBody>
          <a:bodyPr/>
          <a:lstStyle/>
          <a:p>
            <a:pPr>
              <a:buFontTx/>
              <a:buNone/>
            </a:pPr>
            <a:endParaRPr lang="en-US"/>
          </a:p>
        </p:txBody>
      </p:sp>
      <p:sp>
        <p:nvSpPr>
          <p:cNvPr id="4100" name="Rectangle 4"/>
          <p:cNvSpPr>
            <a:spLocks noChangeArrowheads="1"/>
          </p:cNvSpPr>
          <p:nvPr/>
        </p:nvSpPr>
        <p:spPr bwMode="auto">
          <a:xfrm>
            <a:off x="3419475" y="2636838"/>
            <a:ext cx="3024188" cy="576262"/>
          </a:xfrm>
          <a:prstGeom prst="rect">
            <a:avLst/>
          </a:prstGeom>
          <a:solidFill>
            <a:schemeClr val="accent1"/>
          </a:solidFill>
          <a:ln w="9525">
            <a:solidFill>
              <a:schemeClr val="tx1"/>
            </a:solidFill>
            <a:miter lim="800000"/>
            <a:headEnd/>
            <a:tailEnd/>
          </a:ln>
          <a:effectLst/>
        </p:spPr>
        <p:txBody>
          <a:bodyPr wrap="none" anchor="ctr"/>
          <a:lstStyle/>
          <a:p>
            <a:pPr algn="ctr"/>
            <a:r>
              <a:rPr lang="en-GB"/>
              <a:t>Master Production Schedule</a:t>
            </a:r>
          </a:p>
        </p:txBody>
      </p:sp>
      <p:sp>
        <p:nvSpPr>
          <p:cNvPr id="4101" name="Rectangle 5"/>
          <p:cNvSpPr>
            <a:spLocks noChangeArrowheads="1"/>
          </p:cNvSpPr>
          <p:nvPr/>
        </p:nvSpPr>
        <p:spPr bwMode="auto">
          <a:xfrm>
            <a:off x="2916238" y="3860800"/>
            <a:ext cx="3529012" cy="576263"/>
          </a:xfrm>
          <a:prstGeom prst="rect">
            <a:avLst/>
          </a:prstGeom>
          <a:solidFill>
            <a:schemeClr val="accent1"/>
          </a:solidFill>
          <a:ln w="9525">
            <a:solidFill>
              <a:schemeClr val="tx1"/>
            </a:solidFill>
            <a:miter lim="800000"/>
            <a:headEnd/>
            <a:tailEnd/>
          </a:ln>
          <a:effectLst/>
        </p:spPr>
        <p:txBody>
          <a:bodyPr wrap="none" anchor="ctr"/>
          <a:lstStyle/>
          <a:p>
            <a:pPr algn="ctr"/>
            <a:r>
              <a:rPr lang="en-GB"/>
              <a:t>Materials requirement Planning</a:t>
            </a:r>
          </a:p>
        </p:txBody>
      </p:sp>
      <p:sp>
        <p:nvSpPr>
          <p:cNvPr id="4102" name="Rectangle 6"/>
          <p:cNvSpPr>
            <a:spLocks noChangeArrowheads="1"/>
          </p:cNvSpPr>
          <p:nvPr/>
        </p:nvSpPr>
        <p:spPr bwMode="auto">
          <a:xfrm>
            <a:off x="3348038" y="5157788"/>
            <a:ext cx="3095625" cy="503237"/>
          </a:xfrm>
          <a:prstGeom prst="rect">
            <a:avLst/>
          </a:prstGeom>
          <a:solidFill>
            <a:schemeClr val="accent1"/>
          </a:solidFill>
          <a:ln w="9525">
            <a:solidFill>
              <a:schemeClr val="tx1"/>
            </a:solidFill>
            <a:miter lim="800000"/>
            <a:headEnd/>
            <a:tailEnd/>
          </a:ln>
          <a:effectLst/>
        </p:spPr>
        <p:txBody>
          <a:bodyPr wrap="none" anchor="ctr"/>
          <a:lstStyle/>
          <a:p>
            <a:pPr algn="ctr"/>
            <a:r>
              <a:rPr lang="en-GB"/>
              <a:t>Material Plans</a:t>
            </a:r>
          </a:p>
        </p:txBody>
      </p:sp>
      <p:sp>
        <p:nvSpPr>
          <p:cNvPr id="4103" name="Line 7"/>
          <p:cNvSpPr>
            <a:spLocks noChangeShapeType="1"/>
          </p:cNvSpPr>
          <p:nvPr/>
        </p:nvSpPr>
        <p:spPr bwMode="auto">
          <a:xfrm>
            <a:off x="5003800" y="3213100"/>
            <a:ext cx="0" cy="647700"/>
          </a:xfrm>
          <a:prstGeom prst="line">
            <a:avLst/>
          </a:prstGeom>
          <a:noFill/>
          <a:ln w="9525">
            <a:solidFill>
              <a:schemeClr val="tx1"/>
            </a:solidFill>
            <a:round/>
            <a:headEnd type="triangle" w="med" len="med"/>
            <a:tailEnd type="triangle" w="med" len="med"/>
          </a:ln>
          <a:effectLst/>
        </p:spPr>
        <p:txBody>
          <a:bodyPr/>
          <a:lstStyle/>
          <a:p>
            <a:endParaRPr lang="en-GB"/>
          </a:p>
        </p:txBody>
      </p:sp>
      <p:sp>
        <p:nvSpPr>
          <p:cNvPr id="4104" name="Rectangle 8"/>
          <p:cNvSpPr>
            <a:spLocks noChangeArrowheads="1"/>
          </p:cNvSpPr>
          <p:nvPr/>
        </p:nvSpPr>
        <p:spPr bwMode="auto">
          <a:xfrm>
            <a:off x="900113" y="1700213"/>
            <a:ext cx="1800225" cy="576262"/>
          </a:xfrm>
          <a:prstGeom prst="rect">
            <a:avLst/>
          </a:prstGeom>
          <a:solidFill>
            <a:schemeClr val="accent1"/>
          </a:solidFill>
          <a:ln w="9525">
            <a:solidFill>
              <a:schemeClr val="tx1"/>
            </a:solidFill>
            <a:miter lim="800000"/>
            <a:headEnd/>
            <a:tailEnd/>
          </a:ln>
          <a:effectLst/>
        </p:spPr>
        <p:txBody>
          <a:bodyPr wrap="none" anchor="ctr"/>
          <a:lstStyle/>
          <a:p>
            <a:pPr algn="ctr"/>
            <a:r>
              <a:rPr lang="en-GB"/>
              <a:t>Sales Orders</a:t>
            </a:r>
          </a:p>
        </p:txBody>
      </p:sp>
      <p:sp>
        <p:nvSpPr>
          <p:cNvPr id="4105" name="Rectangle 9"/>
          <p:cNvSpPr>
            <a:spLocks noChangeArrowheads="1"/>
          </p:cNvSpPr>
          <p:nvPr/>
        </p:nvSpPr>
        <p:spPr bwMode="auto">
          <a:xfrm>
            <a:off x="6804025" y="1700213"/>
            <a:ext cx="2089150" cy="576262"/>
          </a:xfrm>
          <a:prstGeom prst="rect">
            <a:avLst/>
          </a:prstGeom>
          <a:solidFill>
            <a:schemeClr val="accent1"/>
          </a:solidFill>
          <a:ln w="9525">
            <a:solidFill>
              <a:schemeClr val="tx1"/>
            </a:solidFill>
            <a:miter lim="800000"/>
            <a:headEnd/>
            <a:tailEnd/>
          </a:ln>
          <a:effectLst/>
        </p:spPr>
        <p:txBody>
          <a:bodyPr wrap="none" anchor="ctr"/>
          <a:lstStyle/>
          <a:p>
            <a:pPr algn="ctr"/>
            <a:r>
              <a:rPr lang="en-GB"/>
              <a:t>Forecast Demand</a:t>
            </a:r>
          </a:p>
        </p:txBody>
      </p:sp>
      <p:sp>
        <p:nvSpPr>
          <p:cNvPr id="4106" name="Rectangle 10"/>
          <p:cNvSpPr>
            <a:spLocks noChangeArrowheads="1"/>
          </p:cNvSpPr>
          <p:nvPr/>
        </p:nvSpPr>
        <p:spPr bwMode="auto">
          <a:xfrm>
            <a:off x="611188" y="3860800"/>
            <a:ext cx="914400" cy="576263"/>
          </a:xfrm>
          <a:prstGeom prst="rect">
            <a:avLst/>
          </a:prstGeom>
          <a:solidFill>
            <a:schemeClr val="accent1"/>
          </a:solidFill>
          <a:ln w="9525">
            <a:solidFill>
              <a:schemeClr val="tx1"/>
            </a:solidFill>
            <a:miter lim="800000"/>
            <a:headEnd/>
            <a:tailEnd/>
          </a:ln>
          <a:effectLst/>
        </p:spPr>
        <p:txBody>
          <a:bodyPr wrap="none" anchor="ctr"/>
          <a:lstStyle/>
          <a:p>
            <a:pPr algn="ctr"/>
            <a:r>
              <a:rPr lang="en-GB"/>
              <a:t>BOM</a:t>
            </a:r>
          </a:p>
        </p:txBody>
      </p:sp>
      <p:sp>
        <p:nvSpPr>
          <p:cNvPr id="4107" name="Rectangle 11"/>
          <p:cNvSpPr>
            <a:spLocks noChangeArrowheads="1"/>
          </p:cNvSpPr>
          <p:nvPr/>
        </p:nvSpPr>
        <p:spPr bwMode="auto">
          <a:xfrm>
            <a:off x="6659563" y="3860800"/>
            <a:ext cx="2124075" cy="576263"/>
          </a:xfrm>
          <a:prstGeom prst="rect">
            <a:avLst/>
          </a:prstGeom>
          <a:solidFill>
            <a:schemeClr val="accent1"/>
          </a:solidFill>
          <a:ln w="9525">
            <a:solidFill>
              <a:schemeClr val="tx1"/>
            </a:solidFill>
            <a:miter lim="800000"/>
            <a:headEnd/>
            <a:tailEnd/>
          </a:ln>
          <a:effectLst/>
        </p:spPr>
        <p:txBody>
          <a:bodyPr wrap="none" anchor="ctr"/>
          <a:lstStyle/>
          <a:p>
            <a:pPr algn="ctr"/>
            <a:r>
              <a:rPr lang="en-GB"/>
              <a:t>Available inventory</a:t>
            </a:r>
          </a:p>
        </p:txBody>
      </p:sp>
      <p:sp>
        <p:nvSpPr>
          <p:cNvPr id="4108" name="Line 12"/>
          <p:cNvSpPr>
            <a:spLocks noChangeShapeType="1"/>
          </p:cNvSpPr>
          <p:nvPr/>
        </p:nvSpPr>
        <p:spPr bwMode="auto">
          <a:xfrm>
            <a:off x="1692275" y="2276475"/>
            <a:ext cx="0" cy="647700"/>
          </a:xfrm>
          <a:prstGeom prst="line">
            <a:avLst/>
          </a:prstGeom>
          <a:noFill/>
          <a:ln w="9525">
            <a:solidFill>
              <a:schemeClr val="tx1"/>
            </a:solidFill>
            <a:round/>
            <a:headEnd/>
            <a:tailEnd/>
          </a:ln>
          <a:effectLst/>
        </p:spPr>
        <p:txBody>
          <a:bodyPr/>
          <a:lstStyle/>
          <a:p>
            <a:endParaRPr lang="en-GB"/>
          </a:p>
        </p:txBody>
      </p:sp>
      <p:sp>
        <p:nvSpPr>
          <p:cNvPr id="4109" name="Line 13"/>
          <p:cNvSpPr>
            <a:spLocks noChangeShapeType="1"/>
          </p:cNvSpPr>
          <p:nvPr/>
        </p:nvSpPr>
        <p:spPr bwMode="auto">
          <a:xfrm>
            <a:off x="1692275" y="2924175"/>
            <a:ext cx="1727200" cy="0"/>
          </a:xfrm>
          <a:prstGeom prst="line">
            <a:avLst/>
          </a:prstGeom>
          <a:noFill/>
          <a:ln w="9525">
            <a:solidFill>
              <a:schemeClr val="tx1"/>
            </a:solidFill>
            <a:round/>
            <a:headEnd/>
            <a:tailEnd type="triangle" w="med" len="med"/>
          </a:ln>
          <a:effectLst/>
        </p:spPr>
        <p:txBody>
          <a:bodyPr/>
          <a:lstStyle/>
          <a:p>
            <a:endParaRPr lang="en-GB"/>
          </a:p>
        </p:txBody>
      </p:sp>
      <p:sp>
        <p:nvSpPr>
          <p:cNvPr id="4110" name="Line 14"/>
          <p:cNvSpPr>
            <a:spLocks noChangeShapeType="1"/>
          </p:cNvSpPr>
          <p:nvPr/>
        </p:nvSpPr>
        <p:spPr bwMode="auto">
          <a:xfrm>
            <a:off x="8027988" y="2276475"/>
            <a:ext cx="0" cy="647700"/>
          </a:xfrm>
          <a:prstGeom prst="line">
            <a:avLst/>
          </a:prstGeom>
          <a:noFill/>
          <a:ln w="9525">
            <a:solidFill>
              <a:schemeClr val="tx1"/>
            </a:solidFill>
            <a:round/>
            <a:headEnd/>
            <a:tailEnd/>
          </a:ln>
          <a:effectLst/>
        </p:spPr>
        <p:txBody>
          <a:bodyPr/>
          <a:lstStyle/>
          <a:p>
            <a:endParaRPr lang="en-GB"/>
          </a:p>
        </p:txBody>
      </p:sp>
      <p:sp>
        <p:nvSpPr>
          <p:cNvPr id="4111" name="Line 15"/>
          <p:cNvSpPr>
            <a:spLocks noChangeShapeType="1"/>
          </p:cNvSpPr>
          <p:nvPr/>
        </p:nvSpPr>
        <p:spPr bwMode="auto">
          <a:xfrm flipH="1">
            <a:off x="6443663" y="2924175"/>
            <a:ext cx="1584325" cy="0"/>
          </a:xfrm>
          <a:prstGeom prst="line">
            <a:avLst/>
          </a:prstGeom>
          <a:noFill/>
          <a:ln w="9525">
            <a:solidFill>
              <a:schemeClr val="tx1"/>
            </a:solidFill>
            <a:round/>
            <a:headEnd/>
            <a:tailEnd type="triangle" w="med" len="med"/>
          </a:ln>
          <a:effectLst/>
        </p:spPr>
        <p:txBody>
          <a:bodyPr/>
          <a:lstStyle/>
          <a:p>
            <a:endParaRPr lang="en-GB"/>
          </a:p>
        </p:txBody>
      </p:sp>
      <p:sp>
        <p:nvSpPr>
          <p:cNvPr id="4112" name="Line 16"/>
          <p:cNvSpPr>
            <a:spLocks noChangeShapeType="1"/>
          </p:cNvSpPr>
          <p:nvPr/>
        </p:nvSpPr>
        <p:spPr bwMode="auto">
          <a:xfrm flipH="1">
            <a:off x="6443663" y="4076700"/>
            <a:ext cx="215900" cy="0"/>
          </a:xfrm>
          <a:prstGeom prst="line">
            <a:avLst/>
          </a:prstGeom>
          <a:noFill/>
          <a:ln w="9525">
            <a:solidFill>
              <a:schemeClr val="tx1"/>
            </a:solidFill>
            <a:round/>
            <a:headEnd/>
            <a:tailEnd type="triangle" w="med" len="med"/>
          </a:ln>
          <a:effectLst/>
        </p:spPr>
        <p:txBody>
          <a:bodyPr/>
          <a:lstStyle/>
          <a:p>
            <a:endParaRPr lang="en-GB"/>
          </a:p>
        </p:txBody>
      </p:sp>
      <p:sp>
        <p:nvSpPr>
          <p:cNvPr id="4113" name="Line 17"/>
          <p:cNvSpPr>
            <a:spLocks noChangeShapeType="1"/>
          </p:cNvSpPr>
          <p:nvPr/>
        </p:nvSpPr>
        <p:spPr bwMode="auto">
          <a:xfrm>
            <a:off x="1547813" y="4076700"/>
            <a:ext cx="1296987" cy="0"/>
          </a:xfrm>
          <a:prstGeom prst="line">
            <a:avLst/>
          </a:prstGeom>
          <a:noFill/>
          <a:ln w="9525">
            <a:solidFill>
              <a:schemeClr val="tx1"/>
            </a:solidFill>
            <a:round/>
            <a:headEnd/>
            <a:tailEnd type="triangle" w="med" len="med"/>
          </a:ln>
          <a:effectLst/>
        </p:spPr>
        <p:txBody>
          <a:bodyPr/>
          <a:lstStyle/>
          <a:p>
            <a:endParaRPr lang="en-GB"/>
          </a:p>
        </p:txBody>
      </p:sp>
      <p:sp>
        <p:nvSpPr>
          <p:cNvPr id="4114" name="Line 18"/>
          <p:cNvSpPr>
            <a:spLocks noChangeShapeType="1"/>
          </p:cNvSpPr>
          <p:nvPr/>
        </p:nvSpPr>
        <p:spPr bwMode="auto">
          <a:xfrm>
            <a:off x="4932363" y="4437063"/>
            <a:ext cx="0" cy="720725"/>
          </a:xfrm>
          <a:prstGeom prst="line">
            <a:avLst/>
          </a:prstGeom>
          <a:noFill/>
          <a:ln w="9525">
            <a:solidFill>
              <a:schemeClr val="tx1"/>
            </a:solidFill>
            <a:round/>
            <a:headEnd/>
            <a:tailEnd type="triangle" w="med" len="med"/>
          </a:ln>
          <a:effectLst/>
        </p:spPr>
        <p:txBody>
          <a:bodyPr/>
          <a:lstStyle/>
          <a:p>
            <a:endParaRPr lang="en-GB"/>
          </a:p>
        </p:txBody>
      </p:sp>
      <p:sp>
        <p:nvSpPr>
          <p:cNvPr id="4115" name="Rectangle 19"/>
          <p:cNvSpPr>
            <a:spLocks noChangeArrowheads="1"/>
          </p:cNvSpPr>
          <p:nvPr/>
        </p:nvSpPr>
        <p:spPr bwMode="auto">
          <a:xfrm>
            <a:off x="468313" y="5157788"/>
            <a:ext cx="2232025" cy="503237"/>
          </a:xfrm>
          <a:prstGeom prst="rect">
            <a:avLst/>
          </a:prstGeom>
          <a:solidFill>
            <a:schemeClr val="accent1"/>
          </a:solidFill>
          <a:ln w="9525">
            <a:solidFill>
              <a:schemeClr val="tx1"/>
            </a:solidFill>
            <a:miter lim="800000"/>
            <a:headEnd/>
            <a:tailEnd/>
          </a:ln>
          <a:effectLst/>
        </p:spPr>
        <p:txBody>
          <a:bodyPr wrap="none" anchor="ctr"/>
          <a:lstStyle/>
          <a:p>
            <a:pPr algn="ctr"/>
            <a:r>
              <a:rPr lang="en-GB"/>
              <a:t>Bought out parts</a:t>
            </a:r>
          </a:p>
        </p:txBody>
      </p:sp>
      <p:sp>
        <p:nvSpPr>
          <p:cNvPr id="4116" name="Rectangle 20"/>
          <p:cNvSpPr>
            <a:spLocks noChangeArrowheads="1"/>
          </p:cNvSpPr>
          <p:nvPr/>
        </p:nvSpPr>
        <p:spPr bwMode="auto">
          <a:xfrm>
            <a:off x="6948488" y="5157788"/>
            <a:ext cx="1944687" cy="504825"/>
          </a:xfrm>
          <a:prstGeom prst="rect">
            <a:avLst/>
          </a:prstGeom>
          <a:solidFill>
            <a:schemeClr val="accent1"/>
          </a:solidFill>
          <a:ln w="9525">
            <a:solidFill>
              <a:schemeClr val="tx1"/>
            </a:solidFill>
            <a:miter lim="800000"/>
            <a:headEnd/>
            <a:tailEnd/>
          </a:ln>
          <a:effectLst/>
        </p:spPr>
        <p:txBody>
          <a:bodyPr wrap="none" anchor="ctr"/>
          <a:lstStyle/>
          <a:p>
            <a:pPr algn="ctr"/>
            <a:r>
              <a:rPr lang="en-GB"/>
              <a:t>Works orders</a:t>
            </a:r>
          </a:p>
        </p:txBody>
      </p:sp>
      <p:sp>
        <p:nvSpPr>
          <p:cNvPr id="4117" name="Line 21"/>
          <p:cNvSpPr>
            <a:spLocks noChangeShapeType="1"/>
          </p:cNvSpPr>
          <p:nvPr/>
        </p:nvSpPr>
        <p:spPr bwMode="auto">
          <a:xfrm>
            <a:off x="1547813" y="4797425"/>
            <a:ext cx="6337300" cy="0"/>
          </a:xfrm>
          <a:prstGeom prst="line">
            <a:avLst/>
          </a:prstGeom>
          <a:noFill/>
          <a:ln w="9525">
            <a:solidFill>
              <a:schemeClr val="tx1"/>
            </a:solidFill>
            <a:round/>
            <a:headEnd/>
            <a:tailEnd/>
          </a:ln>
          <a:effectLst/>
        </p:spPr>
        <p:txBody>
          <a:bodyPr/>
          <a:lstStyle/>
          <a:p>
            <a:endParaRPr lang="en-GB"/>
          </a:p>
        </p:txBody>
      </p:sp>
      <p:sp>
        <p:nvSpPr>
          <p:cNvPr id="4118" name="Line 22"/>
          <p:cNvSpPr>
            <a:spLocks noChangeShapeType="1"/>
          </p:cNvSpPr>
          <p:nvPr/>
        </p:nvSpPr>
        <p:spPr bwMode="auto">
          <a:xfrm>
            <a:off x="1547813" y="4797425"/>
            <a:ext cx="0" cy="360363"/>
          </a:xfrm>
          <a:prstGeom prst="line">
            <a:avLst/>
          </a:prstGeom>
          <a:noFill/>
          <a:ln w="9525">
            <a:solidFill>
              <a:schemeClr val="tx1"/>
            </a:solidFill>
            <a:round/>
            <a:headEnd/>
            <a:tailEnd type="triangle" w="med" len="med"/>
          </a:ln>
          <a:effectLst/>
        </p:spPr>
        <p:txBody>
          <a:bodyPr/>
          <a:lstStyle/>
          <a:p>
            <a:endParaRPr lang="en-GB"/>
          </a:p>
        </p:txBody>
      </p:sp>
      <p:sp>
        <p:nvSpPr>
          <p:cNvPr id="4119" name="Line 23"/>
          <p:cNvSpPr>
            <a:spLocks noChangeShapeType="1"/>
          </p:cNvSpPr>
          <p:nvPr/>
        </p:nvSpPr>
        <p:spPr bwMode="auto">
          <a:xfrm>
            <a:off x="7885113" y="4797425"/>
            <a:ext cx="0" cy="360363"/>
          </a:xfrm>
          <a:prstGeom prst="line">
            <a:avLst/>
          </a:prstGeom>
          <a:noFill/>
          <a:ln w="9525">
            <a:solidFill>
              <a:schemeClr val="tx1"/>
            </a:solidFill>
            <a:round/>
            <a:headEnd/>
            <a:tailEnd type="triangle" w="med" len="med"/>
          </a:ln>
          <a:effectLst/>
        </p:spPr>
        <p:txBody>
          <a:bodyPr/>
          <a:lstStyle/>
          <a:p>
            <a:endParaRPr lang="en-GB"/>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a:xfrm>
            <a:off x="457200" y="0"/>
            <a:ext cx="8229600" cy="981075"/>
          </a:xfrm>
        </p:spPr>
        <p:txBody>
          <a:bodyPr/>
          <a:lstStyle/>
          <a:p>
            <a:r>
              <a:rPr lang="en-GB"/>
              <a:t>MRP Objectives</a:t>
            </a:r>
          </a:p>
        </p:txBody>
      </p:sp>
      <p:sp>
        <p:nvSpPr>
          <p:cNvPr id="5123" name="Rectangle 3"/>
          <p:cNvSpPr>
            <a:spLocks noGrp="1" noChangeArrowheads="1"/>
          </p:cNvSpPr>
          <p:nvPr>
            <p:ph type="body" idx="1"/>
          </p:nvPr>
        </p:nvSpPr>
        <p:spPr>
          <a:xfrm>
            <a:off x="179388" y="981075"/>
            <a:ext cx="8785225" cy="5688013"/>
          </a:xfrm>
        </p:spPr>
        <p:txBody>
          <a:bodyPr/>
          <a:lstStyle/>
          <a:p>
            <a:pPr>
              <a:lnSpc>
                <a:spcPct val="80000"/>
              </a:lnSpc>
            </a:pPr>
            <a:r>
              <a:rPr lang="en-GB" sz="2800"/>
              <a:t>The MRP system is more than just an inventory system.  It is also a scheduling system</a:t>
            </a:r>
          </a:p>
          <a:p>
            <a:pPr>
              <a:lnSpc>
                <a:spcPct val="80000"/>
              </a:lnSpc>
            </a:pPr>
            <a:r>
              <a:rPr lang="en-GB" sz="2800"/>
              <a:t>There are very few certainties in manufacturing.  One certainty is that if things can go wrong, they usually will.  This is not the only reason why an operations manager might want to implement an MRP system</a:t>
            </a:r>
          </a:p>
          <a:p>
            <a:pPr>
              <a:lnSpc>
                <a:spcPct val="80000"/>
              </a:lnSpc>
            </a:pPr>
            <a:r>
              <a:rPr lang="en-GB" sz="2800"/>
              <a:t>The following are also important reasons for implementing an MRP system</a:t>
            </a:r>
          </a:p>
          <a:p>
            <a:pPr>
              <a:lnSpc>
                <a:spcPct val="80000"/>
              </a:lnSpc>
              <a:buFontTx/>
              <a:buNone/>
            </a:pPr>
            <a:r>
              <a:rPr lang="en-GB" sz="2800"/>
              <a:t>	- The operating efficiency of the plant needs to be</a:t>
            </a:r>
          </a:p>
          <a:p>
            <a:pPr>
              <a:lnSpc>
                <a:spcPct val="80000"/>
              </a:lnSpc>
              <a:buFontTx/>
              <a:buNone/>
            </a:pPr>
            <a:r>
              <a:rPr lang="en-GB" sz="2800"/>
              <a:t>	  improved</a:t>
            </a:r>
          </a:p>
          <a:p>
            <a:pPr>
              <a:lnSpc>
                <a:spcPct val="80000"/>
              </a:lnSpc>
              <a:buFontTx/>
              <a:buNone/>
            </a:pPr>
            <a:r>
              <a:rPr lang="en-GB" sz="2800"/>
              <a:t>	- The manner in which customers are treated needs </a:t>
            </a:r>
          </a:p>
          <a:p>
            <a:pPr>
              <a:lnSpc>
                <a:spcPct val="80000"/>
              </a:lnSpc>
              <a:buFontTx/>
              <a:buNone/>
            </a:pPr>
            <a:r>
              <a:rPr lang="en-GB" sz="2800"/>
              <a:t>	  to be improved</a:t>
            </a:r>
          </a:p>
          <a:p>
            <a:pPr>
              <a:lnSpc>
                <a:spcPct val="80000"/>
              </a:lnSpc>
              <a:buFontTx/>
              <a:buNone/>
            </a:pPr>
            <a:r>
              <a:rPr lang="en-GB" sz="2800"/>
              <a:t>	- The investment in inventory needs to be minimised</a:t>
            </a:r>
          </a:p>
          <a:p>
            <a:pPr>
              <a:lnSpc>
                <a:spcPct val="80000"/>
              </a:lnSpc>
              <a:buFontTx/>
              <a:buNone/>
            </a:pPr>
            <a:endParaRPr lang="en-GB" sz="280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a:xfrm>
            <a:off x="457200" y="0"/>
            <a:ext cx="8229600" cy="1052513"/>
          </a:xfrm>
        </p:spPr>
        <p:txBody>
          <a:bodyPr/>
          <a:lstStyle/>
          <a:p>
            <a:r>
              <a:rPr lang="en-GB"/>
              <a:t>MRP Objectives</a:t>
            </a:r>
          </a:p>
        </p:txBody>
      </p:sp>
      <p:sp>
        <p:nvSpPr>
          <p:cNvPr id="6147" name="Rectangle 3"/>
          <p:cNvSpPr>
            <a:spLocks noGrp="1" noChangeArrowheads="1"/>
          </p:cNvSpPr>
          <p:nvPr>
            <p:ph type="body" idx="1"/>
          </p:nvPr>
        </p:nvSpPr>
        <p:spPr>
          <a:xfrm>
            <a:off x="457200" y="1052513"/>
            <a:ext cx="8229600" cy="5545137"/>
          </a:xfrm>
        </p:spPr>
        <p:txBody>
          <a:bodyPr/>
          <a:lstStyle/>
          <a:p>
            <a:pPr>
              <a:lnSpc>
                <a:spcPct val="90000"/>
              </a:lnSpc>
            </a:pPr>
            <a:r>
              <a:rPr lang="en-GB"/>
              <a:t>Simply ensuring that enough stock of products is available when customers place orders is not the manner in which customer service can be measured</a:t>
            </a:r>
          </a:p>
          <a:p>
            <a:pPr>
              <a:lnSpc>
                <a:spcPct val="90000"/>
              </a:lnSpc>
            </a:pPr>
            <a:r>
              <a:rPr lang="en-GB"/>
              <a:t>An organisation should keep its delivery promises.  It should also endeavour to cut the lead-time for deliveries</a:t>
            </a:r>
          </a:p>
          <a:p>
            <a:pPr>
              <a:lnSpc>
                <a:spcPct val="90000"/>
              </a:lnSpc>
            </a:pPr>
            <a:r>
              <a:rPr lang="en-GB"/>
              <a:t>MRP is a powerful tool to assist organisations in keeping to promised deliveries because these promises are locked into the MRP system</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a:xfrm>
            <a:off x="457200" y="0"/>
            <a:ext cx="8229600" cy="981075"/>
          </a:xfrm>
        </p:spPr>
        <p:txBody>
          <a:bodyPr/>
          <a:lstStyle/>
          <a:p>
            <a:r>
              <a:rPr lang="en-GB"/>
              <a:t>MRP Objectives</a:t>
            </a:r>
          </a:p>
        </p:txBody>
      </p:sp>
      <p:sp>
        <p:nvSpPr>
          <p:cNvPr id="7171" name="Rectangle 3"/>
          <p:cNvSpPr>
            <a:spLocks noGrp="1" noChangeArrowheads="1"/>
          </p:cNvSpPr>
          <p:nvPr>
            <p:ph type="body" idx="1"/>
          </p:nvPr>
        </p:nvSpPr>
        <p:spPr>
          <a:xfrm>
            <a:off x="457200" y="981075"/>
            <a:ext cx="8229600" cy="5616575"/>
          </a:xfrm>
        </p:spPr>
        <p:txBody>
          <a:bodyPr/>
          <a:lstStyle/>
          <a:p>
            <a:pPr>
              <a:lnSpc>
                <a:spcPct val="80000"/>
              </a:lnSpc>
            </a:pPr>
            <a:r>
              <a:rPr lang="en-GB" sz="2800"/>
              <a:t>The management reports generated by an MRP system enable an operations manager to measure the performance of the manufacturing department</a:t>
            </a:r>
          </a:p>
          <a:p>
            <a:pPr>
              <a:lnSpc>
                <a:spcPct val="80000"/>
              </a:lnSpc>
            </a:pPr>
            <a:r>
              <a:rPr lang="en-GB" sz="2800"/>
              <a:t>The promises made to the organisation’s customers now become goals of the manufacturing department or division.  Once the goals are met on a regular basis, customers will be satisfied</a:t>
            </a:r>
          </a:p>
          <a:p>
            <a:pPr>
              <a:lnSpc>
                <a:spcPct val="80000"/>
              </a:lnSpc>
            </a:pPr>
            <a:r>
              <a:rPr lang="en-GB" sz="2800"/>
              <a:t>It is important to understand why MRP can and does lower inventory levels.  In most manufacturing concerns, a fixed order point system is used when raw materials and components are bought in</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a:xfrm>
            <a:off x="457200" y="0"/>
            <a:ext cx="8229600" cy="981075"/>
          </a:xfrm>
        </p:spPr>
        <p:txBody>
          <a:bodyPr/>
          <a:lstStyle/>
          <a:p>
            <a:r>
              <a:rPr lang="en-GB"/>
              <a:t>MRP Objectives</a:t>
            </a:r>
          </a:p>
        </p:txBody>
      </p:sp>
      <p:sp>
        <p:nvSpPr>
          <p:cNvPr id="8195" name="Rectangle 3"/>
          <p:cNvSpPr>
            <a:spLocks noGrp="1" noChangeArrowheads="1"/>
          </p:cNvSpPr>
          <p:nvPr>
            <p:ph type="body" idx="1"/>
          </p:nvPr>
        </p:nvSpPr>
        <p:spPr>
          <a:xfrm>
            <a:off x="179388" y="1052513"/>
            <a:ext cx="8785225" cy="5545137"/>
          </a:xfrm>
        </p:spPr>
        <p:txBody>
          <a:bodyPr/>
          <a:lstStyle/>
          <a:p>
            <a:r>
              <a:rPr lang="en-GB"/>
              <a:t>Therefore all this stock, plus the safety stock, will remain in inventory until it is used</a:t>
            </a:r>
          </a:p>
          <a:p>
            <a:r>
              <a:rPr lang="en-GB"/>
              <a:t>How can the MRP system help?  All material and components requirements are shown in the </a:t>
            </a:r>
            <a:r>
              <a:rPr lang="en-GB" b="1" u="sng"/>
              <a:t>master production schedule</a:t>
            </a:r>
            <a:r>
              <a:rPr lang="en-GB"/>
              <a:t> (MPS)</a:t>
            </a:r>
          </a:p>
          <a:p>
            <a:r>
              <a:rPr lang="en-GB"/>
              <a:t>An MPS shows the timing of planned production</a:t>
            </a:r>
          </a:p>
          <a:p>
            <a:r>
              <a:rPr lang="en-GB"/>
              <a:t>The MRP system will space orders so that the material and components arrive shortly before manufacturing requires them</a:t>
            </a:r>
          </a:p>
          <a:p>
            <a:endParaRPr lang="en-GB"/>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2"/>
          <p:cNvSpPr>
            <a:spLocks noGrp="1" noChangeArrowheads="1"/>
          </p:cNvSpPr>
          <p:nvPr>
            <p:ph type="title"/>
          </p:nvPr>
        </p:nvSpPr>
        <p:spPr/>
        <p:txBody>
          <a:bodyPr/>
          <a:lstStyle/>
          <a:p>
            <a:r>
              <a:rPr lang="en-GB"/>
              <a:t>MRP Objectives</a:t>
            </a:r>
          </a:p>
        </p:txBody>
      </p:sp>
      <p:sp>
        <p:nvSpPr>
          <p:cNvPr id="32771" name="Rectangle 3"/>
          <p:cNvSpPr>
            <a:spLocks noGrp="1" noChangeArrowheads="1"/>
          </p:cNvSpPr>
          <p:nvPr>
            <p:ph type="body" idx="1"/>
          </p:nvPr>
        </p:nvSpPr>
        <p:spPr/>
        <p:txBody>
          <a:bodyPr/>
          <a:lstStyle/>
          <a:p>
            <a:r>
              <a:rPr lang="en-GB"/>
              <a:t>This will dramatically reduce levels of inventory.  In response to the reduction in inventory, investment in inventory will also be reduced, which will have a positive impact on the profitability of the organisation</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a:xfrm>
            <a:off x="457200" y="0"/>
            <a:ext cx="8229600" cy="836613"/>
          </a:xfrm>
        </p:spPr>
        <p:txBody>
          <a:bodyPr/>
          <a:lstStyle/>
          <a:p>
            <a:r>
              <a:rPr lang="en-GB" sz="4000"/>
              <a:t>Dependent Demand Requirements</a:t>
            </a:r>
          </a:p>
        </p:txBody>
      </p:sp>
      <p:sp>
        <p:nvSpPr>
          <p:cNvPr id="9219" name="Rectangle 3"/>
          <p:cNvSpPr>
            <a:spLocks noGrp="1" noChangeArrowheads="1"/>
          </p:cNvSpPr>
          <p:nvPr>
            <p:ph type="body" idx="1"/>
          </p:nvPr>
        </p:nvSpPr>
        <p:spPr>
          <a:xfrm>
            <a:off x="457200" y="836613"/>
            <a:ext cx="8229600" cy="5761037"/>
          </a:xfrm>
        </p:spPr>
        <p:txBody>
          <a:bodyPr/>
          <a:lstStyle/>
          <a:p>
            <a:pPr>
              <a:lnSpc>
                <a:spcPct val="90000"/>
              </a:lnSpc>
            </a:pPr>
            <a:r>
              <a:rPr lang="en-GB" sz="2800"/>
              <a:t>This type of demand is usually found through forecasts of demand.  </a:t>
            </a:r>
            <a:r>
              <a:rPr lang="en-GB" sz="2800" b="1" u="sng"/>
              <a:t>Dependency of demand</a:t>
            </a:r>
            <a:r>
              <a:rPr lang="en-GB" sz="2800"/>
              <a:t> means that demand for one item will depend on a demand for another item</a:t>
            </a:r>
          </a:p>
          <a:p>
            <a:pPr>
              <a:lnSpc>
                <a:spcPct val="90000"/>
              </a:lnSpc>
            </a:pPr>
            <a:r>
              <a:rPr lang="en-GB" sz="2800"/>
              <a:t>An example is the production of a motor vehicle: the demand for tyres and engines is dependent on a motor vehicle being built</a:t>
            </a:r>
          </a:p>
          <a:p>
            <a:pPr>
              <a:lnSpc>
                <a:spcPct val="90000"/>
              </a:lnSpc>
            </a:pPr>
            <a:r>
              <a:rPr lang="en-GB" sz="2800"/>
              <a:t>A logical consequence of this is that if and when order are received or the organisation projects or forecasts demand for the final product, the assemblies, sub-assemblies and parts needed to manufacture the final product can be determined</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a:xfrm>
            <a:off x="457200" y="0"/>
            <a:ext cx="8229600" cy="908050"/>
          </a:xfrm>
        </p:spPr>
        <p:txBody>
          <a:bodyPr/>
          <a:lstStyle/>
          <a:p>
            <a:r>
              <a:rPr lang="en-GB"/>
              <a:t>Management of Demand</a:t>
            </a:r>
          </a:p>
        </p:txBody>
      </p:sp>
      <p:sp>
        <p:nvSpPr>
          <p:cNvPr id="10243" name="Rectangle 3"/>
          <p:cNvSpPr>
            <a:spLocks noGrp="1" noChangeArrowheads="1"/>
          </p:cNvSpPr>
          <p:nvPr>
            <p:ph type="body" idx="1"/>
          </p:nvPr>
        </p:nvSpPr>
        <p:spPr>
          <a:xfrm>
            <a:off x="457200" y="981075"/>
            <a:ext cx="8229600" cy="5616575"/>
          </a:xfrm>
        </p:spPr>
        <p:txBody>
          <a:bodyPr/>
          <a:lstStyle/>
          <a:p>
            <a:r>
              <a:rPr lang="en-GB"/>
              <a:t>Once an organisation manages not only orders that are received from customers but also the forecast demand, this can be seen as demand management</a:t>
            </a:r>
          </a:p>
          <a:p>
            <a:r>
              <a:rPr lang="en-GB"/>
              <a:t>One cannot exist without other.  Therefore, an organisation must have the correct processes in place to enable it to interface with the market</a:t>
            </a:r>
          </a:p>
          <a:p>
            <a:r>
              <a:rPr lang="en-GB"/>
              <a:t>What are these processes?  There is a wide variety of them</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a:xfrm>
            <a:off x="457200" y="0"/>
            <a:ext cx="8229600" cy="981075"/>
          </a:xfrm>
        </p:spPr>
        <p:txBody>
          <a:bodyPr/>
          <a:lstStyle/>
          <a:p>
            <a:r>
              <a:rPr lang="en-GB"/>
              <a:t>Management of Demand</a:t>
            </a:r>
          </a:p>
        </p:txBody>
      </p:sp>
      <p:sp>
        <p:nvSpPr>
          <p:cNvPr id="11267" name="Rectangle 3"/>
          <p:cNvSpPr>
            <a:spLocks noGrp="1" noChangeArrowheads="1"/>
          </p:cNvSpPr>
          <p:nvPr>
            <p:ph type="body" idx="1"/>
          </p:nvPr>
        </p:nvSpPr>
        <p:spPr>
          <a:xfrm>
            <a:off x="457200" y="981075"/>
            <a:ext cx="8229600" cy="5616575"/>
          </a:xfrm>
        </p:spPr>
        <p:txBody>
          <a:bodyPr/>
          <a:lstStyle/>
          <a:p>
            <a:pPr>
              <a:buFontTx/>
              <a:buNone/>
            </a:pPr>
            <a:r>
              <a:rPr lang="en-GB"/>
              <a:t>	Examples of these processes include the following:</a:t>
            </a:r>
          </a:p>
          <a:p>
            <a:r>
              <a:rPr lang="en-GB"/>
              <a:t>The keeping of an order book</a:t>
            </a:r>
          </a:p>
          <a:p>
            <a:r>
              <a:rPr lang="en-GB"/>
              <a:t>The entry of sales in the order book</a:t>
            </a:r>
          </a:p>
          <a:p>
            <a:r>
              <a:rPr lang="en-GB"/>
              <a:t>The forecasting of demand</a:t>
            </a:r>
          </a:p>
          <a:p>
            <a:r>
              <a:rPr lang="en-GB"/>
              <a:t>The promising of orders by customers to the sales force</a:t>
            </a:r>
          </a:p>
          <a:p>
            <a:r>
              <a:rPr lang="en-GB"/>
              <a:t>The distribution of the finished product</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a:xfrm>
            <a:off x="457200" y="0"/>
            <a:ext cx="8229600" cy="836613"/>
          </a:xfrm>
        </p:spPr>
        <p:txBody>
          <a:bodyPr/>
          <a:lstStyle/>
          <a:p>
            <a:r>
              <a:rPr lang="en-GB"/>
              <a:t>Management of Demand</a:t>
            </a:r>
          </a:p>
        </p:txBody>
      </p:sp>
      <p:sp>
        <p:nvSpPr>
          <p:cNvPr id="12291" name="Rectangle 3"/>
          <p:cNvSpPr>
            <a:spLocks noGrp="1" noChangeArrowheads="1"/>
          </p:cNvSpPr>
          <p:nvPr>
            <p:ph type="body" idx="1"/>
          </p:nvPr>
        </p:nvSpPr>
        <p:spPr>
          <a:xfrm>
            <a:off x="457200" y="836613"/>
            <a:ext cx="8229600" cy="5761037"/>
          </a:xfrm>
        </p:spPr>
        <p:txBody>
          <a:bodyPr/>
          <a:lstStyle/>
          <a:p>
            <a:pPr>
              <a:buFontTx/>
              <a:buNone/>
            </a:pPr>
            <a:r>
              <a:rPr lang="en-GB"/>
              <a:t>	To ensure that the dependent demand is effectively used, it is important that an operations manager has the following knowledge</a:t>
            </a:r>
          </a:p>
          <a:p>
            <a:r>
              <a:rPr lang="en-GB"/>
              <a:t>Information regarding delivery lead times</a:t>
            </a:r>
          </a:p>
          <a:p>
            <a:r>
              <a:rPr lang="en-GB"/>
              <a:t>Bill of materials that are specific</a:t>
            </a:r>
          </a:p>
          <a:p>
            <a:r>
              <a:rPr lang="en-GB"/>
              <a:t>The inventory that is available in stock</a:t>
            </a:r>
          </a:p>
          <a:p>
            <a:r>
              <a:rPr lang="en-GB"/>
              <a:t>An Master Production Schedule</a:t>
            </a:r>
          </a:p>
          <a:p>
            <a:r>
              <a:rPr lang="en-GB"/>
              <a:t>Orders outstanding from suppliers</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a:xfrm>
            <a:off x="457200" y="0"/>
            <a:ext cx="8229600" cy="981075"/>
          </a:xfrm>
        </p:spPr>
        <p:txBody>
          <a:bodyPr/>
          <a:lstStyle/>
          <a:p>
            <a:r>
              <a:rPr lang="en-GB"/>
              <a:t>Order variation</a:t>
            </a:r>
          </a:p>
        </p:txBody>
      </p:sp>
      <p:sp>
        <p:nvSpPr>
          <p:cNvPr id="13315" name="Rectangle 3"/>
          <p:cNvSpPr>
            <a:spLocks noGrp="1" noChangeArrowheads="1"/>
          </p:cNvSpPr>
          <p:nvPr>
            <p:ph type="body" idx="1"/>
          </p:nvPr>
        </p:nvSpPr>
        <p:spPr>
          <a:xfrm>
            <a:off x="457200" y="981075"/>
            <a:ext cx="8229600" cy="5616575"/>
          </a:xfrm>
        </p:spPr>
        <p:txBody>
          <a:bodyPr/>
          <a:lstStyle/>
          <a:p>
            <a:r>
              <a:rPr lang="en-GB" sz="2800"/>
              <a:t>Happens when customers change their minds about their needs at short notice.  For example, imagine that you have ordered a new item of clothing and before taking delivery, you change your mind and inform the store that you no longer require the item of clothing</a:t>
            </a:r>
          </a:p>
          <a:p>
            <a:r>
              <a:rPr lang="en-GB" sz="2800"/>
              <a:t>This is typical of what happens daily in both the manufacturing and service industries</a:t>
            </a:r>
          </a:p>
          <a:p>
            <a:r>
              <a:rPr lang="en-GB" sz="2800"/>
              <a:t>As more and more organisations compete for smaller portions of the market place, flexibility in this regard is seen as the key to having a competitive edge</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a:xfrm>
            <a:off x="457200" y="0"/>
            <a:ext cx="8229600" cy="981075"/>
          </a:xfrm>
        </p:spPr>
        <p:txBody>
          <a:bodyPr/>
          <a:lstStyle/>
          <a:p>
            <a:r>
              <a:rPr lang="en-GB"/>
              <a:t>Order Variation</a:t>
            </a:r>
          </a:p>
        </p:txBody>
      </p:sp>
      <p:sp>
        <p:nvSpPr>
          <p:cNvPr id="14339" name="Rectangle 3"/>
          <p:cNvSpPr>
            <a:spLocks noGrp="1" noChangeArrowheads="1"/>
          </p:cNvSpPr>
          <p:nvPr>
            <p:ph type="body" idx="1"/>
          </p:nvPr>
        </p:nvSpPr>
        <p:spPr>
          <a:xfrm>
            <a:off x="457200" y="981075"/>
            <a:ext cx="8229600" cy="5616575"/>
          </a:xfrm>
        </p:spPr>
        <p:txBody>
          <a:bodyPr/>
          <a:lstStyle/>
          <a:p>
            <a:r>
              <a:rPr lang="en-GB"/>
              <a:t>If an organisation can not compete on customer satisfaction and flexibility, its chances of survival are seriously hampered</a:t>
            </a:r>
          </a:p>
          <a:p>
            <a:r>
              <a:rPr lang="en-GB"/>
              <a:t>If any supplier is not flexible enough to accommodate the company, the supplier will be removed from the list of suppliers.  This example illustrates the complexity of properly managing an order book.  If an order book is not managed as it should be, chaos will result</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a:xfrm>
            <a:off x="457200" y="0"/>
            <a:ext cx="8229600" cy="836613"/>
          </a:xfrm>
        </p:spPr>
        <p:txBody>
          <a:bodyPr/>
          <a:lstStyle/>
          <a:p>
            <a:r>
              <a:rPr lang="en-GB" sz="4000"/>
              <a:t>Basic inputs into the MRP System</a:t>
            </a:r>
          </a:p>
        </p:txBody>
      </p:sp>
      <p:sp>
        <p:nvSpPr>
          <p:cNvPr id="15363" name="Rectangle 3"/>
          <p:cNvSpPr>
            <a:spLocks noGrp="1" noChangeArrowheads="1"/>
          </p:cNvSpPr>
          <p:nvPr>
            <p:ph type="body" idx="1"/>
          </p:nvPr>
        </p:nvSpPr>
        <p:spPr>
          <a:xfrm>
            <a:off x="457200" y="908050"/>
            <a:ext cx="8229600" cy="5761038"/>
          </a:xfrm>
        </p:spPr>
        <p:txBody>
          <a:bodyPr/>
          <a:lstStyle/>
          <a:p>
            <a:endParaRPr lang="en-US"/>
          </a:p>
        </p:txBody>
      </p:sp>
      <p:sp>
        <p:nvSpPr>
          <p:cNvPr id="15364" name="Rectangle 4"/>
          <p:cNvSpPr>
            <a:spLocks noChangeArrowheads="1"/>
          </p:cNvSpPr>
          <p:nvPr/>
        </p:nvSpPr>
        <p:spPr bwMode="auto">
          <a:xfrm>
            <a:off x="3203575" y="1506538"/>
            <a:ext cx="2376488" cy="914400"/>
          </a:xfrm>
          <a:prstGeom prst="rect">
            <a:avLst/>
          </a:prstGeom>
          <a:solidFill>
            <a:schemeClr val="accent1"/>
          </a:solidFill>
          <a:ln w="9525">
            <a:solidFill>
              <a:schemeClr val="tx1"/>
            </a:solidFill>
            <a:miter lim="800000"/>
            <a:headEnd/>
            <a:tailEnd/>
          </a:ln>
          <a:effectLst/>
        </p:spPr>
        <p:txBody>
          <a:bodyPr wrap="none" anchor="ctr"/>
          <a:lstStyle/>
          <a:p>
            <a:pPr algn="ctr"/>
            <a:r>
              <a:rPr lang="en-GB" sz="2800"/>
              <a:t>MRP System</a:t>
            </a:r>
          </a:p>
        </p:txBody>
      </p:sp>
      <p:sp>
        <p:nvSpPr>
          <p:cNvPr id="15365" name="Rectangle 5"/>
          <p:cNvSpPr>
            <a:spLocks noChangeArrowheads="1"/>
          </p:cNvSpPr>
          <p:nvPr/>
        </p:nvSpPr>
        <p:spPr bwMode="auto">
          <a:xfrm>
            <a:off x="1908175" y="3070225"/>
            <a:ext cx="5472113" cy="935038"/>
          </a:xfrm>
          <a:prstGeom prst="rect">
            <a:avLst/>
          </a:prstGeom>
          <a:solidFill>
            <a:schemeClr val="accent1"/>
          </a:solidFill>
          <a:ln w="9525">
            <a:solidFill>
              <a:schemeClr val="tx1"/>
            </a:solidFill>
            <a:miter lim="800000"/>
            <a:headEnd/>
            <a:tailEnd/>
          </a:ln>
          <a:effectLst/>
        </p:spPr>
        <p:txBody>
          <a:bodyPr wrap="none" anchor="ctr"/>
          <a:lstStyle/>
          <a:p>
            <a:pPr algn="ctr"/>
            <a:r>
              <a:rPr lang="en-GB" sz="2800"/>
              <a:t>Three basic inputs</a:t>
            </a:r>
          </a:p>
        </p:txBody>
      </p:sp>
      <p:sp>
        <p:nvSpPr>
          <p:cNvPr id="15366" name="Rectangle 6"/>
          <p:cNvSpPr>
            <a:spLocks noChangeArrowheads="1"/>
          </p:cNvSpPr>
          <p:nvPr/>
        </p:nvSpPr>
        <p:spPr bwMode="auto">
          <a:xfrm>
            <a:off x="1042988" y="4724400"/>
            <a:ext cx="1274762" cy="1944688"/>
          </a:xfrm>
          <a:prstGeom prst="rect">
            <a:avLst/>
          </a:prstGeom>
          <a:solidFill>
            <a:schemeClr val="accent1"/>
          </a:solidFill>
          <a:ln w="9525">
            <a:solidFill>
              <a:schemeClr val="tx1"/>
            </a:solidFill>
            <a:miter lim="800000"/>
            <a:headEnd/>
            <a:tailEnd/>
          </a:ln>
          <a:effectLst/>
        </p:spPr>
        <p:txBody>
          <a:bodyPr wrap="none" anchor="ctr"/>
          <a:lstStyle/>
          <a:p>
            <a:pPr algn="ctr"/>
            <a:r>
              <a:rPr lang="en-GB" sz="2400"/>
              <a:t>Input 1</a:t>
            </a:r>
          </a:p>
          <a:p>
            <a:pPr algn="ctr"/>
            <a:endParaRPr lang="en-GB" sz="2400"/>
          </a:p>
          <a:p>
            <a:pPr algn="ctr"/>
            <a:r>
              <a:rPr lang="en-GB" sz="2400"/>
              <a:t>MPS</a:t>
            </a:r>
          </a:p>
        </p:txBody>
      </p:sp>
      <p:sp>
        <p:nvSpPr>
          <p:cNvPr id="15367" name="Rectangle 7"/>
          <p:cNvSpPr>
            <a:spLocks noChangeArrowheads="1"/>
          </p:cNvSpPr>
          <p:nvPr/>
        </p:nvSpPr>
        <p:spPr bwMode="auto">
          <a:xfrm>
            <a:off x="3492500" y="4724400"/>
            <a:ext cx="1511300" cy="1944688"/>
          </a:xfrm>
          <a:prstGeom prst="rect">
            <a:avLst/>
          </a:prstGeom>
          <a:solidFill>
            <a:schemeClr val="accent1"/>
          </a:solidFill>
          <a:ln w="9525">
            <a:solidFill>
              <a:schemeClr val="tx1"/>
            </a:solidFill>
            <a:miter lim="800000"/>
            <a:headEnd/>
            <a:tailEnd/>
          </a:ln>
          <a:effectLst/>
        </p:spPr>
        <p:txBody>
          <a:bodyPr wrap="none" anchor="ctr"/>
          <a:lstStyle/>
          <a:p>
            <a:pPr algn="ctr"/>
            <a:r>
              <a:rPr lang="en-GB" sz="2400"/>
              <a:t>Input 2</a:t>
            </a:r>
          </a:p>
          <a:p>
            <a:pPr algn="ctr"/>
            <a:endParaRPr lang="en-GB" sz="2400"/>
          </a:p>
          <a:p>
            <a:pPr algn="ctr"/>
            <a:r>
              <a:rPr lang="en-GB" sz="2400"/>
              <a:t>BOM</a:t>
            </a:r>
          </a:p>
        </p:txBody>
      </p:sp>
      <p:sp>
        <p:nvSpPr>
          <p:cNvPr id="15368" name="Rectangle 8"/>
          <p:cNvSpPr>
            <a:spLocks noChangeArrowheads="1"/>
          </p:cNvSpPr>
          <p:nvPr/>
        </p:nvSpPr>
        <p:spPr bwMode="auto">
          <a:xfrm>
            <a:off x="6300788" y="4652963"/>
            <a:ext cx="1511300" cy="2016125"/>
          </a:xfrm>
          <a:prstGeom prst="rect">
            <a:avLst/>
          </a:prstGeom>
          <a:solidFill>
            <a:schemeClr val="accent1"/>
          </a:solidFill>
          <a:ln w="9525">
            <a:solidFill>
              <a:schemeClr val="tx1"/>
            </a:solidFill>
            <a:miter lim="800000"/>
            <a:headEnd/>
            <a:tailEnd/>
          </a:ln>
          <a:effectLst/>
        </p:spPr>
        <p:txBody>
          <a:bodyPr wrap="none" anchor="ctr"/>
          <a:lstStyle/>
          <a:p>
            <a:pPr algn="ctr"/>
            <a:r>
              <a:rPr lang="en-GB" sz="2400"/>
              <a:t>Input 3</a:t>
            </a:r>
          </a:p>
          <a:p>
            <a:pPr algn="ctr"/>
            <a:endParaRPr lang="en-GB" sz="2400"/>
          </a:p>
          <a:p>
            <a:pPr algn="ctr"/>
            <a:r>
              <a:rPr lang="en-GB" sz="2400"/>
              <a:t>Accurate</a:t>
            </a:r>
          </a:p>
          <a:p>
            <a:pPr algn="ctr"/>
            <a:r>
              <a:rPr lang="en-GB" sz="2400"/>
              <a:t>Inventory</a:t>
            </a:r>
          </a:p>
          <a:p>
            <a:pPr algn="ctr"/>
            <a:r>
              <a:rPr lang="en-GB" sz="2400"/>
              <a:t>records</a:t>
            </a:r>
          </a:p>
        </p:txBody>
      </p:sp>
      <p:sp>
        <p:nvSpPr>
          <p:cNvPr id="15369" name="Line 9"/>
          <p:cNvSpPr>
            <a:spLocks noChangeShapeType="1"/>
          </p:cNvSpPr>
          <p:nvPr/>
        </p:nvSpPr>
        <p:spPr bwMode="auto">
          <a:xfrm flipV="1">
            <a:off x="1692275" y="4005263"/>
            <a:ext cx="935038" cy="719137"/>
          </a:xfrm>
          <a:prstGeom prst="line">
            <a:avLst/>
          </a:prstGeom>
          <a:noFill/>
          <a:ln w="9525">
            <a:solidFill>
              <a:schemeClr val="tx1"/>
            </a:solidFill>
            <a:round/>
            <a:headEnd/>
            <a:tailEnd/>
          </a:ln>
          <a:effectLst/>
        </p:spPr>
        <p:txBody>
          <a:bodyPr/>
          <a:lstStyle/>
          <a:p>
            <a:endParaRPr lang="en-GB"/>
          </a:p>
        </p:txBody>
      </p:sp>
      <p:sp>
        <p:nvSpPr>
          <p:cNvPr id="15370" name="Line 10"/>
          <p:cNvSpPr>
            <a:spLocks noChangeShapeType="1"/>
          </p:cNvSpPr>
          <p:nvPr/>
        </p:nvSpPr>
        <p:spPr bwMode="auto">
          <a:xfrm flipH="1" flipV="1">
            <a:off x="6372225" y="4005263"/>
            <a:ext cx="792163" cy="647700"/>
          </a:xfrm>
          <a:prstGeom prst="line">
            <a:avLst/>
          </a:prstGeom>
          <a:noFill/>
          <a:ln w="9525">
            <a:solidFill>
              <a:schemeClr val="tx1"/>
            </a:solidFill>
            <a:round/>
            <a:headEnd/>
            <a:tailEnd/>
          </a:ln>
          <a:effectLst/>
        </p:spPr>
        <p:txBody>
          <a:bodyPr/>
          <a:lstStyle/>
          <a:p>
            <a:endParaRPr lang="en-GB"/>
          </a:p>
        </p:txBody>
      </p:sp>
      <p:sp>
        <p:nvSpPr>
          <p:cNvPr id="15371" name="Line 11"/>
          <p:cNvSpPr>
            <a:spLocks noChangeShapeType="1"/>
          </p:cNvSpPr>
          <p:nvPr/>
        </p:nvSpPr>
        <p:spPr bwMode="auto">
          <a:xfrm flipV="1">
            <a:off x="4356100" y="4005263"/>
            <a:ext cx="0" cy="719137"/>
          </a:xfrm>
          <a:prstGeom prst="line">
            <a:avLst/>
          </a:prstGeom>
          <a:noFill/>
          <a:ln w="9525">
            <a:solidFill>
              <a:schemeClr val="tx1"/>
            </a:solidFill>
            <a:round/>
            <a:headEnd/>
            <a:tailEnd/>
          </a:ln>
          <a:effectLst/>
        </p:spPr>
        <p:txBody>
          <a:bodyPr/>
          <a:lstStyle/>
          <a:p>
            <a:endParaRPr lang="en-GB"/>
          </a:p>
        </p:txBody>
      </p:sp>
      <p:sp>
        <p:nvSpPr>
          <p:cNvPr id="15372" name="Line 12"/>
          <p:cNvSpPr>
            <a:spLocks noChangeShapeType="1"/>
          </p:cNvSpPr>
          <p:nvPr/>
        </p:nvSpPr>
        <p:spPr bwMode="auto">
          <a:xfrm flipV="1">
            <a:off x="4427538" y="2420938"/>
            <a:ext cx="0" cy="647700"/>
          </a:xfrm>
          <a:prstGeom prst="line">
            <a:avLst/>
          </a:prstGeom>
          <a:noFill/>
          <a:ln w="9525">
            <a:solidFill>
              <a:schemeClr val="tx1"/>
            </a:solidFill>
            <a:round/>
            <a:headEnd/>
            <a:tailEnd type="triangle" w="med" len="med"/>
          </a:ln>
          <a:effectLst/>
        </p:spPr>
        <p:txBody>
          <a:bodyPr/>
          <a:lstStyle/>
          <a:p>
            <a:endParaRPr lang="en-GB"/>
          </a:p>
        </p:txBody>
      </p:sp>
      <p:sp>
        <p:nvSpPr>
          <p:cNvPr id="15373" name="Line 13"/>
          <p:cNvSpPr>
            <a:spLocks noChangeShapeType="1"/>
          </p:cNvSpPr>
          <p:nvPr/>
        </p:nvSpPr>
        <p:spPr bwMode="auto">
          <a:xfrm flipH="1" flipV="1">
            <a:off x="4859338" y="2420938"/>
            <a:ext cx="792162" cy="647700"/>
          </a:xfrm>
          <a:prstGeom prst="line">
            <a:avLst/>
          </a:prstGeom>
          <a:noFill/>
          <a:ln w="9525">
            <a:solidFill>
              <a:schemeClr val="tx1"/>
            </a:solidFill>
            <a:round/>
            <a:headEnd/>
            <a:tailEnd type="triangle" w="med" len="med"/>
          </a:ln>
          <a:effectLst/>
        </p:spPr>
        <p:txBody>
          <a:bodyPr/>
          <a:lstStyle/>
          <a:p>
            <a:endParaRPr lang="en-GB"/>
          </a:p>
        </p:txBody>
      </p:sp>
      <p:sp>
        <p:nvSpPr>
          <p:cNvPr id="15374" name="Line 14"/>
          <p:cNvSpPr>
            <a:spLocks noChangeShapeType="1"/>
          </p:cNvSpPr>
          <p:nvPr/>
        </p:nvSpPr>
        <p:spPr bwMode="auto">
          <a:xfrm flipV="1">
            <a:off x="3276600" y="2420938"/>
            <a:ext cx="790575" cy="647700"/>
          </a:xfrm>
          <a:prstGeom prst="line">
            <a:avLst/>
          </a:prstGeom>
          <a:noFill/>
          <a:ln w="9525">
            <a:solidFill>
              <a:schemeClr val="tx1"/>
            </a:solidFill>
            <a:round/>
            <a:headEnd/>
            <a:tailEnd type="triangle" w="med" len="med"/>
          </a:ln>
          <a:effectLst/>
        </p:spPr>
        <p:txBody>
          <a:bodyPr/>
          <a:lstStyle/>
          <a:p>
            <a:endParaRPr lang="en-GB"/>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a:xfrm>
            <a:off x="457200" y="0"/>
            <a:ext cx="8229600" cy="908050"/>
          </a:xfrm>
        </p:spPr>
        <p:txBody>
          <a:bodyPr/>
          <a:lstStyle/>
          <a:p>
            <a:r>
              <a:rPr lang="en-GB"/>
              <a:t>MPS</a:t>
            </a:r>
          </a:p>
        </p:txBody>
      </p:sp>
      <p:sp>
        <p:nvSpPr>
          <p:cNvPr id="16387" name="Rectangle 3"/>
          <p:cNvSpPr>
            <a:spLocks noGrp="1" noChangeArrowheads="1"/>
          </p:cNvSpPr>
          <p:nvPr>
            <p:ph type="body" idx="1"/>
          </p:nvPr>
        </p:nvSpPr>
        <p:spPr>
          <a:xfrm>
            <a:off x="457200" y="908050"/>
            <a:ext cx="8229600" cy="5689600"/>
          </a:xfrm>
        </p:spPr>
        <p:txBody>
          <a:bodyPr/>
          <a:lstStyle/>
          <a:p>
            <a:r>
              <a:rPr lang="en-GB" sz="2800"/>
              <a:t>The MPS is one of the planning inputs of an effective MRP system</a:t>
            </a:r>
          </a:p>
          <a:p>
            <a:r>
              <a:rPr lang="en-GB" sz="2800"/>
              <a:t>For any organisation, the MPS is the most important tool in the planning and control of the manufacturing function</a:t>
            </a:r>
          </a:p>
          <a:p>
            <a:r>
              <a:rPr lang="en-GB" sz="2800"/>
              <a:t>A properly managed MPS will enable an operations manager to ensure customer satisfaction, control inventory levels, and keep manufacturing costs within the budgeted figures</a:t>
            </a:r>
          </a:p>
          <a:p>
            <a:r>
              <a:rPr lang="en-GB" sz="2800"/>
              <a:t>The MPS is the document that spells out what has to be manufactured and by which time the manufactured product should be finished</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a:xfrm>
            <a:off x="457200" y="0"/>
            <a:ext cx="8229600" cy="981075"/>
          </a:xfrm>
        </p:spPr>
        <p:txBody>
          <a:bodyPr/>
          <a:lstStyle/>
          <a:p>
            <a:r>
              <a:rPr lang="en-GB"/>
              <a:t>MPS</a:t>
            </a:r>
          </a:p>
        </p:txBody>
      </p:sp>
      <p:sp>
        <p:nvSpPr>
          <p:cNvPr id="17411" name="Rectangle 3"/>
          <p:cNvSpPr>
            <a:spLocks noGrp="1" noChangeArrowheads="1"/>
          </p:cNvSpPr>
          <p:nvPr>
            <p:ph type="body" idx="1"/>
          </p:nvPr>
        </p:nvSpPr>
        <p:spPr>
          <a:xfrm>
            <a:off x="457200" y="981075"/>
            <a:ext cx="8229600" cy="5616575"/>
          </a:xfrm>
        </p:spPr>
        <p:txBody>
          <a:bodyPr/>
          <a:lstStyle/>
          <a:p>
            <a:pPr>
              <a:lnSpc>
                <a:spcPct val="80000"/>
              </a:lnSpc>
            </a:pPr>
            <a:r>
              <a:rPr lang="en-GB" sz="2800"/>
              <a:t>It is therefore very important that the MPS is not overstated or inflated</a:t>
            </a:r>
          </a:p>
          <a:p>
            <a:pPr>
              <a:lnSpc>
                <a:spcPct val="80000"/>
              </a:lnSpc>
            </a:pPr>
            <a:r>
              <a:rPr lang="en-GB" sz="2800"/>
              <a:t>The </a:t>
            </a:r>
            <a:r>
              <a:rPr lang="en-GB" sz="2800" b="1" u="sng"/>
              <a:t>capacity constraint</a:t>
            </a:r>
            <a:r>
              <a:rPr lang="en-GB" sz="2800"/>
              <a:t> that is given by the MPS should also be realistic.  A capacity constraint gives the upper and lower limits of a scarce resource’s availability, which is finite and cannot be broken (for example a budget, production plan or capacity plan)</a:t>
            </a:r>
          </a:p>
          <a:p>
            <a:pPr>
              <a:lnSpc>
                <a:spcPct val="80000"/>
              </a:lnSpc>
            </a:pPr>
            <a:r>
              <a:rPr lang="en-GB" sz="2800"/>
              <a:t>The plan should never over or underestimate the available capacity</a:t>
            </a:r>
          </a:p>
          <a:p>
            <a:pPr>
              <a:lnSpc>
                <a:spcPct val="80000"/>
              </a:lnSpc>
            </a:pPr>
            <a:r>
              <a:rPr lang="en-GB" sz="2800"/>
              <a:t>The MPS will inform the operations manager in very broad terms about what needs to be produced.  This broad plan can include: families of product, standard hours required for jobs, and the monetary value of the orders</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xfrm>
            <a:off x="457200" y="0"/>
            <a:ext cx="8229600" cy="836613"/>
          </a:xfrm>
        </p:spPr>
        <p:txBody>
          <a:bodyPr/>
          <a:lstStyle/>
          <a:p>
            <a:r>
              <a:rPr lang="en-GB"/>
              <a:t>MPS</a:t>
            </a:r>
          </a:p>
        </p:txBody>
      </p:sp>
      <p:sp>
        <p:nvSpPr>
          <p:cNvPr id="18435" name="Rectangle 3"/>
          <p:cNvSpPr>
            <a:spLocks noGrp="1" noChangeArrowheads="1"/>
          </p:cNvSpPr>
          <p:nvPr>
            <p:ph type="body" idx="1"/>
          </p:nvPr>
        </p:nvSpPr>
        <p:spPr>
          <a:xfrm>
            <a:off x="457200" y="836613"/>
            <a:ext cx="8229600" cy="5761037"/>
          </a:xfrm>
        </p:spPr>
        <p:txBody>
          <a:bodyPr/>
          <a:lstStyle/>
          <a:p>
            <a:r>
              <a:rPr lang="en-GB" sz="2800"/>
              <a:t>Like any plan, it will also specify the inputs required to fulfil the plan</a:t>
            </a:r>
          </a:p>
          <a:p>
            <a:r>
              <a:rPr lang="en-GB" sz="2800"/>
              <a:t>Inputs include: labour availability, capacity, demand from customers, and financial inputs</a:t>
            </a:r>
          </a:p>
          <a:p>
            <a:r>
              <a:rPr lang="en-GB" sz="2800"/>
              <a:t>All planning has to have a time period attached to it to be effective</a:t>
            </a:r>
          </a:p>
          <a:p>
            <a:r>
              <a:rPr lang="en-GB" sz="2800"/>
              <a:t>In most instances, master production planning is done in weeks</a:t>
            </a:r>
          </a:p>
          <a:p>
            <a:r>
              <a:rPr lang="en-GB" sz="2800"/>
              <a:t>The time periods used in this planning are known as </a:t>
            </a:r>
            <a:r>
              <a:rPr lang="en-GB" sz="2800" b="1" u="sng"/>
              <a:t>time buckets</a:t>
            </a:r>
            <a:r>
              <a:rPr lang="en-GB" sz="2800"/>
              <a:t> or </a:t>
            </a:r>
            <a:r>
              <a:rPr lang="en-GB" sz="2800" b="1" u="sng"/>
              <a:t>time fences</a:t>
            </a:r>
            <a:r>
              <a:rPr lang="en-GB" sz="2800"/>
              <a:t>.  These dates specified by management beyond which no changes to the MPS will be allowed</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457200" y="0"/>
            <a:ext cx="8229600" cy="836613"/>
          </a:xfrm>
        </p:spPr>
        <p:txBody>
          <a:bodyPr/>
          <a:lstStyle/>
          <a:p>
            <a:r>
              <a:rPr lang="en-GB"/>
              <a:t>MPS</a:t>
            </a:r>
          </a:p>
        </p:txBody>
      </p:sp>
      <p:sp>
        <p:nvSpPr>
          <p:cNvPr id="19459" name="Rectangle 3"/>
          <p:cNvSpPr>
            <a:spLocks noGrp="1" noChangeArrowheads="1"/>
          </p:cNvSpPr>
          <p:nvPr>
            <p:ph type="body" idx="1"/>
          </p:nvPr>
        </p:nvSpPr>
        <p:spPr>
          <a:xfrm>
            <a:off x="457200" y="908050"/>
            <a:ext cx="8229600" cy="5689600"/>
          </a:xfrm>
        </p:spPr>
        <p:txBody>
          <a:bodyPr/>
          <a:lstStyle/>
          <a:p>
            <a:pPr>
              <a:lnSpc>
                <a:spcPct val="90000"/>
              </a:lnSpc>
            </a:pPr>
            <a:r>
              <a:rPr lang="en-GB" sz="2800"/>
              <a:t>Even though the time period of planning is important, the most important aspect here is that these time periods should be of equal length</a:t>
            </a:r>
          </a:p>
          <a:p>
            <a:pPr>
              <a:lnSpc>
                <a:spcPct val="90000"/>
              </a:lnSpc>
            </a:pPr>
            <a:r>
              <a:rPr lang="en-GB" sz="2800"/>
              <a:t>Therefore, a time period expressed in weeks must not be followed by a planning period expressed in months</a:t>
            </a:r>
          </a:p>
          <a:p>
            <a:pPr>
              <a:lnSpc>
                <a:spcPct val="90000"/>
              </a:lnSpc>
            </a:pPr>
            <a:r>
              <a:rPr lang="en-GB" sz="2800"/>
              <a:t>Therefore feedback from each plan to the next must be a priority.  That will ensure that changes can be made that will make a plan feasible again</a:t>
            </a:r>
          </a:p>
          <a:p>
            <a:pPr>
              <a:lnSpc>
                <a:spcPct val="90000"/>
              </a:lnSpc>
            </a:pPr>
            <a:r>
              <a:rPr lang="en-GB" sz="2800"/>
              <a:t>This is where the strength of the MRP system lies.  It can measure the feasibility of any plan minutely within the capacity constraints operating within an organisation</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a:xfrm>
            <a:off x="457200" y="0"/>
            <a:ext cx="8229600" cy="908050"/>
          </a:xfrm>
        </p:spPr>
        <p:txBody>
          <a:bodyPr/>
          <a:lstStyle/>
          <a:p>
            <a:r>
              <a:rPr lang="en-GB"/>
              <a:t>MPS</a:t>
            </a:r>
          </a:p>
        </p:txBody>
      </p:sp>
      <p:sp>
        <p:nvSpPr>
          <p:cNvPr id="20483" name="Rectangle 3"/>
          <p:cNvSpPr>
            <a:spLocks noGrp="1" noChangeArrowheads="1"/>
          </p:cNvSpPr>
          <p:nvPr>
            <p:ph type="body" idx="1"/>
          </p:nvPr>
        </p:nvSpPr>
        <p:spPr>
          <a:xfrm>
            <a:off x="457200" y="908050"/>
            <a:ext cx="8229600" cy="5689600"/>
          </a:xfrm>
        </p:spPr>
        <p:txBody>
          <a:bodyPr/>
          <a:lstStyle/>
          <a:p>
            <a:pPr>
              <a:lnSpc>
                <a:spcPct val="90000"/>
              </a:lnSpc>
            </a:pPr>
            <a:r>
              <a:rPr lang="en-GB"/>
              <a:t>Like any good plan, the MRP system will provide the MPS with the upper bound within which the plan must operate.  It will also set the lower bound for operations</a:t>
            </a:r>
          </a:p>
          <a:p>
            <a:pPr>
              <a:lnSpc>
                <a:spcPct val="90000"/>
              </a:lnSpc>
            </a:pPr>
            <a:r>
              <a:rPr lang="en-GB"/>
              <a:t>The </a:t>
            </a:r>
            <a:r>
              <a:rPr lang="en-GB" b="1" u="sng"/>
              <a:t>upper bound</a:t>
            </a:r>
            <a:r>
              <a:rPr lang="en-GB"/>
              <a:t> can be seen as the best possible output that can be achieved if the plan is fully operational</a:t>
            </a:r>
          </a:p>
          <a:p>
            <a:pPr>
              <a:lnSpc>
                <a:spcPct val="90000"/>
              </a:lnSpc>
            </a:pPr>
            <a:r>
              <a:rPr lang="en-GB"/>
              <a:t>The </a:t>
            </a:r>
            <a:r>
              <a:rPr lang="en-GB" b="1" u="sng"/>
              <a:t>lower bound</a:t>
            </a:r>
            <a:r>
              <a:rPr lang="en-GB"/>
              <a:t> is the lowest possible level at which the plan can function and still be feasible</a:t>
            </a:r>
          </a:p>
          <a:p>
            <a:pPr>
              <a:lnSpc>
                <a:spcPct val="90000"/>
              </a:lnSpc>
            </a:pPr>
            <a:r>
              <a:rPr lang="en-GB"/>
              <a:t>If all of this works in concert, the result will be the master production plan</a:t>
            </a:r>
            <a:endParaRPr lang="en-GB" b="1" u="sng"/>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p:txBody>
          <a:bodyPr/>
          <a:lstStyle/>
          <a:p>
            <a:r>
              <a:rPr lang="en-GB"/>
              <a:t>MPS</a:t>
            </a:r>
          </a:p>
        </p:txBody>
      </p:sp>
      <p:sp>
        <p:nvSpPr>
          <p:cNvPr id="21507" name="Rectangle 3"/>
          <p:cNvSpPr>
            <a:spLocks noGrp="1" noChangeArrowheads="1"/>
          </p:cNvSpPr>
          <p:nvPr>
            <p:ph type="body" idx="1"/>
          </p:nvPr>
        </p:nvSpPr>
        <p:spPr>
          <a:xfrm>
            <a:off x="457200" y="1600200"/>
            <a:ext cx="8229600" cy="4924425"/>
          </a:xfrm>
        </p:spPr>
        <p:txBody>
          <a:bodyPr/>
          <a:lstStyle/>
          <a:p>
            <a:r>
              <a:rPr lang="en-GB"/>
              <a:t>The MPS can be seen as the recipe that will inform the operations department about what needs to be manufactured</a:t>
            </a:r>
          </a:p>
          <a:p>
            <a:r>
              <a:rPr lang="en-GB"/>
              <a:t>For this, an </a:t>
            </a:r>
            <a:r>
              <a:rPr lang="en-GB" b="1" u="sng"/>
              <a:t>aggregate demand plan</a:t>
            </a:r>
            <a:r>
              <a:rPr lang="en-GB"/>
              <a:t> is required.  The </a:t>
            </a:r>
            <a:r>
              <a:rPr lang="en-GB" b="1" u="sng"/>
              <a:t>aggregate plan</a:t>
            </a:r>
            <a:r>
              <a:rPr lang="en-GB"/>
              <a:t> is the demand for all the products of an organisation: therefore it shows the gross requirements for all the products of the organisation</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ChangeArrowheads="1"/>
          </p:cNvSpPr>
          <p:nvPr>
            <p:ph type="title"/>
          </p:nvPr>
        </p:nvSpPr>
        <p:spPr>
          <a:xfrm>
            <a:off x="457200" y="0"/>
            <a:ext cx="8229600" cy="981075"/>
          </a:xfrm>
        </p:spPr>
        <p:txBody>
          <a:bodyPr/>
          <a:lstStyle/>
          <a:p>
            <a:r>
              <a:rPr lang="en-GB"/>
              <a:t>Bill of Materials (BOM)</a:t>
            </a:r>
          </a:p>
        </p:txBody>
      </p:sp>
      <p:sp>
        <p:nvSpPr>
          <p:cNvPr id="22531" name="Rectangle 3"/>
          <p:cNvSpPr>
            <a:spLocks noGrp="1" noChangeArrowheads="1"/>
          </p:cNvSpPr>
          <p:nvPr>
            <p:ph type="body" idx="1"/>
          </p:nvPr>
        </p:nvSpPr>
        <p:spPr>
          <a:xfrm>
            <a:off x="457200" y="981075"/>
            <a:ext cx="8229600" cy="5543550"/>
          </a:xfrm>
        </p:spPr>
        <p:txBody>
          <a:bodyPr/>
          <a:lstStyle/>
          <a:p>
            <a:pPr>
              <a:lnSpc>
                <a:spcPct val="90000"/>
              </a:lnSpc>
            </a:pPr>
            <a:r>
              <a:rPr lang="en-GB"/>
              <a:t>A BOM is also known as a </a:t>
            </a:r>
            <a:r>
              <a:rPr lang="en-GB" b="1" u="sng"/>
              <a:t>product structure tree</a:t>
            </a:r>
            <a:endParaRPr lang="en-GB"/>
          </a:p>
          <a:p>
            <a:pPr>
              <a:lnSpc>
                <a:spcPct val="90000"/>
              </a:lnSpc>
            </a:pPr>
            <a:r>
              <a:rPr lang="en-GB"/>
              <a:t>The BOM is a list that contains all the items that are needed to build one item of a finished product</a:t>
            </a:r>
          </a:p>
          <a:p>
            <a:pPr>
              <a:lnSpc>
                <a:spcPct val="90000"/>
              </a:lnSpc>
            </a:pPr>
            <a:r>
              <a:rPr lang="en-GB"/>
              <a:t>The BOM must contain all items, whether manufactured by the organisation or bought from outside suppliers</a:t>
            </a:r>
          </a:p>
          <a:p>
            <a:pPr>
              <a:lnSpc>
                <a:spcPct val="90000"/>
              </a:lnSpc>
            </a:pPr>
            <a:r>
              <a:rPr lang="en-GB"/>
              <a:t>The result will be that each finished product that is produced by an organisation will have its own BOM</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a:xfrm>
            <a:off x="457200" y="0"/>
            <a:ext cx="8229600" cy="981075"/>
          </a:xfrm>
        </p:spPr>
        <p:txBody>
          <a:bodyPr/>
          <a:lstStyle/>
          <a:p>
            <a:r>
              <a:rPr lang="en-GB"/>
              <a:t>Bill of Materials (BOM)</a:t>
            </a:r>
          </a:p>
        </p:txBody>
      </p:sp>
      <p:sp>
        <p:nvSpPr>
          <p:cNvPr id="23555" name="Rectangle 3"/>
          <p:cNvSpPr>
            <a:spLocks noGrp="1" noChangeArrowheads="1"/>
          </p:cNvSpPr>
          <p:nvPr>
            <p:ph type="body" idx="1"/>
          </p:nvPr>
        </p:nvSpPr>
        <p:spPr>
          <a:xfrm>
            <a:off x="457200" y="981075"/>
            <a:ext cx="8229600" cy="5616575"/>
          </a:xfrm>
        </p:spPr>
        <p:txBody>
          <a:bodyPr/>
          <a:lstStyle/>
          <a:p>
            <a:r>
              <a:rPr lang="en-GB" sz="2800"/>
              <a:t>In an organisation that does not have an MRP system there might be a BOM for engineering department, a BOM for the production department, and a BOM for the accounting department</a:t>
            </a:r>
          </a:p>
          <a:p>
            <a:r>
              <a:rPr lang="en-GB" sz="2800"/>
              <a:t>In an MRP system, only one BOM is allowed</a:t>
            </a:r>
          </a:p>
          <a:p>
            <a:r>
              <a:rPr lang="en-GB" sz="2800"/>
              <a:t>The BOM is an up-to-date, computerised list of all material requirements</a:t>
            </a:r>
          </a:p>
          <a:p>
            <a:r>
              <a:rPr lang="en-GB" sz="2800"/>
              <a:t>In any MRP system, the BOM is the first hurdle that an organisation must overcome.  In theory, this may sound an easy thing to do.  In practice, however, the story is completely different</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Grp="1" noChangeArrowheads="1"/>
          </p:cNvSpPr>
          <p:nvPr>
            <p:ph type="title"/>
          </p:nvPr>
        </p:nvSpPr>
        <p:spPr>
          <a:xfrm>
            <a:off x="457200" y="0"/>
            <a:ext cx="8229600" cy="981075"/>
          </a:xfrm>
        </p:spPr>
        <p:txBody>
          <a:bodyPr/>
          <a:lstStyle/>
          <a:p>
            <a:r>
              <a:rPr lang="en-GB"/>
              <a:t>Bill of Materials (BOM)</a:t>
            </a:r>
          </a:p>
        </p:txBody>
      </p:sp>
      <p:sp>
        <p:nvSpPr>
          <p:cNvPr id="24579" name="Rectangle 3"/>
          <p:cNvSpPr>
            <a:spLocks noGrp="1" noChangeArrowheads="1"/>
          </p:cNvSpPr>
          <p:nvPr>
            <p:ph type="body" idx="1"/>
          </p:nvPr>
        </p:nvSpPr>
        <p:spPr>
          <a:xfrm>
            <a:off x="457200" y="981075"/>
            <a:ext cx="8229600" cy="5616575"/>
          </a:xfrm>
        </p:spPr>
        <p:txBody>
          <a:bodyPr/>
          <a:lstStyle/>
          <a:p>
            <a:pPr>
              <a:lnSpc>
                <a:spcPct val="90000"/>
              </a:lnSpc>
            </a:pPr>
            <a:r>
              <a:rPr lang="en-GB" sz="2800"/>
              <a:t>The larger the product becomes, the greater is the number of parts needed to assemble the product</a:t>
            </a:r>
          </a:p>
          <a:p>
            <a:pPr>
              <a:lnSpc>
                <a:spcPct val="90000"/>
              </a:lnSpc>
            </a:pPr>
            <a:r>
              <a:rPr lang="en-GB" sz="2800"/>
              <a:t>This can result in a very large and cumbersome structure.  Without a BOM the MRP system cannot operate</a:t>
            </a:r>
          </a:p>
          <a:p>
            <a:pPr>
              <a:lnSpc>
                <a:spcPct val="90000"/>
              </a:lnSpc>
            </a:pPr>
            <a:r>
              <a:rPr lang="en-GB" sz="2800"/>
              <a:t>What is sometimes forgotten is that all part numbers that have become obsolete or redundant should be removed from the BOM and the computer system that drives the MRP system.  If they are not removed, incorrect calculations will be done for the parts required to produce one complete item</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ChangeArrowheads="1"/>
          </p:cNvSpPr>
          <p:nvPr>
            <p:ph type="title"/>
          </p:nvPr>
        </p:nvSpPr>
        <p:spPr>
          <a:xfrm>
            <a:off x="457200" y="0"/>
            <a:ext cx="8229600" cy="765175"/>
          </a:xfrm>
        </p:spPr>
        <p:txBody>
          <a:bodyPr/>
          <a:lstStyle/>
          <a:p>
            <a:r>
              <a:rPr lang="en-GB"/>
              <a:t>Bill of Materials (BOM)</a:t>
            </a:r>
          </a:p>
        </p:txBody>
      </p:sp>
      <p:sp>
        <p:nvSpPr>
          <p:cNvPr id="25603" name="Rectangle 3"/>
          <p:cNvSpPr>
            <a:spLocks noGrp="1" noChangeArrowheads="1"/>
          </p:cNvSpPr>
          <p:nvPr>
            <p:ph type="body" idx="1"/>
          </p:nvPr>
        </p:nvSpPr>
        <p:spPr>
          <a:xfrm>
            <a:off x="179388" y="836613"/>
            <a:ext cx="8785225" cy="5832475"/>
          </a:xfrm>
        </p:spPr>
        <p:txBody>
          <a:bodyPr/>
          <a:lstStyle/>
          <a:p>
            <a:endParaRPr lang="en-US"/>
          </a:p>
        </p:txBody>
      </p:sp>
      <p:sp>
        <p:nvSpPr>
          <p:cNvPr id="25604" name="Rectangle 4"/>
          <p:cNvSpPr>
            <a:spLocks noChangeArrowheads="1"/>
          </p:cNvSpPr>
          <p:nvPr/>
        </p:nvSpPr>
        <p:spPr bwMode="auto">
          <a:xfrm>
            <a:off x="4356100" y="981075"/>
            <a:ext cx="720725" cy="503238"/>
          </a:xfrm>
          <a:prstGeom prst="rect">
            <a:avLst/>
          </a:prstGeom>
          <a:solidFill>
            <a:schemeClr val="accent1"/>
          </a:solidFill>
          <a:ln w="9525">
            <a:solidFill>
              <a:schemeClr val="tx1"/>
            </a:solidFill>
            <a:miter lim="800000"/>
            <a:headEnd/>
            <a:tailEnd/>
          </a:ln>
          <a:effectLst/>
        </p:spPr>
        <p:txBody>
          <a:bodyPr wrap="none" anchor="ctr"/>
          <a:lstStyle/>
          <a:p>
            <a:pPr algn="ctr"/>
            <a:r>
              <a:rPr lang="en-GB"/>
              <a:t>S (1)</a:t>
            </a:r>
          </a:p>
        </p:txBody>
      </p:sp>
      <p:sp>
        <p:nvSpPr>
          <p:cNvPr id="25607" name="Rectangle 7"/>
          <p:cNvSpPr>
            <a:spLocks noChangeArrowheads="1"/>
          </p:cNvSpPr>
          <p:nvPr/>
        </p:nvSpPr>
        <p:spPr bwMode="auto">
          <a:xfrm>
            <a:off x="1692275" y="2205038"/>
            <a:ext cx="647700" cy="503237"/>
          </a:xfrm>
          <a:prstGeom prst="rect">
            <a:avLst/>
          </a:prstGeom>
          <a:solidFill>
            <a:schemeClr val="accent1"/>
          </a:solidFill>
          <a:ln w="9525">
            <a:solidFill>
              <a:schemeClr val="tx1"/>
            </a:solidFill>
            <a:miter lim="800000"/>
            <a:headEnd/>
            <a:tailEnd/>
          </a:ln>
          <a:effectLst/>
        </p:spPr>
        <p:txBody>
          <a:bodyPr wrap="none" anchor="ctr"/>
          <a:lstStyle/>
          <a:p>
            <a:pPr algn="ctr"/>
            <a:r>
              <a:rPr lang="en-GB"/>
              <a:t>B (1)</a:t>
            </a:r>
          </a:p>
        </p:txBody>
      </p:sp>
      <p:sp>
        <p:nvSpPr>
          <p:cNvPr id="25608" name="Rectangle 8"/>
          <p:cNvSpPr>
            <a:spLocks noChangeArrowheads="1"/>
          </p:cNvSpPr>
          <p:nvPr/>
        </p:nvSpPr>
        <p:spPr bwMode="auto">
          <a:xfrm>
            <a:off x="1547813" y="3429000"/>
            <a:ext cx="793750" cy="504825"/>
          </a:xfrm>
          <a:prstGeom prst="rect">
            <a:avLst/>
          </a:prstGeom>
          <a:solidFill>
            <a:schemeClr val="accent1"/>
          </a:solidFill>
          <a:ln w="9525">
            <a:solidFill>
              <a:schemeClr val="tx1"/>
            </a:solidFill>
            <a:miter lim="800000"/>
            <a:headEnd/>
            <a:tailEnd/>
          </a:ln>
          <a:effectLst/>
        </p:spPr>
        <p:txBody>
          <a:bodyPr wrap="none" anchor="ctr"/>
          <a:lstStyle/>
          <a:p>
            <a:pPr algn="ctr"/>
            <a:r>
              <a:rPr lang="en-GB"/>
              <a:t>F (1)</a:t>
            </a:r>
          </a:p>
        </p:txBody>
      </p:sp>
      <p:sp>
        <p:nvSpPr>
          <p:cNvPr id="25609" name="Rectangle 9"/>
          <p:cNvSpPr>
            <a:spLocks noChangeArrowheads="1"/>
          </p:cNvSpPr>
          <p:nvPr/>
        </p:nvSpPr>
        <p:spPr bwMode="auto">
          <a:xfrm>
            <a:off x="323850" y="4510088"/>
            <a:ext cx="792163" cy="503237"/>
          </a:xfrm>
          <a:prstGeom prst="rect">
            <a:avLst/>
          </a:prstGeom>
          <a:solidFill>
            <a:schemeClr val="accent1"/>
          </a:solidFill>
          <a:ln w="9525">
            <a:solidFill>
              <a:schemeClr val="tx1"/>
            </a:solidFill>
            <a:miter lim="800000"/>
            <a:headEnd/>
            <a:tailEnd/>
          </a:ln>
          <a:effectLst/>
        </p:spPr>
        <p:txBody>
          <a:bodyPr wrap="none" anchor="ctr"/>
          <a:lstStyle/>
          <a:p>
            <a:pPr algn="ctr"/>
            <a:r>
              <a:rPr lang="en-GB"/>
              <a:t>TC (1)</a:t>
            </a:r>
          </a:p>
        </p:txBody>
      </p:sp>
      <p:sp>
        <p:nvSpPr>
          <p:cNvPr id="25610" name="Rectangle 10"/>
          <p:cNvSpPr>
            <a:spLocks noChangeArrowheads="1"/>
          </p:cNvSpPr>
          <p:nvPr/>
        </p:nvSpPr>
        <p:spPr bwMode="auto">
          <a:xfrm>
            <a:off x="323850" y="3430588"/>
            <a:ext cx="792163" cy="503237"/>
          </a:xfrm>
          <a:prstGeom prst="rect">
            <a:avLst/>
          </a:prstGeom>
          <a:solidFill>
            <a:schemeClr val="accent1"/>
          </a:solidFill>
          <a:ln w="9525">
            <a:solidFill>
              <a:schemeClr val="tx1"/>
            </a:solidFill>
            <a:miter lim="800000"/>
            <a:headEnd/>
            <a:tailEnd/>
          </a:ln>
          <a:effectLst/>
        </p:spPr>
        <p:txBody>
          <a:bodyPr wrap="none" anchor="ctr"/>
          <a:lstStyle/>
          <a:p>
            <a:pPr algn="ctr"/>
            <a:r>
              <a:rPr lang="en-GB"/>
              <a:t>T (1)</a:t>
            </a:r>
          </a:p>
        </p:txBody>
      </p:sp>
      <p:sp>
        <p:nvSpPr>
          <p:cNvPr id="25611" name="Rectangle 11"/>
          <p:cNvSpPr>
            <a:spLocks noChangeArrowheads="1"/>
          </p:cNvSpPr>
          <p:nvPr/>
        </p:nvSpPr>
        <p:spPr bwMode="auto">
          <a:xfrm>
            <a:off x="323850" y="5588000"/>
            <a:ext cx="792163" cy="504825"/>
          </a:xfrm>
          <a:prstGeom prst="rect">
            <a:avLst/>
          </a:prstGeom>
          <a:solidFill>
            <a:schemeClr val="accent1"/>
          </a:solidFill>
          <a:ln w="9525">
            <a:solidFill>
              <a:schemeClr val="tx1"/>
            </a:solidFill>
            <a:miter lim="800000"/>
            <a:headEnd/>
            <a:tailEnd/>
          </a:ln>
          <a:effectLst/>
        </p:spPr>
        <p:txBody>
          <a:bodyPr wrap="none" anchor="ctr"/>
          <a:lstStyle/>
          <a:p>
            <a:pPr algn="ctr"/>
            <a:r>
              <a:rPr lang="en-GB"/>
              <a:t>P (6)</a:t>
            </a:r>
          </a:p>
        </p:txBody>
      </p:sp>
      <p:sp>
        <p:nvSpPr>
          <p:cNvPr id="25612" name="Rectangle 12"/>
          <p:cNvSpPr>
            <a:spLocks noChangeArrowheads="1"/>
          </p:cNvSpPr>
          <p:nvPr/>
        </p:nvSpPr>
        <p:spPr bwMode="auto">
          <a:xfrm>
            <a:off x="6178550" y="2203450"/>
            <a:ext cx="698500" cy="504825"/>
          </a:xfrm>
          <a:prstGeom prst="rect">
            <a:avLst/>
          </a:prstGeom>
          <a:solidFill>
            <a:schemeClr val="accent1"/>
          </a:solidFill>
          <a:ln w="9525">
            <a:solidFill>
              <a:schemeClr val="tx1"/>
            </a:solidFill>
            <a:miter lim="800000"/>
            <a:headEnd/>
            <a:tailEnd/>
          </a:ln>
          <a:effectLst/>
        </p:spPr>
        <p:txBody>
          <a:bodyPr wrap="none" anchor="ctr"/>
          <a:lstStyle/>
          <a:p>
            <a:pPr algn="ctr"/>
            <a:r>
              <a:rPr lang="en-GB"/>
              <a:t>O (1)</a:t>
            </a:r>
          </a:p>
        </p:txBody>
      </p:sp>
      <p:sp>
        <p:nvSpPr>
          <p:cNvPr id="25613" name="Rectangle 13"/>
          <p:cNvSpPr>
            <a:spLocks noChangeArrowheads="1"/>
          </p:cNvSpPr>
          <p:nvPr/>
        </p:nvSpPr>
        <p:spPr bwMode="auto">
          <a:xfrm>
            <a:off x="1547813" y="5588000"/>
            <a:ext cx="793750" cy="504825"/>
          </a:xfrm>
          <a:prstGeom prst="rect">
            <a:avLst/>
          </a:prstGeom>
          <a:solidFill>
            <a:schemeClr val="accent1"/>
          </a:solidFill>
          <a:ln w="9525">
            <a:solidFill>
              <a:schemeClr val="tx1"/>
            </a:solidFill>
            <a:miter lim="800000"/>
            <a:headEnd/>
            <a:tailEnd/>
          </a:ln>
          <a:effectLst/>
        </p:spPr>
        <p:txBody>
          <a:bodyPr wrap="none" anchor="ctr"/>
          <a:lstStyle/>
          <a:p>
            <a:pPr algn="ctr"/>
            <a:r>
              <a:rPr lang="en-GB"/>
              <a:t>S (6)</a:t>
            </a:r>
          </a:p>
        </p:txBody>
      </p:sp>
      <p:sp>
        <p:nvSpPr>
          <p:cNvPr id="25614" name="Rectangle 14"/>
          <p:cNvSpPr>
            <a:spLocks noChangeArrowheads="1"/>
          </p:cNvSpPr>
          <p:nvPr/>
        </p:nvSpPr>
        <p:spPr bwMode="auto">
          <a:xfrm>
            <a:off x="1547813" y="4508500"/>
            <a:ext cx="793750" cy="482600"/>
          </a:xfrm>
          <a:prstGeom prst="rect">
            <a:avLst/>
          </a:prstGeom>
          <a:solidFill>
            <a:schemeClr val="accent1"/>
          </a:solidFill>
          <a:ln w="9525">
            <a:solidFill>
              <a:schemeClr val="tx1"/>
            </a:solidFill>
            <a:miter lim="800000"/>
            <a:headEnd/>
            <a:tailEnd/>
          </a:ln>
          <a:effectLst/>
        </p:spPr>
        <p:txBody>
          <a:bodyPr wrap="none" anchor="ctr"/>
          <a:lstStyle/>
          <a:p>
            <a:pPr algn="ctr"/>
            <a:r>
              <a:rPr lang="en-GB"/>
              <a:t>FC (1)</a:t>
            </a:r>
          </a:p>
        </p:txBody>
      </p:sp>
      <p:sp>
        <p:nvSpPr>
          <p:cNvPr id="25615" name="Rectangle 15"/>
          <p:cNvSpPr>
            <a:spLocks noChangeArrowheads="1"/>
          </p:cNvSpPr>
          <p:nvPr/>
        </p:nvSpPr>
        <p:spPr bwMode="auto">
          <a:xfrm>
            <a:off x="2700338" y="5588000"/>
            <a:ext cx="719137" cy="504825"/>
          </a:xfrm>
          <a:prstGeom prst="rect">
            <a:avLst/>
          </a:prstGeom>
          <a:solidFill>
            <a:schemeClr val="accent1"/>
          </a:solidFill>
          <a:ln w="9525">
            <a:solidFill>
              <a:schemeClr val="tx1"/>
            </a:solidFill>
            <a:miter lim="800000"/>
            <a:headEnd/>
            <a:tailEnd/>
          </a:ln>
          <a:effectLst/>
        </p:spPr>
        <p:txBody>
          <a:bodyPr wrap="none" anchor="ctr"/>
          <a:lstStyle/>
          <a:p>
            <a:pPr algn="ctr"/>
            <a:r>
              <a:rPr lang="en-GB"/>
              <a:t>S (8)</a:t>
            </a:r>
          </a:p>
        </p:txBody>
      </p:sp>
      <p:sp>
        <p:nvSpPr>
          <p:cNvPr id="25616" name="Rectangle 16"/>
          <p:cNvSpPr>
            <a:spLocks noChangeArrowheads="1"/>
          </p:cNvSpPr>
          <p:nvPr/>
        </p:nvSpPr>
        <p:spPr bwMode="auto">
          <a:xfrm>
            <a:off x="6227763" y="3429000"/>
            <a:ext cx="720725" cy="504825"/>
          </a:xfrm>
          <a:prstGeom prst="rect">
            <a:avLst/>
          </a:prstGeom>
          <a:solidFill>
            <a:schemeClr val="accent1"/>
          </a:solidFill>
          <a:ln w="9525">
            <a:solidFill>
              <a:schemeClr val="tx1"/>
            </a:solidFill>
            <a:miter lim="800000"/>
            <a:headEnd/>
            <a:tailEnd/>
          </a:ln>
          <a:effectLst/>
        </p:spPr>
        <p:txBody>
          <a:bodyPr wrap="none" anchor="ctr"/>
          <a:lstStyle/>
          <a:p>
            <a:pPr algn="ctr"/>
            <a:r>
              <a:rPr lang="en-GB"/>
              <a:t>R (1)</a:t>
            </a:r>
          </a:p>
        </p:txBody>
      </p:sp>
      <p:sp>
        <p:nvSpPr>
          <p:cNvPr id="25617" name="Rectangle 17"/>
          <p:cNvSpPr>
            <a:spLocks noChangeArrowheads="1"/>
          </p:cNvSpPr>
          <p:nvPr/>
        </p:nvSpPr>
        <p:spPr bwMode="auto">
          <a:xfrm>
            <a:off x="2700338" y="3429000"/>
            <a:ext cx="719137" cy="504825"/>
          </a:xfrm>
          <a:prstGeom prst="rect">
            <a:avLst/>
          </a:prstGeom>
          <a:solidFill>
            <a:schemeClr val="accent1"/>
          </a:solidFill>
          <a:ln w="9525">
            <a:solidFill>
              <a:schemeClr val="tx1"/>
            </a:solidFill>
            <a:miter lim="800000"/>
            <a:headEnd/>
            <a:tailEnd/>
          </a:ln>
          <a:effectLst/>
        </p:spPr>
        <p:txBody>
          <a:bodyPr wrap="none" anchor="ctr"/>
          <a:lstStyle/>
          <a:p>
            <a:pPr algn="ctr"/>
            <a:r>
              <a:rPr lang="en-GB"/>
              <a:t>BP (1)</a:t>
            </a:r>
          </a:p>
        </p:txBody>
      </p:sp>
      <p:sp>
        <p:nvSpPr>
          <p:cNvPr id="25618" name="Rectangle 18"/>
          <p:cNvSpPr>
            <a:spLocks noChangeArrowheads="1"/>
          </p:cNvSpPr>
          <p:nvPr/>
        </p:nvSpPr>
        <p:spPr bwMode="auto">
          <a:xfrm>
            <a:off x="4737100" y="3429000"/>
            <a:ext cx="698500" cy="504825"/>
          </a:xfrm>
          <a:prstGeom prst="rect">
            <a:avLst/>
          </a:prstGeom>
          <a:solidFill>
            <a:schemeClr val="accent1"/>
          </a:solidFill>
          <a:ln w="9525">
            <a:solidFill>
              <a:schemeClr val="tx1"/>
            </a:solidFill>
            <a:miter lim="800000"/>
            <a:headEnd/>
            <a:tailEnd/>
          </a:ln>
          <a:effectLst/>
        </p:spPr>
        <p:txBody>
          <a:bodyPr wrap="none" anchor="ctr"/>
          <a:lstStyle/>
          <a:p>
            <a:pPr algn="ctr"/>
            <a:r>
              <a:rPr lang="en-GB"/>
              <a:t>D (1)</a:t>
            </a:r>
          </a:p>
        </p:txBody>
      </p:sp>
      <p:sp>
        <p:nvSpPr>
          <p:cNvPr id="25619" name="Line 19"/>
          <p:cNvSpPr>
            <a:spLocks noChangeShapeType="1"/>
          </p:cNvSpPr>
          <p:nvPr/>
        </p:nvSpPr>
        <p:spPr bwMode="auto">
          <a:xfrm>
            <a:off x="684213" y="3068638"/>
            <a:ext cx="2447925" cy="0"/>
          </a:xfrm>
          <a:prstGeom prst="line">
            <a:avLst/>
          </a:prstGeom>
          <a:noFill/>
          <a:ln w="9525">
            <a:solidFill>
              <a:schemeClr val="tx1"/>
            </a:solidFill>
            <a:round/>
            <a:headEnd/>
            <a:tailEnd/>
          </a:ln>
          <a:effectLst/>
        </p:spPr>
        <p:txBody>
          <a:bodyPr/>
          <a:lstStyle/>
          <a:p>
            <a:endParaRPr lang="en-GB"/>
          </a:p>
        </p:txBody>
      </p:sp>
      <p:sp>
        <p:nvSpPr>
          <p:cNvPr id="25620" name="Line 20"/>
          <p:cNvSpPr>
            <a:spLocks noChangeShapeType="1"/>
          </p:cNvSpPr>
          <p:nvPr/>
        </p:nvSpPr>
        <p:spPr bwMode="auto">
          <a:xfrm>
            <a:off x="684213" y="3068638"/>
            <a:ext cx="0" cy="360362"/>
          </a:xfrm>
          <a:prstGeom prst="line">
            <a:avLst/>
          </a:prstGeom>
          <a:noFill/>
          <a:ln w="9525">
            <a:solidFill>
              <a:schemeClr val="tx1"/>
            </a:solidFill>
            <a:round/>
            <a:headEnd/>
            <a:tailEnd/>
          </a:ln>
          <a:effectLst/>
        </p:spPr>
        <p:txBody>
          <a:bodyPr/>
          <a:lstStyle/>
          <a:p>
            <a:endParaRPr lang="en-GB"/>
          </a:p>
        </p:txBody>
      </p:sp>
      <p:sp>
        <p:nvSpPr>
          <p:cNvPr id="25621" name="Line 21"/>
          <p:cNvSpPr>
            <a:spLocks noChangeShapeType="1"/>
          </p:cNvSpPr>
          <p:nvPr/>
        </p:nvSpPr>
        <p:spPr bwMode="auto">
          <a:xfrm>
            <a:off x="3132138" y="3068638"/>
            <a:ext cx="0" cy="360362"/>
          </a:xfrm>
          <a:prstGeom prst="line">
            <a:avLst/>
          </a:prstGeom>
          <a:noFill/>
          <a:ln w="9525">
            <a:solidFill>
              <a:schemeClr val="tx1"/>
            </a:solidFill>
            <a:round/>
            <a:headEnd/>
            <a:tailEnd/>
          </a:ln>
          <a:effectLst/>
        </p:spPr>
        <p:txBody>
          <a:bodyPr/>
          <a:lstStyle/>
          <a:p>
            <a:endParaRPr lang="en-GB"/>
          </a:p>
        </p:txBody>
      </p:sp>
      <p:sp>
        <p:nvSpPr>
          <p:cNvPr id="25622" name="Line 22"/>
          <p:cNvSpPr>
            <a:spLocks noChangeShapeType="1"/>
          </p:cNvSpPr>
          <p:nvPr/>
        </p:nvSpPr>
        <p:spPr bwMode="auto">
          <a:xfrm>
            <a:off x="684213" y="3933825"/>
            <a:ext cx="0" cy="574675"/>
          </a:xfrm>
          <a:prstGeom prst="line">
            <a:avLst/>
          </a:prstGeom>
          <a:noFill/>
          <a:ln w="9525">
            <a:solidFill>
              <a:schemeClr val="tx1"/>
            </a:solidFill>
            <a:round/>
            <a:headEnd/>
            <a:tailEnd/>
          </a:ln>
          <a:effectLst/>
        </p:spPr>
        <p:txBody>
          <a:bodyPr/>
          <a:lstStyle/>
          <a:p>
            <a:endParaRPr lang="en-GB"/>
          </a:p>
        </p:txBody>
      </p:sp>
      <p:sp>
        <p:nvSpPr>
          <p:cNvPr id="25623" name="Line 23"/>
          <p:cNvSpPr>
            <a:spLocks noChangeShapeType="1"/>
          </p:cNvSpPr>
          <p:nvPr/>
        </p:nvSpPr>
        <p:spPr bwMode="auto">
          <a:xfrm>
            <a:off x="684213" y="5013325"/>
            <a:ext cx="0" cy="576263"/>
          </a:xfrm>
          <a:prstGeom prst="line">
            <a:avLst/>
          </a:prstGeom>
          <a:noFill/>
          <a:ln w="9525">
            <a:solidFill>
              <a:schemeClr val="tx1"/>
            </a:solidFill>
            <a:round/>
            <a:headEnd/>
            <a:tailEnd/>
          </a:ln>
          <a:effectLst/>
        </p:spPr>
        <p:txBody>
          <a:bodyPr/>
          <a:lstStyle/>
          <a:p>
            <a:endParaRPr lang="en-GB"/>
          </a:p>
        </p:txBody>
      </p:sp>
      <p:sp>
        <p:nvSpPr>
          <p:cNvPr id="25624" name="Line 24"/>
          <p:cNvSpPr>
            <a:spLocks noChangeShapeType="1"/>
          </p:cNvSpPr>
          <p:nvPr/>
        </p:nvSpPr>
        <p:spPr bwMode="auto">
          <a:xfrm>
            <a:off x="1979613" y="2708275"/>
            <a:ext cx="0" cy="720725"/>
          </a:xfrm>
          <a:prstGeom prst="line">
            <a:avLst/>
          </a:prstGeom>
          <a:noFill/>
          <a:ln w="9525">
            <a:solidFill>
              <a:schemeClr val="tx1"/>
            </a:solidFill>
            <a:round/>
            <a:headEnd/>
            <a:tailEnd/>
          </a:ln>
          <a:effectLst/>
        </p:spPr>
        <p:txBody>
          <a:bodyPr/>
          <a:lstStyle/>
          <a:p>
            <a:endParaRPr lang="en-GB"/>
          </a:p>
        </p:txBody>
      </p:sp>
      <p:sp>
        <p:nvSpPr>
          <p:cNvPr id="25625" name="Line 25"/>
          <p:cNvSpPr>
            <a:spLocks noChangeShapeType="1"/>
          </p:cNvSpPr>
          <p:nvPr/>
        </p:nvSpPr>
        <p:spPr bwMode="auto">
          <a:xfrm>
            <a:off x="1979613" y="3933825"/>
            <a:ext cx="0" cy="574675"/>
          </a:xfrm>
          <a:prstGeom prst="line">
            <a:avLst/>
          </a:prstGeom>
          <a:noFill/>
          <a:ln w="9525">
            <a:solidFill>
              <a:schemeClr val="tx1"/>
            </a:solidFill>
            <a:round/>
            <a:headEnd/>
            <a:tailEnd/>
          </a:ln>
          <a:effectLst/>
        </p:spPr>
        <p:txBody>
          <a:bodyPr/>
          <a:lstStyle/>
          <a:p>
            <a:endParaRPr lang="en-GB"/>
          </a:p>
        </p:txBody>
      </p:sp>
      <p:sp>
        <p:nvSpPr>
          <p:cNvPr id="25626" name="Line 26"/>
          <p:cNvSpPr>
            <a:spLocks noChangeShapeType="1"/>
          </p:cNvSpPr>
          <p:nvPr/>
        </p:nvSpPr>
        <p:spPr bwMode="auto">
          <a:xfrm>
            <a:off x="1979613" y="5013325"/>
            <a:ext cx="0" cy="576263"/>
          </a:xfrm>
          <a:prstGeom prst="line">
            <a:avLst/>
          </a:prstGeom>
          <a:noFill/>
          <a:ln w="9525">
            <a:solidFill>
              <a:schemeClr val="tx1"/>
            </a:solidFill>
            <a:round/>
            <a:headEnd/>
            <a:tailEnd/>
          </a:ln>
          <a:effectLst/>
        </p:spPr>
        <p:txBody>
          <a:bodyPr/>
          <a:lstStyle/>
          <a:p>
            <a:endParaRPr lang="en-GB"/>
          </a:p>
        </p:txBody>
      </p:sp>
      <p:sp>
        <p:nvSpPr>
          <p:cNvPr id="25627" name="Line 27"/>
          <p:cNvSpPr>
            <a:spLocks noChangeShapeType="1"/>
          </p:cNvSpPr>
          <p:nvPr/>
        </p:nvSpPr>
        <p:spPr bwMode="auto">
          <a:xfrm>
            <a:off x="3132138" y="3933825"/>
            <a:ext cx="0" cy="1655763"/>
          </a:xfrm>
          <a:prstGeom prst="line">
            <a:avLst/>
          </a:prstGeom>
          <a:noFill/>
          <a:ln w="9525">
            <a:solidFill>
              <a:schemeClr val="tx1"/>
            </a:solidFill>
            <a:round/>
            <a:headEnd/>
            <a:tailEnd/>
          </a:ln>
          <a:effectLst/>
        </p:spPr>
        <p:txBody>
          <a:bodyPr/>
          <a:lstStyle/>
          <a:p>
            <a:endParaRPr lang="en-GB"/>
          </a:p>
        </p:txBody>
      </p:sp>
      <p:sp>
        <p:nvSpPr>
          <p:cNvPr id="25628" name="Rectangle 28"/>
          <p:cNvSpPr>
            <a:spLocks noChangeArrowheads="1"/>
          </p:cNvSpPr>
          <p:nvPr/>
        </p:nvSpPr>
        <p:spPr bwMode="auto">
          <a:xfrm>
            <a:off x="5435600" y="4508500"/>
            <a:ext cx="720725" cy="504825"/>
          </a:xfrm>
          <a:prstGeom prst="rect">
            <a:avLst/>
          </a:prstGeom>
          <a:solidFill>
            <a:schemeClr val="accent1"/>
          </a:solidFill>
          <a:ln w="9525">
            <a:solidFill>
              <a:schemeClr val="tx1"/>
            </a:solidFill>
            <a:miter lim="800000"/>
            <a:headEnd/>
            <a:tailEnd/>
          </a:ln>
          <a:effectLst/>
        </p:spPr>
        <p:txBody>
          <a:bodyPr wrap="none" anchor="ctr"/>
          <a:lstStyle/>
          <a:p>
            <a:pPr algn="ctr"/>
            <a:r>
              <a:rPr lang="en-GB"/>
              <a:t>W (1)</a:t>
            </a:r>
          </a:p>
        </p:txBody>
      </p:sp>
      <p:sp>
        <p:nvSpPr>
          <p:cNvPr id="25630" name="Rectangle 30"/>
          <p:cNvSpPr>
            <a:spLocks noChangeArrowheads="1"/>
          </p:cNvSpPr>
          <p:nvPr/>
        </p:nvSpPr>
        <p:spPr bwMode="auto">
          <a:xfrm>
            <a:off x="7186613" y="3429000"/>
            <a:ext cx="698500" cy="504825"/>
          </a:xfrm>
          <a:prstGeom prst="rect">
            <a:avLst/>
          </a:prstGeom>
          <a:solidFill>
            <a:schemeClr val="accent1"/>
          </a:solidFill>
          <a:ln w="9525">
            <a:solidFill>
              <a:schemeClr val="tx1"/>
            </a:solidFill>
            <a:miter lim="800000"/>
            <a:headEnd/>
            <a:tailEnd/>
          </a:ln>
          <a:effectLst/>
        </p:spPr>
        <p:txBody>
          <a:bodyPr wrap="none" anchor="ctr"/>
          <a:lstStyle/>
          <a:p>
            <a:pPr algn="ctr"/>
            <a:r>
              <a:rPr lang="en-GB"/>
              <a:t>L (1)</a:t>
            </a:r>
          </a:p>
        </p:txBody>
      </p:sp>
      <p:sp>
        <p:nvSpPr>
          <p:cNvPr id="25631" name="Rectangle 31"/>
          <p:cNvSpPr>
            <a:spLocks noChangeArrowheads="1"/>
          </p:cNvSpPr>
          <p:nvPr/>
        </p:nvSpPr>
        <p:spPr bwMode="auto">
          <a:xfrm>
            <a:off x="8121650" y="3429000"/>
            <a:ext cx="698500" cy="504825"/>
          </a:xfrm>
          <a:prstGeom prst="rect">
            <a:avLst/>
          </a:prstGeom>
          <a:solidFill>
            <a:schemeClr val="accent1"/>
          </a:solidFill>
          <a:ln w="9525">
            <a:solidFill>
              <a:schemeClr val="tx1"/>
            </a:solidFill>
            <a:miter lim="800000"/>
            <a:headEnd/>
            <a:tailEnd/>
          </a:ln>
          <a:effectLst/>
        </p:spPr>
        <p:txBody>
          <a:bodyPr wrap="none" anchor="ctr"/>
          <a:lstStyle/>
          <a:p>
            <a:pPr algn="ctr"/>
            <a:r>
              <a:rPr lang="en-GB"/>
              <a:t>E (2)</a:t>
            </a:r>
          </a:p>
        </p:txBody>
      </p:sp>
      <p:sp>
        <p:nvSpPr>
          <p:cNvPr id="25632" name="Rectangle 32"/>
          <p:cNvSpPr>
            <a:spLocks noChangeArrowheads="1"/>
          </p:cNvSpPr>
          <p:nvPr/>
        </p:nvSpPr>
        <p:spPr bwMode="auto">
          <a:xfrm>
            <a:off x="3924300" y="4508500"/>
            <a:ext cx="719138" cy="504825"/>
          </a:xfrm>
          <a:prstGeom prst="rect">
            <a:avLst/>
          </a:prstGeom>
          <a:solidFill>
            <a:schemeClr val="accent1"/>
          </a:solidFill>
          <a:ln w="9525">
            <a:solidFill>
              <a:schemeClr val="tx1"/>
            </a:solidFill>
            <a:miter lim="800000"/>
            <a:headEnd/>
            <a:tailEnd/>
          </a:ln>
          <a:effectLst/>
        </p:spPr>
        <p:txBody>
          <a:bodyPr wrap="none" anchor="ctr"/>
          <a:lstStyle/>
          <a:p>
            <a:pPr algn="ctr"/>
            <a:r>
              <a:rPr lang="en-GB"/>
              <a:t>H (1)</a:t>
            </a:r>
          </a:p>
        </p:txBody>
      </p:sp>
      <p:sp>
        <p:nvSpPr>
          <p:cNvPr id="25633" name="Line 33"/>
          <p:cNvSpPr>
            <a:spLocks noChangeShapeType="1"/>
          </p:cNvSpPr>
          <p:nvPr/>
        </p:nvSpPr>
        <p:spPr bwMode="auto">
          <a:xfrm>
            <a:off x="1979613" y="1916113"/>
            <a:ext cx="4608512" cy="0"/>
          </a:xfrm>
          <a:prstGeom prst="line">
            <a:avLst/>
          </a:prstGeom>
          <a:noFill/>
          <a:ln w="9525">
            <a:solidFill>
              <a:schemeClr val="tx1"/>
            </a:solidFill>
            <a:round/>
            <a:headEnd/>
            <a:tailEnd/>
          </a:ln>
          <a:effectLst/>
        </p:spPr>
        <p:txBody>
          <a:bodyPr/>
          <a:lstStyle/>
          <a:p>
            <a:endParaRPr lang="en-GB"/>
          </a:p>
        </p:txBody>
      </p:sp>
      <p:sp>
        <p:nvSpPr>
          <p:cNvPr id="25634" name="Line 34"/>
          <p:cNvSpPr>
            <a:spLocks noChangeShapeType="1"/>
          </p:cNvSpPr>
          <p:nvPr/>
        </p:nvSpPr>
        <p:spPr bwMode="auto">
          <a:xfrm>
            <a:off x="4716463" y="1484313"/>
            <a:ext cx="0" cy="431800"/>
          </a:xfrm>
          <a:prstGeom prst="line">
            <a:avLst/>
          </a:prstGeom>
          <a:noFill/>
          <a:ln w="9525">
            <a:solidFill>
              <a:schemeClr val="tx1"/>
            </a:solidFill>
            <a:round/>
            <a:headEnd/>
            <a:tailEnd/>
          </a:ln>
          <a:effectLst/>
        </p:spPr>
        <p:txBody>
          <a:bodyPr/>
          <a:lstStyle/>
          <a:p>
            <a:endParaRPr lang="en-GB"/>
          </a:p>
        </p:txBody>
      </p:sp>
      <p:sp>
        <p:nvSpPr>
          <p:cNvPr id="25635" name="Line 35"/>
          <p:cNvSpPr>
            <a:spLocks noChangeShapeType="1"/>
          </p:cNvSpPr>
          <p:nvPr/>
        </p:nvSpPr>
        <p:spPr bwMode="auto">
          <a:xfrm>
            <a:off x="1979613" y="1916113"/>
            <a:ext cx="0" cy="288925"/>
          </a:xfrm>
          <a:prstGeom prst="line">
            <a:avLst/>
          </a:prstGeom>
          <a:noFill/>
          <a:ln w="9525">
            <a:solidFill>
              <a:schemeClr val="tx1"/>
            </a:solidFill>
            <a:round/>
            <a:headEnd/>
            <a:tailEnd/>
          </a:ln>
          <a:effectLst/>
        </p:spPr>
        <p:txBody>
          <a:bodyPr/>
          <a:lstStyle/>
          <a:p>
            <a:endParaRPr lang="en-GB"/>
          </a:p>
        </p:txBody>
      </p:sp>
      <p:sp>
        <p:nvSpPr>
          <p:cNvPr id="25636" name="Line 36"/>
          <p:cNvSpPr>
            <a:spLocks noChangeShapeType="1"/>
          </p:cNvSpPr>
          <p:nvPr/>
        </p:nvSpPr>
        <p:spPr bwMode="auto">
          <a:xfrm>
            <a:off x="6588125" y="1916113"/>
            <a:ext cx="0" cy="288925"/>
          </a:xfrm>
          <a:prstGeom prst="line">
            <a:avLst/>
          </a:prstGeom>
          <a:noFill/>
          <a:ln w="9525">
            <a:solidFill>
              <a:schemeClr val="tx1"/>
            </a:solidFill>
            <a:round/>
            <a:headEnd/>
            <a:tailEnd/>
          </a:ln>
          <a:effectLst/>
        </p:spPr>
        <p:txBody>
          <a:bodyPr/>
          <a:lstStyle/>
          <a:p>
            <a:endParaRPr lang="en-GB"/>
          </a:p>
        </p:txBody>
      </p:sp>
      <p:sp>
        <p:nvSpPr>
          <p:cNvPr id="25637" name="Line 37"/>
          <p:cNvSpPr>
            <a:spLocks noChangeShapeType="1"/>
          </p:cNvSpPr>
          <p:nvPr/>
        </p:nvSpPr>
        <p:spPr bwMode="auto">
          <a:xfrm>
            <a:off x="5076825" y="3068638"/>
            <a:ext cx="3382963" cy="0"/>
          </a:xfrm>
          <a:prstGeom prst="line">
            <a:avLst/>
          </a:prstGeom>
          <a:noFill/>
          <a:ln w="9525">
            <a:solidFill>
              <a:schemeClr val="tx1"/>
            </a:solidFill>
            <a:round/>
            <a:headEnd/>
            <a:tailEnd/>
          </a:ln>
          <a:effectLst/>
        </p:spPr>
        <p:txBody>
          <a:bodyPr/>
          <a:lstStyle/>
          <a:p>
            <a:endParaRPr lang="en-GB"/>
          </a:p>
        </p:txBody>
      </p:sp>
      <p:sp>
        <p:nvSpPr>
          <p:cNvPr id="25638" name="Line 38"/>
          <p:cNvSpPr>
            <a:spLocks noChangeShapeType="1"/>
          </p:cNvSpPr>
          <p:nvPr/>
        </p:nvSpPr>
        <p:spPr bwMode="auto">
          <a:xfrm>
            <a:off x="6588125" y="2708275"/>
            <a:ext cx="0" cy="720725"/>
          </a:xfrm>
          <a:prstGeom prst="line">
            <a:avLst/>
          </a:prstGeom>
          <a:noFill/>
          <a:ln w="9525">
            <a:solidFill>
              <a:schemeClr val="tx1"/>
            </a:solidFill>
            <a:round/>
            <a:headEnd/>
            <a:tailEnd/>
          </a:ln>
          <a:effectLst/>
        </p:spPr>
        <p:txBody>
          <a:bodyPr/>
          <a:lstStyle/>
          <a:p>
            <a:endParaRPr lang="en-GB"/>
          </a:p>
        </p:txBody>
      </p:sp>
      <p:sp>
        <p:nvSpPr>
          <p:cNvPr id="25639" name="Line 39"/>
          <p:cNvSpPr>
            <a:spLocks noChangeShapeType="1"/>
          </p:cNvSpPr>
          <p:nvPr/>
        </p:nvSpPr>
        <p:spPr bwMode="auto">
          <a:xfrm>
            <a:off x="5076825" y="3068638"/>
            <a:ext cx="0" cy="360362"/>
          </a:xfrm>
          <a:prstGeom prst="line">
            <a:avLst/>
          </a:prstGeom>
          <a:noFill/>
          <a:ln w="9525">
            <a:solidFill>
              <a:schemeClr val="tx1"/>
            </a:solidFill>
            <a:round/>
            <a:headEnd/>
            <a:tailEnd/>
          </a:ln>
          <a:effectLst/>
        </p:spPr>
        <p:txBody>
          <a:bodyPr/>
          <a:lstStyle/>
          <a:p>
            <a:endParaRPr lang="en-GB"/>
          </a:p>
        </p:txBody>
      </p:sp>
      <p:sp>
        <p:nvSpPr>
          <p:cNvPr id="25640" name="Line 40"/>
          <p:cNvSpPr>
            <a:spLocks noChangeShapeType="1"/>
          </p:cNvSpPr>
          <p:nvPr/>
        </p:nvSpPr>
        <p:spPr bwMode="auto">
          <a:xfrm>
            <a:off x="8459788" y="3068638"/>
            <a:ext cx="0" cy="360362"/>
          </a:xfrm>
          <a:prstGeom prst="line">
            <a:avLst/>
          </a:prstGeom>
          <a:noFill/>
          <a:ln w="9525">
            <a:solidFill>
              <a:schemeClr val="tx1"/>
            </a:solidFill>
            <a:round/>
            <a:headEnd/>
            <a:tailEnd/>
          </a:ln>
          <a:effectLst/>
        </p:spPr>
        <p:txBody>
          <a:bodyPr/>
          <a:lstStyle/>
          <a:p>
            <a:endParaRPr lang="en-GB"/>
          </a:p>
        </p:txBody>
      </p:sp>
      <p:sp>
        <p:nvSpPr>
          <p:cNvPr id="25641" name="Line 41"/>
          <p:cNvSpPr>
            <a:spLocks noChangeShapeType="1"/>
          </p:cNvSpPr>
          <p:nvPr/>
        </p:nvSpPr>
        <p:spPr bwMode="auto">
          <a:xfrm>
            <a:off x="7524750" y="3068638"/>
            <a:ext cx="0" cy="360362"/>
          </a:xfrm>
          <a:prstGeom prst="line">
            <a:avLst/>
          </a:prstGeom>
          <a:noFill/>
          <a:ln w="9525">
            <a:solidFill>
              <a:schemeClr val="tx1"/>
            </a:solidFill>
            <a:round/>
            <a:headEnd/>
            <a:tailEnd/>
          </a:ln>
          <a:effectLst/>
        </p:spPr>
        <p:txBody>
          <a:bodyPr/>
          <a:lstStyle/>
          <a:p>
            <a:endParaRPr lang="en-GB"/>
          </a:p>
        </p:txBody>
      </p:sp>
      <p:sp>
        <p:nvSpPr>
          <p:cNvPr id="25642" name="Line 42"/>
          <p:cNvSpPr>
            <a:spLocks noChangeShapeType="1"/>
          </p:cNvSpPr>
          <p:nvPr/>
        </p:nvSpPr>
        <p:spPr bwMode="auto">
          <a:xfrm>
            <a:off x="4284663" y="4221163"/>
            <a:ext cx="1511300" cy="0"/>
          </a:xfrm>
          <a:prstGeom prst="line">
            <a:avLst/>
          </a:prstGeom>
          <a:noFill/>
          <a:ln w="9525">
            <a:solidFill>
              <a:schemeClr val="tx1"/>
            </a:solidFill>
            <a:round/>
            <a:headEnd/>
            <a:tailEnd/>
          </a:ln>
          <a:effectLst/>
        </p:spPr>
        <p:txBody>
          <a:bodyPr/>
          <a:lstStyle/>
          <a:p>
            <a:endParaRPr lang="en-GB"/>
          </a:p>
        </p:txBody>
      </p:sp>
      <p:sp>
        <p:nvSpPr>
          <p:cNvPr id="25643" name="Line 43"/>
          <p:cNvSpPr>
            <a:spLocks noChangeShapeType="1"/>
          </p:cNvSpPr>
          <p:nvPr/>
        </p:nvSpPr>
        <p:spPr bwMode="auto">
          <a:xfrm>
            <a:off x="5076825" y="3933825"/>
            <a:ext cx="0" cy="287338"/>
          </a:xfrm>
          <a:prstGeom prst="line">
            <a:avLst/>
          </a:prstGeom>
          <a:noFill/>
          <a:ln w="9525">
            <a:solidFill>
              <a:schemeClr val="tx1"/>
            </a:solidFill>
            <a:round/>
            <a:headEnd/>
            <a:tailEnd/>
          </a:ln>
          <a:effectLst/>
        </p:spPr>
        <p:txBody>
          <a:bodyPr/>
          <a:lstStyle/>
          <a:p>
            <a:endParaRPr lang="en-GB"/>
          </a:p>
        </p:txBody>
      </p:sp>
      <p:sp>
        <p:nvSpPr>
          <p:cNvPr id="25644" name="Line 44"/>
          <p:cNvSpPr>
            <a:spLocks noChangeShapeType="1"/>
          </p:cNvSpPr>
          <p:nvPr/>
        </p:nvSpPr>
        <p:spPr bwMode="auto">
          <a:xfrm>
            <a:off x="4284663" y="4221163"/>
            <a:ext cx="0" cy="287337"/>
          </a:xfrm>
          <a:prstGeom prst="line">
            <a:avLst/>
          </a:prstGeom>
          <a:noFill/>
          <a:ln w="9525">
            <a:solidFill>
              <a:schemeClr val="tx1"/>
            </a:solidFill>
            <a:round/>
            <a:headEnd/>
            <a:tailEnd/>
          </a:ln>
          <a:effectLst/>
        </p:spPr>
        <p:txBody>
          <a:bodyPr/>
          <a:lstStyle/>
          <a:p>
            <a:endParaRPr lang="en-GB"/>
          </a:p>
        </p:txBody>
      </p:sp>
      <p:sp>
        <p:nvSpPr>
          <p:cNvPr id="25645" name="Line 45"/>
          <p:cNvSpPr>
            <a:spLocks noChangeShapeType="1"/>
          </p:cNvSpPr>
          <p:nvPr/>
        </p:nvSpPr>
        <p:spPr bwMode="auto">
          <a:xfrm>
            <a:off x="5795963" y="4221163"/>
            <a:ext cx="0" cy="287337"/>
          </a:xfrm>
          <a:prstGeom prst="line">
            <a:avLst/>
          </a:prstGeom>
          <a:noFill/>
          <a:ln w="9525">
            <a:solidFill>
              <a:schemeClr val="tx1"/>
            </a:solidFill>
            <a:round/>
            <a:headEnd/>
            <a:tailEnd/>
          </a:ln>
          <a:effectLst/>
        </p:spPr>
        <p:txBody>
          <a:bodyPr/>
          <a:lstStyle/>
          <a:p>
            <a:endParaRPr lang="en-GB"/>
          </a:p>
        </p:txBody>
      </p:sp>
      <p:sp>
        <p:nvSpPr>
          <p:cNvPr id="25646" name="Text Box 46"/>
          <p:cNvSpPr txBox="1">
            <a:spLocks noChangeArrowheads="1"/>
          </p:cNvSpPr>
          <p:nvPr/>
        </p:nvSpPr>
        <p:spPr bwMode="auto">
          <a:xfrm>
            <a:off x="4119563" y="5464175"/>
            <a:ext cx="3997325" cy="822325"/>
          </a:xfrm>
          <a:prstGeom prst="rect">
            <a:avLst/>
          </a:prstGeom>
          <a:noFill/>
          <a:ln w="9525">
            <a:noFill/>
            <a:miter lim="800000"/>
            <a:headEnd/>
            <a:tailEnd/>
          </a:ln>
          <a:effectLst/>
        </p:spPr>
        <p:txBody>
          <a:bodyPr wrap="none">
            <a:spAutoFit/>
          </a:bodyPr>
          <a:lstStyle/>
          <a:p>
            <a:r>
              <a:rPr lang="en-GB" sz="2400"/>
              <a:t>A Bill of Materials or product</a:t>
            </a:r>
          </a:p>
          <a:p>
            <a:r>
              <a:rPr lang="en-GB" sz="2400"/>
              <a:t>structure tree</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ChangeArrowheads="1"/>
          </p:cNvSpPr>
          <p:nvPr>
            <p:ph type="title"/>
          </p:nvPr>
        </p:nvSpPr>
        <p:spPr>
          <a:xfrm>
            <a:off x="457200" y="0"/>
            <a:ext cx="8229600" cy="981075"/>
          </a:xfrm>
        </p:spPr>
        <p:txBody>
          <a:bodyPr/>
          <a:lstStyle/>
          <a:p>
            <a:r>
              <a:rPr lang="en-GB"/>
              <a:t>Bill of Materials (BOM)</a:t>
            </a:r>
          </a:p>
        </p:txBody>
      </p:sp>
      <p:sp>
        <p:nvSpPr>
          <p:cNvPr id="26627" name="Rectangle 3"/>
          <p:cNvSpPr>
            <a:spLocks noGrp="1" noChangeArrowheads="1"/>
          </p:cNvSpPr>
          <p:nvPr>
            <p:ph type="body" idx="1"/>
          </p:nvPr>
        </p:nvSpPr>
        <p:spPr>
          <a:xfrm>
            <a:off x="457200" y="908050"/>
            <a:ext cx="8229600" cy="5616575"/>
          </a:xfrm>
        </p:spPr>
        <p:txBody>
          <a:bodyPr/>
          <a:lstStyle/>
          <a:p>
            <a:r>
              <a:rPr lang="en-GB"/>
              <a:t>It is important to understand that each of the parts listed on the BOM feature at a certain level</a:t>
            </a:r>
          </a:p>
          <a:p>
            <a:pPr>
              <a:buFontTx/>
              <a:buNone/>
            </a:pPr>
            <a:r>
              <a:rPr lang="en-GB"/>
              <a:t>	- At level zero the finished product is found</a:t>
            </a:r>
          </a:p>
          <a:p>
            <a:pPr>
              <a:buFontTx/>
              <a:buNone/>
            </a:pPr>
            <a:r>
              <a:rPr lang="en-GB"/>
              <a:t>	- At level one all the assemblies are found</a:t>
            </a:r>
          </a:p>
          <a:p>
            <a:pPr>
              <a:buFontTx/>
              <a:buNone/>
            </a:pPr>
            <a:r>
              <a:rPr lang="en-GB"/>
              <a:t>	- At level three all the raw materials are  </a:t>
            </a:r>
          </a:p>
          <a:p>
            <a:pPr>
              <a:buFontTx/>
              <a:buNone/>
            </a:pPr>
            <a:r>
              <a:rPr lang="en-GB"/>
              <a:t>	  found</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noChangeArrowheads="1"/>
          </p:cNvSpPr>
          <p:nvPr>
            <p:ph type="title"/>
          </p:nvPr>
        </p:nvSpPr>
        <p:spPr>
          <a:xfrm>
            <a:off x="457200" y="0"/>
            <a:ext cx="8229600" cy="908050"/>
          </a:xfrm>
        </p:spPr>
        <p:txBody>
          <a:bodyPr/>
          <a:lstStyle/>
          <a:p>
            <a:r>
              <a:rPr lang="en-GB"/>
              <a:t>Bill of Materials (BOM)</a:t>
            </a:r>
          </a:p>
        </p:txBody>
      </p:sp>
      <p:sp>
        <p:nvSpPr>
          <p:cNvPr id="27651" name="Rectangle 3"/>
          <p:cNvSpPr>
            <a:spLocks noGrp="1" noChangeArrowheads="1"/>
          </p:cNvSpPr>
          <p:nvPr>
            <p:ph type="body" idx="1"/>
          </p:nvPr>
        </p:nvSpPr>
        <p:spPr>
          <a:xfrm>
            <a:off x="457200" y="981075"/>
            <a:ext cx="8229600" cy="5616575"/>
          </a:xfrm>
        </p:spPr>
        <p:txBody>
          <a:bodyPr/>
          <a:lstStyle/>
          <a:p>
            <a:r>
              <a:rPr lang="en-GB"/>
              <a:t>A problem may arise when a new product is to be launched onto the market</a:t>
            </a:r>
          </a:p>
          <a:p>
            <a:r>
              <a:rPr lang="en-GB"/>
              <a:t>In the majority of these cases, a BOM is not drawn up.  The reason for this is that there is always a rush to get the new product onto the market before competitors can offer competing products</a:t>
            </a:r>
          </a:p>
          <a:p>
            <a:r>
              <a:rPr lang="en-GB"/>
              <a:t>If the BOM is drawn up before the launch this haste may cause the BOM to be full of errors or to be incomplete</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ChangeArrowheads="1"/>
          </p:cNvSpPr>
          <p:nvPr>
            <p:ph type="title"/>
          </p:nvPr>
        </p:nvSpPr>
        <p:spPr>
          <a:xfrm>
            <a:off x="457200" y="0"/>
            <a:ext cx="8229600" cy="908050"/>
          </a:xfrm>
        </p:spPr>
        <p:txBody>
          <a:bodyPr/>
          <a:lstStyle/>
          <a:p>
            <a:r>
              <a:rPr lang="en-GB"/>
              <a:t>Bill of Materials (BOM)</a:t>
            </a:r>
          </a:p>
        </p:txBody>
      </p:sp>
      <p:sp>
        <p:nvSpPr>
          <p:cNvPr id="28675" name="Rectangle 3"/>
          <p:cNvSpPr>
            <a:spLocks noGrp="1" noChangeArrowheads="1"/>
          </p:cNvSpPr>
          <p:nvPr>
            <p:ph type="body" idx="1"/>
          </p:nvPr>
        </p:nvSpPr>
        <p:spPr>
          <a:xfrm>
            <a:off x="179388" y="836613"/>
            <a:ext cx="8785225" cy="5761037"/>
          </a:xfrm>
        </p:spPr>
        <p:txBody>
          <a:bodyPr/>
          <a:lstStyle/>
          <a:p>
            <a:pPr>
              <a:lnSpc>
                <a:spcPct val="90000"/>
              </a:lnSpc>
            </a:pPr>
            <a:r>
              <a:rPr lang="en-GB"/>
              <a:t>To rectify the omissions, an </a:t>
            </a:r>
            <a:r>
              <a:rPr lang="en-GB" b="1" u="sng"/>
              <a:t>engineering notice </a:t>
            </a:r>
            <a:r>
              <a:rPr lang="en-GB"/>
              <a:t>with the correct information must be raised</a:t>
            </a:r>
          </a:p>
          <a:p>
            <a:pPr>
              <a:lnSpc>
                <a:spcPct val="90000"/>
              </a:lnSpc>
            </a:pPr>
            <a:r>
              <a:rPr lang="en-GB"/>
              <a:t>An engineering notice is a document that will be forwarded to production to inform it about design changes that have been made</a:t>
            </a:r>
          </a:p>
          <a:p>
            <a:pPr>
              <a:lnSpc>
                <a:spcPct val="90000"/>
              </a:lnSpc>
            </a:pPr>
            <a:r>
              <a:rPr lang="en-GB"/>
              <a:t>A BOM is also a very useful tool in determining the cost of a product.  In some organisations, the BOM is also known as a </a:t>
            </a:r>
            <a:r>
              <a:rPr lang="en-GB" b="1" u="sng"/>
              <a:t>pick list</a:t>
            </a:r>
            <a:r>
              <a:rPr lang="en-GB"/>
              <a:t>.  It is called a pick list because the parts required to manufacture will be picked from inventory according to this list</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ChangeArrowheads="1"/>
          </p:cNvSpPr>
          <p:nvPr>
            <p:ph type="title"/>
          </p:nvPr>
        </p:nvSpPr>
        <p:spPr>
          <a:xfrm>
            <a:off x="457200" y="0"/>
            <a:ext cx="8229600" cy="908050"/>
          </a:xfrm>
        </p:spPr>
        <p:txBody>
          <a:bodyPr/>
          <a:lstStyle/>
          <a:p>
            <a:r>
              <a:rPr lang="en-GB"/>
              <a:t>Modular BOM</a:t>
            </a:r>
          </a:p>
        </p:txBody>
      </p:sp>
      <p:sp>
        <p:nvSpPr>
          <p:cNvPr id="29699" name="Rectangle 3"/>
          <p:cNvSpPr>
            <a:spLocks noGrp="1" noChangeArrowheads="1"/>
          </p:cNvSpPr>
          <p:nvPr>
            <p:ph type="body" idx="1"/>
          </p:nvPr>
        </p:nvSpPr>
        <p:spPr>
          <a:xfrm>
            <a:off x="179388" y="908050"/>
            <a:ext cx="8785225" cy="5689600"/>
          </a:xfrm>
        </p:spPr>
        <p:txBody>
          <a:bodyPr/>
          <a:lstStyle/>
          <a:p>
            <a:pPr>
              <a:lnSpc>
                <a:spcPct val="90000"/>
              </a:lnSpc>
            </a:pPr>
            <a:r>
              <a:rPr lang="en-GB" sz="2400"/>
              <a:t>Modular BOMs are used for products with modular designs.  Modular design entails that all the parts or components required to manufacture an organisation’s products can be subdivided into modules that are easily interchangeable or replaced when this required</a:t>
            </a:r>
          </a:p>
          <a:p>
            <a:pPr>
              <a:lnSpc>
                <a:spcPct val="90000"/>
              </a:lnSpc>
            </a:pPr>
            <a:r>
              <a:rPr lang="en-GB" sz="2400"/>
              <a:t>Modules are never the final products to be sold.  These modules are used instead to assemble a final product</a:t>
            </a:r>
          </a:p>
          <a:p>
            <a:pPr>
              <a:lnSpc>
                <a:spcPct val="90000"/>
              </a:lnSpc>
            </a:pPr>
            <a:r>
              <a:rPr lang="en-GB" sz="2400"/>
              <a:t>Modular BOMs are popular because they reduce the number of components to be scheduled to a few, instead of many</a:t>
            </a:r>
          </a:p>
          <a:p>
            <a:pPr>
              <a:lnSpc>
                <a:spcPct val="90000"/>
              </a:lnSpc>
            </a:pPr>
            <a:r>
              <a:rPr lang="en-GB" sz="2400"/>
              <a:t>These modules can be scheduled so that various models of a stove can be manufactured using the same modules.  Again, the scheduling in the MPS is simplified</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457200" y="0"/>
            <a:ext cx="8229600" cy="981075"/>
          </a:xfrm>
        </p:spPr>
        <p:txBody>
          <a:bodyPr/>
          <a:lstStyle/>
          <a:p>
            <a:r>
              <a:rPr lang="en-GB"/>
              <a:t>Phantom and Planning Bills</a:t>
            </a:r>
          </a:p>
        </p:txBody>
      </p:sp>
      <p:sp>
        <p:nvSpPr>
          <p:cNvPr id="30723" name="Rectangle 3"/>
          <p:cNvSpPr>
            <a:spLocks noGrp="1" noChangeArrowheads="1"/>
          </p:cNvSpPr>
          <p:nvPr>
            <p:ph type="body" idx="1"/>
          </p:nvPr>
        </p:nvSpPr>
        <p:spPr>
          <a:xfrm>
            <a:off x="457200" y="981075"/>
            <a:ext cx="8229600" cy="5543550"/>
          </a:xfrm>
        </p:spPr>
        <p:txBody>
          <a:bodyPr/>
          <a:lstStyle/>
          <a:p>
            <a:pPr marL="609600" indent="-609600"/>
            <a:r>
              <a:rPr lang="en-GB" sz="2800"/>
              <a:t>A </a:t>
            </a:r>
            <a:r>
              <a:rPr lang="en-GB" sz="2800" b="1" u="sng"/>
              <a:t>planning bill</a:t>
            </a:r>
            <a:r>
              <a:rPr lang="en-GB" sz="2800"/>
              <a:t> is used during the planning stage of a product.  Because the product does not yet exist, an artificial parent is created for the product</a:t>
            </a:r>
          </a:p>
          <a:p>
            <a:pPr marL="609600" indent="-609600"/>
            <a:r>
              <a:rPr lang="en-GB" sz="2800"/>
              <a:t>There are two basic situations in which a planning bill is used</a:t>
            </a:r>
          </a:p>
          <a:p>
            <a:pPr marL="609600" indent="-609600">
              <a:buFontTx/>
              <a:buAutoNum type="arabicPeriod"/>
            </a:pPr>
            <a:r>
              <a:rPr lang="en-GB" sz="2800"/>
              <a:t>When production planning is done so that assemblies and sub-assemblies can be grouped together to reduce the actual number of parts to be scheduled</a:t>
            </a:r>
          </a:p>
          <a:p>
            <a:pPr marL="609600" indent="-609600">
              <a:buFontTx/>
              <a:buAutoNum type="arabicPeriod"/>
            </a:pPr>
            <a:r>
              <a:rPr lang="en-GB" sz="2800"/>
              <a:t>When an organisation issues parts in kit form so that the product can be assembled</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p:cNvSpPr>
            <a:spLocks noGrp="1" noChangeArrowheads="1"/>
          </p:cNvSpPr>
          <p:nvPr>
            <p:ph type="title"/>
          </p:nvPr>
        </p:nvSpPr>
        <p:spPr>
          <a:xfrm>
            <a:off x="457200" y="0"/>
            <a:ext cx="8229600" cy="981075"/>
          </a:xfrm>
        </p:spPr>
        <p:txBody>
          <a:bodyPr/>
          <a:lstStyle/>
          <a:p>
            <a:r>
              <a:rPr lang="en-GB"/>
              <a:t>Phantom Bills</a:t>
            </a:r>
          </a:p>
        </p:txBody>
      </p:sp>
      <p:sp>
        <p:nvSpPr>
          <p:cNvPr id="31747" name="Rectangle 3"/>
          <p:cNvSpPr>
            <a:spLocks noGrp="1" noChangeArrowheads="1"/>
          </p:cNvSpPr>
          <p:nvPr>
            <p:ph type="body" idx="1"/>
          </p:nvPr>
        </p:nvSpPr>
        <p:spPr>
          <a:xfrm>
            <a:off x="457200" y="908050"/>
            <a:ext cx="8229600" cy="5689600"/>
          </a:xfrm>
        </p:spPr>
        <p:txBody>
          <a:bodyPr/>
          <a:lstStyle/>
          <a:p>
            <a:pPr>
              <a:lnSpc>
                <a:spcPct val="90000"/>
              </a:lnSpc>
            </a:pPr>
            <a:r>
              <a:rPr lang="en-GB" sz="2800"/>
              <a:t>A phantom bill is created for sub-assemblies that are not used on a sufficiently regular basis to justify their own BOMs.  Therefore a phantom BOM is usually used for sub-assemblies that exist on a temporary basis</a:t>
            </a:r>
          </a:p>
          <a:p>
            <a:pPr>
              <a:lnSpc>
                <a:spcPct val="90000"/>
              </a:lnSpc>
            </a:pPr>
            <a:r>
              <a:rPr lang="en-GB" sz="2800"/>
              <a:t>This type of sub-assembly usually forms part of another assembly and is rarely taken into inventory</a:t>
            </a:r>
          </a:p>
          <a:p>
            <a:pPr>
              <a:lnSpc>
                <a:spcPct val="90000"/>
              </a:lnSpc>
            </a:pPr>
            <a:r>
              <a:rPr lang="en-GB" sz="2800"/>
              <a:t>The phantom parts are part of the original parent part.  Phantom bills are sometimes referred to by managers as </a:t>
            </a:r>
            <a:r>
              <a:rPr lang="en-GB" sz="2800" b="1" u="sng"/>
              <a:t>K bills</a:t>
            </a:r>
            <a:r>
              <a:rPr lang="en-GB" sz="2800"/>
              <a:t> or </a:t>
            </a:r>
            <a:r>
              <a:rPr lang="en-GB" sz="2800" b="1" u="sng"/>
              <a:t>kit bills</a:t>
            </a:r>
            <a:r>
              <a:rPr lang="en-GB" sz="2800"/>
              <a:t>; this is because parts are issued to the production department in kit form</a:t>
            </a: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p:cNvSpPr>
            <a:spLocks noGrp="1" noChangeArrowheads="1"/>
          </p:cNvSpPr>
          <p:nvPr>
            <p:ph type="title"/>
          </p:nvPr>
        </p:nvSpPr>
        <p:spPr>
          <a:xfrm>
            <a:off x="457200" y="0"/>
            <a:ext cx="8229600" cy="765175"/>
          </a:xfrm>
        </p:spPr>
        <p:txBody>
          <a:bodyPr/>
          <a:lstStyle/>
          <a:p>
            <a:r>
              <a:rPr lang="en-GB"/>
              <a:t>Inventory Status File</a:t>
            </a:r>
          </a:p>
        </p:txBody>
      </p:sp>
      <p:sp>
        <p:nvSpPr>
          <p:cNvPr id="33795" name="Rectangle 3"/>
          <p:cNvSpPr>
            <a:spLocks noGrp="1" noChangeArrowheads="1"/>
          </p:cNvSpPr>
          <p:nvPr>
            <p:ph type="body" idx="1"/>
          </p:nvPr>
        </p:nvSpPr>
        <p:spPr>
          <a:xfrm>
            <a:off x="457200" y="836613"/>
            <a:ext cx="8229600" cy="5832475"/>
          </a:xfrm>
        </p:spPr>
        <p:txBody>
          <a:bodyPr/>
          <a:lstStyle/>
          <a:p>
            <a:pPr>
              <a:lnSpc>
                <a:spcPct val="80000"/>
              </a:lnSpc>
            </a:pPr>
            <a:r>
              <a:rPr lang="en-GB" sz="2800"/>
              <a:t>Accurate inventory records are the third input of any MRP system.  Inventory records are the stored information regarding the status of all items required by a specific time period or in a time bucket</a:t>
            </a:r>
          </a:p>
          <a:p>
            <a:pPr>
              <a:lnSpc>
                <a:spcPct val="80000"/>
              </a:lnSpc>
            </a:pPr>
            <a:r>
              <a:rPr lang="en-GB" sz="2800"/>
              <a:t>The following will be included in the time bucket:</a:t>
            </a:r>
          </a:p>
          <a:p>
            <a:pPr>
              <a:lnSpc>
                <a:spcPct val="80000"/>
              </a:lnSpc>
              <a:buFontTx/>
              <a:buNone/>
            </a:pPr>
            <a:r>
              <a:rPr lang="en-GB" sz="2800"/>
              <a:t>	- gross requirements for each part</a:t>
            </a:r>
          </a:p>
          <a:p>
            <a:pPr>
              <a:lnSpc>
                <a:spcPct val="80000"/>
              </a:lnSpc>
              <a:buFontTx/>
              <a:buNone/>
            </a:pPr>
            <a:r>
              <a:rPr lang="en-GB" sz="2800"/>
              <a:t>	- scheduled receipt date of the material</a:t>
            </a:r>
          </a:p>
          <a:p>
            <a:pPr>
              <a:lnSpc>
                <a:spcPct val="80000"/>
              </a:lnSpc>
              <a:buFontTx/>
              <a:buNone/>
            </a:pPr>
            <a:r>
              <a:rPr lang="en-GB" sz="2800"/>
              <a:t>	- stock on hand in the warehouse or store</a:t>
            </a:r>
          </a:p>
          <a:p>
            <a:pPr>
              <a:lnSpc>
                <a:spcPct val="80000"/>
              </a:lnSpc>
            </a:pPr>
            <a:r>
              <a:rPr lang="en-GB" sz="2800"/>
              <a:t>Other information that might be included is the name of the supplier, the lead-time, and the sizes of the lots to be produced</a:t>
            </a:r>
          </a:p>
          <a:p>
            <a:pPr>
              <a:lnSpc>
                <a:spcPct val="80000"/>
              </a:lnSpc>
            </a:pPr>
            <a:r>
              <a:rPr lang="en-GB" sz="2800"/>
              <a:t>All the above information is required to ensure a correct material availability status</a:t>
            </a: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p:cNvSpPr>
            <a:spLocks noGrp="1" noChangeArrowheads="1"/>
          </p:cNvSpPr>
          <p:nvPr>
            <p:ph type="title"/>
          </p:nvPr>
        </p:nvSpPr>
        <p:spPr>
          <a:xfrm>
            <a:off x="457200" y="0"/>
            <a:ext cx="8229600" cy="765175"/>
          </a:xfrm>
        </p:spPr>
        <p:txBody>
          <a:bodyPr/>
          <a:lstStyle/>
          <a:p>
            <a:r>
              <a:rPr lang="en-GB"/>
              <a:t>Inventory Status File</a:t>
            </a:r>
          </a:p>
        </p:txBody>
      </p:sp>
      <p:sp>
        <p:nvSpPr>
          <p:cNvPr id="34819" name="Rectangle 3"/>
          <p:cNvSpPr>
            <a:spLocks noGrp="1" noChangeArrowheads="1"/>
          </p:cNvSpPr>
          <p:nvPr>
            <p:ph type="body" idx="1"/>
          </p:nvPr>
        </p:nvSpPr>
        <p:spPr>
          <a:xfrm>
            <a:off x="457200" y="836613"/>
            <a:ext cx="8229600" cy="5832475"/>
          </a:xfrm>
        </p:spPr>
        <p:txBody>
          <a:bodyPr/>
          <a:lstStyle/>
          <a:p>
            <a:pPr>
              <a:lnSpc>
                <a:spcPct val="90000"/>
              </a:lnSpc>
            </a:pPr>
            <a:r>
              <a:rPr lang="en-GB" sz="2800"/>
              <a:t>Changes to stock levels due to withdrawals, cancelled orders or any other event then also require an accurate inventory record</a:t>
            </a:r>
          </a:p>
          <a:p>
            <a:pPr>
              <a:lnSpc>
                <a:spcPct val="90000"/>
              </a:lnSpc>
            </a:pPr>
            <a:r>
              <a:rPr lang="en-GB" sz="2800"/>
              <a:t>Without a superb inventory system, an organisation will find it nearly impossible to install an MRP system</a:t>
            </a:r>
          </a:p>
          <a:p>
            <a:pPr>
              <a:lnSpc>
                <a:spcPct val="90000"/>
              </a:lnSpc>
            </a:pPr>
            <a:r>
              <a:rPr lang="en-GB" sz="2800"/>
              <a:t>The inventory records form the lifeblood of the MRP system.  In the traditional system, inventory accuracy is ensured by periodic stock checks or counts</a:t>
            </a:r>
          </a:p>
          <a:p>
            <a:pPr>
              <a:lnSpc>
                <a:spcPct val="90000"/>
              </a:lnSpc>
            </a:pPr>
            <a:r>
              <a:rPr lang="en-GB" sz="2800"/>
              <a:t>This type of practice is not nearly accurate enough for an MRP system.  If managers tamper with the integrity of the inventory, they will have a sick MRP system on their hands</a:t>
            </a: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p:cNvSpPr>
            <a:spLocks noGrp="1" noChangeArrowheads="1"/>
          </p:cNvSpPr>
          <p:nvPr>
            <p:ph type="title"/>
          </p:nvPr>
        </p:nvSpPr>
        <p:spPr/>
        <p:txBody>
          <a:bodyPr/>
          <a:lstStyle/>
          <a:p>
            <a:r>
              <a:rPr lang="en-GB"/>
              <a:t>Inventory Status File</a:t>
            </a:r>
          </a:p>
        </p:txBody>
      </p:sp>
      <p:sp>
        <p:nvSpPr>
          <p:cNvPr id="35843" name="Rectangle 3"/>
          <p:cNvSpPr>
            <a:spLocks noGrp="1" noChangeArrowheads="1"/>
          </p:cNvSpPr>
          <p:nvPr>
            <p:ph type="body" idx="1"/>
          </p:nvPr>
        </p:nvSpPr>
        <p:spPr>
          <a:xfrm>
            <a:off x="457200" y="1600200"/>
            <a:ext cx="8229600" cy="4924425"/>
          </a:xfrm>
        </p:spPr>
        <p:txBody>
          <a:bodyPr/>
          <a:lstStyle/>
          <a:p>
            <a:r>
              <a:rPr lang="en-GB"/>
              <a:t>In MRP organisations, cycle counting has been developed to replace the yearly stock count</a:t>
            </a:r>
          </a:p>
          <a:p>
            <a:r>
              <a:rPr lang="en-GB"/>
              <a:t>According to this method, a small number of different stock items is counted over a time period</a:t>
            </a:r>
          </a:p>
          <a:p>
            <a:r>
              <a:rPr lang="en-GB"/>
              <a:t>For example the number of working days, and then the number to be cycle counted will be arrived at</a:t>
            </a: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p:cNvSpPr>
            <a:spLocks noGrp="1" noChangeArrowheads="1"/>
          </p:cNvSpPr>
          <p:nvPr>
            <p:ph type="title"/>
          </p:nvPr>
        </p:nvSpPr>
        <p:spPr/>
        <p:txBody>
          <a:bodyPr/>
          <a:lstStyle/>
          <a:p>
            <a:r>
              <a:rPr lang="en-GB"/>
              <a:t>Inventory Status File</a:t>
            </a:r>
          </a:p>
        </p:txBody>
      </p:sp>
      <p:sp>
        <p:nvSpPr>
          <p:cNvPr id="36867" name="Rectangle 3"/>
          <p:cNvSpPr>
            <a:spLocks noGrp="1" noChangeArrowheads="1"/>
          </p:cNvSpPr>
          <p:nvPr>
            <p:ph type="body" idx="1"/>
          </p:nvPr>
        </p:nvSpPr>
        <p:spPr/>
        <p:txBody>
          <a:bodyPr/>
          <a:lstStyle/>
          <a:p>
            <a:pPr>
              <a:buFontTx/>
              <a:buNone/>
            </a:pPr>
            <a:r>
              <a:rPr lang="en-GB"/>
              <a:t>	An organisation has 5,000 items in stock and works 200 days per year</a:t>
            </a:r>
          </a:p>
          <a:p>
            <a:pPr>
              <a:buFontTx/>
              <a:buNone/>
            </a:pPr>
            <a:endParaRPr lang="en-GB"/>
          </a:p>
          <a:p>
            <a:pPr>
              <a:buFontTx/>
              <a:buNone/>
            </a:pPr>
            <a:r>
              <a:rPr lang="en-GB"/>
              <a:t>	Therefore the items to be cycle counted per day is</a:t>
            </a:r>
          </a:p>
          <a:p>
            <a:pPr>
              <a:buFontTx/>
              <a:buNone/>
            </a:pPr>
            <a:endParaRPr lang="en-GB"/>
          </a:p>
          <a:p>
            <a:pPr>
              <a:buFontTx/>
              <a:buNone/>
            </a:pPr>
            <a:r>
              <a:rPr lang="en-GB"/>
              <a:t>			5000 / 200 = 25 per day</a:t>
            </a: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p:cNvSpPr>
            <a:spLocks noGrp="1" noChangeArrowheads="1"/>
          </p:cNvSpPr>
          <p:nvPr>
            <p:ph type="title"/>
          </p:nvPr>
        </p:nvSpPr>
        <p:spPr>
          <a:xfrm>
            <a:off x="457200" y="0"/>
            <a:ext cx="8229600" cy="908050"/>
          </a:xfrm>
        </p:spPr>
        <p:txBody>
          <a:bodyPr/>
          <a:lstStyle/>
          <a:p>
            <a:r>
              <a:rPr lang="en-GB"/>
              <a:t>Inventory Status File</a:t>
            </a:r>
          </a:p>
        </p:txBody>
      </p:sp>
      <p:sp>
        <p:nvSpPr>
          <p:cNvPr id="37891" name="Rectangle 3"/>
          <p:cNvSpPr>
            <a:spLocks noGrp="1" noChangeArrowheads="1"/>
          </p:cNvSpPr>
          <p:nvPr>
            <p:ph type="body" idx="1"/>
          </p:nvPr>
        </p:nvSpPr>
        <p:spPr>
          <a:xfrm>
            <a:off x="457200" y="981075"/>
            <a:ext cx="8229600" cy="5616575"/>
          </a:xfrm>
        </p:spPr>
        <p:txBody>
          <a:bodyPr/>
          <a:lstStyle/>
          <a:p>
            <a:r>
              <a:rPr lang="en-GB" sz="2800"/>
              <a:t>Inventory records cannot be complete if an organisation does not know what material is outstanding on purchasing orders</a:t>
            </a:r>
          </a:p>
          <a:p>
            <a:r>
              <a:rPr lang="en-GB" sz="2800"/>
              <a:t>The operations department should have access to the delivery dates of all purchased orders</a:t>
            </a:r>
          </a:p>
          <a:p>
            <a:r>
              <a:rPr lang="en-GB" sz="2800"/>
              <a:t>It is also important for the operations department to know when the orders were placed.  This information is required to ensure the proper planning of manufacturing</a:t>
            </a:r>
          </a:p>
          <a:p>
            <a:r>
              <a:rPr lang="en-GB" sz="2800"/>
              <a:t>A lack of this information means poor planning and an ineffective MRP system.  The production plan will therefore not be executed as planned</a:t>
            </a: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
          <p:cNvSpPr>
            <a:spLocks noGrp="1" noChangeArrowheads="1"/>
          </p:cNvSpPr>
          <p:nvPr>
            <p:ph type="title"/>
          </p:nvPr>
        </p:nvSpPr>
        <p:spPr>
          <a:xfrm>
            <a:off x="457200" y="0"/>
            <a:ext cx="8229600" cy="908050"/>
          </a:xfrm>
        </p:spPr>
        <p:txBody>
          <a:bodyPr/>
          <a:lstStyle/>
          <a:p>
            <a:r>
              <a:rPr lang="en-GB"/>
              <a:t>Inventory Status File</a:t>
            </a:r>
          </a:p>
        </p:txBody>
      </p:sp>
      <p:sp>
        <p:nvSpPr>
          <p:cNvPr id="38915" name="Rectangle 3"/>
          <p:cNvSpPr>
            <a:spLocks noGrp="1" noChangeArrowheads="1"/>
          </p:cNvSpPr>
          <p:nvPr>
            <p:ph type="body" idx="1"/>
          </p:nvPr>
        </p:nvSpPr>
        <p:spPr>
          <a:xfrm>
            <a:off x="457200" y="981075"/>
            <a:ext cx="8229600" cy="5688013"/>
          </a:xfrm>
        </p:spPr>
        <p:txBody>
          <a:bodyPr/>
          <a:lstStyle/>
          <a:p>
            <a:pPr>
              <a:lnSpc>
                <a:spcPct val="80000"/>
              </a:lnSpc>
            </a:pPr>
            <a:r>
              <a:rPr lang="en-GB" sz="2800"/>
              <a:t>This lead-time of the material will determine to a great extent the delivery data of the finished product</a:t>
            </a:r>
          </a:p>
          <a:p>
            <a:pPr>
              <a:lnSpc>
                <a:spcPct val="80000"/>
              </a:lnSpc>
            </a:pPr>
            <a:r>
              <a:rPr lang="en-GB" sz="2800"/>
              <a:t>An operations department not only needs the lead-time for purchased goods but also that for produced and assembled parts</a:t>
            </a:r>
          </a:p>
          <a:p>
            <a:pPr>
              <a:lnSpc>
                <a:spcPct val="80000"/>
              </a:lnSpc>
            </a:pPr>
            <a:r>
              <a:rPr lang="en-GB" sz="2800"/>
              <a:t>What constitutes a lead-time?  Lead-time for purchased material is from the day the firm order is placed with supplier until delivery of the ordered material has taken place</a:t>
            </a:r>
          </a:p>
          <a:p>
            <a:pPr>
              <a:lnSpc>
                <a:spcPct val="80000"/>
              </a:lnSpc>
            </a:pPr>
            <a:r>
              <a:rPr lang="en-GB" sz="2800"/>
              <a:t>Lead-time in an operations department includes the time to deliver material between work centres, machines, and departments, the set-up times of machines, the assembly time of the product and the run times</a:t>
            </a: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2"/>
          <p:cNvSpPr>
            <a:spLocks noGrp="1" noChangeArrowheads="1"/>
          </p:cNvSpPr>
          <p:nvPr>
            <p:ph type="title"/>
          </p:nvPr>
        </p:nvSpPr>
        <p:spPr/>
        <p:txBody>
          <a:bodyPr/>
          <a:lstStyle/>
          <a:p>
            <a:r>
              <a:rPr lang="en-GB"/>
              <a:t>Inventory Status File</a:t>
            </a:r>
          </a:p>
        </p:txBody>
      </p:sp>
      <p:sp>
        <p:nvSpPr>
          <p:cNvPr id="39939" name="Rectangle 3"/>
          <p:cNvSpPr>
            <a:spLocks noGrp="1" noChangeArrowheads="1"/>
          </p:cNvSpPr>
          <p:nvPr>
            <p:ph type="body" idx="1"/>
          </p:nvPr>
        </p:nvSpPr>
        <p:spPr>
          <a:xfrm>
            <a:off x="457200" y="1600200"/>
            <a:ext cx="8229600" cy="4997450"/>
          </a:xfrm>
        </p:spPr>
        <p:txBody>
          <a:bodyPr/>
          <a:lstStyle/>
          <a:p>
            <a:r>
              <a:rPr lang="en-GB"/>
              <a:t>Run time is the time taken, excluding set-up time, to complete the process at a specific machine</a:t>
            </a:r>
          </a:p>
          <a:p>
            <a:r>
              <a:rPr lang="en-GB"/>
              <a:t>If all this information is included in BOM, this BOM becomes what is known as a </a:t>
            </a:r>
            <a:r>
              <a:rPr lang="en-GB" b="1"/>
              <a:t>time phased product structure tree</a:t>
            </a:r>
          </a:p>
          <a:p>
            <a:r>
              <a:rPr lang="en-GB"/>
              <a:t>In a time phased product structure tree the times required to build the finished product are included in the structure</a:t>
            </a: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p:cNvSpPr>
            <a:spLocks noGrp="1" noChangeArrowheads="1"/>
          </p:cNvSpPr>
          <p:nvPr>
            <p:ph type="title"/>
          </p:nvPr>
        </p:nvSpPr>
        <p:spPr/>
        <p:txBody>
          <a:bodyPr/>
          <a:lstStyle/>
          <a:p>
            <a:r>
              <a:rPr lang="en-GB"/>
              <a:t>Inventory Status File</a:t>
            </a:r>
          </a:p>
        </p:txBody>
      </p:sp>
      <p:sp>
        <p:nvSpPr>
          <p:cNvPr id="40963" name="Rectangle 3"/>
          <p:cNvSpPr>
            <a:spLocks noGrp="1" noChangeArrowheads="1"/>
          </p:cNvSpPr>
          <p:nvPr>
            <p:ph type="body" idx="1"/>
          </p:nvPr>
        </p:nvSpPr>
        <p:spPr>
          <a:xfrm>
            <a:off x="457200" y="1600200"/>
            <a:ext cx="8229600" cy="4924425"/>
          </a:xfrm>
        </p:spPr>
        <p:txBody>
          <a:bodyPr/>
          <a:lstStyle/>
          <a:p>
            <a:pPr marL="609600" indent="-609600">
              <a:lnSpc>
                <a:spcPct val="90000"/>
              </a:lnSpc>
            </a:pPr>
            <a:r>
              <a:rPr lang="en-GB"/>
              <a:t>The impact of incorrect lead times on the planning and execution of an MRP system can be just as devastating as that of incorrect inventory levels</a:t>
            </a:r>
          </a:p>
          <a:p>
            <a:pPr marL="609600" indent="-609600">
              <a:lnSpc>
                <a:spcPct val="90000"/>
              </a:lnSpc>
            </a:pPr>
            <a:r>
              <a:rPr lang="en-GB"/>
              <a:t>The MRP system has three main file where the records for inventory will be kept.  They are:</a:t>
            </a:r>
          </a:p>
          <a:p>
            <a:pPr marL="609600" indent="-609600">
              <a:lnSpc>
                <a:spcPct val="90000"/>
              </a:lnSpc>
              <a:buFontTx/>
              <a:buAutoNum type="arabicPeriod"/>
            </a:pPr>
            <a:r>
              <a:rPr lang="en-GB"/>
              <a:t>Item master file</a:t>
            </a:r>
          </a:p>
          <a:p>
            <a:pPr marL="609600" indent="-609600">
              <a:lnSpc>
                <a:spcPct val="90000"/>
              </a:lnSpc>
              <a:buFontTx/>
              <a:buAutoNum type="arabicPeriod"/>
            </a:pPr>
            <a:r>
              <a:rPr lang="en-GB"/>
              <a:t>The transaction file</a:t>
            </a:r>
          </a:p>
          <a:p>
            <a:pPr marL="609600" indent="-609600">
              <a:lnSpc>
                <a:spcPct val="90000"/>
              </a:lnSpc>
              <a:buFontTx/>
              <a:buAutoNum type="arabicPeriod"/>
            </a:pPr>
            <a:r>
              <a:rPr lang="en-GB"/>
              <a:t>The location file</a:t>
            </a: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6" name="Rectangle 4"/>
          <p:cNvSpPr>
            <a:spLocks noChangeArrowheads="1"/>
          </p:cNvSpPr>
          <p:nvPr/>
        </p:nvSpPr>
        <p:spPr bwMode="auto">
          <a:xfrm>
            <a:off x="3851275" y="836613"/>
            <a:ext cx="1633538" cy="792162"/>
          </a:xfrm>
          <a:prstGeom prst="rect">
            <a:avLst/>
          </a:prstGeom>
          <a:solidFill>
            <a:schemeClr val="bg1"/>
          </a:solidFill>
          <a:ln w="9525">
            <a:solidFill>
              <a:schemeClr val="tx1"/>
            </a:solidFill>
            <a:miter lim="800000"/>
            <a:headEnd/>
            <a:tailEnd/>
          </a:ln>
          <a:effectLst/>
        </p:spPr>
        <p:txBody>
          <a:bodyPr wrap="none" anchor="ctr"/>
          <a:lstStyle/>
          <a:p>
            <a:pPr algn="ctr"/>
            <a:r>
              <a:rPr lang="en-GB"/>
              <a:t>MPS input</a:t>
            </a:r>
          </a:p>
        </p:txBody>
      </p:sp>
      <p:sp>
        <p:nvSpPr>
          <p:cNvPr id="49157" name="Rectangle 5"/>
          <p:cNvSpPr>
            <a:spLocks noChangeArrowheads="1"/>
          </p:cNvSpPr>
          <p:nvPr/>
        </p:nvSpPr>
        <p:spPr bwMode="auto">
          <a:xfrm>
            <a:off x="611188" y="838200"/>
            <a:ext cx="2232025" cy="719138"/>
          </a:xfrm>
          <a:prstGeom prst="rect">
            <a:avLst/>
          </a:prstGeom>
          <a:solidFill>
            <a:schemeClr val="bg1"/>
          </a:solidFill>
          <a:ln w="9525">
            <a:solidFill>
              <a:schemeClr val="tx1"/>
            </a:solidFill>
            <a:miter lim="800000"/>
            <a:headEnd/>
            <a:tailEnd/>
          </a:ln>
          <a:effectLst/>
        </p:spPr>
        <p:txBody>
          <a:bodyPr wrap="none" anchor="ctr"/>
          <a:lstStyle/>
          <a:p>
            <a:pPr algn="ctr"/>
            <a:r>
              <a:rPr lang="en-GB"/>
              <a:t>Forecast Demand</a:t>
            </a:r>
          </a:p>
        </p:txBody>
      </p:sp>
      <p:sp>
        <p:nvSpPr>
          <p:cNvPr id="49158" name="Rectangle 6"/>
          <p:cNvSpPr>
            <a:spLocks noChangeArrowheads="1"/>
          </p:cNvSpPr>
          <p:nvPr/>
        </p:nvSpPr>
        <p:spPr bwMode="auto">
          <a:xfrm>
            <a:off x="611188" y="2852738"/>
            <a:ext cx="2232025" cy="647700"/>
          </a:xfrm>
          <a:prstGeom prst="rect">
            <a:avLst/>
          </a:prstGeom>
          <a:solidFill>
            <a:schemeClr val="bg1"/>
          </a:solidFill>
          <a:ln w="9525">
            <a:solidFill>
              <a:schemeClr val="tx1"/>
            </a:solidFill>
            <a:miter lim="800000"/>
            <a:headEnd/>
            <a:tailEnd/>
          </a:ln>
          <a:effectLst/>
        </p:spPr>
        <p:txBody>
          <a:bodyPr wrap="none" anchor="ctr"/>
          <a:lstStyle/>
          <a:p>
            <a:pPr algn="ctr"/>
            <a:r>
              <a:rPr lang="en-GB"/>
              <a:t>Records of inventory</a:t>
            </a:r>
          </a:p>
        </p:txBody>
      </p:sp>
      <p:sp>
        <p:nvSpPr>
          <p:cNvPr id="49159" name="Rectangle 7"/>
          <p:cNvSpPr>
            <a:spLocks noChangeArrowheads="1"/>
          </p:cNvSpPr>
          <p:nvPr/>
        </p:nvSpPr>
        <p:spPr bwMode="auto">
          <a:xfrm>
            <a:off x="6588125" y="836613"/>
            <a:ext cx="2376488" cy="792162"/>
          </a:xfrm>
          <a:prstGeom prst="rect">
            <a:avLst/>
          </a:prstGeom>
          <a:solidFill>
            <a:schemeClr val="bg1"/>
          </a:solidFill>
          <a:ln w="9525">
            <a:solidFill>
              <a:schemeClr val="tx1"/>
            </a:solidFill>
            <a:miter lim="800000"/>
            <a:headEnd/>
            <a:tailEnd/>
          </a:ln>
          <a:effectLst/>
        </p:spPr>
        <p:txBody>
          <a:bodyPr wrap="none" anchor="ctr"/>
          <a:lstStyle/>
          <a:p>
            <a:pPr algn="ctr"/>
            <a:r>
              <a:rPr lang="en-GB"/>
              <a:t>Orders from customers</a:t>
            </a:r>
          </a:p>
        </p:txBody>
      </p:sp>
      <p:sp>
        <p:nvSpPr>
          <p:cNvPr id="49160" name="Rectangle 8"/>
          <p:cNvSpPr>
            <a:spLocks noChangeArrowheads="1"/>
          </p:cNvSpPr>
          <p:nvPr/>
        </p:nvSpPr>
        <p:spPr bwMode="auto">
          <a:xfrm>
            <a:off x="3657600" y="4724400"/>
            <a:ext cx="1922463" cy="649288"/>
          </a:xfrm>
          <a:prstGeom prst="rect">
            <a:avLst/>
          </a:prstGeom>
          <a:solidFill>
            <a:schemeClr val="bg1"/>
          </a:solidFill>
          <a:ln w="9525">
            <a:solidFill>
              <a:schemeClr val="tx1"/>
            </a:solidFill>
            <a:miter lim="800000"/>
            <a:headEnd/>
            <a:tailEnd/>
          </a:ln>
          <a:effectLst/>
        </p:spPr>
        <p:txBody>
          <a:bodyPr wrap="none" anchor="ctr"/>
          <a:lstStyle/>
          <a:p>
            <a:pPr algn="ctr"/>
            <a:r>
              <a:rPr lang="en-GB"/>
              <a:t>Works orders</a:t>
            </a:r>
          </a:p>
        </p:txBody>
      </p:sp>
      <p:sp>
        <p:nvSpPr>
          <p:cNvPr id="49161" name="Rectangle 9"/>
          <p:cNvSpPr>
            <a:spLocks noChangeArrowheads="1"/>
          </p:cNvSpPr>
          <p:nvPr/>
        </p:nvSpPr>
        <p:spPr bwMode="auto">
          <a:xfrm>
            <a:off x="611188" y="4724400"/>
            <a:ext cx="2087562" cy="649288"/>
          </a:xfrm>
          <a:prstGeom prst="rect">
            <a:avLst/>
          </a:prstGeom>
          <a:solidFill>
            <a:schemeClr val="bg1"/>
          </a:solidFill>
          <a:ln w="9525">
            <a:solidFill>
              <a:schemeClr val="tx1"/>
            </a:solidFill>
            <a:miter lim="800000"/>
            <a:headEnd/>
            <a:tailEnd/>
          </a:ln>
          <a:effectLst/>
        </p:spPr>
        <p:txBody>
          <a:bodyPr wrap="none" anchor="ctr"/>
          <a:lstStyle/>
          <a:p>
            <a:pPr algn="ctr"/>
            <a:r>
              <a:rPr lang="en-GB"/>
              <a:t>Materials plans</a:t>
            </a:r>
          </a:p>
        </p:txBody>
      </p:sp>
      <p:sp>
        <p:nvSpPr>
          <p:cNvPr id="49162" name="Rectangle 10"/>
          <p:cNvSpPr>
            <a:spLocks noChangeArrowheads="1"/>
          </p:cNvSpPr>
          <p:nvPr/>
        </p:nvSpPr>
        <p:spPr bwMode="auto">
          <a:xfrm>
            <a:off x="6588125" y="4652963"/>
            <a:ext cx="2232025" cy="720725"/>
          </a:xfrm>
          <a:prstGeom prst="rect">
            <a:avLst/>
          </a:prstGeom>
          <a:solidFill>
            <a:schemeClr val="bg1"/>
          </a:solidFill>
          <a:ln w="9525">
            <a:solidFill>
              <a:schemeClr val="tx1"/>
            </a:solidFill>
            <a:miter lim="800000"/>
            <a:headEnd/>
            <a:tailEnd/>
          </a:ln>
          <a:effectLst/>
        </p:spPr>
        <p:txBody>
          <a:bodyPr wrap="none" anchor="ctr"/>
          <a:lstStyle/>
          <a:p>
            <a:pPr algn="ctr"/>
            <a:r>
              <a:rPr lang="en-GB"/>
              <a:t>Bought out items</a:t>
            </a:r>
          </a:p>
        </p:txBody>
      </p:sp>
      <p:sp>
        <p:nvSpPr>
          <p:cNvPr id="49163" name="Rectangle 11"/>
          <p:cNvSpPr>
            <a:spLocks noChangeArrowheads="1"/>
          </p:cNvSpPr>
          <p:nvPr/>
        </p:nvSpPr>
        <p:spPr bwMode="auto">
          <a:xfrm>
            <a:off x="3635375" y="2852738"/>
            <a:ext cx="2016125" cy="647700"/>
          </a:xfrm>
          <a:prstGeom prst="rect">
            <a:avLst/>
          </a:prstGeom>
          <a:solidFill>
            <a:schemeClr val="bg1"/>
          </a:solidFill>
          <a:ln w="9525">
            <a:solidFill>
              <a:schemeClr val="tx1"/>
            </a:solidFill>
            <a:miter lim="800000"/>
            <a:headEnd/>
            <a:tailEnd/>
          </a:ln>
          <a:effectLst/>
        </p:spPr>
        <p:txBody>
          <a:bodyPr wrap="none" anchor="ctr"/>
          <a:lstStyle/>
          <a:p>
            <a:pPr algn="ctr"/>
            <a:r>
              <a:rPr lang="en-GB"/>
              <a:t>The MRP System</a:t>
            </a:r>
          </a:p>
        </p:txBody>
      </p:sp>
      <p:sp>
        <p:nvSpPr>
          <p:cNvPr id="49164" name="Rectangle 12"/>
          <p:cNvSpPr>
            <a:spLocks noChangeArrowheads="1"/>
          </p:cNvSpPr>
          <p:nvPr/>
        </p:nvSpPr>
        <p:spPr bwMode="auto">
          <a:xfrm>
            <a:off x="6588125" y="2852738"/>
            <a:ext cx="2305050" cy="647700"/>
          </a:xfrm>
          <a:prstGeom prst="rect">
            <a:avLst/>
          </a:prstGeom>
          <a:solidFill>
            <a:schemeClr val="bg1"/>
          </a:solidFill>
          <a:ln w="9525">
            <a:solidFill>
              <a:schemeClr val="tx1"/>
            </a:solidFill>
            <a:miter lim="800000"/>
            <a:headEnd/>
            <a:tailEnd/>
          </a:ln>
          <a:effectLst/>
        </p:spPr>
        <p:txBody>
          <a:bodyPr wrap="none" anchor="ctr"/>
          <a:lstStyle/>
          <a:p>
            <a:pPr algn="ctr"/>
            <a:r>
              <a:rPr lang="en-GB"/>
              <a:t>BOM</a:t>
            </a:r>
          </a:p>
        </p:txBody>
      </p:sp>
      <p:sp>
        <p:nvSpPr>
          <p:cNvPr id="49165" name="Line 13"/>
          <p:cNvSpPr>
            <a:spLocks noChangeShapeType="1"/>
          </p:cNvSpPr>
          <p:nvPr/>
        </p:nvSpPr>
        <p:spPr bwMode="auto">
          <a:xfrm>
            <a:off x="2843213" y="1196975"/>
            <a:ext cx="1008062" cy="0"/>
          </a:xfrm>
          <a:prstGeom prst="line">
            <a:avLst/>
          </a:prstGeom>
          <a:noFill/>
          <a:ln w="9525">
            <a:solidFill>
              <a:schemeClr val="tx1"/>
            </a:solidFill>
            <a:round/>
            <a:headEnd/>
            <a:tailEnd type="triangle" w="med" len="med"/>
          </a:ln>
          <a:effectLst/>
        </p:spPr>
        <p:txBody>
          <a:bodyPr/>
          <a:lstStyle/>
          <a:p>
            <a:endParaRPr lang="en-GB"/>
          </a:p>
        </p:txBody>
      </p:sp>
      <p:sp>
        <p:nvSpPr>
          <p:cNvPr id="49166" name="Line 14"/>
          <p:cNvSpPr>
            <a:spLocks noChangeShapeType="1"/>
          </p:cNvSpPr>
          <p:nvPr/>
        </p:nvSpPr>
        <p:spPr bwMode="auto">
          <a:xfrm flipH="1">
            <a:off x="5508625" y="1196975"/>
            <a:ext cx="1079500" cy="0"/>
          </a:xfrm>
          <a:prstGeom prst="line">
            <a:avLst/>
          </a:prstGeom>
          <a:noFill/>
          <a:ln w="9525">
            <a:solidFill>
              <a:schemeClr val="tx1"/>
            </a:solidFill>
            <a:round/>
            <a:headEnd/>
            <a:tailEnd type="triangle" w="med" len="med"/>
          </a:ln>
          <a:effectLst/>
        </p:spPr>
        <p:txBody>
          <a:bodyPr/>
          <a:lstStyle/>
          <a:p>
            <a:endParaRPr lang="en-GB"/>
          </a:p>
        </p:txBody>
      </p:sp>
      <p:sp>
        <p:nvSpPr>
          <p:cNvPr id="49167" name="Line 15"/>
          <p:cNvSpPr>
            <a:spLocks noChangeShapeType="1"/>
          </p:cNvSpPr>
          <p:nvPr/>
        </p:nvSpPr>
        <p:spPr bwMode="auto">
          <a:xfrm flipH="1">
            <a:off x="5651500" y="3213100"/>
            <a:ext cx="936625" cy="0"/>
          </a:xfrm>
          <a:prstGeom prst="line">
            <a:avLst/>
          </a:prstGeom>
          <a:noFill/>
          <a:ln w="9525">
            <a:solidFill>
              <a:schemeClr val="tx1"/>
            </a:solidFill>
            <a:round/>
            <a:headEnd/>
            <a:tailEnd type="triangle" w="med" len="med"/>
          </a:ln>
          <a:effectLst/>
        </p:spPr>
        <p:txBody>
          <a:bodyPr/>
          <a:lstStyle/>
          <a:p>
            <a:endParaRPr lang="en-GB"/>
          </a:p>
        </p:txBody>
      </p:sp>
      <p:sp>
        <p:nvSpPr>
          <p:cNvPr id="49168" name="Line 16"/>
          <p:cNvSpPr>
            <a:spLocks noChangeShapeType="1"/>
          </p:cNvSpPr>
          <p:nvPr/>
        </p:nvSpPr>
        <p:spPr bwMode="auto">
          <a:xfrm>
            <a:off x="2843213" y="3213100"/>
            <a:ext cx="792162" cy="0"/>
          </a:xfrm>
          <a:prstGeom prst="line">
            <a:avLst/>
          </a:prstGeom>
          <a:noFill/>
          <a:ln w="9525">
            <a:solidFill>
              <a:schemeClr val="tx1"/>
            </a:solidFill>
            <a:round/>
            <a:headEnd/>
            <a:tailEnd type="triangle" w="med" len="med"/>
          </a:ln>
          <a:effectLst/>
        </p:spPr>
        <p:txBody>
          <a:bodyPr/>
          <a:lstStyle/>
          <a:p>
            <a:endParaRPr lang="en-GB"/>
          </a:p>
        </p:txBody>
      </p:sp>
      <p:sp>
        <p:nvSpPr>
          <p:cNvPr id="49169" name="Line 17"/>
          <p:cNvSpPr>
            <a:spLocks noChangeShapeType="1"/>
          </p:cNvSpPr>
          <p:nvPr/>
        </p:nvSpPr>
        <p:spPr bwMode="auto">
          <a:xfrm>
            <a:off x="4643438" y="1628775"/>
            <a:ext cx="0" cy="1223963"/>
          </a:xfrm>
          <a:prstGeom prst="line">
            <a:avLst/>
          </a:prstGeom>
          <a:noFill/>
          <a:ln w="9525">
            <a:solidFill>
              <a:schemeClr val="tx1"/>
            </a:solidFill>
            <a:round/>
            <a:headEnd/>
            <a:tailEnd type="triangle" w="med" len="med"/>
          </a:ln>
          <a:effectLst/>
        </p:spPr>
        <p:txBody>
          <a:bodyPr/>
          <a:lstStyle/>
          <a:p>
            <a:endParaRPr lang="en-GB"/>
          </a:p>
        </p:txBody>
      </p:sp>
      <p:sp>
        <p:nvSpPr>
          <p:cNvPr id="49170" name="Line 18"/>
          <p:cNvSpPr>
            <a:spLocks noChangeShapeType="1"/>
          </p:cNvSpPr>
          <p:nvPr/>
        </p:nvSpPr>
        <p:spPr bwMode="auto">
          <a:xfrm>
            <a:off x="1619250" y="4005263"/>
            <a:ext cx="6048375" cy="0"/>
          </a:xfrm>
          <a:prstGeom prst="line">
            <a:avLst/>
          </a:prstGeom>
          <a:noFill/>
          <a:ln w="9525">
            <a:solidFill>
              <a:schemeClr val="tx1"/>
            </a:solidFill>
            <a:round/>
            <a:headEnd/>
            <a:tailEnd/>
          </a:ln>
          <a:effectLst/>
        </p:spPr>
        <p:txBody>
          <a:bodyPr/>
          <a:lstStyle/>
          <a:p>
            <a:endParaRPr lang="en-GB"/>
          </a:p>
        </p:txBody>
      </p:sp>
      <p:sp>
        <p:nvSpPr>
          <p:cNvPr id="49171" name="Line 19"/>
          <p:cNvSpPr>
            <a:spLocks noChangeShapeType="1"/>
          </p:cNvSpPr>
          <p:nvPr/>
        </p:nvSpPr>
        <p:spPr bwMode="auto">
          <a:xfrm>
            <a:off x="1619250" y="4005263"/>
            <a:ext cx="0" cy="719137"/>
          </a:xfrm>
          <a:prstGeom prst="line">
            <a:avLst/>
          </a:prstGeom>
          <a:noFill/>
          <a:ln w="9525">
            <a:solidFill>
              <a:schemeClr val="tx1"/>
            </a:solidFill>
            <a:round/>
            <a:headEnd/>
            <a:tailEnd type="triangle" w="med" len="med"/>
          </a:ln>
          <a:effectLst/>
        </p:spPr>
        <p:txBody>
          <a:bodyPr/>
          <a:lstStyle/>
          <a:p>
            <a:endParaRPr lang="en-GB"/>
          </a:p>
        </p:txBody>
      </p:sp>
      <p:sp>
        <p:nvSpPr>
          <p:cNvPr id="49172" name="Line 20"/>
          <p:cNvSpPr>
            <a:spLocks noChangeShapeType="1"/>
          </p:cNvSpPr>
          <p:nvPr/>
        </p:nvSpPr>
        <p:spPr bwMode="auto">
          <a:xfrm>
            <a:off x="4643438" y="3500438"/>
            <a:ext cx="0" cy="1223962"/>
          </a:xfrm>
          <a:prstGeom prst="line">
            <a:avLst/>
          </a:prstGeom>
          <a:noFill/>
          <a:ln w="9525">
            <a:solidFill>
              <a:schemeClr val="tx1"/>
            </a:solidFill>
            <a:round/>
            <a:headEnd/>
            <a:tailEnd type="triangle" w="med" len="med"/>
          </a:ln>
          <a:effectLst/>
        </p:spPr>
        <p:txBody>
          <a:bodyPr/>
          <a:lstStyle/>
          <a:p>
            <a:endParaRPr lang="en-GB"/>
          </a:p>
        </p:txBody>
      </p:sp>
      <p:sp>
        <p:nvSpPr>
          <p:cNvPr id="49173" name="Line 21"/>
          <p:cNvSpPr>
            <a:spLocks noChangeShapeType="1"/>
          </p:cNvSpPr>
          <p:nvPr/>
        </p:nvSpPr>
        <p:spPr bwMode="auto">
          <a:xfrm>
            <a:off x="7667625" y="4005263"/>
            <a:ext cx="0" cy="647700"/>
          </a:xfrm>
          <a:prstGeom prst="line">
            <a:avLst/>
          </a:prstGeom>
          <a:noFill/>
          <a:ln w="9525">
            <a:solidFill>
              <a:schemeClr val="tx1"/>
            </a:solidFill>
            <a:round/>
            <a:headEnd/>
            <a:tailEnd type="triangle" w="med" len="med"/>
          </a:ln>
          <a:effectLst/>
        </p:spPr>
        <p:txBody>
          <a:bodyPr/>
          <a:lstStyle/>
          <a:p>
            <a:endParaRPr lang="en-GB"/>
          </a:p>
        </p:txBody>
      </p:sp>
      <p:sp>
        <p:nvSpPr>
          <p:cNvPr id="49174" name="Text Box 22"/>
          <p:cNvSpPr txBox="1">
            <a:spLocks noChangeArrowheads="1"/>
          </p:cNvSpPr>
          <p:nvPr/>
        </p:nvSpPr>
        <p:spPr bwMode="auto">
          <a:xfrm>
            <a:off x="519113" y="6040438"/>
            <a:ext cx="4578350" cy="366712"/>
          </a:xfrm>
          <a:prstGeom prst="rect">
            <a:avLst/>
          </a:prstGeom>
          <a:noFill/>
          <a:ln w="9525">
            <a:noFill/>
            <a:miter lim="800000"/>
            <a:headEnd/>
            <a:tailEnd/>
          </a:ln>
          <a:effectLst/>
        </p:spPr>
        <p:txBody>
          <a:bodyPr wrap="none">
            <a:spAutoFit/>
          </a:bodyPr>
          <a:lstStyle/>
          <a:p>
            <a:r>
              <a:rPr lang="en-GB" b="1"/>
              <a:t>Records for inventory in an MRP system</a:t>
            </a: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2"/>
          <p:cNvSpPr>
            <a:spLocks noGrp="1" noChangeArrowheads="1"/>
          </p:cNvSpPr>
          <p:nvPr>
            <p:ph type="title"/>
          </p:nvPr>
        </p:nvSpPr>
        <p:spPr/>
        <p:txBody>
          <a:bodyPr/>
          <a:lstStyle/>
          <a:p>
            <a:r>
              <a:rPr lang="en-GB"/>
              <a:t>Item Master File</a:t>
            </a:r>
          </a:p>
        </p:txBody>
      </p:sp>
      <p:sp>
        <p:nvSpPr>
          <p:cNvPr id="43011" name="Rectangle 3"/>
          <p:cNvSpPr>
            <a:spLocks noGrp="1" noChangeArrowheads="1"/>
          </p:cNvSpPr>
          <p:nvPr>
            <p:ph type="body" idx="1"/>
          </p:nvPr>
        </p:nvSpPr>
        <p:spPr/>
        <p:txBody>
          <a:bodyPr/>
          <a:lstStyle/>
          <a:p>
            <a:r>
              <a:rPr lang="en-GB"/>
              <a:t>Contains information such as on-hand inventory, quantities on order, lot sizes, safety stock to be held, lead times, and previous usage rates</a:t>
            </a: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2"/>
          <p:cNvSpPr>
            <a:spLocks noGrp="1" noChangeArrowheads="1"/>
          </p:cNvSpPr>
          <p:nvPr>
            <p:ph type="title"/>
          </p:nvPr>
        </p:nvSpPr>
        <p:spPr>
          <a:xfrm>
            <a:off x="457200" y="0"/>
            <a:ext cx="8229600" cy="908050"/>
          </a:xfrm>
        </p:spPr>
        <p:txBody>
          <a:bodyPr/>
          <a:lstStyle/>
          <a:p>
            <a:r>
              <a:rPr lang="en-GB"/>
              <a:t>Transaction File</a:t>
            </a:r>
          </a:p>
        </p:txBody>
      </p:sp>
      <p:sp>
        <p:nvSpPr>
          <p:cNvPr id="44035" name="Rectangle 3"/>
          <p:cNvSpPr>
            <a:spLocks noGrp="1" noChangeArrowheads="1"/>
          </p:cNvSpPr>
          <p:nvPr>
            <p:ph type="body" idx="1"/>
          </p:nvPr>
        </p:nvSpPr>
        <p:spPr>
          <a:xfrm>
            <a:off x="457200" y="908050"/>
            <a:ext cx="8229600" cy="5689600"/>
          </a:xfrm>
        </p:spPr>
        <p:txBody>
          <a:bodyPr/>
          <a:lstStyle/>
          <a:p>
            <a:pPr>
              <a:lnSpc>
                <a:spcPct val="80000"/>
              </a:lnSpc>
            </a:pPr>
            <a:r>
              <a:rPr lang="en-GB" sz="2800"/>
              <a:t>For the MRP system to function optimally, the system must know the level of the stock holding for each particular part number</a:t>
            </a:r>
          </a:p>
          <a:p>
            <a:pPr>
              <a:lnSpc>
                <a:spcPct val="80000"/>
              </a:lnSpc>
            </a:pPr>
            <a:r>
              <a:rPr lang="en-GB" sz="2800"/>
              <a:t>This means that the computer must know at all times what quantity of an item is available for use</a:t>
            </a:r>
          </a:p>
          <a:p>
            <a:pPr>
              <a:lnSpc>
                <a:spcPct val="80000"/>
              </a:lnSpc>
            </a:pPr>
            <a:r>
              <a:rPr lang="en-GB" sz="2800"/>
              <a:t>The transaction file keeps records of the receipt of orders, issues to the shop floor of parts, and the available balance for use</a:t>
            </a:r>
          </a:p>
          <a:p>
            <a:pPr>
              <a:lnSpc>
                <a:spcPct val="80000"/>
              </a:lnSpc>
            </a:pPr>
            <a:r>
              <a:rPr lang="en-GB" sz="2800"/>
              <a:t>Information in the transaction file is updated as the transaction takes place.  When items are received from the supplier, the system is updated as the stock is received.  The same happens with stock withdrawals from inventory</a:t>
            </a: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2"/>
          <p:cNvSpPr>
            <a:spLocks noGrp="1" noChangeArrowheads="1"/>
          </p:cNvSpPr>
          <p:nvPr>
            <p:ph type="title"/>
          </p:nvPr>
        </p:nvSpPr>
        <p:spPr>
          <a:xfrm>
            <a:off x="457200" y="0"/>
            <a:ext cx="8229600" cy="1052513"/>
          </a:xfrm>
        </p:spPr>
        <p:txBody>
          <a:bodyPr/>
          <a:lstStyle/>
          <a:p>
            <a:r>
              <a:rPr lang="en-GB"/>
              <a:t>The Location File</a:t>
            </a:r>
          </a:p>
        </p:txBody>
      </p:sp>
      <p:sp>
        <p:nvSpPr>
          <p:cNvPr id="45059" name="Rectangle 3"/>
          <p:cNvSpPr>
            <a:spLocks noGrp="1" noChangeArrowheads="1"/>
          </p:cNvSpPr>
          <p:nvPr>
            <p:ph type="body" idx="1"/>
          </p:nvPr>
        </p:nvSpPr>
        <p:spPr>
          <a:xfrm>
            <a:off x="457200" y="981075"/>
            <a:ext cx="8229600" cy="5688013"/>
          </a:xfrm>
        </p:spPr>
        <p:txBody>
          <a:bodyPr/>
          <a:lstStyle/>
          <a:p>
            <a:r>
              <a:rPr lang="en-GB" sz="2800"/>
              <a:t>Like any department in an organisation, a warehouse also needs to be managed properly</a:t>
            </a:r>
          </a:p>
          <a:p>
            <a:r>
              <a:rPr lang="en-GB" sz="2800"/>
              <a:t>Most organisations use </a:t>
            </a:r>
            <a:r>
              <a:rPr lang="en-GB" sz="2800" b="1"/>
              <a:t>fixed bin systems</a:t>
            </a:r>
            <a:r>
              <a:rPr lang="en-GB" sz="2800"/>
              <a:t> for storing inventory.  A part number is always allocated a bin number and that particular part is always stored in that bin</a:t>
            </a:r>
          </a:p>
          <a:p>
            <a:r>
              <a:rPr lang="en-GB" sz="2800"/>
              <a:t>This system might not be ideal for organisations with ever-changing parts.  In these cases, </a:t>
            </a:r>
            <a:r>
              <a:rPr lang="en-GB" sz="2800" b="1"/>
              <a:t>random bin systems</a:t>
            </a:r>
            <a:r>
              <a:rPr lang="en-GB" sz="2800"/>
              <a:t> are employed</a:t>
            </a:r>
          </a:p>
          <a:p>
            <a:r>
              <a:rPr lang="en-GB" sz="2800"/>
              <a:t>Every time a new part is received, the computer makes a decision regarding the bin in which that particular part is to be stored</a:t>
            </a: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2"/>
          <p:cNvSpPr>
            <a:spLocks noGrp="1" noChangeArrowheads="1"/>
          </p:cNvSpPr>
          <p:nvPr>
            <p:ph type="title"/>
          </p:nvPr>
        </p:nvSpPr>
        <p:spPr/>
        <p:txBody>
          <a:bodyPr/>
          <a:lstStyle/>
          <a:p>
            <a:r>
              <a:rPr lang="en-GB"/>
              <a:t>The Location File</a:t>
            </a:r>
          </a:p>
        </p:txBody>
      </p:sp>
      <p:sp>
        <p:nvSpPr>
          <p:cNvPr id="46083" name="Rectangle 3"/>
          <p:cNvSpPr>
            <a:spLocks noGrp="1" noChangeArrowheads="1"/>
          </p:cNvSpPr>
          <p:nvPr>
            <p:ph type="body" idx="1"/>
          </p:nvPr>
        </p:nvSpPr>
        <p:spPr>
          <a:xfrm>
            <a:off x="457200" y="1600200"/>
            <a:ext cx="8229600" cy="5068888"/>
          </a:xfrm>
        </p:spPr>
        <p:txBody>
          <a:bodyPr/>
          <a:lstStyle/>
          <a:p>
            <a:pPr>
              <a:lnSpc>
                <a:spcPct val="90000"/>
              </a:lnSpc>
            </a:pPr>
            <a:r>
              <a:rPr lang="en-GB"/>
              <a:t>The random method must be carefully managed because the same part number might be stored at various locations in the warehouse.</a:t>
            </a:r>
          </a:p>
          <a:p>
            <a:pPr>
              <a:lnSpc>
                <a:spcPct val="90000"/>
              </a:lnSpc>
            </a:pPr>
            <a:r>
              <a:rPr lang="en-GB"/>
              <a:t>An important advantage of this system is that stock turnover can be better managed by making use of the first in/first out principle</a:t>
            </a:r>
          </a:p>
          <a:p>
            <a:pPr>
              <a:lnSpc>
                <a:spcPct val="90000"/>
              </a:lnSpc>
            </a:pPr>
            <a:r>
              <a:rPr lang="en-GB"/>
              <a:t>This system can also assist with better utilisation of the space in the warehouse</a:t>
            </a: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2"/>
          <p:cNvSpPr>
            <a:spLocks noGrp="1" noChangeArrowheads="1"/>
          </p:cNvSpPr>
          <p:nvPr>
            <p:ph type="title"/>
          </p:nvPr>
        </p:nvSpPr>
        <p:spPr>
          <a:xfrm>
            <a:off x="457200" y="0"/>
            <a:ext cx="8229600" cy="908050"/>
          </a:xfrm>
        </p:spPr>
        <p:txBody>
          <a:bodyPr/>
          <a:lstStyle/>
          <a:p>
            <a:r>
              <a:rPr lang="en-GB"/>
              <a:t>Structure of an MRP System</a:t>
            </a:r>
          </a:p>
        </p:txBody>
      </p:sp>
      <p:sp>
        <p:nvSpPr>
          <p:cNvPr id="47107" name="Rectangle 3"/>
          <p:cNvSpPr>
            <a:spLocks noGrp="1" noChangeArrowheads="1"/>
          </p:cNvSpPr>
          <p:nvPr>
            <p:ph type="body" idx="1"/>
          </p:nvPr>
        </p:nvSpPr>
        <p:spPr>
          <a:xfrm>
            <a:off x="457200" y="908050"/>
            <a:ext cx="8229600" cy="5689600"/>
          </a:xfrm>
        </p:spPr>
        <p:txBody>
          <a:bodyPr/>
          <a:lstStyle/>
          <a:p>
            <a:pPr>
              <a:lnSpc>
                <a:spcPct val="90000"/>
              </a:lnSpc>
            </a:pPr>
            <a:r>
              <a:rPr lang="en-GB" sz="2800"/>
              <a:t>The preceding discussion has shown that, for an organisation to have a genuine MRP system, it needs an MPS, a BOM, records for inventory and purchasing, and the lead times for each item</a:t>
            </a:r>
          </a:p>
          <a:p>
            <a:pPr>
              <a:lnSpc>
                <a:spcPct val="90000"/>
              </a:lnSpc>
            </a:pPr>
            <a:r>
              <a:rPr lang="en-GB" sz="2800"/>
              <a:t>Once accurate information is available, the gross requirements for an item can be determined</a:t>
            </a:r>
          </a:p>
          <a:p>
            <a:pPr>
              <a:lnSpc>
                <a:spcPct val="90000"/>
              </a:lnSpc>
            </a:pPr>
            <a:r>
              <a:rPr lang="en-GB" sz="2800"/>
              <a:t>The MRP system uses the information contained in the MPS and explodes it into the time phased requirements for things such as assemblies, parts and raw materials</a:t>
            </a:r>
          </a:p>
          <a:p>
            <a:pPr>
              <a:lnSpc>
                <a:spcPct val="90000"/>
              </a:lnSpc>
            </a:pPr>
            <a:r>
              <a:rPr lang="en-GB" sz="2800"/>
              <a:t>The exploded bill of material quantities is known as the </a:t>
            </a:r>
            <a:r>
              <a:rPr lang="en-GB" sz="2800" b="1"/>
              <a:t>gross requirements</a:t>
            </a:r>
            <a:endParaRPr lang="en-GB" sz="2800"/>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2"/>
          <p:cNvSpPr>
            <a:spLocks noGrp="1" noChangeArrowheads="1"/>
          </p:cNvSpPr>
          <p:nvPr>
            <p:ph type="title"/>
          </p:nvPr>
        </p:nvSpPr>
        <p:spPr>
          <a:xfrm>
            <a:off x="457200" y="0"/>
            <a:ext cx="8229600" cy="908050"/>
          </a:xfrm>
        </p:spPr>
        <p:txBody>
          <a:bodyPr/>
          <a:lstStyle/>
          <a:p>
            <a:r>
              <a:rPr lang="en-GB"/>
              <a:t>Structure of an MRP System</a:t>
            </a:r>
          </a:p>
        </p:txBody>
      </p:sp>
      <p:sp>
        <p:nvSpPr>
          <p:cNvPr id="50179" name="Rectangle 3"/>
          <p:cNvSpPr>
            <a:spLocks noGrp="1" noChangeArrowheads="1"/>
          </p:cNvSpPr>
          <p:nvPr>
            <p:ph type="body" idx="1"/>
          </p:nvPr>
        </p:nvSpPr>
        <p:spPr>
          <a:xfrm>
            <a:off x="457200" y="908050"/>
            <a:ext cx="8229600" cy="5761038"/>
          </a:xfrm>
        </p:spPr>
        <p:txBody>
          <a:bodyPr/>
          <a:lstStyle/>
          <a:p>
            <a:pPr>
              <a:lnSpc>
                <a:spcPct val="90000"/>
              </a:lnSpc>
            </a:pPr>
            <a:r>
              <a:rPr lang="en-GB"/>
              <a:t>The </a:t>
            </a:r>
            <a:r>
              <a:rPr lang="en-GB" b="1"/>
              <a:t>gross requirements</a:t>
            </a:r>
            <a:r>
              <a:rPr lang="en-GB"/>
              <a:t> are the total demand that can be expected for any item or raw material in a predetermined time period</a:t>
            </a:r>
          </a:p>
          <a:p>
            <a:pPr>
              <a:lnSpc>
                <a:spcPct val="90000"/>
              </a:lnSpc>
            </a:pPr>
            <a:r>
              <a:rPr lang="en-GB"/>
              <a:t>It is important to note that the gross requirement plan’s departure point is that there is no inventory available</a:t>
            </a:r>
          </a:p>
          <a:p>
            <a:pPr>
              <a:lnSpc>
                <a:spcPct val="90000"/>
              </a:lnSpc>
            </a:pPr>
            <a:r>
              <a:rPr lang="en-GB"/>
              <a:t>The assumption therefore is that there will be purchased orders</a:t>
            </a:r>
          </a:p>
          <a:p>
            <a:pPr>
              <a:lnSpc>
                <a:spcPct val="90000"/>
              </a:lnSpc>
            </a:pPr>
            <a:r>
              <a:rPr lang="en-GB"/>
              <a:t>On the other hand, the </a:t>
            </a:r>
            <a:r>
              <a:rPr lang="en-GB" b="1"/>
              <a:t>net requirement plan</a:t>
            </a:r>
            <a:r>
              <a:rPr lang="en-GB"/>
              <a:t> uses the assumption that there is some inventory available</a:t>
            </a:r>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2"/>
          <p:cNvSpPr>
            <a:spLocks noGrp="1" noChangeArrowheads="1"/>
          </p:cNvSpPr>
          <p:nvPr>
            <p:ph type="title"/>
          </p:nvPr>
        </p:nvSpPr>
        <p:spPr>
          <a:xfrm>
            <a:off x="457200" y="0"/>
            <a:ext cx="8229600" cy="908050"/>
          </a:xfrm>
        </p:spPr>
        <p:txBody>
          <a:bodyPr/>
          <a:lstStyle/>
          <a:p>
            <a:r>
              <a:rPr lang="en-GB"/>
              <a:t>Structure of an MRP System</a:t>
            </a:r>
          </a:p>
        </p:txBody>
      </p:sp>
      <p:sp>
        <p:nvSpPr>
          <p:cNvPr id="51203" name="Rectangle 3"/>
          <p:cNvSpPr>
            <a:spLocks noGrp="1" noChangeArrowheads="1"/>
          </p:cNvSpPr>
          <p:nvPr>
            <p:ph type="body" idx="1"/>
          </p:nvPr>
        </p:nvSpPr>
        <p:spPr>
          <a:xfrm>
            <a:off x="457200" y="981075"/>
            <a:ext cx="8229600" cy="5616575"/>
          </a:xfrm>
        </p:spPr>
        <p:txBody>
          <a:bodyPr/>
          <a:lstStyle/>
          <a:p>
            <a:pPr>
              <a:lnSpc>
                <a:spcPct val="90000"/>
              </a:lnSpc>
            </a:pPr>
            <a:r>
              <a:rPr lang="en-GB" sz="2800"/>
              <a:t>The net requirement plan will accentuate the requirements of the material the organisation will actually require</a:t>
            </a:r>
          </a:p>
          <a:p>
            <a:pPr>
              <a:lnSpc>
                <a:spcPct val="90000"/>
              </a:lnSpc>
            </a:pPr>
            <a:r>
              <a:rPr lang="en-GB" sz="2800"/>
              <a:t>Using this type of plan will enable an operations manager to determine what material has been allocated to which jobs but not yet been used</a:t>
            </a:r>
          </a:p>
          <a:p>
            <a:pPr>
              <a:lnSpc>
                <a:spcPct val="90000"/>
              </a:lnSpc>
            </a:pPr>
            <a:r>
              <a:rPr lang="en-GB" sz="2800"/>
              <a:t>This type of inventory is known as allocated inventory.  Allocated inventory is inventory that can be used only for the job to which it has been allocated</a:t>
            </a:r>
          </a:p>
          <a:p>
            <a:pPr>
              <a:lnSpc>
                <a:spcPct val="90000"/>
              </a:lnSpc>
            </a:pPr>
            <a:r>
              <a:rPr lang="en-GB" sz="2800"/>
              <a:t>To simplify the whole process as described above, the assumption is made that no safety will be included</a:t>
            </a:r>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2"/>
          <p:cNvSpPr>
            <a:spLocks noGrp="1" noChangeArrowheads="1"/>
          </p:cNvSpPr>
          <p:nvPr>
            <p:ph type="title"/>
          </p:nvPr>
        </p:nvSpPr>
        <p:spPr>
          <a:xfrm>
            <a:off x="457200" y="0"/>
            <a:ext cx="8229600" cy="908050"/>
          </a:xfrm>
        </p:spPr>
        <p:txBody>
          <a:bodyPr/>
          <a:lstStyle/>
          <a:p>
            <a:r>
              <a:rPr lang="en-GB"/>
              <a:t>Structure of an MRP System</a:t>
            </a:r>
          </a:p>
        </p:txBody>
      </p:sp>
      <p:sp>
        <p:nvSpPr>
          <p:cNvPr id="52227" name="Rectangle 3"/>
          <p:cNvSpPr>
            <a:spLocks noGrp="1" noChangeArrowheads="1"/>
          </p:cNvSpPr>
          <p:nvPr>
            <p:ph type="body" idx="1"/>
          </p:nvPr>
        </p:nvSpPr>
        <p:spPr>
          <a:xfrm>
            <a:off x="179388" y="981075"/>
            <a:ext cx="8785225" cy="5616575"/>
          </a:xfrm>
        </p:spPr>
        <p:txBody>
          <a:bodyPr/>
          <a:lstStyle/>
          <a:p>
            <a:pPr>
              <a:lnSpc>
                <a:spcPct val="80000"/>
              </a:lnSpc>
            </a:pPr>
            <a:r>
              <a:rPr lang="en-GB" sz="2800"/>
              <a:t>Planned-order releases determines the sizes and timing of orders</a:t>
            </a:r>
          </a:p>
          <a:p>
            <a:pPr>
              <a:lnSpc>
                <a:spcPct val="80000"/>
              </a:lnSpc>
            </a:pPr>
            <a:r>
              <a:rPr lang="en-GB" sz="2800"/>
              <a:t>Planned-order releases is the amount of an item that the organisation plans to order in a specific period.  The total in this instance is derived from the planned-order receipts minus the lead-time for delivery</a:t>
            </a:r>
          </a:p>
          <a:p>
            <a:pPr>
              <a:lnSpc>
                <a:spcPct val="80000"/>
              </a:lnSpc>
            </a:pPr>
            <a:r>
              <a:rPr lang="en-GB" sz="2800"/>
              <a:t>The amount of an item that the organisation plans to order in a specific period maybe a fixed quantity or an order quantity that will cover the exact quantity that is required at that specific time</a:t>
            </a:r>
          </a:p>
          <a:p>
            <a:pPr>
              <a:lnSpc>
                <a:spcPct val="80000"/>
              </a:lnSpc>
            </a:pPr>
            <a:r>
              <a:rPr lang="en-GB" sz="2800"/>
              <a:t>These two types of order quantities are most widely used in industry.  The timing of the receipts of the quantities specified in planned-order releases is shown by </a:t>
            </a:r>
            <a:r>
              <a:rPr lang="en-GB" sz="2800" b="1"/>
              <a:t>planned order receipts</a:t>
            </a:r>
            <a:endParaRPr lang="en-GB" sz="2800"/>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2"/>
          <p:cNvSpPr>
            <a:spLocks noGrp="1" noChangeArrowheads="1"/>
          </p:cNvSpPr>
          <p:nvPr>
            <p:ph type="title"/>
          </p:nvPr>
        </p:nvSpPr>
        <p:spPr>
          <a:xfrm>
            <a:off x="457200" y="0"/>
            <a:ext cx="8229600" cy="981075"/>
          </a:xfrm>
        </p:spPr>
        <p:txBody>
          <a:bodyPr/>
          <a:lstStyle/>
          <a:p>
            <a:r>
              <a:rPr lang="en-GB"/>
              <a:t>Structure of an MRP System</a:t>
            </a:r>
          </a:p>
        </p:txBody>
      </p:sp>
      <p:sp>
        <p:nvSpPr>
          <p:cNvPr id="53251" name="Rectangle 3"/>
          <p:cNvSpPr>
            <a:spLocks noGrp="1" noChangeArrowheads="1"/>
          </p:cNvSpPr>
          <p:nvPr>
            <p:ph type="body" idx="1"/>
          </p:nvPr>
        </p:nvSpPr>
        <p:spPr>
          <a:xfrm>
            <a:off x="468313" y="981075"/>
            <a:ext cx="8229600" cy="5688013"/>
          </a:xfrm>
        </p:spPr>
        <p:txBody>
          <a:bodyPr/>
          <a:lstStyle/>
          <a:p>
            <a:pPr>
              <a:lnSpc>
                <a:spcPct val="90000"/>
              </a:lnSpc>
            </a:pPr>
            <a:r>
              <a:rPr lang="en-GB" sz="2800" b="1" u="sng"/>
              <a:t>Gross requirements</a:t>
            </a:r>
            <a:r>
              <a:rPr lang="en-GB" sz="2800"/>
              <a:t>: - this is the total demand that can be expected for any item or raw materials in a predetermined time period</a:t>
            </a:r>
            <a:endParaRPr lang="en-GB" sz="2800" b="1" u="sng"/>
          </a:p>
          <a:p>
            <a:pPr>
              <a:lnSpc>
                <a:spcPct val="90000"/>
              </a:lnSpc>
            </a:pPr>
            <a:r>
              <a:rPr lang="en-GB" sz="2800" b="1" u="sng"/>
              <a:t>Scheduled receipts</a:t>
            </a:r>
            <a:r>
              <a:rPr lang="en-GB" sz="2800"/>
              <a:t>: - these are the open orders still outstanding.  This means the orders have been placed at suppliers but not yet received.  These quantities will be received at the beginning of a production period</a:t>
            </a:r>
            <a:endParaRPr lang="en-GB" sz="2800" b="1" u="sng"/>
          </a:p>
          <a:p>
            <a:pPr>
              <a:lnSpc>
                <a:spcPct val="90000"/>
              </a:lnSpc>
            </a:pPr>
            <a:r>
              <a:rPr lang="en-GB" sz="2800" b="1" u="sng"/>
              <a:t>Project on hand</a:t>
            </a:r>
            <a:r>
              <a:rPr lang="en-GB" sz="2800"/>
              <a:t>: - this quantity is the expected amount of any item that will be available at the beginning of a specific period.  These quantities are made from scheduled receipts and any inventory left over from the previous period</a:t>
            </a:r>
            <a:endParaRPr lang="en-GB" sz="2800" b="1" u="sng"/>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2"/>
          <p:cNvSpPr>
            <a:spLocks noGrp="1" noChangeArrowheads="1"/>
          </p:cNvSpPr>
          <p:nvPr>
            <p:ph type="title"/>
          </p:nvPr>
        </p:nvSpPr>
        <p:spPr>
          <a:xfrm>
            <a:off x="457200" y="0"/>
            <a:ext cx="8229600" cy="908050"/>
          </a:xfrm>
        </p:spPr>
        <p:txBody>
          <a:bodyPr/>
          <a:lstStyle/>
          <a:p>
            <a:r>
              <a:rPr lang="en-GB"/>
              <a:t>Structure of an MRP System</a:t>
            </a:r>
          </a:p>
        </p:txBody>
      </p:sp>
      <p:sp>
        <p:nvSpPr>
          <p:cNvPr id="54275" name="Rectangle 3"/>
          <p:cNvSpPr>
            <a:spLocks noGrp="1" noChangeArrowheads="1"/>
          </p:cNvSpPr>
          <p:nvPr>
            <p:ph type="body" idx="1"/>
          </p:nvPr>
        </p:nvSpPr>
        <p:spPr>
          <a:xfrm>
            <a:off x="179388" y="836613"/>
            <a:ext cx="8785225" cy="5761037"/>
          </a:xfrm>
        </p:spPr>
        <p:txBody>
          <a:bodyPr/>
          <a:lstStyle/>
          <a:p>
            <a:r>
              <a:rPr lang="en-GB" sz="2800" b="1" u="sng"/>
              <a:t>Net requirements</a:t>
            </a:r>
            <a:r>
              <a:rPr lang="en-GB" sz="2800"/>
              <a:t>: - this is the exact amount of an item that will be needed in a specific time period</a:t>
            </a:r>
            <a:endParaRPr lang="en-GB" sz="2800" b="1" u="sng"/>
          </a:p>
          <a:p>
            <a:r>
              <a:rPr lang="en-GB" sz="2800" b="1" u="sng"/>
              <a:t>Planned-order receipts</a:t>
            </a:r>
            <a:r>
              <a:rPr lang="en-GB" sz="2800"/>
              <a:t>: - this is the amount of material expected to be received at the beginning of the time period in which it is required</a:t>
            </a:r>
            <a:endParaRPr lang="en-GB" sz="2800" b="1" u="sng"/>
          </a:p>
          <a:p>
            <a:r>
              <a:rPr lang="en-GB" sz="2800" b="1" u="sng"/>
              <a:t>If lot-for-lot ordering</a:t>
            </a:r>
            <a:r>
              <a:rPr lang="en-GB" sz="2800"/>
              <a:t>: - is used, the quantity will be the exact amount required.  That means that it will meet the net requirements for that item</a:t>
            </a:r>
            <a:endParaRPr lang="en-GB" sz="2800" b="1" u="sng"/>
          </a:p>
          <a:p>
            <a:r>
              <a:rPr lang="en-GB" sz="2800"/>
              <a:t>If </a:t>
            </a:r>
            <a:r>
              <a:rPr lang="en-GB" sz="2800" b="1" u="sng"/>
              <a:t>Lot sizing</a:t>
            </a:r>
            <a:r>
              <a:rPr lang="en-GB" sz="2800"/>
              <a:t> is used, the planned-order receipts might exceed the net requirements.  In this case, a predetermined order quantity is ordered</a:t>
            </a:r>
            <a:endParaRPr lang="en-GB" sz="2800" b="1" u="sng"/>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2"/>
          <p:cNvSpPr>
            <a:spLocks noGrp="1" noChangeArrowheads="1"/>
          </p:cNvSpPr>
          <p:nvPr>
            <p:ph type="title"/>
          </p:nvPr>
        </p:nvSpPr>
        <p:spPr/>
        <p:txBody>
          <a:bodyPr/>
          <a:lstStyle/>
          <a:p>
            <a:r>
              <a:rPr lang="en-GB"/>
              <a:t>Outputs of an MRP System</a:t>
            </a:r>
          </a:p>
        </p:txBody>
      </p:sp>
      <p:sp>
        <p:nvSpPr>
          <p:cNvPr id="55299" name="Rectangle 3"/>
          <p:cNvSpPr>
            <a:spLocks noGrp="1" noChangeArrowheads="1"/>
          </p:cNvSpPr>
          <p:nvPr>
            <p:ph type="body" idx="1"/>
          </p:nvPr>
        </p:nvSpPr>
        <p:spPr>
          <a:xfrm>
            <a:off x="457200" y="1600200"/>
            <a:ext cx="8229600" cy="4997450"/>
          </a:xfrm>
        </p:spPr>
        <p:txBody>
          <a:bodyPr/>
          <a:lstStyle/>
          <a:p>
            <a:pPr marL="609600" indent="-609600"/>
            <a:r>
              <a:rPr lang="en-GB"/>
              <a:t>Certain information is produced if an organisation uses an MRP system</a:t>
            </a:r>
          </a:p>
          <a:p>
            <a:pPr marL="609600" indent="-609600"/>
            <a:r>
              <a:rPr lang="en-GB"/>
              <a:t>The MRP system’s outputs are classified into two types of reports</a:t>
            </a:r>
          </a:p>
          <a:p>
            <a:pPr marL="609600" indent="-609600">
              <a:buFontTx/>
              <a:buAutoNum type="arabicPeriod"/>
            </a:pPr>
            <a:r>
              <a:rPr lang="en-GB" b="1" u="sng"/>
              <a:t>Primary reports</a:t>
            </a:r>
            <a:r>
              <a:rPr lang="en-GB"/>
              <a:t>: - these are the main reports produced</a:t>
            </a:r>
            <a:endParaRPr lang="en-GB" b="1" u="sng"/>
          </a:p>
          <a:p>
            <a:pPr marL="609600" indent="-609600">
              <a:buFontTx/>
              <a:buAutoNum type="arabicPeriod"/>
            </a:pPr>
            <a:r>
              <a:rPr lang="en-GB" b="1" u="sng"/>
              <a:t>Secondary reports</a:t>
            </a:r>
            <a:r>
              <a:rPr lang="en-GB"/>
              <a:t>: - these are the optional reports produced</a:t>
            </a:r>
            <a:endParaRPr lang="en-GB" b="1" u="sng"/>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2"/>
          <p:cNvSpPr>
            <a:spLocks noGrp="1" noChangeArrowheads="1"/>
          </p:cNvSpPr>
          <p:nvPr>
            <p:ph type="title"/>
          </p:nvPr>
        </p:nvSpPr>
        <p:spPr>
          <a:xfrm>
            <a:off x="457200" y="0"/>
            <a:ext cx="8229600" cy="836613"/>
          </a:xfrm>
        </p:spPr>
        <p:txBody>
          <a:bodyPr/>
          <a:lstStyle/>
          <a:p>
            <a:r>
              <a:rPr lang="en-GB"/>
              <a:t>Primary Reports</a:t>
            </a:r>
          </a:p>
        </p:txBody>
      </p:sp>
      <p:sp>
        <p:nvSpPr>
          <p:cNvPr id="56323" name="Rectangle 3"/>
          <p:cNvSpPr>
            <a:spLocks noGrp="1" noChangeArrowheads="1"/>
          </p:cNvSpPr>
          <p:nvPr>
            <p:ph type="body" idx="1"/>
          </p:nvPr>
        </p:nvSpPr>
        <p:spPr>
          <a:xfrm>
            <a:off x="457200" y="908050"/>
            <a:ext cx="8229600" cy="5689600"/>
          </a:xfrm>
        </p:spPr>
        <p:txBody>
          <a:bodyPr/>
          <a:lstStyle/>
          <a:p>
            <a:pPr marL="609600" indent="-609600">
              <a:lnSpc>
                <a:spcPct val="90000"/>
              </a:lnSpc>
            </a:pPr>
            <a:r>
              <a:rPr lang="en-GB" sz="2800"/>
              <a:t>The planning and control of production and inventory forms part of the primary reports</a:t>
            </a:r>
          </a:p>
          <a:p>
            <a:pPr marL="609600" indent="-609600">
              <a:lnSpc>
                <a:spcPct val="90000"/>
              </a:lnSpc>
            </a:pPr>
            <a:r>
              <a:rPr lang="en-GB" sz="2800"/>
              <a:t>Therefore the outputs of the MRP system dynamically provide the schedules for future material usage</a:t>
            </a:r>
          </a:p>
          <a:p>
            <a:pPr marL="609600" indent="-609600">
              <a:lnSpc>
                <a:spcPct val="90000"/>
              </a:lnSpc>
            </a:pPr>
            <a:r>
              <a:rPr lang="en-GB" sz="2800"/>
              <a:t>To ensure effective reporting, the primary reports should contain the following information:</a:t>
            </a:r>
          </a:p>
          <a:p>
            <a:pPr marL="609600" indent="-609600">
              <a:lnSpc>
                <a:spcPct val="90000"/>
              </a:lnSpc>
              <a:buFontTx/>
              <a:buAutoNum type="arabicPeriod"/>
            </a:pPr>
            <a:r>
              <a:rPr lang="en-GB" sz="2800" b="1" u="sng"/>
              <a:t>Change report</a:t>
            </a:r>
            <a:r>
              <a:rPr lang="en-GB" sz="2800"/>
              <a:t>: - this details all the changes that can be done to existing orders.  These changes include changes to due dates (delivery dates) and quantities ordered and cancellations by customers</a:t>
            </a:r>
            <a:endParaRPr lang="en-GB" sz="2800" b="1" u="sng"/>
          </a:p>
        </p:txBody>
      </p:sp>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2"/>
          <p:cNvSpPr>
            <a:spLocks noGrp="1" noChangeArrowheads="1"/>
          </p:cNvSpPr>
          <p:nvPr>
            <p:ph type="title"/>
          </p:nvPr>
        </p:nvSpPr>
        <p:spPr>
          <a:xfrm>
            <a:off x="457200" y="0"/>
            <a:ext cx="8229600" cy="836613"/>
          </a:xfrm>
        </p:spPr>
        <p:txBody>
          <a:bodyPr/>
          <a:lstStyle/>
          <a:p>
            <a:r>
              <a:rPr lang="en-GB"/>
              <a:t>Primary Reports</a:t>
            </a:r>
          </a:p>
        </p:txBody>
      </p:sp>
      <p:sp>
        <p:nvSpPr>
          <p:cNvPr id="57347" name="Rectangle 3"/>
          <p:cNvSpPr>
            <a:spLocks noGrp="1" noChangeArrowheads="1"/>
          </p:cNvSpPr>
          <p:nvPr>
            <p:ph type="body" idx="1"/>
          </p:nvPr>
        </p:nvSpPr>
        <p:spPr>
          <a:xfrm>
            <a:off x="457200" y="908050"/>
            <a:ext cx="8229600" cy="5761038"/>
          </a:xfrm>
        </p:spPr>
        <p:txBody>
          <a:bodyPr/>
          <a:lstStyle/>
          <a:p>
            <a:pPr marL="609600" indent="-609600">
              <a:lnSpc>
                <a:spcPct val="90000"/>
              </a:lnSpc>
              <a:buFontTx/>
              <a:buNone/>
            </a:pPr>
            <a:r>
              <a:rPr lang="en-GB"/>
              <a:t>2.  </a:t>
            </a:r>
            <a:r>
              <a:rPr lang="en-GB" b="1" u="sng"/>
              <a:t>Orders planned</a:t>
            </a:r>
            <a:r>
              <a:rPr lang="en-GB"/>
              <a:t>: - this report provides information regarding the number of orders.  The report will include the quantities of the orders as well as the dates by which these orders should be delivered</a:t>
            </a:r>
          </a:p>
          <a:p>
            <a:pPr marL="609600" indent="-609600">
              <a:lnSpc>
                <a:spcPct val="90000"/>
              </a:lnSpc>
              <a:buFontTx/>
              <a:buNone/>
            </a:pPr>
            <a:r>
              <a:rPr lang="en-GB"/>
              <a:t>3.  </a:t>
            </a:r>
            <a:r>
              <a:rPr lang="en-GB" b="1" u="sng"/>
              <a:t>Orders released</a:t>
            </a:r>
            <a:r>
              <a:rPr lang="en-GB"/>
              <a:t>: - is not a report in the true sense.  This type of report is the authorisation to start work on any particular order.  No order can be launched onto the shop floor without the authorisation of this report</a:t>
            </a:r>
          </a:p>
        </p:txBody>
      </p:sp>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2"/>
          <p:cNvSpPr>
            <a:spLocks noGrp="1" noChangeArrowheads="1"/>
          </p:cNvSpPr>
          <p:nvPr>
            <p:ph type="title"/>
          </p:nvPr>
        </p:nvSpPr>
        <p:spPr>
          <a:xfrm>
            <a:off x="457200" y="0"/>
            <a:ext cx="8229600" cy="765175"/>
          </a:xfrm>
        </p:spPr>
        <p:txBody>
          <a:bodyPr/>
          <a:lstStyle/>
          <a:p>
            <a:r>
              <a:rPr lang="en-GB"/>
              <a:t>Secondary Reports</a:t>
            </a:r>
          </a:p>
        </p:txBody>
      </p:sp>
      <p:sp>
        <p:nvSpPr>
          <p:cNvPr id="58371" name="Rectangle 3"/>
          <p:cNvSpPr>
            <a:spLocks noGrp="1" noChangeArrowheads="1"/>
          </p:cNvSpPr>
          <p:nvPr>
            <p:ph type="body" idx="1"/>
          </p:nvPr>
        </p:nvSpPr>
        <p:spPr>
          <a:xfrm>
            <a:off x="179388" y="908050"/>
            <a:ext cx="8785225" cy="5761038"/>
          </a:xfrm>
        </p:spPr>
        <p:txBody>
          <a:bodyPr/>
          <a:lstStyle/>
          <a:p>
            <a:pPr marL="609600" indent="-609600"/>
            <a:r>
              <a:rPr lang="en-GB" sz="2800"/>
              <a:t>All reports that deal with measuring the performance of control mechanisms and performance of the planning process and exception reports are classed as secondary reports</a:t>
            </a:r>
          </a:p>
          <a:p>
            <a:pPr marL="609600" indent="-609600"/>
            <a:r>
              <a:rPr lang="en-GB" sz="2800"/>
              <a:t>The following are some of the most frequently used secondary reports</a:t>
            </a:r>
          </a:p>
          <a:p>
            <a:pPr marL="609600" indent="-609600">
              <a:buFontTx/>
              <a:buAutoNum type="arabicPeriod"/>
            </a:pPr>
            <a:r>
              <a:rPr lang="en-GB" sz="2800" b="1" u="sng"/>
              <a:t>Reports concerning performance control</a:t>
            </a:r>
            <a:r>
              <a:rPr lang="en-GB" sz="2800"/>
              <a:t>: - this type of report will evaluate the performance of the system as a whole</a:t>
            </a:r>
          </a:p>
          <a:p>
            <a:pPr marL="609600" indent="-609600">
              <a:buFontTx/>
              <a:buNone/>
            </a:pPr>
            <a:r>
              <a:rPr lang="en-GB" sz="2800"/>
              <a:t>	By using this type of report, operations managers can measure any deviation from the plan</a:t>
            </a:r>
          </a:p>
        </p:txBody>
      </p:sp>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2"/>
          <p:cNvSpPr>
            <a:spLocks noGrp="1" noChangeArrowheads="1"/>
          </p:cNvSpPr>
          <p:nvPr>
            <p:ph type="title"/>
          </p:nvPr>
        </p:nvSpPr>
        <p:spPr>
          <a:xfrm>
            <a:off x="457200" y="0"/>
            <a:ext cx="8229600" cy="836613"/>
          </a:xfrm>
        </p:spPr>
        <p:txBody>
          <a:bodyPr/>
          <a:lstStyle/>
          <a:p>
            <a:r>
              <a:rPr lang="en-GB"/>
              <a:t>Secondary Reports</a:t>
            </a:r>
          </a:p>
        </p:txBody>
      </p:sp>
      <p:sp>
        <p:nvSpPr>
          <p:cNvPr id="59395" name="Rectangle 3"/>
          <p:cNvSpPr>
            <a:spLocks noGrp="1" noChangeArrowheads="1"/>
          </p:cNvSpPr>
          <p:nvPr>
            <p:ph type="body" idx="1"/>
          </p:nvPr>
        </p:nvSpPr>
        <p:spPr>
          <a:xfrm>
            <a:off x="179388" y="908050"/>
            <a:ext cx="8785225" cy="5761038"/>
          </a:xfrm>
        </p:spPr>
        <p:txBody>
          <a:bodyPr/>
          <a:lstStyle/>
          <a:p>
            <a:pPr marL="609600" indent="-609600">
              <a:lnSpc>
                <a:spcPct val="80000"/>
              </a:lnSpc>
              <a:buFontTx/>
              <a:buAutoNum type="arabicPeriod"/>
            </a:pPr>
            <a:r>
              <a:rPr lang="en-GB" sz="2400" b="1" u="sng"/>
              <a:t>Reports concerning performance control</a:t>
            </a:r>
            <a:r>
              <a:rPr lang="en-GB" sz="2400"/>
              <a:t>: - typical deviations that will be highlighted are delivery dates not met, stock-outs that did occur, deviations from performance standards, and deviations from the required number of stockturns</a:t>
            </a:r>
          </a:p>
          <a:p>
            <a:pPr marL="609600" indent="-609600">
              <a:lnSpc>
                <a:spcPct val="80000"/>
              </a:lnSpc>
              <a:buFontTx/>
              <a:buNone/>
            </a:pPr>
            <a:r>
              <a:rPr lang="en-GB" sz="2400"/>
              <a:t>	Cost performance can also be measured by using this type of report</a:t>
            </a:r>
          </a:p>
          <a:p>
            <a:pPr marL="609600" indent="-609600">
              <a:lnSpc>
                <a:spcPct val="80000"/>
              </a:lnSpc>
              <a:buFontTx/>
              <a:buAutoNum type="arabicPeriod" startAt="2"/>
            </a:pPr>
            <a:r>
              <a:rPr lang="en-GB" sz="2400" b="1" u="sng"/>
              <a:t>Reports for planning</a:t>
            </a:r>
            <a:r>
              <a:rPr lang="en-GB" sz="2400"/>
              <a:t>: - these types of report are used in the forecasting of future inventory demand.  This will include the forecasting of future purchased orders as well as data that will be used to assess material requirements in the future</a:t>
            </a:r>
          </a:p>
          <a:p>
            <a:pPr marL="609600" indent="-609600">
              <a:lnSpc>
                <a:spcPct val="80000"/>
              </a:lnSpc>
              <a:buFontTx/>
              <a:buAutoNum type="arabicPeriod" startAt="2"/>
            </a:pPr>
            <a:r>
              <a:rPr lang="en-GB" sz="2400" b="1" u="sng"/>
              <a:t>Exception reports</a:t>
            </a:r>
            <a:r>
              <a:rPr lang="en-GB" sz="2400"/>
              <a:t>: - these types of report highlight any major deviation from what has been planned.  These exceptions might include, late deliveries or orders, overdue orders, unacceptably high scrap rates, errors in planning, and orders placed for non-existent parts</a:t>
            </a:r>
            <a:endParaRPr lang="en-GB" sz="2400" b="1" u="sng"/>
          </a:p>
          <a:p>
            <a:pPr marL="609600" indent="-609600">
              <a:lnSpc>
                <a:spcPct val="80000"/>
              </a:lnSpc>
              <a:buFontTx/>
              <a:buAutoNum type="arabicPeriod" startAt="2"/>
            </a:pPr>
            <a:endParaRPr lang="en-GB" sz="2400" b="1" u="sng"/>
          </a:p>
        </p:txBody>
      </p:sp>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2"/>
          <p:cNvSpPr>
            <a:spLocks noGrp="1" noChangeArrowheads="1"/>
          </p:cNvSpPr>
          <p:nvPr>
            <p:ph type="title"/>
          </p:nvPr>
        </p:nvSpPr>
        <p:spPr>
          <a:xfrm>
            <a:off x="457200" y="0"/>
            <a:ext cx="8229600" cy="836613"/>
          </a:xfrm>
        </p:spPr>
        <p:txBody>
          <a:bodyPr/>
          <a:lstStyle/>
          <a:p>
            <a:r>
              <a:rPr lang="en-GB"/>
              <a:t>Safety Stock</a:t>
            </a:r>
          </a:p>
        </p:txBody>
      </p:sp>
      <p:sp>
        <p:nvSpPr>
          <p:cNvPr id="60419" name="Rectangle 3"/>
          <p:cNvSpPr>
            <a:spLocks noGrp="1" noChangeArrowheads="1"/>
          </p:cNvSpPr>
          <p:nvPr>
            <p:ph type="body" idx="1"/>
          </p:nvPr>
        </p:nvSpPr>
        <p:spPr>
          <a:xfrm>
            <a:off x="250825" y="908050"/>
            <a:ext cx="8713788" cy="5689600"/>
          </a:xfrm>
        </p:spPr>
        <p:txBody>
          <a:bodyPr/>
          <a:lstStyle/>
          <a:p>
            <a:r>
              <a:rPr lang="en-GB" sz="2800"/>
              <a:t>As a result of having an effective MRP system, no organisation with dependent demand should hold safety stock below the finished product level.</a:t>
            </a:r>
          </a:p>
          <a:p>
            <a:r>
              <a:rPr lang="en-GB" sz="2800"/>
              <a:t>The reason for this is that the operations manager should be able to predict precisely what the average usage rate will be for all items needed to produce the final product</a:t>
            </a:r>
          </a:p>
          <a:p>
            <a:r>
              <a:rPr lang="en-GB" sz="2800"/>
              <a:t>In any real situation, there may be exceptions.  Somewhere in a process a bottleneck may occur</a:t>
            </a:r>
          </a:p>
          <a:p>
            <a:r>
              <a:rPr lang="en-GB" sz="2800"/>
              <a:t>A </a:t>
            </a:r>
            <a:r>
              <a:rPr lang="en-GB" sz="2800" b="1" u="sng"/>
              <a:t>bottleneck</a:t>
            </a:r>
            <a:r>
              <a:rPr lang="en-GB" sz="2800"/>
              <a:t> occurs if items in the manufacturing process collect at a work centre and are processed much more slowly than in the rest of the process</a:t>
            </a:r>
          </a:p>
        </p:txBody>
      </p:sp>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2"/>
          <p:cNvSpPr>
            <a:spLocks noGrp="1" noChangeArrowheads="1"/>
          </p:cNvSpPr>
          <p:nvPr>
            <p:ph type="title"/>
          </p:nvPr>
        </p:nvSpPr>
        <p:spPr>
          <a:xfrm>
            <a:off x="457200" y="0"/>
            <a:ext cx="8229600" cy="836613"/>
          </a:xfrm>
        </p:spPr>
        <p:txBody>
          <a:bodyPr/>
          <a:lstStyle/>
          <a:p>
            <a:r>
              <a:rPr lang="en-GB"/>
              <a:t>Safety Stock</a:t>
            </a:r>
          </a:p>
        </p:txBody>
      </p:sp>
      <p:sp>
        <p:nvSpPr>
          <p:cNvPr id="61443" name="Rectangle 3"/>
          <p:cNvSpPr>
            <a:spLocks noGrp="1" noChangeArrowheads="1"/>
          </p:cNvSpPr>
          <p:nvPr>
            <p:ph type="body" idx="1"/>
          </p:nvPr>
        </p:nvSpPr>
        <p:spPr>
          <a:xfrm>
            <a:off x="179388" y="836613"/>
            <a:ext cx="8785225" cy="5761037"/>
          </a:xfrm>
        </p:spPr>
        <p:txBody>
          <a:bodyPr/>
          <a:lstStyle/>
          <a:p>
            <a:r>
              <a:rPr lang="en-GB"/>
              <a:t>This results in shortages of the item further down the process; the work centres following the bottleneck might run out of work and therefore be idle</a:t>
            </a:r>
          </a:p>
          <a:p>
            <a:r>
              <a:rPr lang="en-GB"/>
              <a:t>The same situation may arise if raw material is received late or it takes longer than expected to assemble or manufacture an item</a:t>
            </a:r>
          </a:p>
          <a:p>
            <a:r>
              <a:rPr lang="en-GB"/>
              <a:t>This situation may tempt an operations manager to make use of safety stock.  Any advantages gained by using an MRP system can be lost if a process keeps safety stock</a:t>
            </a:r>
          </a:p>
        </p:txBody>
      </p:sp>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2"/>
          <p:cNvSpPr>
            <a:spLocks noGrp="1" noChangeArrowheads="1"/>
          </p:cNvSpPr>
          <p:nvPr>
            <p:ph type="title"/>
          </p:nvPr>
        </p:nvSpPr>
        <p:spPr/>
        <p:txBody>
          <a:bodyPr/>
          <a:lstStyle/>
          <a:p>
            <a:r>
              <a:rPr lang="en-GB"/>
              <a:t>Safety Sock</a:t>
            </a:r>
          </a:p>
        </p:txBody>
      </p:sp>
      <p:sp>
        <p:nvSpPr>
          <p:cNvPr id="62467" name="Rectangle 3"/>
          <p:cNvSpPr>
            <a:spLocks noGrp="1" noChangeArrowheads="1"/>
          </p:cNvSpPr>
          <p:nvPr>
            <p:ph type="body" idx="1"/>
          </p:nvPr>
        </p:nvSpPr>
        <p:spPr/>
        <p:txBody>
          <a:bodyPr/>
          <a:lstStyle/>
          <a:p>
            <a:pPr marL="609600" indent="-609600"/>
            <a:r>
              <a:rPr lang="en-GB"/>
              <a:t>It is possible for an MRP system to deal with these problems by:</a:t>
            </a:r>
          </a:p>
          <a:p>
            <a:pPr marL="609600" indent="-609600"/>
            <a:endParaRPr lang="en-GB"/>
          </a:p>
          <a:p>
            <a:pPr marL="609600" indent="-609600">
              <a:buFontTx/>
              <a:buAutoNum type="arabicPeriod"/>
            </a:pPr>
            <a:r>
              <a:rPr lang="en-GB"/>
              <a:t>Identify the work centre (s) influenced by variability in their performance</a:t>
            </a:r>
          </a:p>
          <a:p>
            <a:pPr marL="609600" indent="-609600">
              <a:buFontTx/>
              <a:buAutoNum type="arabicPeriod"/>
            </a:pPr>
            <a:r>
              <a:rPr lang="en-GB"/>
              <a:t>Determine the full extent of the variability</a:t>
            </a:r>
          </a:p>
          <a:p>
            <a:pPr marL="609600" indent="-609600">
              <a:buFontTx/>
              <a:buAutoNum type="arabicPeriod"/>
            </a:pPr>
            <a:endParaRPr lang="en-GB"/>
          </a:p>
        </p:txBody>
      </p:sp>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2"/>
          <p:cNvSpPr>
            <a:spLocks noGrp="1" noChangeArrowheads="1"/>
          </p:cNvSpPr>
          <p:nvPr>
            <p:ph type="title"/>
          </p:nvPr>
        </p:nvSpPr>
        <p:spPr>
          <a:xfrm>
            <a:off x="457200" y="0"/>
            <a:ext cx="8229600" cy="836613"/>
          </a:xfrm>
        </p:spPr>
        <p:txBody>
          <a:bodyPr/>
          <a:lstStyle/>
          <a:p>
            <a:r>
              <a:rPr lang="en-GB"/>
              <a:t>Safety Stock</a:t>
            </a:r>
          </a:p>
        </p:txBody>
      </p:sp>
      <p:sp>
        <p:nvSpPr>
          <p:cNvPr id="63491" name="Rectangle 3"/>
          <p:cNvSpPr>
            <a:spLocks noGrp="1" noChangeArrowheads="1"/>
          </p:cNvSpPr>
          <p:nvPr>
            <p:ph type="body" idx="1"/>
          </p:nvPr>
        </p:nvSpPr>
        <p:spPr>
          <a:xfrm>
            <a:off x="179388" y="908050"/>
            <a:ext cx="8785225" cy="5761038"/>
          </a:xfrm>
        </p:spPr>
        <p:txBody>
          <a:bodyPr/>
          <a:lstStyle/>
          <a:p>
            <a:r>
              <a:rPr lang="en-GB" sz="2800"/>
              <a:t>As an example, assume that it is the lead time that varies.  Instead of making use of safety stock, the operations manager can use safety time</a:t>
            </a:r>
          </a:p>
          <a:p>
            <a:r>
              <a:rPr lang="en-GB" sz="2800" b="1" u="sng"/>
              <a:t>Safety time</a:t>
            </a:r>
            <a:r>
              <a:rPr lang="en-GB" sz="2800"/>
              <a:t> entails scheduling of the items subject to variability well in advance of the required date; this will ensure that the items are delivered as promised, irrespective of the variability they face</a:t>
            </a:r>
          </a:p>
          <a:p>
            <a:r>
              <a:rPr lang="en-GB" sz="2800"/>
              <a:t>The result is that the chance involved in the whole process can be eliminated or at least properly managed</a:t>
            </a:r>
          </a:p>
          <a:p>
            <a:r>
              <a:rPr lang="en-GB" sz="2800"/>
              <a:t>The carrying of small quantities of safety stock may be permitted if the variability influences quantities</a:t>
            </a:r>
          </a:p>
          <a:p>
            <a:endParaRPr lang="en-GB" sz="2800" b="1" u="sng"/>
          </a:p>
        </p:txBody>
      </p:sp>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2"/>
          <p:cNvSpPr>
            <a:spLocks noGrp="1" noChangeArrowheads="1"/>
          </p:cNvSpPr>
          <p:nvPr>
            <p:ph type="title"/>
          </p:nvPr>
        </p:nvSpPr>
        <p:spPr>
          <a:xfrm>
            <a:off x="457200" y="0"/>
            <a:ext cx="8229600" cy="765175"/>
          </a:xfrm>
        </p:spPr>
        <p:txBody>
          <a:bodyPr/>
          <a:lstStyle/>
          <a:p>
            <a:r>
              <a:rPr lang="en-GB"/>
              <a:t>Safety Stock</a:t>
            </a:r>
          </a:p>
        </p:txBody>
      </p:sp>
      <p:sp>
        <p:nvSpPr>
          <p:cNvPr id="64515" name="Rectangle 3"/>
          <p:cNvSpPr>
            <a:spLocks noGrp="1" noChangeArrowheads="1"/>
          </p:cNvSpPr>
          <p:nvPr>
            <p:ph type="body" idx="1"/>
          </p:nvPr>
        </p:nvSpPr>
        <p:spPr>
          <a:xfrm>
            <a:off x="179388" y="836613"/>
            <a:ext cx="8785225" cy="5761037"/>
          </a:xfrm>
        </p:spPr>
        <p:txBody>
          <a:bodyPr/>
          <a:lstStyle/>
          <a:p>
            <a:r>
              <a:rPr lang="en-GB"/>
              <a:t>Lead-times need to be very accurate because many of these shortages are caused by incorrect lead-times</a:t>
            </a:r>
          </a:p>
          <a:p>
            <a:r>
              <a:rPr lang="en-GB"/>
              <a:t>This is especially true if parts and raw materials are received shortly before they are required in the manufacturing process</a:t>
            </a:r>
          </a:p>
          <a:p>
            <a:r>
              <a:rPr lang="en-GB"/>
              <a:t>If the organisation receives the shipment too early, inventory holding cost will increase</a:t>
            </a:r>
          </a:p>
          <a:p>
            <a:r>
              <a:rPr lang="en-GB"/>
              <a:t>If it receives the stock late, this may cause mayhem in the whole manufacturing process and result in late deliveries to customers</a:t>
            </a:r>
          </a:p>
        </p:txBody>
      </p:sp>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2"/>
          <p:cNvSpPr>
            <a:spLocks noGrp="1" noChangeArrowheads="1"/>
          </p:cNvSpPr>
          <p:nvPr>
            <p:ph type="title"/>
          </p:nvPr>
        </p:nvSpPr>
        <p:spPr>
          <a:xfrm>
            <a:off x="457200" y="0"/>
            <a:ext cx="8229600" cy="836613"/>
          </a:xfrm>
        </p:spPr>
        <p:txBody>
          <a:bodyPr/>
          <a:lstStyle/>
          <a:p>
            <a:r>
              <a:rPr lang="en-GB"/>
              <a:t>Safety Stock</a:t>
            </a:r>
          </a:p>
        </p:txBody>
      </p:sp>
      <p:sp>
        <p:nvSpPr>
          <p:cNvPr id="65539" name="Rectangle 3"/>
          <p:cNvSpPr>
            <a:spLocks noGrp="1" noChangeArrowheads="1"/>
          </p:cNvSpPr>
          <p:nvPr>
            <p:ph type="body" idx="1"/>
          </p:nvPr>
        </p:nvSpPr>
        <p:spPr>
          <a:xfrm>
            <a:off x="457200" y="908050"/>
            <a:ext cx="8229600" cy="5761038"/>
          </a:xfrm>
        </p:spPr>
        <p:txBody>
          <a:bodyPr/>
          <a:lstStyle/>
          <a:p>
            <a:r>
              <a:rPr lang="en-GB"/>
              <a:t>Each of these situations carries its own monetary penalties</a:t>
            </a:r>
          </a:p>
          <a:p>
            <a:r>
              <a:rPr lang="en-GB"/>
              <a:t>Some managers tend to inflate the lead-time to counteract late deliveries.  If this is done the purpose of MRP system- namely to have the correct material available at the correct time- is defeated</a:t>
            </a:r>
          </a:p>
          <a:p>
            <a:r>
              <a:rPr lang="en-GB"/>
              <a:t>Safety stock can be accommodated by increasing the quantities of the planned- order releases for items to be produced</a:t>
            </a:r>
          </a:p>
        </p:txBody>
      </p:sp>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Rectangle 2"/>
          <p:cNvSpPr>
            <a:spLocks noGrp="1" noChangeArrowheads="1"/>
          </p:cNvSpPr>
          <p:nvPr>
            <p:ph type="title"/>
          </p:nvPr>
        </p:nvSpPr>
        <p:spPr>
          <a:xfrm>
            <a:off x="457200" y="0"/>
            <a:ext cx="8229600" cy="765175"/>
          </a:xfrm>
        </p:spPr>
        <p:txBody>
          <a:bodyPr/>
          <a:lstStyle/>
          <a:p>
            <a:r>
              <a:rPr lang="en-GB"/>
              <a:t>Lot Sizes</a:t>
            </a:r>
          </a:p>
        </p:txBody>
      </p:sp>
      <p:sp>
        <p:nvSpPr>
          <p:cNvPr id="66563" name="Rectangle 3"/>
          <p:cNvSpPr>
            <a:spLocks noGrp="1" noChangeArrowheads="1"/>
          </p:cNvSpPr>
          <p:nvPr>
            <p:ph type="body" idx="1"/>
          </p:nvPr>
        </p:nvSpPr>
        <p:spPr>
          <a:xfrm>
            <a:off x="179388" y="836613"/>
            <a:ext cx="8785225" cy="5832475"/>
          </a:xfrm>
        </p:spPr>
        <p:txBody>
          <a:bodyPr/>
          <a:lstStyle/>
          <a:p>
            <a:pPr>
              <a:lnSpc>
                <a:spcPct val="90000"/>
              </a:lnSpc>
            </a:pPr>
            <a:r>
              <a:rPr lang="en-GB" sz="2800" b="1" u="sng"/>
              <a:t>Lot sizing</a:t>
            </a:r>
            <a:r>
              <a:rPr lang="en-GB" sz="2800"/>
              <a:t> is selecting the optimal size of a batch of products to be manufactured to meet the requirements of the process</a:t>
            </a:r>
          </a:p>
          <a:p>
            <a:pPr>
              <a:lnSpc>
                <a:spcPct val="90000"/>
              </a:lnSpc>
            </a:pPr>
            <a:r>
              <a:rPr lang="en-GB" sz="2800"/>
              <a:t>In inventory management this issue is of great importance and is applicable to both dependent and independent demand</a:t>
            </a:r>
          </a:p>
          <a:p>
            <a:pPr>
              <a:lnSpc>
                <a:spcPct val="90000"/>
              </a:lnSpc>
            </a:pPr>
            <a:r>
              <a:rPr lang="en-GB" sz="2800"/>
              <a:t>In most cases managers will use EOQs or EPQs as the lot size to be produced or purchased for independent demand items</a:t>
            </a:r>
          </a:p>
          <a:p>
            <a:pPr>
              <a:lnSpc>
                <a:spcPct val="90000"/>
              </a:lnSpc>
            </a:pPr>
            <a:r>
              <a:rPr lang="en-GB" sz="2800"/>
              <a:t>The types of plan unfortunately do not work for dependent demand items.  A greater variety of plans is required to determine the lot sizes in this instance</a:t>
            </a:r>
            <a:endParaRPr lang="en-GB" sz="2800" b="1" u="sng"/>
          </a:p>
        </p:txBody>
      </p:sp>
    </p:spTree>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2"/>
          <p:cNvSpPr>
            <a:spLocks noGrp="1" noChangeArrowheads="1"/>
          </p:cNvSpPr>
          <p:nvPr>
            <p:ph type="title"/>
          </p:nvPr>
        </p:nvSpPr>
        <p:spPr>
          <a:xfrm>
            <a:off x="457200" y="0"/>
            <a:ext cx="8229600" cy="836613"/>
          </a:xfrm>
        </p:spPr>
        <p:txBody>
          <a:bodyPr/>
          <a:lstStyle/>
          <a:p>
            <a:r>
              <a:rPr lang="en-GB"/>
              <a:t>Lot Sizes</a:t>
            </a:r>
          </a:p>
        </p:txBody>
      </p:sp>
      <p:sp>
        <p:nvSpPr>
          <p:cNvPr id="67587" name="Rectangle 3"/>
          <p:cNvSpPr>
            <a:spLocks noGrp="1" noChangeArrowheads="1"/>
          </p:cNvSpPr>
          <p:nvPr>
            <p:ph type="body" idx="1"/>
          </p:nvPr>
        </p:nvSpPr>
        <p:spPr>
          <a:xfrm>
            <a:off x="457200" y="836613"/>
            <a:ext cx="8229600" cy="5832475"/>
          </a:xfrm>
        </p:spPr>
        <p:txBody>
          <a:bodyPr/>
          <a:lstStyle/>
          <a:p>
            <a:r>
              <a:rPr lang="en-GB" sz="2800"/>
              <a:t>For every order placed by an organisation, costs are incurred.  It is important that these costs are minimised by the inventory system used by the organisation</a:t>
            </a:r>
          </a:p>
          <a:p>
            <a:r>
              <a:rPr lang="en-GB" sz="2800"/>
              <a:t>Independent demand, as a rule, is evenly distributed through any planning horizon.  This is not the case with dependent demand, which is lumpier</a:t>
            </a:r>
          </a:p>
          <a:p>
            <a:r>
              <a:rPr lang="en-GB" sz="2800"/>
              <a:t>Dependent demand occurs in a much shorter time horizon than independent demand.  For this reason, a manager may find it more difficult to calculate the economic order quantities for this type of demand</a:t>
            </a:r>
          </a:p>
        </p:txBody>
      </p:sp>
    </p:spTree>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Rectangle 2"/>
          <p:cNvSpPr>
            <a:spLocks noGrp="1" noChangeArrowheads="1"/>
          </p:cNvSpPr>
          <p:nvPr>
            <p:ph type="title"/>
          </p:nvPr>
        </p:nvSpPr>
        <p:spPr>
          <a:xfrm>
            <a:off x="457200" y="0"/>
            <a:ext cx="8229600" cy="836613"/>
          </a:xfrm>
        </p:spPr>
        <p:txBody>
          <a:bodyPr/>
          <a:lstStyle/>
          <a:p>
            <a:r>
              <a:rPr lang="en-GB"/>
              <a:t>Lot Sizes</a:t>
            </a:r>
          </a:p>
        </p:txBody>
      </p:sp>
      <p:sp>
        <p:nvSpPr>
          <p:cNvPr id="68611" name="Rectangle 3"/>
          <p:cNvSpPr>
            <a:spLocks noGrp="1" noChangeArrowheads="1"/>
          </p:cNvSpPr>
          <p:nvPr>
            <p:ph type="body" idx="1"/>
          </p:nvPr>
        </p:nvSpPr>
        <p:spPr>
          <a:xfrm>
            <a:off x="457200" y="1052513"/>
            <a:ext cx="8229600" cy="5616575"/>
          </a:xfrm>
        </p:spPr>
        <p:txBody>
          <a:bodyPr/>
          <a:lstStyle/>
          <a:p>
            <a:r>
              <a:rPr lang="en-GB"/>
              <a:t>One way for managers to ensure economies of scale for ordering is by grouping orders together</a:t>
            </a:r>
          </a:p>
          <a:p>
            <a:r>
              <a:rPr lang="en-GB"/>
              <a:t>The reason for this is that savings achieved in the set-up and ordering costs can offset the cost of holding the extra stock</a:t>
            </a:r>
          </a:p>
          <a:p>
            <a:r>
              <a:rPr lang="en-GB"/>
              <a:t>The calculation of this saving is not easily achieved.  There are various reasons for this:</a:t>
            </a:r>
          </a:p>
          <a:p>
            <a:endParaRPr lang="en-GB"/>
          </a:p>
        </p:txBody>
      </p:sp>
    </p:spTree>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Rectangle 2"/>
          <p:cNvSpPr>
            <a:spLocks noGrp="1" noChangeArrowheads="1"/>
          </p:cNvSpPr>
          <p:nvPr>
            <p:ph type="title"/>
          </p:nvPr>
        </p:nvSpPr>
        <p:spPr>
          <a:xfrm>
            <a:off x="457200" y="0"/>
            <a:ext cx="8229600" cy="836613"/>
          </a:xfrm>
        </p:spPr>
        <p:txBody>
          <a:bodyPr/>
          <a:lstStyle/>
          <a:p>
            <a:r>
              <a:rPr lang="en-GB"/>
              <a:t>Lot Sizes</a:t>
            </a:r>
          </a:p>
        </p:txBody>
      </p:sp>
      <p:sp>
        <p:nvSpPr>
          <p:cNvPr id="69635" name="Rectangle 3"/>
          <p:cNvSpPr>
            <a:spLocks noGrp="1" noChangeArrowheads="1"/>
          </p:cNvSpPr>
          <p:nvPr>
            <p:ph type="body" idx="1"/>
          </p:nvPr>
        </p:nvSpPr>
        <p:spPr>
          <a:xfrm>
            <a:off x="457200" y="908050"/>
            <a:ext cx="8229600" cy="5689600"/>
          </a:xfrm>
        </p:spPr>
        <p:txBody>
          <a:bodyPr/>
          <a:lstStyle/>
          <a:p>
            <a:pPr marL="609600" indent="-609600">
              <a:lnSpc>
                <a:spcPct val="80000"/>
              </a:lnSpc>
              <a:buFontTx/>
              <a:buAutoNum type="arabicPeriod"/>
            </a:pPr>
            <a:r>
              <a:rPr lang="en-GB" sz="2800"/>
              <a:t>If orders are lumped together in a single order, this will have a cascading effect throughout the product structure tree</a:t>
            </a:r>
          </a:p>
          <a:p>
            <a:pPr marL="609600" indent="-609600">
              <a:lnSpc>
                <a:spcPct val="80000"/>
              </a:lnSpc>
              <a:buFontTx/>
              <a:buNone/>
            </a:pPr>
            <a:r>
              <a:rPr lang="en-GB" sz="2800"/>
              <a:t>	This can be countered if the demand of lower-level items is grouped together and their set-up time and holding costs form part of the decision</a:t>
            </a:r>
          </a:p>
          <a:p>
            <a:pPr marL="609600" indent="-609600">
              <a:lnSpc>
                <a:spcPct val="80000"/>
              </a:lnSpc>
              <a:buFontTx/>
              <a:buAutoNum type="arabicPeriod" startAt="2"/>
            </a:pPr>
            <a:r>
              <a:rPr lang="en-GB" sz="2800"/>
              <a:t>Due to the fact that the planning horizon is shorter for this type of item, lot sizes must be re-calculated more often</a:t>
            </a:r>
          </a:p>
          <a:p>
            <a:pPr marL="609600" indent="-609600">
              <a:lnSpc>
                <a:spcPct val="80000"/>
              </a:lnSpc>
              <a:buFontTx/>
              <a:buNone/>
            </a:pPr>
            <a:r>
              <a:rPr lang="en-GB" sz="2800"/>
              <a:t>	In addition, this type of demand is uneven.  For this reason, the methods used to determine lot sizes vary from the very complex to the easy to understand and use</a:t>
            </a:r>
          </a:p>
        </p:txBody>
      </p:sp>
    </p:spTree>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Rectangle 2"/>
          <p:cNvSpPr>
            <a:spLocks noGrp="1" noChangeArrowheads="1"/>
          </p:cNvSpPr>
          <p:nvPr>
            <p:ph type="title"/>
          </p:nvPr>
        </p:nvSpPr>
        <p:spPr/>
        <p:txBody>
          <a:bodyPr/>
          <a:lstStyle/>
          <a:p>
            <a:r>
              <a:rPr lang="en-GB"/>
              <a:t>Lot-for-Lot Ordering</a:t>
            </a:r>
          </a:p>
        </p:txBody>
      </p:sp>
      <p:sp>
        <p:nvSpPr>
          <p:cNvPr id="70659" name="Rectangle 3"/>
          <p:cNvSpPr>
            <a:spLocks noGrp="1" noChangeArrowheads="1"/>
          </p:cNvSpPr>
          <p:nvPr>
            <p:ph type="body" idx="1"/>
          </p:nvPr>
        </p:nvSpPr>
        <p:spPr>
          <a:xfrm>
            <a:off x="457200" y="1268413"/>
            <a:ext cx="8229600" cy="5400675"/>
          </a:xfrm>
        </p:spPr>
        <p:txBody>
          <a:bodyPr/>
          <a:lstStyle/>
          <a:p>
            <a:pPr>
              <a:buFontTx/>
              <a:buNone/>
            </a:pPr>
            <a:r>
              <a:rPr lang="en-GB" b="1"/>
              <a:t>Method</a:t>
            </a:r>
          </a:p>
          <a:p>
            <a:r>
              <a:rPr lang="en-GB"/>
              <a:t>This type of calculation is the simplest and easiest to use</a:t>
            </a:r>
          </a:p>
          <a:p>
            <a:r>
              <a:rPr lang="en-GB"/>
              <a:t>The demand for an item in a certain period will then automatically become the lot size for that item in that particular time frame.  For example, if the demand for an item is 150 units in a certain time period, then the lot size for that item will be 150 units</a:t>
            </a:r>
          </a:p>
        </p:txBody>
      </p:sp>
    </p:spTree>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2"/>
          <p:cNvSpPr>
            <a:spLocks noGrp="1" noChangeArrowheads="1"/>
          </p:cNvSpPr>
          <p:nvPr>
            <p:ph type="title"/>
          </p:nvPr>
        </p:nvSpPr>
        <p:spPr>
          <a:xfrm>
            <a:off x="457200" y="0"/>
            <a:ext cx="8229600" cy="836613"/>
          </a:xfrm>
        </p:spPr>
        <p:txBody>
          <a:bodyPr/>
          <a:lstStyle/>
          <a:p>
            <a:r>
              <a:rPr lang="en-GB"/>
              <a:t>Lot-for-Lot Ordering</a:t>
            </a:r>
          </a:p>
        </p:txBody>
      </p:sp>
      <p:sp>
        <p:nvSpPr>
          <p:cNvPr id="71683" name="Rectangle 3"/>
          <p:cNvSpPr>
            <a:spLocks noGrp="1" noChangeArrowheads="1"/>
          </p:cNvSpPr>
          <p:nvPr>
            <p:ph type="body" idx="1"/>
          </p:nvPr>
        </p:nvSpPr>
        <p:spPr>
          <a:xfrm>
            <a:off x="457200" y="908050"/>
            <a:ext cx="8229600" cy="5761038"/>
          </a:xfrm>
        </p:spPr>
        <p:txBody>
          <a:bodyPr/>
          <a:lstStyle/>
          <a:p>
            <a:pPr>
              <a:lnSpc>
                <a:spcPct val="90000"/>
              </a:lnSpc>
              <a:buFontTx/>
              <a:buNone/>
            </a:pPr>
            <a:r>
              <a:rPr lang="en-GB" sz="2800" b="1"/>
              <a:t>Considerations </a:t>
            </a:r>
          </a:p>
          <a:p>
            <a:pPr>
              <a:lnSpc>
                <a:spcPct val="90000"/>
              </a:lnSpc>
            </a:pPr>
            <a:r>
              <a:rPr lang="en-GB" sz="2800"/>
              <a:t>The major advantage of this type of ordering is that holding cost for an item is virtually eliminated.  The minimisation that inventory systems strive for has been achieved in using this method</a:t>
            </a:r>
          </a:p>
          <a:p>
            <a:pPr>
              <a:lnSpc>
                <a:spcPct val="90000"/>
              </a:lnSpc>
            </a:pPr>
            <a:r>
              <a:rPr lang="en-GB" sz="2800"/>
              <a:t>All is not plain sailing in using this method.  Because this method uses a fixed quantity it is difficult to nearly impossible to take advantage of the economics of fixed order sizes.  Also, the production costs to produce these items increase because set-up costs are incurred every time these items have to be produced</a:t>
            </a:r>
          </a:p>
        </p:txBody>
      </p:sp>
    </p:spTree>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Rectangle 2"/>
          <p:cNvSpPr>
            <a:spLocks noGrp="1" noChangeArrowheads="1"/>
          </p:cNvSpPr>
          <p:nvPr>
            <p:ph type="title"/>
          </p:nvPr>
        </p:nvSpPr>
        <p:spPr>
          <a:xfrm>
            <a:off x="457200" y="0"/>
            <a:ext cx="8229600" cy="836613"/>
          </a:xfrm>
        </p:spPr>
        <p:txBody>
          <a:bodyPr/>
          <a:lstStyle/>
          <a:p>
            <a:r>
              <a:rPr lang="en-GB" sz="4000"/>
              <a:t>Economic Order Quantity (EOQ)</a:t>
            </a:r>
          </a:p>
        </p:txBody>
      </p:sp>
      <p:sp>
        <p:nvSpPr>
          <p:cNvPr id="72707" name="Rectangle 3"/>
          <p:cNvSpPr>
            <a:spLocks noGrp="1" noChangeArrowheads="1"/>
          </p:cNvSpPr>
          <p:nvPr>
            <p:ph type="body" idx="1"/>
          </p:nvPr>
        </p:nvSpPr>
        <p:spPr>
          <a:xfrm>
            <a:off x="457200" y="836613"/>
            <a:ext cx="8229600" cy="5761037"/>
          </a:xfrm>
        </p:spPr>
        <p:txBody>
          <a:bodyPr/>
          <a:lstStyle/>
          <a:p>
            <a:pPr>
              <a:buFontTx/>
              <a:buNone/>
            </a:pPr>
            <a:r>
              <a:rPr lang="en-GB" b="1"/>
              <a:t>Method</a:t>
            </a:r>
          </a:p>
          <a:p>
            <a:r>
              <a:rPr lang="en-GB"/>
              <a:t>When the usage for a specific item is uniform, costs can be minimised by using this model</a:t>
            </a:r>
          </a:p>
          <a:p>
            <a:r>
              <a:rPr lang="en-GB"/>
              <a:t>This model is mostly used for determining order sizes for lower-level items of specific parent items and determining the order sizes for raw materials</a:t>
            </a:r>
          </a:p>
        </p:txBody>
      </p:sp>
    </p:spTree>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2"/>
          <p:cNvSpPr>
            <a:spLocks noGrp="1" noChangeArrowheads="1"/>
          </p:cNvSpPr>
          <p:nvPr>
            <p:ph type="title"/>
          </p:nvPr>
        </p:nvSpPr>
        <p:spPr/>
        <p:txBody>
          <a:bodyPr/>
          <a:lstStyle/>
          <a:p>
            <a:r>
              <a:rPr lang="en-GB" sz="4000"/>
              <a:t>Economic Order Quantity (EOQ)</a:t>
            </a:r>
          </a:p>
        </p:txBody>
      </p:sp>
      <p:sp>
        <p:nvSpPr>
          <p:cNvPr id="73731" name="Rectangle 3"/>
          <p:cNvSpPr>
            <a:spLocks noGrp="1" noChangeArrowheads="1"/>
          </p:cNvSpPr>
          <p:nvPr>
            <p:ph type="body" idx="1"/>
          </p:nvPr>
        </p:nvSpPr>
        <p:spPr>
          <a:xfrm>
            <a:off x="457200" y="1600200"/>
            <a:ext cx="8229600" cy="5068888"/>
          </a:xfrm>
        </p:spPr>
        <p:txBody>
          <a:bodyPr/>
          <a:lstStyle/>
          <a:p>
            <a:pPr>
              <a:buFontTx/>
              <a:buNone/>
            </a:pPr>
            <a:r>
              <a:rPr lang="en-GB" b="1"/>
              <a:t>Considerations</a:t>
            </a:r>
          </a:p>
          <a:p>
            <a:r>
              <a:rPr lang="en-GB"/>
              <a:t>The main drawback in using this method is that the lumpier demand becomes, the less likely it is that this method can be used</a:t>
            </a:r>
          </a:p>
          <a:p>
            <a:r>
              <a:rPr lang="en-GB"/>
              <a:t>Demand for end items is usually the lumpiest of all demand and the use of EOQ model is less likely for this type of demand</a:t>
            </a:r>
          </a:p>
        </p:txBody>
      </p:sp>
    </p:spTree>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2"/>
          <p:cNvSpPr>
            <a:spLocks noGrp="1" noChangeArrowheads="1"/>
          </p:cNvSpPr>
          <p:nvPr>
            <p:ph type="title"/>
          </p:nvPr>
        </p:nvSpPr>
        <p:spPr>
          <a:xfrm>
            <a:off x="457200" y="0"/>
            <a:ext cx="8229600" cy="836613"/>
          </a:xfrm>
        </p:spPr>
        <p:txBody>
          <a:bodyPr/>
          <a:lstStyle/>
          <a:p>
            <a:r>
              <a:rPr lang="en-GB"/>
              <a:t>Fixed Period Ordering</a:t>
            </a:r>
          </a:p>
        </p:txBody>
      </p:sp>
      <p:sp>
        <p:nvSpPr>
          <p:cNvPr id="74755" name="Rectangle 3"/>
          <p:cNvSpPr>
            <a:spLocks noGrp="1" noChangeArrowheads="1"/>
          </p:cNvSpPr>
          <p:nvPr>
            <p:ph type="body" idx="1"/>
          </p:nvPr>
        </p:nvSpPr>
        <p:spPr>
          <a:xfrm>
            <a:off x="457200" y="908050"/>
            <a:ext cx="8229600" cy="5761038"/>
          </a:xfrm>
        </p:spPr>
        <p:txBody>
          <a:bodyPr/>
          <a:lstStyle/>
          <a:p>
            <a:pPr>
              <a:buFontTx/>
              <a:buNone/>
            </a:pPr>
            <a:r>
              <a:rPr lang="en-GB" b="1"/>
              <a:t>Method</a:t>
            </a:r>
          </a:p>
          <a:p>
            <a:r>
              <a:rPr lang="en-GB"/>
              <a:t>When pre-determined number of periods is used, this is the method used to calculate lot sizes</a:t>
            </a:r>
          </a:p>
          <a:p>
            <a:r>
              <a:rPr lang="en-GB"/>
              <a:t>Mostly the span of the time period is set arbitrarily by management</a:t>
            </a:r>
          </a:p>
          <a:p>
            <a:r>
              <a:rPr lang="en-GB"/>
              <a:t>To have a more reliable fixed time period span, historical data can be analysed</a:t>
            </a:r>
          </a:p>
        </p:txBody>
      </p:sp>
    </p:spTree>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Rectangle 2"/>
          <p:cNvSpPr>
            <a:spLocks noGrp="1" noChangeArrowheads="1"/>
          </p:cNvSpPr>
          <p:nvPr>
            <p:ph type="title"/>
          </p:nvPr>
        </p:nvSpPr>
        <p:spPr/>
        <p:txBody>
          <a:bodyPr/>
          <a:lstStyle/>
          <a:p>
            <a:r>
              <a:rPr lang="en-GB"/>
              <a:t>Fixed Period Ordering</a:t>
            </a:r>
          </a:p>
        </p:txBody>
      </p:sp>
      <p:sp>
        <p:nvSpPr>
          <p:cNvPr id="75779" name="Rectangle 3"/>
          <p:cNvSpPr>
            <a:spLocks noGrp="1" noChangeArrowheads="1"/>
          </p:cNvSpPr>
          <p:nvPr>
            <p:ph type="body" idx="1"/>
          </p:nvPr>
        </p:nvSpPr>
        <p:spPr/>
        <p:txBody>
          <a:bodyPr/>
          <a:lstStyle/>
          <a:p>
            <a:pPr>
              <a:buFontTx/>
              <a:buNone/>
            </a:pPr>
            <a:r>
              <a:rPr lang="en-GB" b="1"/>
              <a:t>Consideration</a:t>
            </a:r>
          </a:p>
          <a:p>
            <a:r>
              <a:rPr lang="en-GB"/>
              <a:t>A rule of thumb that is often employed is a two-week fixed time span period for ordering</a:t>
            </a:r>
          </a:p>
        </p:txBody>
      </p:sp>
    </p:spTree>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Rectangle 2"/>
          <p:cNvSpPr>
            <a:spLocks noGrp="1" noChangeArrowheads="1"/>
          </p:cNvSpPr>
          <p:nvPr>
            <p:ph type="title"/>
          </p:nvPr>
        </p:nvSpPr>
        <p:spPr>
          <a:xfrm>
            <a:off x="179388" y="0"/>
            <a:ext cx="8785225" cy="1417638"/>
          </a:xfrm>
        </p:spPr>
        <p:txBody>
          <a:bodyPr/>
          <a:lstStyle/>
          <a:p>
            <a:r>
              <a:rPr lang="en-GB" sz="4000"/>
              <a:t>The Management of an MRP System</a:t>
            </a:r>
          </a:p>
        </p:txBody>
      </p:sp>
      <p:sp>
        <p:nvSpPr>
          <p:cNvPr id="76803" name="Rectangle 3"/>
          <p:cNvSpPr>
            <a:spLocks noGrp="1" noChangeArrowheads="1"/>
          </p:cNvSpPr>
          <p:nvPr>
            <p:ph type="body" idx="1"/>
          </p:nvPr>
        </p:nvSpPr>
        <p:spPr/>
        <p:txBody>
          <a:bodyPr/>
          <a:lstStyle/>
          <a:p>
            <a:r>
              <a:rPr lang="en-GB"/>
              <a:t>It can never be said that an MRP system is static or never changes.  In most organisations, the route being followed involves greater integration of MRP and JIT systems</a:t>
            </a:r>
          </a:p>
        </p:txBody>
      </p:sp>
    </p:spTree>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Rectangle 2"/>
          <p:cNvSpPr>
            <a:spLocks noGrp="1" noChangeArrowheads="1"/>
          </p:cNvSpPr>
          <p:nvPr>
            <p:ph type="title"/>
          </p:nvPr>
        </p:nvSpPr>
        <p:spPr>
          <a:xfrm>
            <a:off x="457200" y="0"/>
            <a:ext cx="8229600" cy="836613"/>
          </a:xfrm>
        </p:spPr>
        <p:txBody>
          <a:bodyPr/>
          <a:lstStyle/>
          <a:p>
            <a:r>
              <a:rPr lang="en-GB"/>
              <a:t>The Dynamics of MRP</a:t>
            </a:r>
          </a:p>
        </p:txBody>
      </p:sp>
      <p:sp>
        <p:nvSpPr>
          <p:cNvPr id="77827" name="Rectangle 3"/>
          <p:cNvSpPr>
            <a:spLocks noGrp="1" noChangeArrowheads="1"/>
          </p:cNvSpPr>
          <p:nvPr>
            <p:ph type="body" idx="1"/>
          </p:nvPr>
        </p:nvSpPr>
        <p:spPr>
          <a:xfrm>
            <a:off x="457200" y="908050"/>
            <a:ext cx="8229600" cy="5761038"/>
          </a:xfrm>
        </p:spPr>
        <p:txBody>
          <a:bodyPr/>
          <a:lstStyle/>
          <a:p>
            <a:pPr>
              <a:lnSpc>
                <a:spcPct val="90000"/>
              </a:lnSpc>
            </a:pPr>
            <a:r>
              <a:rPr lang="en-GB" sz="2800"/>
              <a:t>When changes occur in the design of a product or in the schedules for items and production processes, the BOM and MRP must also be changed</a:t>
            </a:r>
          </a:p>
          <a:p>
            <a:pPr>
              <a:lnSpc>
                <a:spcPct val="90000"/>
              </a:lnSpc>
            </a:pPr>
            <a:r>
              <a:rPr lang="en-GB" sz="2800"/>
              <a:t>Whenever a change occurs in the MPS, that change must also be reflected in the materials plan</a:t>
            </a:r>
          </a:p>
          <a:p>
            <a:pPr>
              <a:lnSpc>
                <a:spcPct val="90000"/>
              </a:lnSpc>
            </a:pPr>
            <a:r>
              <a:rPr lang="en-GB" sz="2800"/>
              <a:t>Manipulation of the MRP system can be undertaken, regardless of the reasons behind the changes and therefore, the MRP can reflect any change</a:t>
            </a:r>
          </a:p>
          <a:p>
            <a:pPr>
              <a:lnSpc>
                <a:spcPct val="90000"/>
              </a:lnSpc>
            </a:pPr>
            <a:r>
              <a:rPr lang="en-GB" sz="2800"/>
              <a:t>As a result of this manipulation, it is a common practice for managers to re-calculate the materials plan at least once a week</a:t>
            </a:r>
          </a:p>
        </p:txBody>
      </p:sp>
    </p:spTree>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Rectangle 2"/>
          <p:cNvSpPr>
            <a:spLocks noGrp="1" noChangeArrowheads="1"/>
          </p:cNvSpPr>
          <p:nvPr>
            <p:ph type="title"/>
          </p:nvPr>
        </p:nvSpPr>
        <p:spPr>
          <a:xfrm>
            <a:off x="457200" y="0"/>
            <a:ext cx="8229600" cy="908050"/>
          </a:xfrm>
        </p:spPr>
        <p:txBody>
          <a:bodyPr/>
          <a:lstStyle/>
          <a:p>
            <a:r>
              <a:rPr lang="en-GB"/>
              <a:t>The Dynamics of MRP</a:t>
            </a:r>
          </a:p>
        </p:txBody>
      </p:sp>
      <p:sp>
        <p:nvSpPr>
          <p:cNvPr id="78851" name="Rectangle 3"/>
          <p:cNvSpPr>
            <a:spLocks noGrp="1" noChangeArrowheads="1"/>
          </p:cNvSpPr>
          <p:nvPr>
            <p:ph type="body" idx="1"/>
          </p:nvPr>
        </p:nvSpPr>
        <p:spPr>
          <a:xfrm>
            <a:off x="179388" y="1196975"/>
            <a:ext cx="8785225" cy="5400675"/>
          </a:xfrm>
        </p:spPr>
        <p:txBody>
          <a:bodyPr/>
          <a:lstStyle/>
          <a:p>
            <a:r>
              <a:rPr lang="en-GB" sz="2800"/>
              <a:t>It is possible to achieve a timely and accurate re-planning of the MRP of the MRP system because this is an inherent feature of the MRP system</a:t>
            </a:r>
          </a:p>
          <a:p>
            <a:r>
              <a:rPr lang="en-GB" sz="2800"/>
              <a:t>Many organisations do not re-plan their materials plan if only small changes take place over time.  If too many changes are made to the materials plan, it develops what is known as </a:t>
            </a:r>
            <a:r>
              <a:rPr lang="en-GB" sz="2800" b="1"/>
              <a:t>system nervousness</a:t>
            </a:r>
            <a:endParaRPr lang="en-GB" sz="2800"/>
          </a:p>
          <a:p>
            <a:r>
              <a:rPr lang="en-GB" sz="2800"/>
              <a:t>System nervousness will create chaos in the purchasing department as well as production if all the small changes that do occur are implemented</a:t>
            </a:r>
          </a:p>
        </p:txBody>
      </p:sp>
    </p:spTree>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Rectangle 2"/>
          <p:cNvSpPr>
            <a:spLocks noGrp="1" noChangeArrowheads="1"/>
          </p:cNvSpPr>
          <p:nvPr>
            <p:ph type="title"/>
          </p:nvPr>
        </p:nvSpPr>
        <p:spPr>
          <a:xfrm>
            <a:off x="457200" y="0"/>
            <a:ext cx="8229600" cy="836613"/>
          </a:xfrm>
        </p:spPr>
        <p:txBody>
          <a:bodyPr/>
          <a:lstStyle/>
          <a:p>
            <a:r>
              <a:rPr lang="en-GB"/>
              <a:t>System Nervousness</a:t>
            </a:r>
          </a:p>
        </p:txBody>
      </p:sp>
      <p:sp>
        <p:nvSpPr>
          <p:cNvPr id="79875" name="Rectangle 3"/>
          <p:cNvSpPr>
            <a:spLocks noGrp="1" noChangeArrowheads="1"/>
          </p:cNvSpPr>
          <p:nvPr>
            <p:ph type="body" idx="1"/>
          </p:nvPr>
        </p:nvSpPr>
        <p:spPr>
          <a:xfrm>
            <a:off x="179388" y="981075"/>
            <a:ext cx="8785225" cy="5616575"/>
          </a:xfrm>
        </p:spPr>
        <p:txBody>
          <a:bodyPr/>
          <a:lstStyle/>
          <a:p>
            <a:pPr marL="609600" indent="-609600">
              <a:buFontTx/>
              <a:buNone/>
            </a:pPr>
            <a:r>
              <a:rPr lang="en-GB" sz="2800"/>
              <a:t>	There are two basic methods that can be used to prevent system nervousness:</a:t>
            </a:r>
          </a:p>
          <a:p>
            <a:pPr marL="609600" indent="-609600">
              <a:buFontTx/>
              <a:buAutoNum type="arabicPeriod"/>
            </a:pPr>
            <a:r>
              <a:rPr lang="en-GB" sz="2800" b="1"/>
              <a:t>Times fences</a:t>
            </a:r>
            <a:r>
              <a:rPr lang="en-GB" sz="2800"/>
              <a:t> designate a certain portion of the master production schedule as not to be re-scheduled.  For example, the time fence will prohibit re-scheduling of the MPS for the first three weeks of that schedule.  Therefore, that time period will not be taken into account when the MPS is re-scheduled.  The result will be that there will be certainty about what is required of the purchasing and production departments for that three-week period</a:t>
            </a:r>
            <a:endParaRPr lang="en-GB" sz="2800" b="1"/>
          </a:p>
        </p:txBody>
      </p:sp>
    </p:spTree>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Rectangle 2"/>
          <p:cNvSpPr>
            <a:spLocks noGrp="1" noChangeArrowheads="1"/>
          </p:cNvSpPr>
          <p:nvPr>
            <p:ph type="title"/>
          </p:nvPr>
        </p:nvSpPr>
        <p:spPr/>
        <p:txBody>
          <a:bodyPr/>
          <a:lstStyle/>
          <a:p>
            <a:r>
              <a:rPr lang="en-GB"/>
              <a:t>System Nervousness</a:t>
            </a:r>
          </a:p>
        </p:txBody>
      </p:sp>
      <p:sp>
        <p:nvSpPr>
          <p:cNvPr id="80899" name="Rectangle 3"/>
          <p:cNvSpPr>
            <a:spLocks noGrp="1" noChangeArrowheads="1"/>
          </p:cNvSpPr>
          <p:nvPr>
            <p:ph type="body" idx="1"/>
          </p:nvPr>
        </p:nvSpPr>
        <p:spPr/>
        <p:txBody>
          <a:bodyPr/>
          <a:lstStyle/>
          <a:p>
            <a:pPr>
              <a:buFontTx/>
              <a:buNone/>
            </a:pPr>
            <a:r>
              <a:rPr lang="en-GB"/>
              <a:t>2.  </a:t>
            </a:r>
            <a:r>
              <a:rPr lang="en-GB" b="1"/>
              <a:t>Pegging</a:t>
            </a:r>
            <a:r>
              <a:rPr lang="en-GB"/>
              <a:t> is upward bracing of materials and components in the BOM from the lower levels to the parent part to enable the planner to determine the reasons behind any changes in requirements and whether or not these changes should be included in the schedule</a:t>
            </a:r>
          </a:p>
        </p:txBody>
      </p:sp>
    </p:spTree>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Rectangle 2"/>
          <p:cNvSpPr>
            <a:spLocks noGrp="1" noChangeArrowheads="1"/>
          </p:cNvSpPr>
          <p:nvPr>
            <p:ph type="title"/>
          </p:nvPr>
        </p:nvSpPr>
        <p:spPr>
          <a:xfrm>
            <a:off x="457200" y="0"/>
            <a:ext cx="8229600" cy="908050"/>
          </a:xfrm>
        </p:spPr>
        <p:txBody>
          <a:bodyPr/>
          <a:lstStyle/>
          <a:p>
            <a:r>
              <a:rPr lang="en-GB"/>
              <a:t>Advantages of an MRP System</a:t>
            </a:r>
          </a:p>
        </p:txBody>
      </p:sp>
      <p:sp>
        <p:nvSpPr>
          <p:cNvPr id="81923" name="Rectangle 3"/>
          <p:cNvSpPr>
            <a:spLocks noGrp="1" noChangeArrowheads="1"/>
          </p:cNvSpPr>
          <p:nvPr>
            <p:ph type="body" idx="1"/>
          </p:nvPr>
        </p:nvSpPr>
        <p:spPr>
          <a:xfrm>
            <a:off x="179388" y="981075"/>
            <a:ext cx="8785225" cy="5688013"/>
          </a:xfrm>
        </p:spPr>
        <p:txBody>
          <a:bodyPr/>
          <a:lstStyle/>
          <a:p>
            <a:r>
              <a:rPr lang="en-GB"/>
              <a:t>Stock will be turned over on a regular basis</a:t>
            </a:r>
          </a:p>
          <a:p>
            <a:r>
              <a:rPr lang="en-GB"/>
              <a:t>Demand is known and therefore materials are linked to the demand</a:t>
            </a:r>
          </a:p>
          <a:p>
            <a:r>
              <a:rPr lang="en-GB"/>
              <a:t>There are no delays in the delivery of materials and better customer service results</a:t>
            </a:r>
          </a:p>
          <a:p>
            <a:r>
              <a:rPr lang="en-GB"/>
              <a:t>Saving in space, capital warehousing etc. can be achieved because of lower stock levels</a:t>
            </a:r>
          </a:p>
          <a:p>
            <a:r>
              <a:rPr lang="en-GB"/>
              <a:t>Delivery dates of materials and finished goods are more reliable and quicker</a:t>
            </a:r>
          </a:p>
        </p:txBody>
      </p:sp>
    </p:spTree>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Rectangle 2"/>
          <p:cNvSpPr>
            <a:spLocks noGrp="1" noChangeArrowheads="1"/>
          </p:cNvSpPr>
          <p:nvPr>
            <p:ph type="title"/>
          </p:nvPr>
        </p:nvSpPr>
        <p:spPr>
          <a:xfrm>
            <a:off x="457200" y="0"/>
            <a:ext cx="8229600" cy="908050"/>
          </a:xfrm>
        </p:spPr>
        <p:txBody>
          <a:bodyPr/>
          <a:lstStyle/>
          <a:p>
            <a:r>
              <a:rPr lang="en-GB"/>
              <a:t>Advantages of an MRP System</a:t>
            </a:r>
          </a:p>
        </p:txBody>
      </p:sp>
      <p:sp>
        <p:nvSpPr>
          <p:cNvPr id="82947" name="Rectangle 3"/>
          <p:cNvSpPr>
            <a:spLocks noGrp="1" noChangeArrowheads="1"/>
          </p:cNvSpPr>
          <p:nvPr>
            <p:ph type="body" idx="1"/>
          </p:nvPr>
        </p:nvSpPr>
        <p:spPr>
          <a:xfrm>
            <a:off x="457200" y="981075"/>
            <a:ext cx="8229600" cy="5616575"/>
          </a:xfrm>
        </p:spPr>
        <p:txBody>
          <a:bodyPr/>
          <a:lstStyle/>
          <a:p>
            <a:r>
              <a:rPr lang="en-GB"/>
              <a:t>Better planning is encouraged</a:t>
            </a:r>
          </a:p>
          <a:p>
            <a:r>
              <a:rPr lang="en-GB"/>
              <a:t>Short-term planning can be done more effectively</a:t>
            </a:r>
          </a:p>
          <a:p>
            <a:r>
              <a:rPr lang="en-GB"/>
              <a:t>Because materials are available, facilities can be optimally utilised</a:t>
            </a:r>
          </a:p>
          <a:p>
            <a:r>
              <a:rPr lang="en-GB"/>
              <a:t>Expediting of orders is required and less emergency orders for stocked-out materials have to be placed</a:t>
            </a:r>
          </a:p>
        </p:txBody>
      </p:sp>
    </p:spTree>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Rectangle 2"/>
          <p:cNvSpPr>
            <a:spLocks noGrp="1" noChangeArrowheads="1"/>
          </p:cNvSpPr>
          <p:nvPr>
            <p:ph type="title"/>
          </p:nvPr>
        </p:nvSpPr>
        <p:spPr>
          <a:xfrm>
            <a:off x="457200" y="0"/>
            <a:ext cx="8229600" cy="836613"/>
          </a:xfrm>
        </p:spPr>
        <p:txBody>
          <a:bodyPr/>
          <a:lstStyle/>
          <a:p>
            <a:r>
              <a:rPr lang="en-GB" sz="4000"/>
              <a:t>Disadvantages of an MRP System</a:t>
            </a:r>
          </a:p>
        </p:txBody>
      </p:sp>
      <p:sp>
        <p:nvSpPr>
          <p:cNvPr id="83971" name="Rectangle 3"/>
          <p:cNvSpPr>
            <a:spLocks noGrp="1" noChangeArrowheads="1"/>
          </p:cNvSpPr>
          <p:nvPr>
            <p:ph type="body" idx="1"/>
          </p:nvPr>
        </p:nvSpPr>
        <p:spPr>
          <a:xfrm>
            <a:off x="457200" y="908050"/>
            <a:ext cx="8229600" cy="5545138"/>
          </a:xfrm>
        </p:spPr>
        <p:txBody>
          <a:bodyPr/>
          <a:lstStyle/>
          <a:p>
            <a:r>
              <a:rPr lang="en-GB" sz="2800"/>
              <a:t>Scheduling of production using the MRP system can induce poor performance results</a:t>
            </a:r>
          </a:p>
          <a:p>
            <a:r>
              <a:rPr lang="en-GB" sz="2800"/>
              <a:t>Capacity and other constraints may not be recognised by the system</a:t>
            </a:r>
          </a:p>
          <a:p>
            <a:r>
              <a:rPr lang="en-GB" sz="2800"/>
              <a:t>The system is not very flexible in dealing with changes</a:t>
            </a:r>
          </a:p>
          <a:p>
            <a:r>
              <a:rPr lang="en-GB" sz="2800"/>
              <a:t>Large amounts of detailed, reliable information are required</a:t>
            </a:r>
          </a:p>
          <a:p>
            <a:r>
              <a:rPr lang="en-GB" sz="2800"/>
              <a:t>In real time, the sequence in which parts are manufactured differs from what is specified in the BOM</a:t>
            </a:r>
          </a:p>
        </p:txBody>
      </p:sp>
    </p:spTree>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Rectangle 2"/>
          <p:cNvSpPr>
            <a:spLocks noGrp="1" noChangeArrowheads="1"/>
          </p:cNvSpPr>
          <p:nvPr>
            <p:ph type="title"/>
          </p:nvPr>
        </p:nvSpPr>
        <p:spPr/>
        <p:txBody>
          <a:bodyPr/>
          <a:lstStyle/>
          <a:p>
            <a:r>
              <a:rPr lang="en-GB" sz="4000"/>
              <a:t>Disadvantages of an MRP System</a:t>
            </a:r>
          </a:p>
        </p:txBody>
      </p:sp>
      <p:sp>
        <p:nvSpPr>
          <p:cNvPr id="84995" name="Rectangle 3"/>
          <p:cNvSpPr>
            <a:spLocks noGrp="1" noChangeArrowheads="1"/>
          </p:cNvSpPr>
          <p:nvPr>
            <p:ph type="body" idx="1"/>
          </p:nvPr>
        </p:nvSpPr>
        <p:spPr/>
        <p:txBody>
          <a:bodyPr/>
          <a:lstStyle/>
          <a:p>
            <a:r>
              <a:rPr lang="en-GB"/>
              <a:t>Inefficient lot sizes are specified</a:t>
            </a:r>
          </a:p>
          <a:p>
            <a:r>
              <a:rPr lang="en-GB"/>
              <a:t>Implementation of the system requires a large amount of time and money</a:t>
            </a:r>
          </a:p>
          <a:p>
            <a:r>
              <a:rPr lang="en-GB"/>
              <a:t>The longer the system is used, the more complex it becomes</a:t>
            </a:r>
          </a:p>
          <a:p>
            <a:r>
              <a:rPr lang="en-GB"/>
              <a:t>A large amount of data must be manipulated on a regular basis</a:t>
            </a:r>
          </a:p>
        </p:txBody>
      </p:sp>
    </p:spTree>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Rectangle 2"/>
          <p:cNvSpPr>
            <a:spLocks noGrp="1" noChangeArrowheads="1"/>
          </p:cNvSpPr>
          <p:nvPr>
            <p:ph type="title"/>
          </p:nvPr>
        </p:nvSpPr>
        <p:spPr>
          <a:xfrm>
            <a:off x="457200" y="0"/>
            <a:ext cx="8229600" cy="836613"/>
          </a:xfrm>
        </p:spPr>
        <p:txBody>
          <a:bodyPr/>
          <a:lstStyle/>
          <a:p>
            <a:r>
              <a:rPr lang="en-GB"/>
              <a:t>JIT and MRP</a:t>
            </a:r>
          </a:p>
        </p:txBody>
      </p:sp>
      <p:sp>
        <p:nvSpPr>
          <p:cNvPr id="86019" name="Rectangle 3"/>
          <p:cNvSpPr>
            <a:spLocks noGrp="1" noChangeArrowheads="1"/>
          </p:cNvSpPr>
          <p:nvPr>
            <p:ph type="body" idx="1"/>
          </p:nvPr>
        </p:nvSpPr>
        <p:spPr>
          <a:xfrm>
            <a:off x="457200" y="908050"/>
            <a:ext cx="8229600" cy="5761038"/>
          </a:xfrm>
        </p:spPr>
        <p:txBody>
          <a:bodyPr/>
          <a:lstStyle/>
          <a:p>
            <a:r>
              <a:rPr lang="en-GB" sz="2800"/>
              <a:t>The wide acceptance of the JIT principles and techniques came in the 1980’s, after many manufacturing operations had made use of the MRP-based systems</a:t>
            </a:r>
          </a:p>
          <a:p>
            <a:r>
              <a:rPr lang="en-GB" sz="2800"/>
              <a:t>The operating philosophies of MRP and JIT do seem to be fundamentally opposite.  JIT encourages a ‘pull’ system of planning and control, whereas MRP is a ‘push’ system</a:t>
            </a:r>
          </a:p>
          <a:p>
            <a:r>
              <a:rPr lang="en-GB" sz="2800"/>
              <a:t>JIT has aims which are wider than the operations planning and control activity, whereas MRP is essentially a planning and control ‘calculation mechanism’</a:t>
            </a:r>
          </a:p>
        </p:txBody>
      </p:sp>
    </p:spTree>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2"/>
          <p:cNvSpPr>
            <a:spLocks noGrp="1" noChangeArrowheads="1"/>
          </p:cNvSpPr>
          <p:nvPr>
            <p:ph type="title"/>
          </p:nvPr>
        </p:nvSpPr>
        <p:spPr>
          <a:xfrm>
            <a:off x="457200" y="0"/>
            <a:ext cx="8229600" cy="836613"/>
          </a:xfrm>
        </p:spPr>
        <p:txBody>
          <a:bodyPr/>
          <a:lstStyle/>
          <a:p>
            <a:r>
              <a:rPr lang="en-GB"/>
              <a:t>JIT and MRP</a:t>
            </a:r>
          </a:p>
        </p:txBody>
      </p:sp>
      <p:sp>
        <p:nvSpPr>
          <p:cNvPr id="87043" name="Rectangle 3"/>
          <p:cNvSpPr>
            <a:spLocks noGrp="1" noChangeArrowheads="1"/>
          </p:cNvSpPr>
          <p:nvPr>
            <p:ph type="body" idx="1"/>
          </p:nvPr>
        </p:nvSpPr>
        <p:spPr>
          <a:xfrm>
            <a:off x="457200" y="836613"/>
            <a:ext cx="8229600" cy="5832475"/>
          </a:xfrm>
        </p:spPr>
        <p:txBody>
          <a:bodyPr/>
          <a:lstStyle/>
          <a:p>
            <a:pPr>
              <a:lnSpc>
                <a:spcPct val="90000"/>
              </a:lnSpc>
              <a:buFontTx/>
              <a:buNone/>
            </a:pPr>
            <a:r>
              <a:rPr lang="en-GB" sz="2800" b="1"/>
              <a:t>Key Characteristics of MRP</a:t>
            </a:r>
          </a:p>
          <a:p>
            <a:pPr>
              <a:lnSpc>
                <a:spcPct val="90000"/>
              </a:lnSpc>
            </a:pPr>
            <a:r>
              <a:rPr lang="en-GB" sz="2800"/>
              <a:t>Although designed as a pull system, the way MRP works is to drive inventory through each process in response to detailed, time-phased plans, calculated by part numbers</a:t>
            </a:r>
          </a:p>
          <a:p>
            <a:pPr>
              <a:lnSpc>
                <a:spcPct val="90000"/>
              </a:lnSpc>
            </a:pPr>
            <a:r>
              <a:rPr lang="en-GB" sz="2800"/>
              <a:t>MRP is highly dependent on the accuracy of data derived from bills of materials stock records, and so on</a:t>
            </a:r>
          </a:p>
          <a:p>
            <a:pPr>
              <a:lnSpc>
                <a:spcPct val="90000"/>
              </a:lnSpc>
            </a:pPr>
            <a:r>
              <a:rPr lang="en-GB" sz="2800"/>
              <a:t>MRP systems assume a fixed operations environment, with fixed leads which are used to calculate when materials should arrive at the next operation</a:t>
            </a:r>
          </a:p>
          <a:p>
            <a:pPr>
              <a:lnSpc>
                <a:spcPct val="90000"/>
              </a:lnSpc>
            </a:pPr>
            <a:r>
              <a:rPr lang="en-GB" sz="2800"/>
              <a:t>However, loading conditions and other factors mean that lead times are in reality far from fixed</a:t>
            </a:r>
          </a:p>
        </p:txBody>
      </p:sp>
    </p:spTree>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Rectangle 2"/>
          <p:cNvSpPr>
            <a:spLocks noGrp="1" noChangeArrowheads="1"/>
          </p:cNvSpPr>
          <p:nvPr>
            <p:ph type="title"/>
          </p:nvPr>
        </p:nvSpPr>
        <p:spPr>
          <a:xfrm>
            <a:off x="457200" y="0"/>
            <a:ext cx="8229600" cy="836613"/>
          </a:xfrm>
        </p:spPr>
        <p:txBody>
          <a:bodyPr/>
          <a:lstStyle/>
          <a:p>
            <a:r>
              <a:rPr lang="en-GB"/>
              <a:t>JIT and MRP</a:t>
            </a:r>
          </a:p>
        </p:txBody>
      </p:sp>
      <p:sp>
        <p:nvSpPr>
          <p:cNvPr id="88067" name="Rectangle 3"/>
          <p:cNvSpPr>
            <a:spLocks noGrp="1" noChangeArrowheads="1"/>
          </p:cNvSpPr>
          <p:nvPr>
            <p:ph type="body" idx="1"/>
          </p:nvPr>
        </p:nvSpPr>
        <p:spPr>
          <a:xfrm>
            <a:off x="457200" y="765175"/>
            <a:ext cx="8229600" cy="5903913"/>
          </a:xfrm>
        </p:spPr>
        <p:txBody>
          <a:bodyPr/>
          <a:lstStyle/>
          <a:p>
            <a:pPr>
              <a:lnSpc>
                <a:spcPct val="90000"/>
              </a:lnSpc>
              <a:buFontTx/>
              <a:buNone/>
            </a:pPr>
            <a:r>
              <a:rPr lang="en-GB" sz="2800" b="1"/>
              <a:t>Key Characteristics of JIT</a:t>
            </a:r>
          </a:p>
          <a:p>
            <a:pPr>
              <a:lnSpc>
                <a:spcPct val="90000"/>
              </a:lnSpc>
            </a:pPr>
            <a:r>
              <a:rPr lang="en-GB" sz="2800"/>
              <a:t>The flow between each stage in the manufacturing process is ‘pulled’ by demand from the previous stage</a:t>
            </a:r>
          </a:p>
          <a:p>
            <a:pPr>
              <a:lnSpc>
                <a:spcPct val="90000"/>
              </a:lnSpc>
            </a:pPr>
            <a:r>
              <a:rPr lang="en-GB" sz="2800"/>
              <a:t>The control of the pull between stages is accomplished by using simple cards, empty squares or tokens to trigger movements and production</a:t>
            </a:r>
          </a:p>
          <a:p>
            <a:pPr>
              <a:lnSpc>
                <a:spcPct val="90000"/>
              </a:lnSpc>
            </a:pPr>
            <a:r>
              <a:rPr lang="en-GB" sz="2800"/>
              <a:t>Decision-making for operations control is largely decentralised: tactical decisions do not rely on computer-based information processing</a:t>
            </a:r>
          </a:p>
          <a:p>
            <a:pPr>
              <a:lnSpc>
                <a:spcPct val="90000"/>
              </a:lnSpc>
            </a:pPr>
            <a:r>
              <a:rPr lang="en-GB" sz="2800"/>
              <a:t>JIT scheduling is ‘rate-based’ rather than volume-based</a:t>
            </a:r>
          </a:p>
        </p:txBody>
      </p:sp>
    </p:spTree>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Rectangle 2"/>
          <p:cNvSpPr>
            <a:spLocks noGrp="1" noChangeArrowheads="1"/>
          </p:cNvSpPr>
          <p:nvPr>
            <p:ph type="title"/>
          </p:nvPr>
        </p:nvSpPr>
        <p:spPr>
          <a:xfrm>
            <a:off x="457200" y="0"/>
            <a:ext cx="8229600" cy="836613"/>
          </a:xfrm>
        </p:spPr>
        <p:txBody>
          <a:bodyPr/>
          <a:lstStyle/>
          <a:p>
            <a:r>
              <a:rPr lang="en-GB"/>
              <a:t>JIT and MRP</a:t>
            </a:r>
          </a:p>
        </p:txBody>
      </p:sp>
      <p:sp>
        <p:nvSpPr>
          <p:cNvPr id="89091" name="Rectangle 3"/>
          <p:cNvSpPr>
            <a:spLocks noGrp="1" noChangeArrowheads="1"/>
          </p:cNvSpPr>
          <p:nvPr>
            <p:ph type="body" idx="1"/>
          </p:nvPr>
        </p:nvSpPr>
        <p:spPr>
          <a:xfrm>
            <a:off x="457200" y="908050"/>
            <a:ext cx="8229600" cy="5761038"/>
          </a:xfrm>
        </p:spPr>
        <p:txBody>
          <a:bodyPr/>
          <a:lstStyle/>
          <a:p>
            <a:pPr>
              <a:buFontTx/>
              <a:buNone/>
            </a:pPr>
            <a:r>
              <a:rPr lang="en-GB" b="1"/>
              <a:t>Key characteristics of JIT</a:t>
            </a:r>
          </a:p>
          <a:p>
            <a:r>
              <a:rPr lang="en-GB"/>
              <a:t>JIT assumes resource flexibility and minimised lead times</a:t>
            </a:r>
          </a:p>
          <a:p>
            <a:r>
              <a:rPr lang="en-GB"/>
              <a:t>JIT planning and control concepts are only one part of a wider and explicit JIT philosophy of operations</a:t>
            </a:r>
          </a:p>
        </p:txBody>
      </p:sp>
    </p:spTree>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Rectangle 2"/>
          <p:cNvSpPr>
            <a:spLocks noGrp="1" noChangeArrowheads="1"/>
          </p:cNvSpPr>
          <p:nvPr>
            <p:ph type="title"/>
          </p:nvPr>
        </p:nvSpPr>
        <p:spPr>
          <a:xfrm>
            <a:off x="457200" y="0"/>
            <a:ext cx="8229600" cy="836613"/>
          </a:xfrm>
        </p:spPr>
        <p:txBody>
          <a:bodyPr/>
          <a:lstStyle/>
          <a:p>
            <a:r>
              <a:rPr lang="en-GB"/>
              <a:t>Balanced Flow Approach</a:t>
            </a:r>
          </a:p>
        </p:txBody>
      </p:sp>
      <p:sp>
        <p:nvSpPr>
          <p:cNvPr id="90115" name="Rectangle 3"/>
          <p:cNvSpPr>
            <a:spLocks noGrp="1" noChangeArrowheads="1"/>
          </p:cNvSpPr>
          <p:nvPr>
            <p:ph type="body" idx="1"/>
          </p:nvPr>
        </p:nvSpPr>
        <p:spPr>
          <a:xfrm>
            <a:off x="457200" y="908050"/>
            <a:ext cx="8229600" cy="5761038"/>
          </a:xfrm>
        </p:spPr>
        <p:txBody>
          <a:bodyPr/>
          <a:lstStyle/>
          <a:p>
            <a:r>
              <a:rPr lang="en-GB"/>
              <a:t>The MRP system will support planning and scheduling in a repetitive manufacturing environment</a:t>
            </a:r>
          </a:p>
          <a:p>
            <a:r>
              <a:rPr lang="en-GB"/>
              <a:t>For the balanced approach to function, properly, the MRP systems planning portion must be merged with the JIT principles</a:t>
            </a:r>
          </a:p>
          <a:p>
            <a:r>
              <a:rPr lang="en-GB"/>
              <a:t>The JIT system will make use of kanbans and visual signals to pull material through the facility rather than using the push system</a:t>
            </a:r>
          </a:p>
          <a:p>
            <a:endParaRPr lang="en-GB"/>
          </a:p>
        </p:txBody>
      </p:sp>
    </p:spTree>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2"/>
          <p:cNvSpPr>
            <a:spLocks noGrp="1" noChangeArrowheads="1"/>
          </p:cNvSpPr>
          <p:nvPr>
            <p:ph type="title"/>
          </p:nvPr>
        </p:nvSpPr>
        <p:spPr>
          <a:xfrm>
            <a:off x="457200" y="0"/>
            <a:ext cx="8229600" cy="836613"/>
          </a:xfrm>
        </p:spPr>
        <p:txBody>
          <a:bodyPr/>
          <a:lstStyle/>
          <a:p>
            <a:r>
              <a:rPr lang="en-GB"/>
              <a:t>JIT and MRP Similarities</a:t>
            </a:r>
          </a:p>
        </p:txBody>
      </p:sp>
      <p:sp>
        <p:nvSpPr>
          <p:cNvPr id="91139" name="Rectangle 3"/>
          <p:cNvSpPr>
            <a:spLocks noGrp="1" noChangeArrowheads="1"/>
          </p:cNvSpPr>
          <p:nvPr>
            <p:ph type="body" idx="1"/>
          </p:nvPr>
        </p:nvSpPr>
        <p:spPr>
          <a:xfrm>
            <a:off x="457200" y="836613"/>
            <a:ext cx="8229600" cy="5832475"/>
          </a:xfrm>
        </p:spPr>
        <p:txBody>
          <a:bodyPr/>
          <a:lstStyle/>
          <a:p>
            <a:pPr>
              <a:lnSpc>
                <a:spcPct val="80000"/>
              </a:lnSpc>
            </a:pPr>
            <a:r>
              <a:rPr lang="en-GB" sz="2800"/>
              <a:t>MRP seeks to meet projected demand by directing that parts and sub-assemblies are only produced as needed to meet that demand</a:t>
            </a:r>
          </a:p>
          <a:p>
            <a:pPr>
              <a:lnSpc>
                <a:spcPct val="80000"/>
              </a:lnSpc>
            </a:pPr>
            <a:r>
              <a:rPr lang="en-GB" sz="2800"/>
              <a:t>MRP back schedules demand for parts and sub-assemblies by using the bill of materials to calculate how many are needed and when they must be made</a:t>
            </a:r>
          </a:p>
          <a:p>
            <a:pPr>
              <a:lnSpc>
                <a:spcPct val="80000"/>
              </a:lnSpc>
            </a:pPr>
            <a:r>
              <a:rPr lang="en-GB" sz="2800"/>
              <a:t>This is how MRP connects customer demand with the internal and external supply network while JIT planning and control has similar objectives</a:t>
            </a:r>
          </a:p>
          <a:p>
            <a:pPr>
              <a:lnSpc>
                <a:spcPct val="80000"/>
              </a:lnSpc>
            </a:pPr>
            <a:r>
              <a:rPr lang="en-GB" sz="2800"/>
              <a:t>Pull scheduling aims to connect the new network of internal and external supply processes so that parts only move in response to co-ordinated and synchronised signals derived from end-customer demand</a:t>
            </a:r>
          </a:p>
        </p:txBody>
      </p:sp>
    </p:spTree>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Rectangle 2"/>
          <p:cNvSpPr>
            <a:spLocks noGrp="1" noChangeArrowheads="1"/>
          </p:cNvSpPr>
          <p:nvPr>
            <p:ph type="title"/>
          </p:nvPr>
        </p:nvSpPr>
        <p:spPr>
          <a:xfrm>
            <a:off x="457200" y="0"/>
            <a:ext cx="8229600" cy="836613"/>
          </a:xfrm>
        </p:spPr>
        <p:txBody>
          <a:bodyPr/>
          <a:lstStyle/>
          <a:p>
            <a:r>
              <a:rPr lang="en-GB"/>
              <a:t>JIT and MRP Differences</a:t>
            </a:r>
          </a:p>
        </p:txBody>
      </p:sp>
      <p:sp>
        <p:nvSpPr>
          <p:cNvPr id="92163" name="Rectangle 3"/>
          <p:cNvSpPr>
            <a:spLocks noGrp="1" noChangeArrowheads="1"/>
          </p:cNvSpPr>
          <p:nvPr>
            <p:ph type="body" idx="1"/>
          </p:nvPr>
        </p:nvSpPr>
        <p:spPr>
          <a:xfrm>
            <a:off x="457200" y="836613"/>
            <a:ext cx="8229600" cy="5832475"/>
          </a:xfrm>
        </p:spPr>
        <p:txBody>
          <a:bodyPr/>
          <a:lstStyle/>
          <a:p>
            <a:pPr>
              <a:lnSpc>
                <a:spcPct val="90000"/>
              </a:lnSpc>
            </a:pPr>
            <a:r>
              <a:rPr lang="en-GB" sz="2800"/>
              <a:t>MRP is driven by the master production schedule, which identifies </a:t>
            </a:r>
            <a:r>
              <a:rPr lang="en-GB" sz="2800" b="1"/>
              <a:t>future</a:t>
            </a:r>
            <a:r>
              <a:rPr lang="en-GB" sz="2800"/>
              <a:t> end-item demand</a:t>
            </a:r>
          </a:p>
          <a:p>
            <a:pPr>
              <a:lnSpc>
                <a:spcPct val="90000"/>
              </a:lnSpc>
            </a:pPr>
            <a:r>
              <a:rPr lang="en-GB" sz="2800"/>
              <a:t>It models a fixed lead-time environment, using  computer to calculate how many of, and when each part should be made</a:t>
            </a:r>
          </a:p>
          <a:p>
            <a:pPr>
              <a:lnSpc>
                <a:spcPct val="90000"/>
              </a:lnSpc>
            </a:pPr>
            <a:r>
              <a:rPr lang="en-GB" sz="2800"/>
              <a:t>Its output is in the form of time-phased requirements plans that are centrally calculated and co-ordinated.  While MRP is excellent at planning, it is weak at control</a:t>
            </a:r>
          </a:p>
          <a:p>
            <a:pPr>
              <a:lnSpc>
                <a:spcPct val="90000"/>
              </a:lnSpc>
            </a:pPr>
            <a:r>
              <a:rPr lang="en-GB" sz="2800"/>
              <a:t>On the other hand, JIT-style pull scheduling aims to meet demand instantaneously through the use of kanbans </a:t>
            </a:r>
          </a:p>
        </p:txBody>
      </p:sp>
    </p:spTree>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Rectangle 2"/>
          <p:cNvSpPr>
            <a:spLocks noGrp="1" noChangeArrowheads="1"/>
          </p:cNvSpPr>
          <p:nvPr>
            <p:ph type="title"/>
          </p:nvPr>
        </p:nvSpPr>
        <p:spPr>
          <a:xfrm>
            <a:off x="457200" y="0"/>
            <a:ext cx="8229600" cy="836613"/>
          </a:xfrm>
        </p:spPr>
        <p:txBody>
          <a:bodyPr/>
          <a:lstStyle/>
          <a:p>
            <a:r>
              <a:rPr lang="en-GB"/>
              <a:t>JIT and MRP Differences</a:t>
            </a:r>
          </a:p>
        </p:txBody>
      </p:sp>
      <p:sp>
        <p:nvSpPr>
          <p:cNvPr id="93187" name="Rectangle 3"/>
          <p:cNvSpPr>
            <a:spLocks noGrp="1" noChangeArrowheads="1"/>
          </p:cNvSpPr>
          <p:nvPr>
            <p:ph type="body" idx="1"/>
          </p:nvPr>
        </p:nvSpPr>
        <p:spPr>
          <a:xfrm>
            <a:off x="457200" y="908050"/>
            <a:ext cx="8229600" cy="5761038"/>
          </a:xfrm>
        </p:spPr>
        <p:txBody>
          <a:bodyPr/>
          <a:lstStyle/>
          <a:p>
            <a:pPr>
              <a:lnSpc>
                <a:spcPct val="90000"/>
              </a:lnSpc>
            </a:pPr>
            <a:r>
              <a:rPr lang="en-GB"/>
              <a:t>In practice the actual throughput time of which the system is capable must be recognised.  If the total throughput time (P) is less than the demand lead time (D), then the JIT system should be capable of meeting demand</a:t>
            </a:r>
          </a:p>
          <a:p>
            <a:pPr>
              <a:lnSpc>
                <a:spcPct val="90000"/>
              </a:lnSpc>
            </a:pPr>
            <a:r>
              <a:rPr lang="en-GB"/>
              <a:t>Pull scheduling is a reactive concept that works best when independent demand has been levelled and dependent demand synchronised</a:t>
            </a:r>
          </a:p>
          <a:p>
            <a:pPr>
              <a:lnSpc>
                <a:spcPct val="90000"/>
              </a:lnSpc>
            </a:pPr>
            <a:r>
              <a:rPr lang="en-GB"/>
              <a:t>While JIT may be good at control, it is weak on planning</a:t>
            </a:r>
          </a:p>
        </p:txBody>
      </p:sp>
    </p:spTree>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Rectangle 2"/>
          <p:cNvSpPr>
            <a:spLocks noGrp="1" noChangeArrowheads="1"/>
          </p:cNvSpPr>
          <p:nvPr>
            <p:ph type="title"/>
          </p:nvPr>
        </p:nvSpPr>
        <p:spPr>
          <a:xfrm>
            <a:off x="457200" y="0"/>
            <a:ext cx="8229600" cy="836613"/>
          </a:xfrm>
        </p:spPr>
        <p:txBody>
          <a:bodyPr/>
          <a:lstStyle/>
          <a:p>
            <a:r>
              <a:rPr lang="en-GB"/>
              <a:t>JIT and MRP Differences</a:t>
            </a:r>
          </a:p>
        </p:txBody>
      </p:sp>
      <p:sp>
        <p:nvSpPr>
          <p:cNvPr id="94211" name="Rectangle 3"/>
          <p:cNvSpPr>
            <a:spLocks noGrp="1" noChangeArrowheads="1"/>
          </p:cNvSpPr>
          <p:nvPr>
            <p:ph type="body" idx="1"/>
          </p:nvPr>
        </p:nvSpPr>
        <p:spPr>
          <a:xfrm>
            <a:off x="250825" y="836613"/>
            <a:ext cx="8713788" cy="5832475"/>
          </a:xfrm>
        </p:spPr>
        <p:txBody>
          <a:bodyPr/>
          <a:lstStyle/>
          <a:p>
            <a:r>
              <a:rPr lang="en-GB"/>
              <a:t>MRP is better at dealing with </a:t>
            </a:r>
            <a:r>
              <a:rPr lang="en-GB" b="1"/>
              <a:t>complexity</a:t>
            </a:r>
            <a:r>
              <a:rPr lang="en-GB"/>
              <a:t>, as measured by number of parts and finished products</a:t>
            </a:r>
          </a:p>
          <a:p>
            <a:r>
              <a:rPr lang="en-GB"/>
              <a:t>It can handle detailed parts requirements even for products that are made infrequently and in low volumes (‘strangers’)</a:t>
            </a:r>
          </a:p>
          <a:p>
            <a:r>
              <a:rPr lang="en-GB"/>
              <a:t>JIT pull scheduling is less capable of responding instantaneously to changes in demand as the part count, options and colours increase</a:t>
            </a:r>
          </a:p>
          <a:p>
            <a:endParaRPr lang="en-GB"/>
          </a:p>
        </p:txBody>
      </p:sp>
    </p:spTree>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4" name="Rectangle 2"/>
          <p:cNvSpPr>
            <a:spLocks noGrp="1" noChangeArrowheads="1"/>
          </p:cNvSpPr>
          <p:nvPr>
            <p:ph type="title"/>
          </p:nvPr>
        </p:nvSpPr>
        <p:spPr/>
        <p:txBody>
          <a:bodyPr/>
          <a:lstStyle/>
          <a:p>
            <a:r>
              <a:rPr lang="en-GB"/>
              <a:t>JIT and MRP Differences</a:t>
            </a:r>
          </a:p>
        </p:txBody>
      </p:sp>
      <p:sp>
        <p:nvSpPr>
          <p:cNvPr id="95235" name="Rectangle 3"/>
          <p:cNvSpPr>
            <a:spLocks noGrp="1" noChangeArrowheads="1"/>
          </p:cNvSpPr>
          <p:nvPr>
            <p:ph type="body" idx="1"/>
          </p:nvPr>
        </p:nvSpPr>
        <p:spPr/>
        <p:txBody>
          <a:bodyPr/>
          <a:lstStyle/>
          <a:p>
            <a:r>
              <a:rPr lang="en-GB"/>
              <a:t>Therefore, JIT production systems favour designs based on simpler product structures with high parts commonality</a:t>
            </a:r>
          </a:p>
          <a:p>
            <a:r>
              <a:rPr lang="en-GB"/>
              <a:t>Such disciplines challenge needless complexity, so that more parts may be brought under pull-scheduling control</a:t>
            </a:r>
          </a:p>
        </p:txBody>
      </p:sp>
    </p:spTree>
  </p:cSld>
  <p:clrMapOvr>
    <a:masterClrMapping/>
  </p:clrMapOvr>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8" name="Rectangle 2"/>
          <p:cNvSpPr>
            <a:spLocks noGrp="1" noChangeArrowheads="1"/>
          </p:cNvSpPr>
          <p:nvPr>
            <p:ph type="title"/>
          </p:nvPr>
        </p:nvSpPr>
        <p:spPr/>
        <p:txBody>
          <a:bodyPr/>
          <a:lstStyle/>
          <a:p>
            <a:endParaRPr lang="en-US"/>
          </a:p>
        </p:txBody>
      </p:sp>
      <p:sp>
        <p:nvSpPr>
          <p:cNvPr id="96259" name="Rectangle 3"/>
          <p:cNvSpPr>
            <a:spLocks noGrp="1" noChangeArrowheads="1"/>
          </p:cNvSpPr>
          <p:nvPr>
            <p:ph type="body" idx="1"/>
          </p:nvPr>
        </p:nvSpPr>
        <p:spPr/>
        <p:txBody>
          <a:bodyPr/>
          <a:lstStyle/>
          <a:p>
            <a:endParaRPr lang="en-US"/>
          </a:p>
        </p:txBody>
      </p:sp>
    </p:spTree>
  </p:cSld>
  <p:clrMapOvr>
    <a:masterClrMapping/>
  </p:clrMapOvr>
</p:sld>
</file>

<file path=ppt/theme/theme1.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697</TotalTime>
  <Words>6743</Words>
  <Application>Microsoft Office PowerPoint</Application>
  <PresentationFormat>On-screen Show (4:3)</PresentationFormat>
  <Paragraphs>454</Paragraphs>
  <Slides>91</Slides>
  <Notes>0</Notes>
  <HiddenSlides>0</HiddenSlides>
  <MMClips>0</MMClips>
  <ScaleCrop>false</ScaleCrop>
  <HeadingPairs>
    <vt:vector size="6" baseType="variant">
      <vt:variant>
        <vt:lpstr>Fonts Used</vt:lpstr>
      </vt:variant>
      <vt:variant>
        <vt:i4>1</vt:i4>
      </vt:variant>
      <vt:variant>
        <vt:lpstr>Theme</vt:lpstr>
      </vt:variant>
      <vt:variant>
        <vt:i4>1</vt:i4>
      </vt:variant>
      <vt:variant>
        <vt:lpstr>Slide Titles</vt:lpstr>
      </vt:variant>
      <vt:variant>
        <vt:i4>91</vt:i4>
      </vt:variant>
    </vt:vector>
  </HeadingPairs>
  <TitlesOfParts>
    <vt:vector size="93" baseType="lpstr">
      <vt:lpstr>Arial</vt:lpstr>
      <vt:lpstr>Default Design</vt:lpstr>
      <vt:lpstr>Materials Requirement Planning</vt:lpstr>
      <vt:lpstr>MRP</vt:lpstr>
      <vt:lpstr>MRP</vt:lpstr>
      <vt:lpstr>MRP Objectives</vt:lpstr>
      <vt:lpstr>MRP Objectives</vt:lpstr>
      <vt:lpstr>MRP Objectives</vt:lpstr>
      <vt:lpstr>MRP Objectives</vt:lpstr>
      <vt:lpstr>MRP Objectives</vt:lpstr>
      <vt:lpstr>Dependent Demand Requirements</vt:lpstr>
      <vt:lpstr>Management of Demand</vt:lpstr>
      <vt:lpstr>Management of Demand</vt:lpstr>
      <vt:lpstr>Management of Demand</vt:lpstr>
      <vt:lpstr>Order variation</vt:lpstr>
      <vt:lpstr>Order Variation</vt:lpstr>
      <vt:lpstr>Basic inputs into the MRP System</vt:lpstr>
      <vt:lpstr>MPS</vt:lpstr>
      <vt:lpstr>MPS</vt:lpstr>
      <vt:lpstr>MPS</vt:lpstr>
      <vt:lpstr>MPS</vt:lpstr>
      <vt:lpstr>MPS</vt:lpstr>
      <vt:lpstr>MPS</vt:lpstr>
      <vt:lpstr>Bill of Materials (BOM)</vt:lpstr>
      <vt:lpstr>Bill of Materials (BOM)</vt:lpstr>
      <vt:lpstr>Bill of Materials (BOM)</vt:lpstr>
      <vt:lpstr>Bill of Materials (BOM)</vt:lpstr>
      <vt:lpstr>Bill of Materials (BOM)</vt:lpstr>
      <vt:lpstr>Bill of Materials (BOM)</vt:lpstr>
      <vt:lpstr>Bill of Materials (BOM)</vt:lpstr>
      <vt:lpstr>Modular BOM</vt:lpstr>
      <vt:lpstr>Phantom and Planning Bills</vt:lpstr>
      <vt:lpstr>Phantom Bills</vt:lpstr>
      <vt:lpstr>Inventory Status File</vt:lpstr>
      <vt:lpstr>Inventory Status File</vt:lpstr>
      <vt:lpstr>Inventory Status File</vt:lpstr>
      <vt:lpstr>Inventory Status File</vt:lpstr>
      <vt:lpstr>Inventory Status File</vt:lpstr>
      <vt:lpstr>Inventory Status File</vt:lpstr>
      <vt:lpstr>Inventory Status File</vt:lpstr>
      <vt:lpstr>Inventory Status File</vt:lpstr>
      <vt:lpstr>PowerPoint Presentation</vt:lpstr>
      <vt:lpstr>Item Master File</vt:lpstr>
      <vt:lpstr>Transaction File</vt:lpstr>
      <vt:lpstr>The Location File</vt:lpstr>
      <vt:lpstr>The Location File</vt:lpstr>
      <vt:lpstr>Structure of an MRP System</vt:lpstr>
      <vt:lpstr>Structure of an MRP System</vt:lpstr>
      <vt:lpstr>Structure of an MRP System</vt:lpstr>
      <vt:lpstr>Structure of an MRP System</vt:lpstr>
      <vt:lpstr>Structure of an MRP System</vt:lpstr>
      <vt:lpstr>Structure of an MRP System</vt:lpstr>
      <vt:lpstr>Outputs of an MRP System</vt:lpstr>
      <vt:lpstr>Primary Reports</vt:lpstr>
      <vt:lpstr>Primary Reports</vt:lpstr>
      <vt:lpstr>Secondary Reports</vt:lpstr>
      <vt:lpstr>Secondary Reports</vt:lpstr>
      <vt:lpstr>Safety Stock</vt:lpstr>
      <vt:lpstr>Safety Stock</vt:lpstr>
      <vt:lpstr>Safety Sock</vt:lpstr>
      <vt:lpstr>Safety Stock</vt:lpstr>
      <vt:lpstr>Safety Stock</vt:lpstr>
      <vt:lpstr>Safety Stock</vt:lpstr>
      <vt:lpstr>Lot Sizes</vt:lpstr>
      <vt:lpstr>Lot Sizes</vt:lpstr>
      <vt:lpstr>Lot Sizes</vt:lpstr>
      <vt:lpstr>Lot Sizes</vt:lpstr>
      <vt:lpstr>Lot-for-Lot Ordering</vt:lpstr>
      <vt:lpstr>Lot-for-Lot Ordering</vt:lpstr>
      <vt:lpstr>Economic Order Quantity (EOQ)</vt:lpstr>
      <vt:lpstr>Economic Order Quantity (EOQ)</vt:lpstr>
      <vt:lpstr>Fixed Period Ordering</vt:lpstr>
      <vt:lpstr>Fixed Period Ordering</vt:lpstr>
      <vt:lpstr>The Management of an MRP System</vt:lpstr>
      <vt:lpstr>The Dynamics of MRP</vt:lpstr>
      <vt:lpstr>The Dynamics of MRP</vt:lpstr>
      <vt:lpstr>System Nervousness</vt:lpstr>
      <vt:lpstr>System Nervousness</vt:lpstr>
      <vt:lpstr>Advantages of an MRP System</vt:lpstr>
      <vt:lpstr>Advantages of an MRP System</vt:lpstr>
      <vt:lpstr>Disadvantages of an MRP System</vt:lpstr>
      <vt:lpstr>Disadvantages of an MRP System</vt:lpstr>
      <vt:lpstr>JIT and MRP</vt:lpstr>
      <vt:lpstr>JIT and MRP</vt:lpstr>
      <vt:lpstr>JIT and MRP</vt:lpstr>
      <vt:lpstr>JIT and MRP</vt:lpstr>
      <vt:lpstr>Balanced Flow Approach</vt:lpstr>
      <vt:lpstr>JIT and MRP Similarities</vt:lpstr>
      <vt:lpstr>JIT and MRP Differences</vt:lpstr>
      <vt:lpstr>JIT and MRP Differences</vt:lpstr>
      <vt:lpstr>JIT and MRP Differences</vt:lpstr>
      <vt:lpstr>JIT and MRP Differences</vt:lpstr>
      <vt:lpstr>PowerPoint Presentation</vt:lpstr>
    </vt:vector>
  </TitlesOfParts>
  <Company>SIHE</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Materials Requirement Planning</dc:title>
  <dc:creator>com-at2</dc:creator>
  <cp:lastModifiedBy>Andrew Thorn</cp:lastModifiedBy>
  <cp:revision>13</cp:revision>
  <dcterms:created xsi:type="dcterms:W3CDTF">2007-02-05T13:07:46Z</dcterms:created>
  <dcterms:modified xsi:type="dcterms:W3CDTF">2025-10-15T12:04:53Z</dcterms:modified>
</cp:coreProperties>
</file>