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459" r:id="rId5"/>
    <p:sldId id="481" r:id="rId6"/>
    <p:sldId id="482" r:id="rId7"/>
    <p:sldId id="296" r:id="rId8"/>
    <p:sldId id="258" r:id="rId9"/>
    <p:sldId id="461" r:id="rId10"/>
    <p:sldId id="259" r:id="rId11"/>
    <p:sldId id="260" r:id="rId12"/>
    <p:sldId id="261" r:id="rId13"/>
    <p:sldId id="262" r:id="rId14"/>
    <p:sldId id="263" r:id="rId15"/>
    <p:sldId id="264" r:id="rId16"/>
    <p:sldId id="265" r:id="rId17"/>
    <p:sldId id="266" r:id="rId18"/>
    <p:sldId id="267" r:id="rId19"/>
    <p:sldId id="484" r:id="rId20"/>
    <p:sldId id="485" r:id="rId21"/>
    <p:sldId id="486" r:id="rId22"/>
    <p:sldId id="487" r:id="rId23"/>
    <p:sldId id="268" r:id="rId24"/>
    <p:sldId id="269" r:id="rId25"/>
    <p:sldId id="483" r:id="rId26"/>
    <p:sldId id="479" r:id="rId27"/>
    <p:sldId id="271" r:id="rId28"/>
    <p:sldId id="480"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31/01/2023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31/01/2023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17</a:t>
            </a:fld>
            <a:endParaRPr lang="en-GB"/>
          </a:p>
        </p:txBody>
      </p:sp>
    </p:spTree>
    <p:extLst>
      <p:ext uri="{BB962C8B-B14F-4D97-AF65-F5344CB8AC3E}">
        <p14:creationId xmlns:p14="http://schemas.microsoft.com/office/powerpoint/2010/main" val="962039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31/01/2023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p14:dur="10" advClick="0"/>
    </mc:Choice>
    <mc:Fallback xmlns="">
      <p:transition advClick="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How to structure the dissertation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F9C3-8EF9-4F5B-A177-A1F505FA27FF}"/>
              </a:ext>
            </a:extLst>
          </p:cNvPr>
          <p:cNvSpPr>
            <a:spLocks noGrp="1"/>
          </p:cNvSpPr>
          <p:nvPr>
            <p:ph type="title"/>
          </p:nvPr>
        </p:nvSpPr>
        <p:spPr/>
        <p:txBody>
          <a:bodyPr/>
          <a:lstStyle/>
          <a:p>
            <a:r>
              <a:rPr lang="en-GB" dirty="0"/>
              <a:t>Outline </a:t>
            </a:r>
          </a:p>
        </p:txBody>
      </p:sp>
      <p:sp>
        <p:nvSpPr>
          <p:cNvPr id="3" name="Content Placeholder 2">
            <a:extLst>
              <a:ext uri="{FF2B5EF4-FFF2-40B4-BE49-F238E27FC236}">
                <a16:creationId xmlns:a16="http://schemas.microsoft.com/office/drawing/2014/main" id="{FAED2127-5D39-4942-8395-9F2AC0ACCA17}"/>
              </a:ext>
            </a:extLst>
          </p:cNvPr>
          <p:cNvSpPr>
            <a:spLocks noGrp="1"/>
          </p:cNvSpPr>
          <p:nvPr>
            <p:ph idx="1"/>
          </p:nvPr>
        </p:nvSpPr>
        <p:spPr/>
        <p:txBody>
          <a:bodyPr/>
          <a:lstStyle/>
          <a:p>
            <a:r>
              <a:rPr lang="en-GB" dirty="0"/>
              <a:t>Set up a timetable according to your workload </a:t>
            </a:r>
          </a:p>
          <a:p>
            <a:pPr lvl="1"/>
            <a:r>
              <a:rPr lang="en-GB" dirty="0"/>
              <a:t>update the plan you submitted with your first assignment </a:t>
            </a:r>
          </a:p>
          <a:p>
            <a:r>
              <a:rPr lang="en-GB" dirty="0"/>
              <a:t>Discuss it with your supervisor </a:t>
            </a:r>
          </a:p>
        </p:txBody>
      </p:sp>
    </p:spTree>
    <p:extLst>
      <p:ext uri="{BB962C8B-B14F-4D97-AF65-F5344CB8AC3E}">
        <p14:creationId xmlns:p14="http://schemas.microsoft.com/office/powerpoint/2010/main" val="99853067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E5253-3582-46F8-BABA-D995227F0322}"/>
              </a:ext>
            </a:extLst>
          </p:cNvPr>
          <p:cNvSpPr>
            <a:spLocks noGrp="1"/>
          </p:cNvSpPr>
          <p:nvPr>
            <p:ph type="title"/>
          </p:nvPr>
        </p:nvSpPr>
        <p:spPr/>
        <p:txBody>
          <a:bodyPr/>
          <a:lstStyle/>
          <a:p>
            <a:r>
              <a:rPr lang="en-GB" dirty="0"/>
              <a:t>Structure </a:t>
            </a:r>
          </a:p>
        </p:txBody>
      </p:sp>
      <p:sp>
        <p:nvSpPr>
          <p:cNvPr id="3" name="Content Placeholder 2">
            <a:extLst>
              <a:ext uri="{FF2B5EF4-FFF2-40B4-BE49-F238E27FC236}">
                <a16:creationId xmlns:a16="http://schemas.microsoft.com/office/drawing/2014/main" id="{3435B341-2B59-4E76-A115-D05FAAAE5674}"/>
              </a:ext>
            </a:extLst>
          </p:cNvPr>
          <p:cNvSpPr>
            <a:spLocks noGrp="1"/>
          </p:cNvSpPr>
          <p:nvPr>
            <p:ph idx="1"/>
          </p:nvPr>
        </p:nvSpPr>
        <p:spPr/>
        <p:txBody>
          <a:bodyPr>
            <a:normAutofit fontScale="92500" lnSpcReduction="10000"/>
          </a:bodyPr>
          <a:lstStyle/>
          <a:p>
            <a:r>
              <a:rPr lang="en-GB" dirty="0"/>
              <a:t>There are different ways to structure  a dissertation </a:t>
            </a:r>
          </a:p>
          <a:p>
            <a:pPr lvl="1"/>
            <a:r>
              <a:rPr lang="en-GB" dirty="0"/>
              <a:t>It depends on the discipline, the research methodology, and the research design </a:t>
            </a:r>
          </a:p>
          <a:p>
            <a:pPr lvl="1"/>
            <a:r>
              <a:rPr lang="en-GB" dirty="0"/>
              <a:t>e.g., if a dissertation is based on data collection from interviews or surveys, you need to add a methodology chapter</a:t>
            </a:r>
          </a:p>
          <a:p>
            <a:pPr lvl="1"/>
            <a:r>
              <a:rPr lang="en-GB" dirty="0"/>
              <a:t>But if you are discussing literature only, you usually would not need a methodology chapter</a:t>
            </a:r>
          </a:p>
          <a:p>
            <a:pPr lvl="1"/>
            <a:endParaRPr lang="en-GB" dirty="0"/>
          </a:p>
        </p:txBody>
      </p:sp>
    </p:spTree>
    <p:extLst>
      <p:ext uri="{BB962C8B-B14F-4D97-AF65-F5344CB8AC3E}">
        <p14:creationId xmlns:p14="http://schemas.microsoft.com/office/powerpoint/2010/main" val="361303685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Tipps </a:t>
            </a:r>
          </a:p>
        </p:txBody>
      </p:sp>
      <p:sp>
        <p:nvSpPr>
          <p:cNvPr id="3" name="Content Placeholder 2"/>
          <p:cNvSpPr>
            <a:spLocks noGrp="1"/>
          </p:cNvSpPr>
          <p:nvPr>
            <p:ph idx="1"/>
          </p:nvPr>
        </p:nvSpPr>
        <p:spPr/>
        <p:txBody>
          <a:bodyPr>
            <a:normAutofit/>
          </a:bodyPr>
          <a:lstStyle/>
          <a:p>
            <a:r>
              <a:rPr lang="en-GB" dirty="0"/>
              <a:t>Make sure your chapters are linked</a:t>
            </a:r>
          </a:p>
          <a:p>
            <a:pPr lvl="1"/>
            <a:r>
              <a:rPr lang="en-GB" dirty="0"/>
              <a:t>they should flow nicely from one to the next.</a:t>
            </a:r>
          </a:p>
          <a:p>
            <a:r>
              <a:rPr lang="en-GB" dirty="0"/>
              <a:t>For instance, one way is to end your background chapter by identifying what we DON’T know about your topic. This leads neatly into the next chapter: your research question and methods.</a:t>
            </a:r>
          </a:p>
        </p:txBody>
      </p:sp>
    </p:spTree>
    <p:extLst>
      <p:ext uri="{BB962C8B-B14F-4D97-AF65-F5344CB8AC3E}">
        <p14:creationId xmlns:p14="http://schemas.microsoft.com/office/powerpoint/2010/main" val="373892998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POTENTIAL STRUCTURE (usually for empirical dissertations) </a:t>
            </a:r>
          </a:p>
        </p:txBody>
      </p:sp>
      <p:sp>
        <p:nvSpPr>
          <p:cNvPr id="3" name="Content Placeholder 2"/>
          <p:cNvSpPr>
            <a:spLocks noGrp="1"/>
          </p:cNvSpPr>
          <p:nvPr>
            <p:ph idx="1"/>
          </p:nvPr>
        </p:nvSpPr>
        <p:spPr/>
        <p:txBody>
          <a:bodyPr>
            <a:noAutofit/>
          </a:bodyPr>
          <a:lstStyle/>
          <a:p>
            <a:r>
              <a:rPr lang="en-GB" sz="1800" b="1" dirty="0"/>
              <a:t>TITLE PAGE</a:t>
            </a:r>
          </a:p>
          <a:p>
            <a:r>
              <a:rPr lang="en-GB" sz="1800" b="1" dirty="0"/>
              <a:t>ABSTRACT</a:t>
            </a:r>
          </a:p>
          <a:p>
            <a:r>
              <a:rPr lang="en-GB" sz="1800" b="1" dirty="0"/>
              <a:t>ACKNOWLEDGEMENTS</a:t>
            </a:r>
          </a:p>
          <a:p>
            <a:r>
              <a:rPr lang="en-GB" sz="1800" b="1" dirty="0"/>
              <a:t>CONTENTS PAGE (ILLUSTRATIONS, ABBREVIATIONS)</a:t>
            </a:r>
          </a:p>
          <a:p>
            <a:r>
              <a:rPr lang="en-GB" sz="1800" b="1" dirty="0"/>
              <a:t>INTRODUCTION</a:t>
            </a:r>
          </a:p>
          <a:p>
            <a:r>
              <a:rPr lang="en-GB" sz="1800" b="1" dirty="0"/>
              <a:t>LITERATURE REVIEW</a:t>
            </a:r>
          </a:p>
          <a:p>
            <a:r>
              <a:rPr lang="en-GB" sz="1800" b="1" dirty="0"/>
              <a:t>SOURCES AND METHODS</a:t>
            </a:r>
          </a:p>
          <a:p>
            <a:r>
              <a:rPr lang="en-GB" sz="1800" b="1" dirty="0"/>
              <a:t>FINDINGS / DISCUSSION</a:t>
            </a:r>
          </a:p>
          <a:p>
            <a:r>
              <a:rPr lang="en-GB" sz="1800" b="1" dirty="0"/>
              <a:t>CONCLUSION</a:t>
            </a:r>
          </a:p>
          <a:p>
            <a:r>
              <a:rPr lang="en-GB" sz="1800" b="1" dirty="0"/>
              <a:t>REFERENCES</a:t>
            </a:r>
          </a:p>
          <a:p>
            <a:r>
              <a:rPr lang="en-GB" sz="1800" b="1" dirty="0"/>
              <a:t>APPENDICES</a:t>
            </a:r>
          </a:p>
        </p:txBody>
      </p:sp>
    </p:spTree>
    <p:extLst>
      <p:ext uri="{BB962C8B-B14F-4D97-AF65-F5344CB8AC3E}">
        <p14:creationId xmlns:p14="http://schemas.microsoft.com/office/powerpoint/2010/main" val="7840253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750" y="260350"/>
            <a:ext cx="7772400" cy="1081088"/>
          </a:xfrm>
        </p:spPr>
        <p:txBody>
          <a:bodyPr>
            <a:normAutofit/>
          </a:bodyPr>
          <a:lstStyle/>
          <a:p>
            <a:pPr>
              <a:defRPr/>
            </a:pPr>
            <a:r>
              <a:rPr lang="en-GB" dirty="0"/>
              <a:t>Alternative Structure</a:t>
            </a:r>
          </a:p>
        </p:txBody>
      </p:sp>
      <p:sp>
        <p:nvSpPr>
          <p:cNvPr id="12291" name="Rectangle 3"/>
          <p:cNvSpPr>
            <a:spLocks noGrp="1" noChangeArrowheads="1"/>
          </p:cNvSpPr>
          <p:nvPr>
            <p:ph idx="1"/>
          </p:nvPr>
        </p:nvSpPr>
        <p:spPr>
          <a:xfrm>
            <a:off x="614363" y="1412875"/>
            <a:ext cx="8134350" cy="4248150"/>
          </a:xfrm>
        </p:spPr>
        <p:txBody>
          <a:bodyPr>
            <a:normAutofit/>
          </a:bodyPr>
          <a:lstStyle/>
          <a:p>
            <a:pPr>
              <a:lnSpc>
                <a:spcPct val="80000"/>
              </a:lnSpc>
              <a:buFont typeface="Wingdings" pitchFamily="2" charset="2"/>
              <a:buNone/>
              <a:defRPr/>
            </a:pPr>
            <a:endParaRPr lang="en-GB" sz="2000" dirty="0"/>
          </a:p>
          <a:p>
            <a:pPr>
              <a:lnSpc>
                <a:spcPct val="80000"/>
              </a:lnSpc>
              <a:buFont typeface="Wingdings" pitchFamily="2" charset="2"/>
              <a:buNone/>
              <a:defRPr/>
            </a:pPr>
            <a:r>
              <a:rPr lang="en-GB" sz="2000" dirty="0"/>
              <a:t>Abstract							i</a:t>
            </a:r>
          </a:p>
          <a:p>
            <a:pPr>
              <a:lnSpc>
                <a:spcPct val="80000"/>
              </a:lnSpc>
              <a:buFont typeface="Wingdings" pitchFamily="2" charset="2"/>
              <a:buNone/>
              <a:defRPr/>
            </a:pPr>
            <a:r>
              <a:rPr lang="en-GB" sz="2000" dirty="0"/>
              <a:t>List of Figures							ii</a:t>
            </a:r>
          </a:p>
          <a:p>
            <a:pPr>
              <a:lnSpc>
                <a:spcPct val="80000"/>
              </a:lnSpc>
              <a:buFont typeface="Wingdings" pitchFamily="2" charset="2"/>
              <a:buNone/>
              <a:defRPr/>
            </a:pPr>
            <a:r>
              <a:rPr lang="en-GB" sz="2000" dirty="0"/>
              <a:t>List of Tables							iii</a:t>
            </a:r>
          </a:p>
          <a:p>
            <a:pPr>
              <a:lnSpc>
                <a:spcPct val="80000"/>
              </a:lnSpc>
              <a:buFont typeface="Wingdings" pitchFamily="2" charset="2"/>
              <a:buNone/>
              <a:defRPr/>
            </a:pPr>
            <a:r>
              <a:rPr lang="en-GB" sz="2000" dirty="0"/>
              <a:t>List of Plates							iv</a:t>
            </a:r>
          </a:p>
          <a:p>
            <a:pPr>
              <a:lnSpc>
                <a:spcPct val="80000"/>
              </a:lnSpc>
              <a:buFont typeface="Wingdings" pitchFamily="2" charset="2"/>
              <a:buNone/>
              <a:defRPr/>
            </a:pPr>
            <a:r>
              <a:rPr lang="en-GB" sz="2000" dirty="0"/>
              <a:t>Acknowledgements						v</a:t>
            </a:r>
          </a:p>
          <a:p>
            <a:pPr>
              <a:lnSpc>
                <a:spcPct val="80000"/>
              </a:lnSpc>
              <a:buFont typeface="Wingdings" pitchFamily="2" charset="2"/>
              <a:buNone/>
              <a:defRPr/>
            </a:pPr>
            <a:r>
              <a:rPr lang="en-GB" sz="2000" dirty="0"/>
              <a:t>Chapter 1: Introduction						1</a:t>
            </a:r>
          </a:p>
          <a:p>
            <a:pPr>
              <a:lnSpc>
                <a:spcPct val="80000"/>
              </a:lnSpc>
              <a:buFont typeface="Wingdings" pitchFamily="2" charset="2"/>
              <a:buNone/>
              <a:defRPr/>
            </a:pPr>
            <a:r>
              <a:rPr lang="en-GB" sz="2000" dirty="0"/>
              <a:t>Chapter 2: A review of the evidence				3</a:t>
            </a:r>
          </a:p>
          <a:p>
            <a:pPr>
              <a:lnSpc>
                <a:spcPct val="80000"/>
              </a:lnSpc>
              <a:buFont typeface="Wingdings" pitchFamily="2" charset="2"/>
              <a:buNone/>
              <a:defRPr/>
            </a:pPr>
            <a:r>
              <a:rPr lang="en-GB" sz="2000" dirty="0"/>
              <a:t>Chapter 3: </a:t>
            </a:r>
            <a:r>
              <a:rPr lang="en-GB" sz="2000" dirty="0" err="1"/>
              <a:t>Cwmann</a:t>
            </a:r>
            <a:r>
              <a:rPr lang="en-GB" sz="2000" dirty="0"/>
              <a:t>: its place on the Silk Cut Route			12</a:t>
            </a:r>
          </a:p>
          <a:p>
            <a:pPr>
              <a:lnSpc>
                <a:spcPct val="80000"/>
              </a:lnSpc>
              <a:buFont typeface="Wingdings" pitchFamily="2" charset="2"/>
              <a:buNone/>
              <a:defRPr/>
            </a:pPr>
            <a:r>
              <a:rPr lang="en-GB" sz="2000" dirty="0"/>
              <a:t>Chapter 4: Analysis of the ceramics				22</a:t>
            </a:r>
          </a:p>
          <a:p>
            <a:pPr>
              <a:lnSpc>
                <a:spcPct val="80000"/>
              </a:lnSpc>
              <a:buFont typeface="Wingdings" pitchFamily="2" charset="2"/>
              <a:buNone/>
              <a:defRPr/>
            </a:pPr>
            <a:r>
              <a:rPr lang="en-GB" sz="2000" dirty="0"/>
              <a:t>Chapter 5: Comparisons with the evidence from China		35</a:t>
            </a:r>
          </a:p>
          <a:p>
            <a:pPr>
              <a:lnSpc>
                <a:spcPct val="80000"/>
              </a:lnSpc>
              <a:buFont typeface="Wingdings" pitchFamily="2" charset="2"/>
              <a:buNone/>
              <a:defRPr/>
            </a:pPr>
            <a:r>
              <a:rPr lang="en-GB" sz="2000" dirty="0"/>
              <a:t>Chapter 6: Conclusions: 						50</a:t>
            </a:r>
          </a:p>
          <a:p>
            <a:pPr>
              <a:lnSpc>
                <a:spcPct val="80000"/>
              </a:lnSpc>
              <a:buFont typeface="Wingdings" pitchFamily="2" charset="2"/>
              <a:buNone/>
              <a:defRPr/>
            </a:pPr>
            <a:r>
              <a:rPr lang="en-GB" sz="2000" dirty="0"/>
              <a:t>Bibliography							54</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TITLE</a:t>
            </a:r>
          </a:p>
        </p:txBody>
      </p:sp>
      <p:sp>
        <p:nvSpPr>
          <p:cNvPr id="3" name="Content Placeholder 2"/>
          <p:cNvSpPr>
            <a:spLocks noGrp="1"/>
          </p:cNvSpPr>
          <p:nvPr>
            <p:ph idx="1"/>
          </p:nvPr>
        </p:nvSpPr>
        <p:spPr/>
        <p:txBody>
          <a:bodyPr>
            <a:normAutofit/>
          </a:bodyPr>
          <a:lstStyle/>
          <a:p>
            <a:r>
              <a:rPr lang="en-GB" sz="2100" dirty="0"/>
              <a:t>TELL THE READER WHAT IT’S ABOUT! </a:t>
            </a:r>
          </a:p>
          <a:p>
            <a:r>
              <a:rPr lang="en-GB" sz="2100" dirty="0"/>
              <a:t>CATCH THE READER’S ATTENTION</a:t>
            </a:r>
          </a:p>
          <a:p>
            <a:r>
              <a:rPr lang="en-GB" sz="2100" dirty="0"/>
              <a:t>SNAPPY, SPECIFIC, CLEAR AND </a:t>
            </a:r>
            <a:r>
              <a:rPr lang="en-GB" sz="2100" b="1" i="1" dirty="0"/>
              <a:t>TRUE TO THE RESEARCH </a:t>
            </a:r>
            <a:r>
              <a:rPr lang="en-GB" sz="2100" dirty="0"/>
              <a:t>YOU HAVE DONE</a:t>
            </a:r>
          </a:p>
        </p:txBody>
      </p:sp>
    </p:spTree>
    <p:extLst>
      <p:ext uri="{BB962C8B-B14F-4D97-AF65-F5344CB8AC3E}">
        <p14:creationId xmlns:p14="http://schemas.microsoft.com/office/powerpoint/2010/main" val="102834786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ABSTRACT</a:t>
            </a:r>
          </a:p>
        </p:txBody>
      </p:sp>
      <p:sp>
        <p:nvSpPr>
          <p:cNvPr id="3" name="Content Placeholder 2"/>
          <p:cNvSpPr>
            <a:spLocks noGrp="1"/>
          </p:cNvSpPr>
          <p:nvPr>
            <p:ph idx="1"/>
          </p:nvPr>
        </p:nvSpPr>
        <p:spPr/>
        <p:txBody>
          <a:bodyPr/>
          <a:lstStyle/>
          <a:p>
            <a:r>
              <a:rPr lang="en-GB" sz="1800" dirty="0"/>
              <a:t>A STAND-ALONE SUMMARY OF THE </a:t>
            </a:r>
            <a:r>
              <a:rPr lang="en-GB" sz="2400" u="sng" dirty="0"/>
              <a:t>WHOLE</a:t>
            </a:r>
            <a:r>
              <a:rPr lang="en-GB" sz="2400" dirty="0"/>
              <a:t> </a:t>
            </a:r>
            <a:r>
              <a:rPr lang="en-GB" sz="1800" dirty="0"/>
              <a:t>DISSERTATION</a:t>
            </a:r>
          </a:p>
          <a:p>
            <a:r>
              <a:rPr lang="en-GB" sz="1800" dirty="0"/>
              <a:t>CAN BE DONE AT THE END, OR AT THE BEGINNING AS AN INITIAL “PLAN”</a:t>
            </a:r>
          </a:p>
          <a:p>
            <a:r>
              <a:rPr lang="en-GB" sz="1800" dirty="0"/>
              <a:t>IT IS </a:t>
            </a:r>
            <a:r>
              <a:rPr lang="en-GB" sz="2400" u="sng" dirty="0"/>
              <a:t>NOT</a:t>
            </a:r>
            <a:r>
              <a:rPr lang="en-GB" sz="1800" dirty="0"/>
              <a:t> AN INTRODUCTION</a:t>
            </a:r>
          </a:p>
          <a:p>
            <a:endParaRPr lang="en-GB" dirty="0"/>
          </a:p>
        </p:txBody>
      </p:sp>
    </p:spTree>
    <p:extLst>
      <p:ext uri="{BB962C8B-B14F-4D97-AF65-F5344CB8AC3E}">
        <p14:creationId xmlns:p14="http://schemas.microsoft.com/office/powerpoint/2010/main" val="230166638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ACKNOWLEDGEMENTS</a:t>
            </a:r>
          </a:p>
        </p:txBody>
      </p:sp>
      <p:sp>
        <p:nvSpPr>
          <p:cNvPr id="3" name="Content Placeholder 2"/>
          <p:cNvSpPr>
            <a:spLocks noGrp="1"/>
          </p:cNvSpPr>
          <p:nvPr>
            <p:ph idx="1"/>
          </p:nvPr>
        </p:nvSpPr>
        <p:spPr/>
        <p:txBody>
          <a:bodyPr>
            <a:normAutofit/>
          </a:bodyPr>
          <a:lstStyle/>
          <a:p>
            <a:r>
              <a:rPr lang="en-GB" sz="2100" dirty="0"/>
              <a:t>YOUR OSCAR WINNING THANK YOU SPEECH</a:t>
            </a:r>
          </a:p>
          <a:p>
            <a:endParaRPr lang="en-GB" sz="2100" dirty="0"/>
          </a:p>
          <a:p>
            <a:r>
              <a:rPr lang="en-GB" sz="2100" dirty="0"/>
              <a:t>By the way, this section is not necessary but you can add it</a:t>
            </a:r>
          </a:p>
        </p:txBody>
      </p:sp>
    </p:spTree>
    <p:extLst>
      <p:ext uri="{BB962C8B-B14F-4D97-AF65-F5344CB8AC3E}">
        <p14:creationId xmlns:p14="http://schemas.microsoft.com/office/powerpoint/2010/main" val="11263351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CONTENTS</a:t>
            </a:r>
          </a:p>
        </p:txBody>
      </p:sp>
      <p:sp>
        <p:nvSpPr>
          <p:cNvPr id="3" name="Content Placeholder 2"/>
          <p:cNvSpPr>
            <a:spLocks noGrp="1"/>
          </p:cNvSpPr>
          <p:nvPr>
            <p:ph idx="1"/>
          </p:nvPr>
        </p:nvSpPr>
        <p:spPr/>
        <p:txBody>
          <a:bodyPr>
            <a:normAutofit/>
          </a:bodyPr>
          <a:lstStyle/>
          <a:p>
            <a:r>
              <a:rPr lang="en-GB" sz="2100" dirty="0"/>
              <a:t>INCLUDE ALL SECTIONS WITH PAGE NUMBERS</a:t>
            </a:r>
          </a:p>
          <a:p>
            <a:r>
              <a:rPr lang="en-GB" sz="2100" dirty="0"/>
              <a:t>INCLUDE A SEPARATE LIST FOR PHOTOS, TABLES, ILLUSTRATIONS</a:t>
            </a:r>
          </a:p>
          <a:p>
            <a:r>
              <a:rPr lang="en-GB" sz="2100" dirty="0"/>
              <a:t>INCLUDE A SEPARATE LIST OF ABBREVIATIONS/SPECIALIST VOCABULARLY</a:t>
            </a:r>
          </a:p>
        </p:txBody>
      </p:sp>
    </p:spTree>
    <p:extLst>
      <p:ext uri="{BB962C8B-B14F-4D97-AF65-F5344CB8AC3E}">
        <p14:creationId xmlns:p14="http://schemas.microsoft.com/office/powerpoint/2010/main" val="357795284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INTRODUCTION</a:t>
            </a:r>
          </a:p>
        </p:txBody>
      </p:sp>
      <p:sp>
        <p:nvSpPr>
          <p:cNvPr id="3" name="Content Placeholder 2"/>
          <p:cNvSpPr>
            <a:spLocks noGrp="1"/>
          </p:cNvSpPr>
          <p:nvPr>
            <p:ph idx="1"/>
          </p:nvPr>
        </p:nvSpPr>
        <p:spPr/>
        <p:txBody>
          <a:bodyPr>
            <a:normAutofit/>
          </a:bodyPr>
          <a:lstStyle/>
          <a:p>
            <a:r>
              <a:rPr lang="en-GB" sz="2100" dirty="0"/>
              <a:t>TO INTRODUCE WHAT’S COMING NEXT! </a:t>
            </a:r>
          </a:p>
          <a:p>
            <a:pPr lvl="1"/>
            <a:r>
              <a:rPr lang="en-GB" sz="1700" dirty="0"/>
              <a:t>Introduce research topic </a:t>
            </a:r>
          </a:p>
          <a:p>
            <a:pPr lvl="1"/>
            <a:r>
              <a:rPr lang="en-GB" sz="1700" dirty="0"/>
              <a:t>Explain research questions</a:t>
            </a:r>
          </a:p>
          <a:p>
            <a:pPr lvl="1"/>
            <a:r>
              <a:rPr lang="en-GB" sz="1700" dirty="0"/>
              <a:t>Outline of dissertation </a:t>
            </a:r>
          </a:p>
          <a:p>
            <a:pPr lvl="1"/>
            <a:endParaRPr lang="en-GB" sz="1700" dirty="0"/>
          </a:p>
          <a:p>
            <a:r>
              <a:rPr lang="en-GB" sz="2100" dirty="0"/>
              <a:t>AN EXPANSION OF THE ABSTRACT</a:t>
            </a:r>
          </a:p>
        </p:txBody>
      </p:sp>
    </p:spTree>
    <p:extLst>
      <p:ext uri="{BB962C8B-B14F-4D97-AF65-F5344CB8AC3E}">
        <p14:creationId xmlns:p14="http://schemas.microsoft.com/office/powerpoint/2010/main" val="168337697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LITERATURE REVIEW</a:t>
            </a:r>
          </a:p>
        </p:txBody>
      </p:sp>
      <p:sp>
        <p:nvSpPr>
          <p:cNvPr id="3" name="Content Placeholder 2"/>
          <p:cNvSpPr>
            <a:spLocks noGrp="1"/>
          </p:cNvSpPr>
          <p:nvPr>
            <p:ph idx="1"/>
          </p:nvPr>
        </p:nvSpPr>
        <p:spPr/>
        <p:txBody>
          <a:bodyPr>
            <a:noAutofit/>
          </a:bodyPr>
          <a:lstStyle/>
          <a:p>
            <a:r>
              <a:rPr lang="en-GB" sz="1800" dirty="0"/>
              <a:t>PUTTING YOUR RESEARCH INTO CONTEXT</a:t>
            </a:r>
          </a:p>
          <a:p>
            <a:r>
              <a:rPr lang="en-GB" sz="1800" dirty="0"/>
              <a:t>WHAT IS THE CURRENT RESEARCH IN YOUR AREA?</a:t>
            </a:r>
          </a:p>
          <a:p>
            <a:r>
              <a:rPr lang="en-GB" sz="1800" dirty="0"/>
              <a:t>WHAT IS/ARE THE CURRENT THEORETICAL APPROACH/ES IN YOUR AREA?</a:t>
            </a:r>
          </a:p>
          <a:p>
            <a:r>
              <a:rPr lang="en-GB" sz="1800" dirty="0"/>
              <a:t>IS THERE A CONTROVERSY OR GAP?</a:t>
            </a:r>
          </a:p>
          <a:p>
            <a:r>
              <a:rPr lang="en-GB" sz="1800" dirty="0"/>
              <a:t>HOW DO YOU THINK YOUR RESEARCH WILL CONTRIBUTE TO THE EXISTING BODY OF KNOWLEDGE?</a:t>
            </a:r>
          </a:p>
          <a:p>
            <a:r>
              <a:rPr lang="en-GB" sz="1800" dirty="0"/>
              <a:t>YOU CAN REFER BACK TO THIS SECTION DURING YOUR DISCUSSION</a:t>
            </a:r>
          </a:p>
          <a:p>
            <a:endParaRPr lang="en-GB" sz="1800" dirty="0"/>
          </a:p>
          <a:p>
            <a:r>
              <a:rPr lang="en-GB" sz="1800" b="1" dirty="0">
                <a:solidFill>
                  <a:srgbClr val="FF0000"/>
                </a:solidFill>
              </a:rPr>
              <a:t>Tipp: the chapter is not always called literature review but linked to the topic of the research. Important is that you will need to explain somewhere in the dissertation what scholars have written about your topic.  </a:t>
            </a:r>
          </a:p>
        </p:txBody>
      </p:sp>
    </p:spTree>
    <p:extLst>
      <p:ext uri="{BB962C8B-B14F-4D97-AF65-F5344CB8AC3E}">
        <p14:creationId xmlns:p14="http://schemas.microsoft.com/office/powerpoint/2010/main" val="361711603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METHODOLOGY </a:t>
            </a:r>
          </a:p>
        </p:txBody>
      </p:sp>
      <p:sp>
        <p:nvSpPr>
          <p:cNvPr id="3" name="Content Placeholder 2"/>
          <p:cNvSpPr>
            <a:spLocks noGrp="1"/>
          </p:cNvSpPr>
          <p:nvPr>
            <p:ph idx="1"/>
          </p:nvPr>
        </p:nvSpPr>
        <p:spPr/>
        <p:txBody>
          <a:bodyPr>
            <a:noAutofit/>
          </a:bodyPr>
          <a:lstStyle/>
          <a:p>
            <a:r>
              <a:rPr lang="en-GB" sz="1800" dirty="0"/>
              <a:t>WHAT IS THE SETTING AND WHY DID YOU CHOOSE IT?</a:t>
            </a:r>
          </a:p>
          <a:p>
            <a:r>
              <a:rPr lang="en-GB" sz="1800" dirty="0"/>
              <a:t>HOW DID YOU CARRY YOUR RESEARCH OUT (EG. HOW DID YOU CHOOSE PARTICIPANTS)?</a:t>
            </a:r>
          </a:p>
          <a:p>
            <a:r>
              <a:rPr lang="en-GB" sz="1800" dirty="0"/>
              <a:t>WHAT STRATEGY DID YOU USE AND WHY?</a:t>
            </a:r>
          </a:p>
          <a:p>
            <a:r>
              <a:rPr lang="en-GB" sz="1800" dirty="0"/>
              <a:t>WHAT DESIGN AND TECHNIQUES DID YOU USE TO GATHER DATA?</a:t>
            </a:r>
          </a:p>
          <a:p>
            <a:r>
              <a:rPr lang="en-GB" sz="1800" dirty="0"/>
              <a:t>WHY DID YOU CHOOSE THOSE METHODS AND NOT ANOTHER?</a:t>
            </a:r>
          </a:p>
          <a:p>
            <a:r>
              <a:rPr lang="en-GB" sz="1800" dirty="0"/>
              <a:t>WHAT ANALYSIS DID YOU USE AND HOW/WHY DID YOU STRUCTURE IT (EG. THEMES, HEADINGS)?</a:t>
            </a:r>
          </a:p>
          <a:p>
            <a:r>
              <a:rPr lang="en-GB" sz="1800" dirty="0"/>
              <a:t>LIMITITATIONS AND ETHICS</a:t>
            </a:r>
          </a:p>
          <a:p>
            <a:r>
              <a:rPr lang="en-GB" sz="1800" dirty="0"/>
              <a:t>SELF-REFLECTION</a:t>
            </a:r>
          </a:p>
          <a:p>
            <a:endParaRPr lang="en-GB" sz="1800" dirty="0"/>
          </a:p>
          <a:p>
            <a:r>
              <a:rPr lang="en-GB" sz="1800" b="1" dirty="0">
                <a:solidFill>
                  <a:srgbClr val="FF0000"/>
                </a:solidFill>
              </a:rPr>
              <a:t>Remember – this is not needed in all dissertations</a:t>
            </a:r>
          </a:p>
        </p:txBody>
      </p:sp>
    </p:spTree>
    <p:extLst>
      <p:ext uri="{BB962C8B-B14F-4D97-AF65-F5344CB8AC3E}">
        <p14:creationId xmlns:p14="http://schemas.microsoft.com/office/powerpoint/2010/main" val="322216252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DATA and DISCUSSION</a:t>
            </a:r>
          </a:p>
        </p:txBody>
      </p:sp>
      <p:sp>
        <p:nvSpPr>
          <p:cNvPr id="3" name="Content Placeholder 2"/>
          <p:cNvSpPr>
            <a:spLocks noGrp="1"/>
          </p:cNvSpPr>
          <p:nvPr>
            <p:ph idx="1"/>
          </p:nvPr>
        </p:nvSpPr>
        <p:spPr/>
        <p:txBody>
          <a:bodyPr>
            <a:normAutofit/>
          </a:bodyPr>
          <a:lstStyle/>
          <a:p>
            <a:r>
              <a:rPr lang="en-GB" sz="1800" dirty="0"/>
              <a:t>REVIEW YOUR DATA WITH THE IDENTIFIED THEMES</a:t>
            </a:r>
          </a:p>
          <a:p>
            <a:r>
              <a:rPr lang="en-GB" sz="1800" dirty="0"/>
              <a:t>EXPLORE YOUR RESEARCH IN THE WIDER CONTEXT (REFER BACK TO YOUR LITERATURE REVIEW)</a:t>
            </a:r>
          </a:p>
          <a:p>
            <a:r>
              <a:rPr lang="en-GB" sz="1800" dirty="0"/>
              <a:t>DEVELOP </a:t>
            </a:r>
            <a:r>
              <a:rPr lang="en-GB" sz="2400" dirty="0"/>
              <a:t>YOUR</a:t>
            </a:r>
            <a:r>
              <a:rPr lang="en-GB" sz="1800" dirty="0"/>
              <a:t> ARGUMENT/CRITICAL ANALYSIS/VIEWPOINT</a:t>
            </a:r>
          </a:p>
          <a:p>
            <a:r>
              <a:rPr lang="en-GB" sz="1800" dirty="0"/>
              <a:t>YOUR RESEARCH DATA SHOULD RUN THROUGH YOUR DISCUSSION (USE EXAMPLES)</a:t>
            </a:r>
          </a:p>
          <a:p>
            <a:endParaRPr lang="en-GB" sz="1800" dirty="0"/>
          </a:p>
          <a:p>
            <a:r>
              <a:rPr lang="en-GB" sz="1800" b="1" dirty="0">
                <a:solidFill>
                  <a:srgbClr val="FF0000"/>
                </a:solidFill>
              </a:rPr>
              <a:t>BUT: keep in mind that other structures are possible </a:t>
            </a:r>
          </a:p>
        </p:txBody>
      </p:sp>
    </p:spTree>
    <p:extLst>
      <p:ext uri="{BB962C8B-B14F-4D97-AF65-F5344CB8AC3E}">
        <p14:creationId xmlns:p14="http://schemas.microsoft.com/office/powerpoint/2010/main" val="21279163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CONCLUSION</a:t>
            </a:r>
          </a:p>
        </p:txBody>
      </p:sp>
      <p:sp>
        <p:nvSpPr>
          <p:cNvPr id="3" name="Content Placeholder 2"/>
          <p:cNvSpPr>
            <a:spLocks noGrp="1"/>
          </p:cNvSpPr>
          <p:nvPr>
            <p:ph idx="1"/>
          </p:nvPr>
        </p:nvSpPr>
        <p:spPr/>
        <p:txBody>
          <a:bodyPr>
            <a:normAutofit/>
          </a:bodyPr>
          <a:lstStyle/>
          <a:p>
            <a:r>
              <a:rPr lang="en-GB" sz="1800" dirty="0"/>
              <a:t>NOT JUST A SUMMARY BUT CONCLUDE YOUR ANALYSIS AND THE MAIN POINTS OF YOUR DISCUSSION</a:t>
            </a:r>
          </a:p>
          <a:p>
            <a:r>
              <a:rPr lang="en-GB" sz="1800" dirty="0"/>
              <a:t>REFER BACK TO YOUR ORIGINAL DISSERTATION QUESTION</a:t>
            </a:r>
          </a:p>
          <a:p>
            <a:r>
              <a:rPr lang="en-GB" sz="1800" dirty="0"/>
              <a:t>ARE THERE AREAS THAT DESERVE FURTHER RESEARCH?</a:t>
            </a:r>
          </a:p>
          <a:p>
            <a:r>
              <a:rPr lang="en-GB" sz="1800" dirty="0"/>
              <a:t>ARE THERE GAPS IN YOUR RESEARCH?</a:t>
            </a:r>
          </a:p>
          <a:p>
            <a:r>
              <a:rPr lang="en-GB" sz="1800" dirty="0"/>
              <a:t>ARE THERE TANGENTS THAT COULD BE EXPLORED FURTHER?</a:t>
            </a:r>
          </a:p>
          <a:p>
            <a:endParaRPr lang="en-GB" sz="1800" dirty="0"/>
          </a:p>
          <a:p>
            <a:r>
              <a:rPr lang="en-GB" sz="1800" b="1" dirty="0">
                <a:solidFill>
                  <a:srgbClr val="FF0000"/>
                </a:solidFill>
              </a:rPr>
              <a:t>Tipp: it is usually good to go back to the introduction after having written the conclusion and check that both fit together. </a:t>
            </a:r>
          </a:p>
        </p:txBody>
      </p:sp>
    </p:spTree>
    <p:extLst>
      <p:ext uri="{BB962C8B-B14F-4D97-AF65-F5344CB8AC3E}">
        <p14:creationId xmlns:p14="http://schemas.microsoft.com/office/powerpoint/2010/main" val="25512716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BC824-D48F-9A5E-2905-E48FE65866E9}"/>
              </a:ext>
            </a:extLst>
          </p:cNvPr>
          <p:cNvSpPr>
            <a:spLocks noGrp="1"/>
          </p:cNvSpPr>
          <p:nvPr>
            <p:ph type="title"/>
          </p:nvPr>
        </p:nvSpPr>
        <p:spPr/>
        <p:txBody>
          <a:bodyPr>
            <a:normAutofit fontScale="90000"/>
          </a:bodyPr>
          <a:lstStyle/>
          <a:p>
            <a:r>
              <a:rPr lang="en-GB" dirty="0"/>
              <a:t>Critical Commentary for Creative Writing </a:t>
            </a:r>
          </a:p>
        </p:txBody>
      </p:sp>
      <p:sp>
        <p:nvSpPr>
          <p:cNvPr id="3" name="Content Placeholder 2">
            <a:extLst>
              <a:ext uri="{FF2B5EF4-FFF2-40B4-BE49-F238E27FC236}">
                <a16:creationId xmlns:a16="http://schemas.microsoft.com/office/drawing/2014/main" id="{8D8A6612-DD65-521F-20F0-DD47BF0A11F4}"/>
              </a:ext>
            </a:extLst>
          </p:cNvPr>
          <p:cNvSpPr>
            <a:spLocks noGrp="1"/>
          </p:cNvSpPr>
          <p:nvPr>
            <p:ph idx="1"/>
          </p:nvPr>
        </p:nvSpPr>
        <p:spPr/>
        <p:txBody>
          <a:bodyPr/>
          <a:lstStyle/>
          <a:p>
            <a:r>
              <a:rPr lang="en-GB" u="sng" dirty="0"/>
              <a:t>Creative Writing Students </a:t>
            </a:r>
            <a:r>
              <a:rPr lang="en-GB" dirty="0"/>
              <a:t>have to submit a Portfolio instead of a dissertation.</a:t>
            </a:r>
          </a:p>
          <a:p>
            <a:r>
              <a:rPr lang="en-GB" dirty="0"/>
              <a:t>With the creative work, it needs to include a critical commentary that reflects the creative writing process. </a:t>
            </a:r>
          </a:p>
        </p:txBody>
      </p:sp>
    </p:spTree>
    <p:extLst>
      <p:ext uri="{BB962C8B-B14F-4D97-AF65-F5344CB8AC3E}">
        <p14:creationId xmlns:p14="http://schemas.microsoft.com/office/powerpoint/2010/main" val="39476364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88A76-44D4-DE75-D46F-F0ECEF0A830C}"/>
              </a:ext>
            </a:extLst>
          </p:cNvPr>
          <p:cNvSpPr>
            <a:spLocks noGrp="1"/>
          </p:cNvSpPr>
          <p:nvPr>
            <p:ph type="title"/>
          </p:nvPr>
        </p:nvSpPr>
        <p:spPr/>
        <p:txBody>
          <a:bodyPr/>
          <a:lstStyle/>
          <a:p>
            <a:r>
              <a:rPr lang="en-GB" dirty="0"/>
              <a:t>Structure of critical commentary </a:t>
            </a:r>
          </a:p>
        </p:txBody>
      </p:sp>
      <p:sp>
        <p:nvSpPr>
          <p:cNvPr id="3" name="Content Placeholder 2">
            <a:extLst>
              <a:ext uri="{FF2B5EF4-FFF2-40B4-BE49-F238E27FC236}">
                <a16:creationId xmlns:a16="http://schemas.microsoft.com/office/drawing/2014/main" id="{A2C1F386-AE9E-BADE-76F0-DD3D4FBB8C21}"/>
              </a:ext>
            </a:extLst>
          </p:cNvPr>
          <p:cNvSpPr>
            <a:spLocks noGrp="1"/>
          </p:cNvSpPr>
          <p:nvPr>
            <p:ph idx="1"/>
          </p:nvPr>
        </p:nvSpPr>
        <p:spPr>
          <a:xfrm>
            <a:off x="457200" y="1268760"/>
            <a:ext cx="8229600" cy="4248473"/>
          </a:xfrm>
        </p:spPr>
        <p:txBody>
          <a:bodyPr>
            <a:normAutofit fontScale="25000" lnSpcReduction="20000"/>
          </a:bodyPr>
          <a:lstStyle/>
          <a:p>
            <a:r>
              <a:rPr lang="en-GB" sz="9600" dirty="0">
                <a:ea typeface="+mj-ea"/>
                <a:cs typeface="+mj-cs"/>
              </a:rPr>
              <a:t>Initially, writing under sub-headings may help you structure your thoughts and give your commentary clarity.</a:t>
            </a:r>
          </a:p>
          <a:p>
            <a:r>
              <a:rPr lang="en-GB" sz="9600" dirty="0">
                <a:ea typeface="+mj-ea"/>
                <a:cs typeface="+mj-cs"/>
              </a:rPr>
              <a:t>You may find these headings useful:</a:t>
            </a:r>
          </a:p>
          <a:p>
            <a:pPr lvl="1">
              <a:buFont typeface="Wingdings" panose="05000000000000000000" pitchFamily="2" charset="2"/>
              <a:buChar char="§"/>
            </a:pPr>
            <a:r>
              <a:rPr lang="en-GB" sz="6600" b="1" dirty="0">
                <a:ea typeface="+mj-ea"/>
                <a:cs typeface="+mj-cs"/>
              </a:rPr>
              <a:t>Introduction</a:t>
            </a:r>
            <a:r>
              <a:rPr lang="en-GB" sz="6600" dirty="0">
                <a:ea typeface="+mj-ea"/>
                <a:cs typeface="+mj-cs"/>
              </a:rPr>
              <a:t> - Overview of what you have written and what you will be discussing</a:t>
            </a:r>
          </a:p>
          <a:p>
            <a:pPr lvl="1">
              <a:buFont typeface="Wingdings" panose="05000000000000000000" pitchFamily="2" charset="2"/>
              <a:buChar char="§"/>
            </a:pPr>
            <a:r>
              <a:rPr lang="en-GB" sz="6600" b="1" dirty="0">
                <a:ea typeface="+mj-ea"/>
                <a:cs typeface="+mj-cs"/>
              </a:rPr>
              <a:t>Literary Landscape </a:t>
            </a:r>
            <a:r>
              <a:rPr lang="en-GB" sz="6600" dirty="0">
                <a:ea typeface="+mj-ea"/>
                <a:cs typeface="+mj-cs"/>
              </a:rPr>
              <a:t>(contextualising your work)</a:t>
            </a:r>
          </a:p>
          <a:p>
            <a:pPr lvl="1">
              <a:buFont typeface="Wingdings" panose="05000000000000000000" pitchFamily="2" charset="2"/>
              <a:buChar char="§"/>
            </a:pPr>
            <a:r>
              <a:rPr lang="en-GB" sz="6600" b="1" dirty="0">
                <a:ea typeface="+mj-ea"/>
                <a:cs typeface="+mj-cs"/>
              </a:rPr>
              <a:t>Craft/ technical considerations </a:t>
            </a:r>
            <a:r>
              <a:rPr lang="en-GB" sz="6600" dirty="0">
                <a:ea typeface="+mj-ea"/>
                <a:cs typeface="+mj-cs"/>
              </a:rPr>
              <a:t>(Writing processes / narrative techniques / Problem solving / Revisions and redrafting)</a:t>
            </a:r>
          </a:p>
          <a:p>
            <a:pPr lvl="1">
              <a:buFont typeface="Wingdings" panose="05000000000000000000" pitchFamily="2" charset="2"/>
              <a:buChar char="§"/>
            </a:pPr>
            <a:r>
              <a:rPr lang="en-GB" sz="6600" b="1" dirty="0">
                <a:ea typeface="+mj-ea"/>
                <a:cs typeface="+mj-cs"/>
              </a:rPr>
              <a:t>Other theoretical considerations </a:t>
            </a:r>
            <a:r>
              <a:rPr lang="en-GB" sz="6600" dirty="0">
                <a:ea typeface="+mj-ea"/>
                <a:cs typeface="+mj-cs"/>
              </a:rPr>
              <a:t>(other research on content </a:t>
            </a:r>
            <a:r>
              <a:rPr lang="en-GB" sz="6700" dirty="0">
                <a:ea typeface="+mj-ea"/>
                <a:cs typeface="+mj-cs"/>
              </a:rPr>
              <a:t>or approach to your writing)</a:t>
            </a:r>
          </a:p>
          <a:p>
            <a:pPr lvl="1">
              <a:buFont typeface="Wingdings" panose="05000000000000000000" pitchFamily="2" charset="2"/>
              <a:buChar char="§"/>
            </a:pPr>
            <a:r>
              <a:rPr lang="en-GB" sz="6700" b="1" dirty="0">
                <a:ea typeface="+mj-ea"/>
                <a:cs typeface="+mj-cs"/>
              </a:rPr>
              <a:t>Conclusion</a:t>
            </a:r>
            <a:r>
              <a:rPr lang="en-GB" sz="6700" dirty="0">
                <a:ea typeface="+mj-ea"/>
                <a:cs typeface="+mj-cs"/>
              </a:rPr>
              <a:t>  (strengths and weakness you have discovered and how you can work on weaknesses – what you have learned)</a:t>
            </a:r>
          </a:p>
          <a:p>
            <a:pPr marL="457200" lvl="1" indent="0">
              <a:buNone/>
            </a:pPr>
            <a:endParaRPr lang="en-GB" sz="6700" dirty="0">
              <a:ea typeface="+mj-ea"/>
              <a:cs typeface="+mj-cs"/>
            </a:endParaRPr>
          </a:p>
          <a:p>
            <a:pPr marL="457200" lvl="1" indent="0">
              <a:buNone/>
            </a:pPr>
            <a:r>
              <a:rPr lang="en-GB" sz="6700" dirty="0">
                <a:ea typeface="+mj-ea"/>
                <a:cs typeface="+mj-cs"/>
              </a:rPr>
              <a:t>More information on the </a:t>
            </a:r>
            <a:r>
              <a:rPr lang="en-GB" sz="6700" dirty="0" err="1">
                <a:ea typeface="+mj-ea"/>
                <a:cs typeface="+mj-cs"/>
              </a:rPr>
              <a:t>powerpoint</a:t>
            </a:r>
            <a:r>
              <a:rPr lang="en-GB" sz="6700" dirty="0">
                <a:ea typeface="+mj-ea"/>
                <a:cs typeface="+mj-cs"/>
              </a:rPr>
              <a:t> slides prepared by Sarah Reynolds </a:t>
            </a:r>
          </a:p>
        </p:txBody>
      </p:sp>
    </p:spTree>
    <p:extLst>
      <p:ext uri="{BB962C8B-B14F-4D97-AF65-F5344CB8AC3E}">
        <p14:creationId xmlns:p14="http://schemas.microsoft.com/office/powerpoint/2010/main" val="424735759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7A795-06A9-10CE-D27E-DB3E9022DC4E}"/>
              </a:ext>
            </a:extLst>
          </p:cNvPr>
          <p:cNvSpPr>
            <a:spLocks noGrp="1"/>
          </p:cNvSpPr>
          <p:nvPr>
            <p:ph type="title"/>
          </p:nvPr>
        </p:nvSpPr>
        <p:spPr/>
        <p:txBody>
          <a:bodyPr/>
          <a:lstStyle/>
          <a:p>
            <a:r>
              <a:rPr lang="en-GB" dirty="0"/>
              <a:t>Commentary for Exhibition </a:t>
            </a:r>
          </a:p>
        </p:txBody>
      </p:sp>
      <p:sp>
        <p:nvSpPr>
          <p:cNvPr id="3" name="Content Placeholder 2">
            <a:extLst>
              <a:ext uri="{FF2B5EF4-FFF2-40B4-BE49-F238E27FC236}">
                <a16:creationId xmlns:a16="http://schemas.microsoft.com/office/drawing/2014/main" id="{4A3D0810-C3FB-B731-483F-E65AD6AF4F27}"/>
              </a:ext>
            </a:extLst>
          </p:cNvPr>
          <p:cNvSpPr>
            <a:spLocks noGrp="1"/>
          </p:cNvSpPr>
          <p:nvPr>
            <p:ph idx="1"/>
          </p:nvPr>
        </p:nvSpPr>
        <p:spPr/>
        <p:txBody>
          <a:bodyPr/>
          <a:lstStyle/>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 report is a systematic, well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document which defines and analyses a subject or problem, and which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may</a:t>
            </a:r>
            <a:r>
              <a:rPr lang="en-US" sz="1800" dirty="0">
                <a:effectLst/>
                <a:latin typeface="Calibri" panose="020F0502020204030204" pitchFamily="34" charset="0"/>
                <a:ea typeface="Calibri" panose="020F0502020204030204" pitchFamily="34" charset="0"/>
                <a:cs typeface="Times New Roman" panose="02020603050405020304" pitchFamily="18" charset="0"/>
              </a:rPr>
              <a:t> include: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record of a sequence of (observed) events or observed institutional structures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interpretation of the significance of these events or facts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evaluation of the facts or results of research presented, </a:t>
            </a:r>
            <a:r>
              <a:rPr lang="en-US" sz="1800" b="1" u="sng" dirty="0">
                <a:effectLst/>
                <a:latin typeface="Calibri" panose="020F0502020204030204" pitchFamily="34" charset="0"/>
                <a:ea typeface="Calibri" panose="020F0502020204030204" pitchFamily="34" charset="0"/>
                <a:cs typeface="Times New Roman" panose="02020603050405020304" pitchFamily="18" charset="0"/>
              </a:rPr>
              <a:t>based on theory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discussion of the outcomes of a decision or course of action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conclusions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recommendations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4848119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5B11-26E7-6B1B-ADE5-32FCA509AEE1}"/>
              </a:ext>
            </a:extLst>
          </p:cNvPr>
          <p:cNvSpPr>
            <a:spLocks noGrp="1"/>
          </p:cNvSpPr>
          <p:nvPr>
            <p:ph type="title"/>
          </p:nvPr>
        </p:nvSpPr>
        <p:spPr/>
        <p:txBody>
          <a:bodyPr/>
          <a:lstStyle/>
          <a:p>
            <a:r>
              <a:rPr lang="en-GB" dirty="0"/>
              <a:t>Exhibition </a:t>
            </a:r>
          </a:p>
        </p:txBody>
      </p:sp>
      <p:sp>
        <p:nvSpPr>
          <p:cNvPr id="3" name="Content Placeholder 2">
            <a:extLst>
              <a:ext uri="{FF2B5EF4-FFF2-40B4-BE49-F238E27FC236}">
                <a16:creationId xmlns:a16="http://schemas.microsoft.com/office/drawing/2014/main" id="{AB60FDC4-0968-5DFE-56F0-88702FC9F1E0}"/>
              </a:ext>
            </a:extLst>
          </p:cNvPr>
          <p:cNvSpPr>
            <a:spLocks noGrp="1"/>
          </p:cNvSpPr>
          <p:nvPr>
            <p:ph idx="1"/>
          </p:nvPr>
        </p:nvSpPr>
        <p:spPr/>
        <p:txBody>
          <a:bodyPr>
            <a:normAutofit fontScale="77500" lnSpcReduction="20000"/>
          </a:bodyPr>
          <a:lstStyle/>
          <a:p>
            <a:pPr>
              <a:lnSpc>
                <a:spcPct val="115000"/>
              </a:lnSpc>
              <a:spcAft>
                <a:spcPts val="10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Report structure (</a:t>
            </a:r>
            <a:r>
              <a:rPr lang="en-US"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necessary</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r>
              <a:rPr lang="en-US" sz="1800" b="1"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optional</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Title page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Acknowledgements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Contents page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Terms of reference : Procedure : Materials and methods : Summary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Introduction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Main body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Results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Conclusion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Recommendations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Appendices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References for 5-10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Bibliography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mj-lt"/>
              <a:buAutoNum type="arabicPeriod"/>
            </a:pPr>
            <a:r>
              <a:rPr lang="en-US" sz="1800" dirty="0">
                <a:effectLst/>
                <a:highlight>
                  <a:srgbClr val="D3D3D3"/>
                </a:highlight>
                <a:latin typeface="Calibri" panose="020F0502020204030204" pitchFamily="34" charset="0"/>
                <a:ea typeface="Calibri" panose="020F0502020204030204" pitchFamily="34" charset="0"/>
                <a:cs typeface="Times New Roman" panose="02020603050405020304" pitchFamily="18" charset="0"/>
              </a:rPr>
              <a:t>Glossary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79826217"/>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a:xfrm>
            <a:off x="323850" y="1916113"/>
            <a:ext cx="8651875" cy="3313112"/>
          </a:xfrm>
        </p:spPr>
        <p:txBody>
          <a:bodyPr>
            <a:normAutofit/>
          </a:bodyPr>
          <a:lstStyle/>
          <a:p>
            <a:pPr>
              <a:buNone/>
              <a:defRPr/>
            </a:pPr>
            <a:r>
              <a:rPr lang="en-GB" sz="2800" dirty="0">
                <a:solidFill>
                  <a:srgbClr val="FFC000"/>
                </a:solidFill>
              </a:rPr>
              <a:t>(i) Quality of presentation</a:t>
            </a:r>
          </a:p>
          <a:p>
            <a:pPr>
              <a:defRPr/>
            </a:pPr>
            <a:r>
              <a:rPr lang="en-GB" sz="2800" dirty="0"/>
              <a:t>Integration of references, in some cases also maps, diagrams, tables, images</a:t>
            </a:r>
          </a:p>
          <a:p>
            <a:pPr lvl="1">
              <a:defRPr/>
            </a:pPr>
            <a:r>
              <a:rPr lang="en-GB" sz="2400" dirty="0"/>
              <a:t>Including the quality of reproduction of maps diagrams, photographs</a:t>
            </a:r>
          </a:p>
          <a:p>
            <a:pPr>
              <a:defRPr/>
            </a:pPr>
            <a:r>
              <a:rPr lang="en-GB" sz="2800" dirty="0"/>
              <a:t>Proof-reading: check pagination for cross-references, grammar &amp; spelling</a:t>
            </a:r>
          </a:p>
        </p:txBody>
      </p:sp>
      <p:sp>
        <p:nvSpPr>
          <p:cNvPr id="15366" name="Rectangle 6"/>
          <p:cNvSpPr>
            <a:spLocks noGrp="1" noChangeArrowheads="1"/>
          </p:cNvSpPr>
          <p:nvPr>
            <p:ph type="title"/>
          </p:nvPr>
        </p:nvSpPr>
        <p:spPr>
          <a:xfrm>
            <a:off x="250825" y="274638"/>
            <a:ext cx="8642350"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
        <p:nvSpPr>
          <p:cNvPr id="23555" name="Rectangle 3"/>
          <p:cNvSpPr>
            <a:spLocks noGrp="1" noChangeArrowheads="1"/>
          </p:cNvSpPr>
          <p:nvPr>
            <p:ph type="body" idx="1"/>
          </p:nvPr>
        </p:nvSpPr>
        <p:spPr>
          <a:xfrm>
            <a:off x="457200" y="1628775"/>
            <a:ext cx="8229600" cy="4525963"/>
          </a:xfrm>
        </p:spPr>
        <p:txBody>
          <a:bodyPr>
            <a:normAutofit/>
          </a:bodyPr>
          <a:lstStyle/>
          <a:p>
            <a:pPr>
              <a:lnSpc>
                <a:spcPct val="90000"/>
              </a:lnSpc>
              <a:buNone/>
              <a:defRPr/>
            </a:pPr>
            <a:r>
              <a:rPr lang="en-GB" sz="2800" dirty="0">
                <a:solidFill>
                  <a:srgbClr val="FFC000"/>
                </a:solidFill>
              </a:rPr>
              <a:t>(ii) Originality of the work</a:t>
            </a:r>
          </a:p>
          <a:p>
            <a:pPr>
              <a:lnSpc>
                <a:spcPct val="90000"/>
              </a:lnSpc>
              <a:defRPr/>
            </a:pPr>
            <a:r>
              <a:rPr lang="en-GB" sz="2800" dirty="0"/>
              <a:t>Credit will be given for originality of thought &amp; ideas</a:t>
            </a:r>
          </a:p>
          <a:p>
            <a:pPr>
              <a:lnSpc>
                <a:spcPct val="90000"/>
              </a:lnSpc>
              <a:defRPr/>
            </a:pPr>
            <a:r>
              <a:rPr lang="en-GB" sz="2800" dirty="0"/>
              <a:t>You will need to synthesise earlier work in order to present the background to you project, </a:t>
            </a:r>
            <a:r>
              <a:rPr lang="en-GB" sz="2800" i="1" dirty="0"/>
              <a:t>but you must take it much further</a:t>
            </a:r>
            <a:r>
              <a:rPr lang="en-GB" sz="2800" dirty="0"/>
              <a:t>. Earlier research is just a starting point, a building block for your own research and ideas.</a:t>
            </a:r>
          </a:p>
          <a:p>
            <a:pPr>
              <a:lnSpc>
                <a:spcPct val="90000"/>
              </a:lnSpc>
              <a:defRPr/>
            </a:pPr>
            <a:endParaRPr lang="en-GB" sz="2800" dirty="0"/>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63A8-C787-42A3-8C38-49D355EF900D}"/>
              </a:ext>
            </a:extLst>
          </p:cNvPr>
          <p:cNvSpPr>
            <a:spLocks noGrp="1"/>
          </p:cNvSpPr>
          <p:nvPr>
            <p:ph type="title"/>
          </p:nvPr>
        </p:nvSpPr>
        <p:spPr/>
        <p:txBody>
          <a:bodyPr/>
          <a:lstStyle/>
          <a:p>
            <a:r>
              <a:rPr lang="en-GB" sz="4400" dirty="0"/>
              <a:t>How we assess your dissertation</a:t>
            </a:r>
            <a:endParaRPr lang="en-GB" dirty="0"/>
          </a:p>
        </p:txBody>
      </p:sp>
      <p:sp>
        <p:nvSpPr>
          <p:cNvPr id="3" name="Content Placeholder 2">
            <a:extLst>
              <a:ext uri="{FF2B5EF4-FFF2-40B4-BE49-F238E27FC236}">
                <a16:creationId xmlns:a16="http://schemas.microsoft.com/office/drawing/2014/main" id="{2C6A5F72-F553-473B-897A-E50E6BF7F611}"/>
              </a:ext>
            </a:extLst>
          </p:cNvPr>
          <p:cNvSpPr>
            <a:spLocks noGrp="1"/>
          </p:cNvSpPr>
          <p:nvPr>
            <p:ph idx="1"/>
          </p:nvPr>
        </p:nvSpPr>
        <p:spPr/>
        <p:txBody>
          <a:bodyPr>
            <a:normAutofit lnSpcReduction="10000"/>
          </a:bodyPr>
          <a:lstStyle/>
          <a:p>
            <a:pPr>
              <a:lnSpc>
                <a:spcPct val="90000"/>
              </a:lnSpc>
              <a:buNone/>
              <a:defRPr/>
            </a:pPr>
            <a:r>
              <a:rPr lang="en-GB" sz="3200" dirty="0">
                <a:solidFill>
                  <a:srgbClr val="FFC000"/>
                </a:solidFill>
              </a:rPr>
              <a:t>(iii) Background reading</a:t>
            </a:r>
          </a:p>
          <a:p>
            <a:pPr>
              <a:lnSpc>
                <a:spcPct val="90000"/>
              </a:lnSpc>
              <a:defRPr/>
            </a:pPr>
            <a:r>
              <a:rPr lang="en-GB" sz="3200" dirty="0"/>
              <a:t>You must demonstrate full awareness of appropriate literature. Reference every piece of evidence and every idea that is not your own.</a:t>
            </a:r>
          </a:p>
          <a:p>
            <a:pPr>
              <a:lnSpc>
                <a:spcPct val="90000"/>
              </a:lnSpc>
              <a:defRPr/>
            </a:pPr>
            <a:r>
              <a:rPr lang="en-GB" sz="3200" dirty="0"/>
              <a:t>You should contextualise your dissertation within the framework of earlier studies. Tie it in with what is already known, and REFERENCE this work.</a:t>
            </a:r>
          </a:p>
          <a:p>
            <a:endParaRPr lang="en-GB" dirty="0"/>
          </a:p>
        </p:txBody>
      </p:sp>
    </p:spTree>
    <p:extLst>
      <p:ext uri="{BB962C8B-B14F-4D97-AF65-F5344CB8AC3E}">
        <p14:creationId xmlns:p14="http://schemas.microsoft.com/office/powerpoint/2010/main" val="89372201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a:xfrm>
            <a:off x="323850" y="1700213"/>
            <a:ext cx="8507413" cy="3743325"/>
          </a:xfrm>
        </p:spPr>
        <p:txBody>
          <a:bodyPr/>
          <a:lstStyle/>
          <a:p>
            <a:pPr>
              <a:buNone/>
              <a:defRPr/>
            </a:pPr>
            <a:r>
              <a:rPr lang="en-US" dirty="0">
                <a:solidFill>
                  <a:srgbClr val="FFC000"/>
                </a:solidFill>
              </a:rPr>
              <a:t>(iv) Research design &amp; methodology</a:t>
            </a:r>
          </a:p>
          <a:p>
            <a:pPr>
              <a:defRPr/>
            </a:pPr>
            <a:r>
              <a:rPr lang="en-US" dirty="0"/>
              <a:t>Appropriate &amp; clearly explained research design and methodology/theoretical stance</a:t>
            </a:r>
          </a:p>
          <a:p>
            <a:pPr>
              <a:defRPr/>
            </a:pPr>
            <a:r>
              <a:rPr lang="en-US" dirty="0"/>
              <a:t>Comment on any problems or limitations you have encountered &amp; how they have affected your work; critique any problematic areas</a:t>
            </a:r>
          </a:p>
        </p:txBody>
      </p:sp>
      <p:sp>
        <p:nvSpPr>
          <p:cNvPr id="16389" name="Rectangle 5"/>
          <p:cNvSpPr>
            <a:spLocks noGrp="1" noChangeArrowheads="1"/>
          </p:cNvSpPr>
          <p:nvPr>
            <p:ph type="title"/>
          </p:nvPr>
        </p:nvSpPr>
        <p:spPr>
          <a:xfrm>
            <a:off x="457200" y="274638"/>
            <a:ext cx="8435975" cy="1282700"/>
          </a:xfrm>
        </p:spPr>
        <p:txBody>
          <a:bodyPr/>
          <a:lstStyle/>
          <a:p>
            <a:pPr>
              <a:defRPr/>
            </a:pPr>
            <a:r>
              <a:rPr lang="en-GB" sz="400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468313" y="1628775"/>
            <a:ext cx="8507412" cy="3814763"/>
          </a:xfrm>
        </p:spPr>
        <p:txBody>
          <a:bodyPr/>
          <a:lstStyle/>
          <a:p>
            <a:pPr>
              <a:buNone/>
              <a:defRPr/>
            </a:pPr>
            <a:r>
              <a:rPr lang="en-US" dirty="0">
                <a:solidFill>
                  <a:srgbClr val="FFC000"/>
                </a:solidFill>
              </a:rPr>
              <a:t>(v) Analysis, interpretation &amp; conclusions</a:t>
            </a:r>
          </a:p>
          <a:p>
            <a:pPr>
              <a:defRPr/>
            </a:pPr>
            <a:r>
              <a:rPr lang="en-US" dirty="0"/>
              <a:t>Incisiveness of your analysis &amp; interpretations </a:t>
            </a:r>
          </a:p>
          <a:p>
            <a:pPr>
              <a:defRPr/>
            </a:pPr>
            <a:r>
              <a:rPr lang="en-US" dirty="0"/>
              <a:t>Conclusions: highlight the principal findings &amp; assess these in the context of previous studies</a:t>
            </a:r>
          </a:p>
          <a:p>
            <a:pPr>
              <a:defRPr/>
            </a:pPr>
            <a:r>
              <a:rPr lang="en-US" dirty="0"/>
              <a:t>How might you further develop this study?</a:t>
            </a:r>
          </a:p>
        </p:txBody>
      </p:sp>
      <p:sp>
        <p:nvSpPr>
          <p:cNvPr id="24579" name="Rectangle 3"/>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US"/>
              <a:t>Higher marks are awarded for</a:t>
            </a:r>
          </a:p>
        </p:txBody>
      </p:sp>
      <p:sp>
        <p:nvSpPr>
          <p:cNvPr id="27650" name="Content Placeholder 2"/>
          <p:cNvSpPr>
            <a:spLocks noGrp="1"/>
          </p:cNvSpPr>
          <p:nvPr>
            <p:ph idx="1"/>
          </p:nvPr>
        </p:nvSpPr>
        <p:spPr/>
        <p:txBody>
          <a:bodyPr/>
          <a:lstStyle/>
          <a:p>
            <a:pPr eaLnBrk="1" hangingPunct="1"/>
            <a:r>
              <a:rPr lang="en-US"/>
              <a:t>Not relying on the obvious</a:t>
            </a:r>
          </a:p>
          <a:p>
            <a:pPr eaLnBrk="1" hangingPunct="1"/>
            <a:r>
              <a:rPr lang="en-US"/>
              <a:t>Being successfully questioning</a:t>
            </a:r>
          </a:p>
          <a:p>
            <a:pPr eaLnBrk="1" hangingPunct="1"/>
            <a:r>
              <a:rPr lang="en-US"/>
              <a:t>Showing evidence of independent inquiry</a:t>
            </a:r>
          </a:p>
          <a:p>
            <a:pPr eaLnBrk="1" hangingPunct="1"/>
            <a:r>
              <a:rPr lang="en-US"/>
              <a:t>All sources accurately referenced</a:t>
            </a:r>
          </a:p>
          <a:p>
            <a:pPr eaLnBrk="1" hangingPunct="1"/>
            <a:r>
              <a:rPr lang="en-US"/>
              <a:t>Good construction</a:t>
            </a:r>
          </a:p>
        </p:txBody>
      </p:sp>
      <p:pic>
        <p:nvPicPr>
          <p:cNvPr id="27651" name="Picture 3"/>
          <p:cNvPicPr>
            <a:picLocks noChangeAspect="1"/>
          </p:cNvPicPr>
          <p:nvPr/>
        </p:nvPicPr>
        <p:blipFill>
          <a:blip r:embed="rId2"/>
          <a:srcRect/>
          <a:stretch>
            <a:fillRect/>
          </a:stretch>
        </p:blipFill>
        <p:spPr bwMode="auto">
          <a:xfrm>
            <a:off x="6516216" y="3558717"/>
            <a:ext cx="2273300" cy="22733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225</TotalTime>
  <Words>1292</Words>
  <Application>Microsoft Office PowerPoint</Application>
  <PresentationFormat>On-screen Show (4:3)</PresentationFormat>
  <Paragraphs>163</Paragraphs>
  <Slides>25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Myriad Pro</vt:lpstr>
      <vt:lpstr>Symbol</vt:lpstr>
      <vt:lpstr>Wingdings</vt:lpstr>
      <vt:lpstr>20140311PresentationUWTSDTemplate</vt:lpstr>
      <vt:lpstr>How to structure the dissertation   </vt:lpstr>
      <vt:lpstr>Outline </vt:lpstr>
      <vt:lpstr>Structure </vt:lpstr>
      <vt:lpstr>Tipps </vt:lpstr>
      <vt:lpstr>POTENTIAL STRUCTURE (usually for empirical dissertations) </vt:lpstr>
      <vt:lpstr>Alternative Structure</vt:lpstr>
      <vt:lpstr>TITLE</vt:lpstr>
      <vt:lpstr>ABSTRACT</vt:lpstr>
      <vt:lpstr>ACKNOWLEDGEMENTS</vt:lpstr>
      <vt:lpstr>CONTENTS</vt:lpstr>
      <vt:lpstr>INTRODUCTION</vt:lpstr>
      <vt:lpstr>LITERATURE REVIEW</vt:lpstr>
      <vt:lpstr>METHODOLOGY </vt:lpstr>
      <vt:lpstr>DATA and DISCUSSION</vt:lpstr>
      <vt:lpstr>CONCLUSION</vt:lpstr>
      <vt:lpstr>Critical Commentary for Creative Writing </vt:lpstr>
      <vt:lpstr>Structure of critical commentary </vt:lpstr>
      <vt:lpstr>Commentary for Exhibition </vt:lpstr>
      <vt:lpstr>Exhibition </vt:lpstr>
      <vt:lpstr>How we assess your dissertation</vt:lpstr>
      <vt:lpstr>How we assess your dissertation</vt:lpstr>
      <vt:lpstr>How we assess your dissertation</vt:lpstr>
      <vt:lpstr>How we assess your dissertation</vt:lpstr>
      <vt:lpstr>How we assess your dissertation</vt:lpstr>
      <vt:lpstr>Higher marks are awarded for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 Schmidt</cp:lastModifiedBy>
  <cp:revision>23</cp:revision>
  <dcterms:created xsi:type="dcterms:W3CDTF">2020-09-10T15:23:04Z</dcterms:created>
  <dcterms:modified xsi:type="dcterms:W3CDTF">2023-01-31T13:47:12Z</dcterms:modified>
</cp:coreProperties>
</file>