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77" r:id="rId6"/>
    <p:sldId id="260" r:id="rId7"/>
    <p:sldId id="278" r:id="rId8"/>
    <p:sldId id="261" r:id="rId9"/>
    <p:sldId id="262" r:id="rId10"/>
    <p:sldId id="263" r:id="rId11"/>
    <p:sldId id="264" r:id="rId12"/>
    <p:sldId id="265" r:id="rId13"/>
    <p:sldId id="266" r:id="rId14"/>
    <p:sldId id="267" r:id="rId15"/>
    <p:sldId id="279" r:id="rId16"/>
    <p:sldId id="280" r:id="rId17"/>
    <p:sldId id="281" r:id="rId18"/>
    <p:sldId id="268" r:id="rId19"/>
    <p:sldId id="269" r:id="rId20"/>
    <p:sldId id="270" r:id="rId21"/>
    <p:sldId id="271" r:id="rId22"/>
    <p:sldId id="272" r:id="rId23"/>
    <p:sldId id="273" r:id="rId24"/>
    <p:sldId id="274" r:id="rId25"/>
    <p:sldId id="275" r:id="rId26"/>
    <p:sldId id="276"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45" autoAdjust="0"/>
    <p:restoredTop sz="94660"/>
  </p:normalViewPr>
  <p:slideViewPr>
    <p:cSldViewPr snapToGrid="0">
      <p:cViewPr varScale="1">
        <p:scale>
          <a:sx n="56" d="100"/>
          <a:sy n="56" d="100"/>
        </p:scale>
        <p:origin x="99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1DFCA3E-52FE-4287-9CEA-5BB099BCF599}"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3D6F2-C681-43E8-93B6-F010E400A4C7}" type="slidenum">
              <a:rPr lang="en-GB" smtClean="0"/>
              <a:t>‹#›</a:t>
            </a:fld>
            <a:endParaRPr lang="en-GB"/>
          </a:p>
        </p:txBody>
      </p:sp>
    </p:spTree>
    <p:extLst>
      <p:ext uri="{BB962C8B-B14F-4D97-AF65-F5344CB8AC3E}">
        <p14:creationId xmlns:p14="http://schemas.microsoft.com/office/powerpoint/2010/main" val="1056704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1DFCA3E-52FE-4287-9CEA-5BB099BCF599}"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3D6F2-C681-43E8-93B6-F010E400A4C7}" type="slidenum">
              <a:rPr lang="en-GB" smtClean="0"/>
              <a:t>‹#›</a:t>
            </a:fld>
            <a:endParaRPr lang="en-GB"/>
          </a:p>
        </p:txBody>
      </p:sp>
    </p:spTree>
    <p:extLst>
      <p:ext uri="{BB962C8B-B14F-4D97-AF65-F5344CB8AC3E}">
        <p14:creationId xmlns:p14="http://schemas.microsoft.com/office/powerpoint/2010/main" val="28517801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1DFCA3E-52FE-4287-9CEA-5BB099BCF599}"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3D6F2-C681-43E8-93B6-F010E400A4C7}" type="slidenum">
              <a:rPr lang="en-GB" smtClean="0"/>
              <a:t>‹#›</a:t>
            </a:fld>
            <a:endParaRPr lang="en-GB"/>
          </a:p>
        </p:txBody>
      </p:sp>
    </p:spTree>
    <p:extLst>
      <p:ext uri="{BB962C8B-B14F-4D97-AF65-F5344CB8AC3E}">
        <p14:creationId xmlns:p14="http://schemas.microsoft.com/office/powerpoint/2010/main" val="28241690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1DFCA3E-52FE-4287-9CEA-5BB099BCF599}" type="datetimeFigureOut">
              <a:rPr lang="en-GB" smtClean="0"/>
              <a:t>08/05/2019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C3D6F2-C681-43E8-93B6-F010E400A4C7}" type="slidenum">
              <a:rPr lang="en-GB" smtClean="0"/>
              <a:t>‹#›</a:t>
            </a:fld>
            <a:endParaRPr lang="en-GB"/>
          </a:p>
        </p:txBody>
      </p:sp>
    </p:spTree>
    <p:extLst>
      <p:ext uri="{BB962C8B-B14F-4D97-AF65-F5344CB8AC3E}">
        <p14:creationId xmlns:p14="http://schemas.microsoft.com/office/powerpoint/2010/main" val="34859447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1DFCA3E-52FE-4287-9CEA-5BB099BCF599}" type="datetimeFigureOut">
              <a:rPr lang="en-GB" smtClean="0"/>
              <a:t>08/05/2019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C3D6F2-C681-43E8-93B6-F010E400A4C7}" type="slidenum">
              <a:rPr lang="en-GB" smtClean="0"/>
              <a:t>‹#›</a:t>
            </a:fld>
            <a:endParaRPr lang="en-GB"/>
          </a:p>
        </p:txBody>
      </p:sp>
    </p:spTree>
    <p:extLst>
      <p:ext uri="{BB962C8B-B14F-4D97-AF65-F5344CB8AC3E}">
        <p14:creationId xmlns:p14="http://schemas.microsoft.com/office/powerpoint/2010/main" val="39233304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1DFCA3E-52FE-4287-9CEA-5BB099BCF599}" type="datetimeFigureOut">
              <a:rPr lang="en-GB" smtClean="0"/>
              <a:t>08/05/2019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C3D6F2-C681-43E8-93B6-F010E400A4C7}" type="slidenum">
              <a:rPr lang="en-GB" smtClean="0"/>
              <a:t>‹#›</a:t>
            </a:fld>
            <a:endParaRPr lang="en-GB"/>
          </a:p>
        </p:txBody>
      </p:sp>
    </p:spTree>
    <p:extLst>
      <p:ext uri="{BB962C8B-B14F-4D97-AF65-F5344CB8AC3E}">
        <p14:creationId xmlns:p14="http://schemas.microsoft.com/office/powerpoint/2010/main" val="3462693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DFCA3E-52FE-4287-9CEA-5BB099BCF599}" type="datetimeFigureOut">
              <a:rPr lang="en-GB" smtClean="0"/>
              <a:t>08/05/2019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C3D6F2-C681-43E8-93B6-F010E400A4C7}" type="slidenum">
              <a:rPr lang="en-GB" smtClean="0"/>
              <a:t>‹#›</a:t>
            </a:fld>
            <a:endParaRPr lang="en-GB"/>
          </a:p>
        </p:txBody>
      </p:sp>
    </p:spTree>
    <p:extLst>
      <p:ext uri="{BB962C8B-B14F-4D97-AF65-F5344CB8AC3E}">
        <p14:creationId xmlns:p14="http://schemas.microsoft.com/office/powerpoint/2010/main" val="1579173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1DFCA3E-52FE-4287-9CEA-5BB099BCF599}" type="datetimeFigureOut">
              <a:rPr lang="en-GB" smtClean="0"/>
              <a:t>08/05/2019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C3D6F2-C681-43E8-93B6-F010E400A4C7}" type="slidenum">
              <a:rPr lang="en-GB" smtClean="0"/>
              <a:t>‹#›</a:t>
            </a:fld>
            <a:endParaRPr lang="en-GB"/>
          </a:p>
        </p:txBody>
      </p:sp>
    </p:spTree>
    <p:extLst>
      <p:ext uri="{BB962C8B-B14F-4D97-AF65-F5344CB8AC3E}">
        <p14:creationId xmlns:p14="http://schemas.microsoft.com/office/powerpoint/2010/main" val="1027731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1DFCA3E-52FE-4287-9CEA-5BB099BCF599}" type="datetimeFigureOut">
              <a:rPr lang="en-GB" smtClean="0"/>
              <a:t>08/05/2019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C3D6F2-C681-43E8-93B6-F010E400A4C7}" type="slidenum">
              <a:rPr lang="en-GB" smtClean="0"/>
              <a:t>‹#›</a:t>
            </a:fld>
            <a:endParaRPr lang="en-GB"/>
          </a:p>
        </p:txBody>
      </p:sp>
    </p:spTree>
    <p:extLst>
      <p:ext uri="{BB962C8B-B14F-4D97-AF65-F5344CB8AC3E}">
        <p14:creationId xmlns:p14="http://schemas.microsoft.com/office/powerpoint/2010/main" val="4022105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1DFCA3E-52FE-4287-9CEA-5BB099BCF599}"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3D6F2-C681-43E8-93B6-F010E400A4C7}" type="slidenum">
              <a:rPr lang="en-GB" smtClean="0"/>
              <a:t>‹#›</a:t>
            </a:fld>
            <a:endParaRPr lang="en-GB"/>
          </a:p>
        </p:txBody>
      </p:sp>
    </p:spTree>
    <p:extLst>
      <p:ext uri="{BB962C8B-B14F-4D97-AF65-F5344CB8AC3E}">
        <p14:creationId xmlns:p14="http://schemas.microsoft.com/office/powerpoint/2010/main" val="15524894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1DFCA3E-52FE-4287-9CEA-5BB099BCF599}"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3D6F2-C681-43E8-93B6-F010E400A4C7}" type="slidenum">
              <a:rPr lang="en-GB" smtClean="0"/>
              <a:t>‹#›</a:t>
            </a:fld>
            <a:endParaRPr lang="en-GB"/>
          </a:p>
        </p:txBody>
      </p:sp>
    </p:spTree>
    <p:extLst>
      <p:ext uri="{BB962C8B-B14F-4D97-AF65-F5344CB8AC3E}">
        <p14:creationId xmlns:p14="http://schemas.microsoft.com/office/powerpoint/2010/main" val="634896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DFCA3E-52FE-4287-9CEA-5BB099BCF599}" type="datetimeFigureOut">
              <a:rPr lang="en-GB" smtClean="0"/>
              <a:t>08/05/2019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C3D6F2-C681-43E8-93B6-F010E400A4C7}" type="slidenum">
              <a:rPr lang="en-GB" smtClean="0"/>
              <a:t>‹#›</a:t>
            </a:fld>
            <a:endParaRPr lang="en-GB"/>
          </a:p>
        </p:txBody>
      </p:sp>
    </p:spTree>
    <p:extLst>
      <p:ext uri="{BB962C8B-B14F-4D97-AF65-F5344CB8AC3E}">
        <p14:creationId xmlns:p14="http://schemas.microsoft.com/office/powerpoint/2010/main" val="25356232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peacekeeping.un.org/en/our-history"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peacekeeping.un.org/en/mission/untso" TargetMode="Externa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hyperlink" Target="https://peacekeeping.un.org/en/troop-and-police-contributors" TargetMode="External"/><Relationship Id="rId2" Type="http://schemas.openxmlformats.org/officeDocument/2006/relationships/hyperlink" Target="https://peacekeeping.un.org/sites/default/files/peacekeeping/en/operationslist.pdf" TargetMode="External"/><Relationship Id="rId1" Type="http://schemas.openxmlformats.org/officeDocument/2006/relationships/slideLayout" Target="../slideLayouts/slideLayout2.xml"/><Relationship Id="rId4" Type="http://schemas.openxmlformats.org/officeDocument/2006/relationships/hyperlink" Target="https://peacekeeping.un.org/en/fatalities"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eacekeeping.un.org/en/mission/unmogip" TargetMode="External"/><Relationship Id="rId2" Type="http://schemas.openxmlformats.org/officeDocument/2006/relationships/hyperlink" Target="https://peacekeeping.un.org/en/mission/untso" TargetMode="External"/><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hyperlink" Target="https://peacekeeping.un.org/en/mission/past/unefi.htm" TargetMode="External"/><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hyperlink" Target="https://peacekeeping.un.org/en/mission/past/onuc.htm" TargetMode="External"/><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8" Type="http://schemas.openxmlformats.org/officeDocument/2006/relationships/hyperlink" Target="https://peacekeeping.un.org/en/mission/unifil" TargetMode="External"/><Relationship Id="rId3" Type="http://schemas.openxmlformats.org/officeDocument/2006/relationships/hyperlink" Target="https://peacekeeping.un.org/en/mission/past/unsf.htm" TargetMode="External"/><Relationship Id="rId7" Type="http://schemas.openxmlformats.org/officeDocument/2006/relationships/hyperlink" Target="https://peacekeeping.un.org/en/mission/undof" TargetMode="External"/><Relationship Id="rId2" Type="http://schemas.openxmlformats.org/officeDocument/2006/relationships/hyperlink" Target="https://peacekeeping.un.org/en/mission/past/domrep.htm" TargetMode="External"/><Relationship Id="rId1" Type="http://schemas.openxmlformats.org/officeDocument/2006/relationships/slideLayout" Target="../slideLayouts/slideLayout2.xml"/><Relationship Id="rId6" Type="http://schemas.openxmlformats.org/officeDocument/2006/relationships/hyperlink" Target="https://peacekeeping.un.org/en/mission/past/unefii.htm" TargetMode="External"/><Relationship Id="rId5" Type="http://schemas.openxmlformats.org/officeDocument/2006/relationships/hyperlink" Target="https://peacekeeping.un.org/en/mission/unficyp" TargetMode="External"/><Relationship Id="rId4" Type="http://schemas.openxmlformats.org/officeDocument/2006/relationships/hyperlink" Target="https://peacekeeping.un.org/en/mission/past/unyom.htm"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hyperlink" Target="http://www.un.org/en/sections/nobel-peace-prize/united-nations-peacekeeping-forces/index.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peacekeeping.un.org/en/un-police" TargetMode="External"/><Relationship Id="rId2" Type="http://schemas.openxmlformats.org/officeDocument/2006/relationships/hyperlink" Target="https://peacekeeping.un.org/en/military" TargetMode="External"/><Relationship Id="rId1" Type="http://schemas.openxmlformats.org/officeDocument/2006/relationships/slideLayout" Target="../slideLayouts/slideLayout2.xml"/><Relationship Id="rId5" Type="http://schemas.openxmlformats.org/officeDocument/2006/relationships/image" Target="../media/image12.jpg"/><Relationship Id="rId4" Type="http://schemas.openxmlformats.org/officeDocument/2006/relationships/image" Target="../media/image11.jpg"/></Relationships>
</file>

<file path=ppt/slides/_rels/slide13.xml.rels><?xml version="1.0" encoding="UTF-8" standalone="yes"?>
<Relationships xmlns="http://schemas.openxmlformats.org/package/2006/relationships"><Relationship Id="rId3" Type="http://schemas.openxmlformats.org/officeDocument/2006/relationships/hyperlink" Target="https://peacekeeping.un.org/en/mission/past/untac.htm" TargetMode="External"/><Relationship Id="rId2" Type="http://schemas.openxmlformats.org/officeDocument/2006/relationships/hyperlink" Target="https://peacekeeping.un.org/en/mission/past/unavemi.htm" TargetMode="External"/><Relationship Id="rId1" Type="http://schemas.openxmlformats.org/officeDocument/2006/relationships/slideLayout" Target="../slideLayouts/slideLayout2.xml"/><Relationship Id="rId6" Type="http://schemas.openxmlformats.org/officeDocument/2006/relationships/hyperlink" Target="https://peacekeeping.un.org/en/mission/past/untag.htm" TargetMode="External"/><Relationship Id="rId5" Type="http://schemas.openxmlformats.org/officeDocument/2006/relationships/hyperlink" Target="https://peacekeeping.un.org/en/mission/past/onumoz.htm" TargetMode="External"/><Relationship Id="rId4" Type="http://schemas.openxmlformats.org/officeDocument/2006/relationships/hyperlink" Target="https://peacekeeping.un.org/en/mission/past/onusal.htm"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peacekeeping.un.org/en/mission/past/unprofor.htm" TargetMode="External"/><Relationship Id="rId2" Type="http://schemas.openxmlformats.org/officeDocument/2006/relationships/hyperlink" Target="https://peacekeeping.un.org/en/role-of-security-council" TargetMode="External"/><Relationship Id="rId1" Type="http://schemas.openxmlformats.org/officeDocument/2006/relationships/slideLayout" Target="../slideLayouts/slideLayout2.xml"/><Relationship Id="rId5" Type="http://schemas.openxmlformats.org/officeDocument/2006/relationships/hyperlink" Target="https://peacekeeping.un.org/en/mission/past/unosom2.htm" TargetMode="External"/><Relationship Id="rId4" Type="http://schemas.openxmlformats.org/officeDocument/2006/relationships/hyperlink" Target="https://peacekeeping.un.org/en/mission/past/unamir.htm"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peacekeeping.un.org/en/role-of-general-assembly" TargetMode="External"/><Relationship Id="rId2" Type="http://schemas.openxmlformats.org/officeDocument/2006/relationships/hyperlink" Target="http://www.un.org/en/ga/search/view_doc.asp?symbol=S/1999/1257" TargetMode="External"/><Relationship Id="rId1" Type="http://schemas.openxmlformats.org/officeDocument/2006/relationships/slideLayout" Target="../slideLayouts/slideLayout2.xml"/><Relationship Id="rId5" Type="http://schemas.openxmlformats.org/officeDocument/2006/relationships/hyperlink" Target="http://www.un.org/en/ga/search/view_doc.asp?symbol=S/1995/231" TargetMode="External"/><Relationship Id="rId4" Type="http://schemas.openxmlformats.org/officeDocument/2006/relationships/hyperlink" Target="http://www.un.org/en/ga/search/view_doc.asp?symbol=A/54/549"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peacekeeping.un.org/en/mission/past/unpredep.htm" TargetMode="External"/><Relationship Id="rId3" Type="http://schemas.openxmlformats.org/officeDocument/2006/relationships/hyperlink" Target="https://peacekeeping.un.org/en/mission/past/monua/monua.htm" TargetMode="External"/><Relationship Id="rId7" Type="http://schemas.openxmlformats.org/officeDocument/2006/relationships/hyperlink" Target="https://peacekeeping.un.org/en/mission/past/cropol.htm" TargetMode="External"/><Relationship Id="rId12" Type="http://schemas.openxmlformats.org/officeDocument/2006/relationships/hyperlink" Target="https://peacekeeping.un.org/en/mission/past/miponuh.htm" TargetMode="External"/><Relationship Id="rId2" Type="http://schemas.openxmlformats.org/officeDocument/2006/relationships/hyperlink" Target="https://peacekeeping.un.org/en/mission/past/unavem3.htm" TargetMode="External"/><Relationship Id="rId1" Type="http://schemas.openxmlformats.org/officeDocument/2006/relationships/slideLayout" Target="../slideLayouts/slideLayout2.xml"/><Relationship Id="rId6" Type="http://schemas.openxmlformats.org/officeDocument/2006/relationships/hyperlink" Target="https://peacekeeping.un.org/en/mission/past/untaes.htm" TargetMode="External"/><Relationship Id="rId11" Type="http://schemas.openxmlformats.org/officeDocument/2006/relationships/hyperlink" Target="https://peacekeeping.un.org/en/mission/past/untmih.htm" TargetMode="External"/><Relationship Id="rId5" Type="http://schemas.openxmlformats.org/officeDocument/2006/relationships/hyperlink" Target="https://peacekeeping.un.org/en/mission/past/uncro.htm" TargetMode="External"/><Relationship Id="rId10" Type="http://schemas.openxmlformats.org/officeDocument/2006/relationships/hyperlink" Target="https://peacekeeping.un.org/en/mission/past/unsmih.htm" TargetMode="External"/><Relationship Id="rId4" Type="http://schemas.openxmlformats.org/officeDocument/2006/relationships/hyperlink" Target="https://peacekeeping.un.org/en/mission/past/unmibh/" TargetMode="External"/><Relationship Id="rId9" Type="http://schemas.openxmlformats.org/officeDocument/2006/relationships/hyperlink" Target="https://peacekeeping.un.org/en/mission/past/minugua.htm"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peacekeeping.un.org/en/mission/unmik" TargetMode="External"/><Relationship Id="rId2" Type="http://schemas.openxmlformats.org/officeDocument/2006/relationships/hyperlink" Target="https://peacekeeping.un.org/en/reforming-peacekeeping" TargetMode="External"/><Relationship Id="rId1" Type="http://schemas.openxmlformats.org/officeDocument/2006/relationships/slideLayout" Target="../slideLayouts/slideLayout2.xml"/><Relationship Id="rId4" Type="http://schemas.openxmlformats.org/officeDocument/2006/relationships/hyperlink" Target="https://peacekeeping.un.org/en/mission/past/etimor/etimor.htm"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peacekeeping.un.org/en/mission/unmil" TargetMode="External"/><Relationship Id="rId13" Type="http://schemas.openxmlformats.org/officeDocument/2006/relationships/hyperlink" Target="https://peacekeeping.un.org/en/mission/unmiss" TargetMode="External"/><Relationship Id="rId3" Type="http://schemas.openxmlformats.org/officeDocument/2006/relationships/hyperlink" Target="https://peacekeeping.un.org/en/mission/past/minurcat/" TargetMode="External"/><Relationship Id="rId7" Type="http://schemas.openxmlformats.org/officeDocument/2006/relationships/hyperlink" Target="https://peacekeeping.un.org/en/mission/past/unmee/" TargetMode="External"/><Relationship Id="rId12" Type="http://schemas.openxmlformats.org/officeDocument/2006/relationships/hyperlink" Target="https://peacekeeping.un.org/en/mission/unisfa" TargetMode="External"/><Relationship Id="rId2" Type="http://schemas.openxmlformats.org/officeDocument/2006/relationships/hyperlink" Target="https://peacekeeping.un.org/en/mission/past/onub/" TargetMode="External"/><Relationship Id="rId1" Type="http://schemas.openxmlformats.org/officeDocument/2006/relationships/slideLayout" Target="../slideLayouts/slideLayout2.xml"/><Relationship Id="rId6" Type="http://schemas.openxmlformats.org/officeDocument/2006/relationships/hyperlink" Target="https://peacekeeping.un.org/en/missions/monusco" TargetMode="External"/><Relationship Id="rId11" Type="http://schemas.openxmlformats.org/officeDocument/2006/relationships/hyperlink" Target="https://peacekeeping.un.org/en/mission/unamid" TargetMode="External"/><Relationship Id="rId5" Type="http://schemas.openxmlformats.org/officeDocument/2006/relationships/hyperlink" Target="https://peacekeeping.un.org/en/mission/past/monuc/" TargetMode="External"/><Relationship Id="rId10" Type="http://schemas.openxmlformats.org/officeDocument/2006/relationships/hyperlink" Target="https://peacekeeping.un.org/en/mission/past/unmis/" TargetMode="External"/><Relationship Id="rId4" Type="http://schemas.openxmlformats.org/officeDocument/2006/relationships/hyperlink" Target="https://peacekeeping.un.org/en/mission/onuci" TargetMode="External"/><Relationship Id="rId9" Type="http://schemas.openxmlformats.org/officeDocument/2006/relationships/hyperlink" Target="https://peacekeeping.un.org/en/mission/past/unamsil/" TargetMode="External"/><Relationship Id="rId14" Type="http://schemas.openxmlformats.org/officeDocument/2006/relationships/hyperlink" Target="https://peacekeeping.un.org/en/mission/past/unsmis/"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peacekeeping.un.org/en/mission/past/unmee/" TargetMode="External"/><Relationship Id="rId3" Type="http://schemas.openxmlformats.org/officeDocument/2006/relationships/hyperlink" Target="https://peacekeeping.un.org/en/mission/past/unmit/" TargetMode="External"/><Relationship Id="rId7" Type="http://schemas.openxmlformats.org/officeDocument/2006/relationships/hyperlink" Target="https://peacekeeping.un.org/en/mission/past/unamsil/" TargetMode="External"/><Relationship Id="rId2" Type="http://schemas.openxmlformats.org/officeDocument/2006/relationships/hyperlink" Target="https://peacekeeping.un.org/en/mission/minustah" TargetMode="External"/><Relationship Id="rId1" Type="http://schemas.openxmlformats.org/officeDocument/2006/relationships/slideLayout" Target="../slideLayouts/slideLayout2.xml"/><Relationship Id="rId6" Type="http://schemas.openxmlformats.org/officeDocument/2006/relationships/hyperlink" Target="https://peacekeeping.un.org/en/mission/past/onub/" TargetMode="External"/><Relationship Id="rId5" Type="http://schemas.openxmlformats.org/officeDocument/2006/relationships/hyperlink" Target="https://peacekeeping.un.org/en/mission/past/monuc/" TargetMode="External"/><Relationship Id="rId4" Type="http://schemas.openxmlformats.org/officeDocument/2006/relationships/hyperlink" Target="https://peacekeeping.un.org/en/mission/past/minurcat/" TargetMode="External"/><Relationship Id="rId9" Type="http://schemas.openxmlformats.org/officeDocument/2006/relationships/hyperlink" Target="https://peacekeeping.un.org/en/mission/past/unmis/"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peacekeeping.un.org/en/mission/monusco" TargetMode="External"/><Relationship Id="rId2" Type="http://schemas.openxmlformats.org/officeDocument/2006/relationships/hyperlink" Target="https://peacekeeping.un.org/sites/default/files/4thc_dpkousg_22102010.pdf" TargetMode="External"/><Relationship Id="rId1" Type="http://schemas.openxmlformats.org/officeDocument/2006/relationships/slideLayout" Target="../slideLayouts/slideLayout2.xml"/><Relationship Id="rId4" Type="http://schemas.openxmlformats.org/officeDocument/2006/relationships/hyperlink" Target="https://peacekeeping.un.org/en/mission/past/minurcat/"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peacekeeping.un.org/en/protecting-civilians" TargetMode="External"/><Relationship Id="rId2" Type="http://schemas.openxmlformats.org/officeDocument/2006/relationships/hyperlink" Target="https://peacekeeping.un.org/en/un-police" TargetMode="External"/><Relationship Id="rId1" Type="http://schemas.openxmlformats.org/officeDocument/2006/relationships/slideLayout" Target="../slideLayouts/slideLayout2.xml"/><Relationship Id="rId5" Type="http://schemas.openxmlformats.org/officeDocument/2006/relationships/hyperlink" Target="https://peacekeeping.un.org/en/strengthening-rule-of-law" TargetMode="External"/><Relationship Id="rId4" Type="http://schemas.openxmlformats.org/officeDocument/2006/relationships/hyperlink" Target="https://peacekeeping.un.org/en/disarmament-demobilization-and-reintegration"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hyperlink" Target="http://www.un.org/sg/statements/index.asp?nid=815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628650" y="365126"/>
            <a:ext cx="7886700" cy="2197770"/>
          </a:xfrm>
        </p:spPr>
        <p:txBody>
          <a:bodyPr>
            <a:noAutofit/>
          </a:bodyPr>
          <a:lstStyle/>
          <a:p>
            <a:r>
              <a:rPr lang="en-GB" sz="2000" b="1" dirty="0">
                <a:solidFill>
                  <a:schemeClr val="accent1">
                    <a:lumMod val="50000"/>
                  </a:schemeClr>
                </a:solidFill>
                <a:latin typeface="+mn-lt"/>
              </a:rPr>
              <a:t>Humanitarian Intervention </a:t>
            </a:r>
            <a:r>
              <a:rPr lang="en-GB" sz="2000" b="1" dirty="0" smtClean="0">
                <a:solidFill>
                  <a:schemeClr val="accent1">
                    <a:lumMod val="50000"/>
                  </a:schemeClr>
                </a:solidFill>
                <a:latin typeface="+mn-lt"/>
              </a:rPr>
              <a:t>HPAN4004: Part </a:t>
            </a:r>
            <a:r>
              <a:rPr lang="en-GB" sz="2000" b="1" dirty="0" smtClean="0">
                <a:solidFill>
                  <a:schemeClr val="accent1">
                    <a:lumMod val="50000"/>
                  </a:schemeClr>
                </a:solidFill>
                <a:latin typeface="+mn-lt"/>
              </a:rPr>
              <a:t>2/3</a:t>
            </a:r>
            <a:r>
              <a:rPr lang="en-GB" sz="3200" b="1" dirty="0">
                <a:solidFill>
                  <a:schemeClr val="accent1">
                    <a:lumMod val="50000"/>
                  </a:schemeClr>
                </a:solidFill>
                <a:latin typeface="+mn-lt"/>
              </a:rPr>
              <a:t/>
            </a:r>
            <a:br>
              <a:rPr lang="en-GB" sz="3200" b="1" dirty="0">
                <a:solidFill>
                  <a:schemeClr val="accent1">
                    <a:lumMod val="50000"/>
                  </a:schemeClr>
                </a:solidFill>
                <a:latin typeface="+mn-lt"/>
              </a:rPr>
            </a:br>
            <a:r>
              <a:rPr lang="en-GB" sz="3200" b="1" dirty="0" smtClean="0">
                <a:solidFill>
                  <a:schemeClr val="accent1">
                    <a:lumMod val="50000"/>
                  </a:schemeClr>
                </a:solidFill>
                <a:latin typeface="+mn-lt"/>
              </a:rPr>
              <a:t>UN Peacekeeping</a:t>
            </a:r>
            <a:br>
              <a:rPr lang="en-GB" sz="3200" b="1" dirty="0" smtClean="0">
                <a:solidFill>
                  <a:schemeClr val="accent1">
                    <a:lumMod val="50000"/>
                  </a:schemeClr>
                </a:solidFill>
                <a:latin typeface="+mn-lt"/>
              </a:rPr>
            </a:br>
            <a:r>
              <a:rPr lang="en-GB" sz="2000" b="1" dirty="0" smtClean="0">
                <a:solidFill>
                  <a:schemeClr val="accent1">
                    <a:lumMod val="50000"/>
                  </a:schemeClr>
                </a:solidFill>
                <a:latin typeface="+mn-lt"/>
              </a:rPr>
              <a:t>Source: UN Peacekeeping website</a:t>
            </a:r>
            <a:r>
              <a:rPr lang="en-GB" sz="2000" b="1" dirty="0">
                <a:solidFill>
                  <a:schemeClr val="accent1">
                    <a:lumMod val="50000"/>
                  </a:schemeClr>
                </a:solidFill>
                <a:latin typeface="+mn-lt"/>
              </a:rPr>
              <a:t>: </a:t>
            </a:r>
            <a:r>
              <a:rPr lang="en-GB" sz="2000" b="1" dirty="0" smtClean="0">
                <a:solidFill>
                  <a:schemeClr val="accent1">
                    <a:lumMod val="50000"/>
                  </a:schemeClr>
                </a:solidFill>
                <a:latin typeface="+mn-lt"/>
              </a:rPr>
              <a:t>What is Peacekeeping: Our History</a:t>
            </a:r>
            <a:br>
              <a:rPr lang="en-GB" sz="2000" b="1" dirty="0" smtClean="0">
                <a:solidFill>
                  <a:schemeClr val="accent1">
                    <a:lumMod val="50000"/>
                  </a:schemeClr>
                </a:solidFill>
                <a:latin typeface="+mn-lt"/>
              </a:rPr>
            </a:br>
            <a:r>
              <a:rPr lang="en-GB" sz="2000" b="1" dirty="0">
                <a:solidFill>
                  <a:schemeClr val="accent1">
                    <a:lumMod val="50000"/>
                  </a:schemeClr>
                </a:solidFill>
                <a:hlinkClick r:id="rId2"/>
              </a:rPr>
              <a:t>https://peacekeeping.un.org/en/our-history</a:t>
            </a:r>
            <a:r>
              <a:rPr lang="en-GB" sz="2000" b="1" dirty="0">
                <a:solidFill>
                  <a:schemeClr val="accent1">
                    <a:lumMod val="50000"/>
                  </a:schemeClr>
                </a:solidFill>
              </a:rPr>
              <a:t/>
            </a:r>
            <a:br>
              <a:rPr lang="en-GB" sz="2000" b="1" dirty="0">
                <a:solidFill>
                  <a:schemeClr val="accent1">
                    <a:lumMod val="50000"/>
                  </a:schemeClr>
                </a:solidFill>
              </a:rPr>
            </a:br>
            <a:r>
              <a:rPr lang="en-GB" sz="2000" b="1" dirty="0">
                <a:solidFill>
                  <a:schemeClr val="accent1">
                    <a:lumMod val="50000"/>
                  </a:schemeClr>
                </a:solidFill>
                <a:latin typeface="+mn-lt"/>
              </a:rPr>
              <a:t/>
            </a:r>
            <a:br>
              <a:rPr lang="en-GB" sz="2000" b="1" dirty="0">
                <a:solidFill>
                  <a:schemeClr val="accent1">
                    <a:lumMod val="50000"/>
                  </a:schemeClr>
                </a:solidFill>
                <a:latin typeface="+mn-lt"/>
              </a:rPr>
            </a:br>
            <a:endParaRPr lang="en-GB" sz="2000" b="1" dirty="0">
              <a:latin typeface="+mn-lt"/>
            </a:endParaRPr>
          </a:p>
        </p:txBody>
      </p:sp>
      <p:pic>
        <p:nvPicPr>
          <p:cNvPr id="2" name="Content Placeholder 1"/>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146219" y="2228045"/>
            <a:ext cx="5950039" cy="3348763"/>
          </a:xfrm>
        </p:spPr>
      </p:pic>
    </p:spTree>
    <p:extLst>
      <p:ext uri="{BB962C8B-B14F-4D97-AF65-F5344CB8AC3E}">
        <p14:creationId xmlns:p14="http://schemas.microsoft.com/office/powerpoint/2010/main" val="6469833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First mission: Palestine/Israel from May 1948</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lstStyle/>
          <a:p>
            <a:r>
              <a:rPr lang="en-GB" sz="2000" dirty="0">
                <a:solidFill>
                  <a:schemeClr val="accent1">
                    <a:lumMod val="50000"/>
                  </a:schemeClr>
                </a:solidFill>
              </a:rPr>
              <a:t>United Nations Peacekeeping began in 1948 when the Security Council authorized the deployment of UN military observers to the Middle East.</a:t>
            </a:r>
          </a:p>
          <a:p>
            <a:r>
              <a:rPr lang="en-GB" sz="2000" dirty="0">
                <a:solidFill>
                  <a:schemeClr val="accent1">
                    <a:lumMod val="50000"/>
                  </a:schemeClr>
                </a:solidFill>
              </a:rPr>
              <a:t>The mission's role was to monitor the Armistice Agreement between </a:t>
            </a:r>
            <a:r>
              <a:rPr lang="en-GB" sz="2000" dirty="0" smtClean="0">
                <a:solidFill>
                  <a:schemeClr val="accent1">
                    <a:lumMod val="50000"/>
                  </a:schemeClr>
                </a:solidFill>
              </a:rPr>
              <a:t>the newly-founded state of Israel </a:t>
            </a:r>
            <a:r>
              <a:rPr lang="en-GB" sz="2000" dirty="0">
                <a:solidFill>
                  <a:schemeClr val="accent1">
                    <a:lumMod val="50000"/>
                  </a:schemeClr>
                </a:solidFill>
              </a:rPr>
              <a:t>and its Arab neighbours – an operation which became known as the </a:t>
            </a:r>
            <a:r>
              <a:rPr lang="en-GB" sz="2000" dirty="0">
                <a:solidFill>
                  <a:schemeClr val="accent1">
                    <a:lumMod val="50000"/>
                  </a:schemeClr>
                </a:solidFill>
                <a:hlinkClick r:id="rId2"/>
              </a:rPr>
              <a:t>United Nations Truce Supervision Organization (UNTSO).</a:t>
            </a:r>
            <a:endParaRPr lang="en-GB" sz="2000" dirty="0">
              <a:solidFill>
                <a:schemeClr val="accent1">
                  <a:lumMod val="50000"/>
                </a:schemeClr>
              </a:solidFill>
            </a:endParaRPr>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5110" y="3751308"/>
            <a:ext cx="2628900" cy="1743075"/>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85838" y="3421745"/>
            <a:ext cx="3563483" cy="2072638"/>
          </a:xfrm>
          <a:prstGeom prst="rect">
            <a:avLst/>
          </a:prstGeom>
        </p:spPr>
      </p:pic>
    </p:spTree>
    <p:extLst>
      <p:ext uri="{BB962C8B-B14F-4D97-AF65-F5344CB8AC3E}">
        <p14:creationId xmlns:p14="http://schemas.microsoft.com/office/powerpoint/2010/main" val="12436537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The scale of operations</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lstStyle/>
          <a:p>
            <a:pPr marL="0" indent="0">
              <a:buNone/>
            </a:pPr>
            <a:r>
              <a:rPr lang="en-GB" dirty="0">
                <a:solidFill>
                  <a:schemeClr val="accent1">
                    <a:lumMod val="50000"/>
                  </a:schemeClr>
                </a:solidFill>
              </a:rPr>
              <a:t>Since then, </a:t>
            </a:r>
            <a:r>
              <a:rPr lang="en-GB" dirty="0">
                <a:solidFill>
                  <a:schemeClr val="accent1">
                    <a:lumMod val="50000"/>
                  </a:schemeClr>
                </a:solidFill>
                <a:hlinkClick r:id="rId2"/>
              </a:rPr>
              <a:t>71 peacekeeping operations</a:t>
            </a:r>
            <a:r>
              <a:rPr lang="en-GB" dirty="0">
                <a:solidFill>
                  <a:schemeClr val="accent1">
                    <a:lumMod val="50000"/>
                  </a:schemeClr>
                </a:solidFill>
              </a:rPr>
              <a:t> have been deployed by the UN, 57 of them since 1988.  Over the years, hundreds of thousands of military personnel, as well as tens of thousands of UN police and other civilians from more than </a:t>
            </a:r>
            <a:r>
              <a:rPr lang="en-GB" dirty="0">
                <a:solidFill>
                  <a:schemeClr val="accent1">
                    <a:lumMod val="50000"/>
                  </a:schemeClr>
                </a:solidFill>
                <a:hlinkClick r:id="rId3"/>
              </a:rPr>
              <a:t>120 countries</a:t>
            </a:r>
            <a:r>
              <a:rPr lang="en-GB" dirty="0">
                <a:solidFill>
                  <a:schemeClr val="accent1">
                    <a:lumMod val="50000"/>
                  </a:schemeClr>
                </a:solidFill>
              </a:rPr>
              <a:t> have participated in UN peacekeeping operations</a:t>
            </a:r>
            <a:r>
              <a:rPr lang="en-GB" dirty="0" smtClean="0">
                <a:solidFill>
                  <a:schemeClr val="accent1">
                    <a:lumMod val="50000"/>
                  </a:schemeClr>
                </a:solidFill>
              </a:rPr>
              <a:t>.</a:t>
            </a:r>
          </a:p>
          <a:p>
            <a:pPr marL="0" indent="0">
              <a:buNone/>
            </a:pPr>
            <a:r>
              <a:rPr lang="en-GB" dirty="0">
                <a:solidFill>
                  <a:schemeClr val="accent1">
                    <a:lumMod val="50000"/>
                  </a:schemeClr>
                </a:solidFill>
              </a:rPr>
              <a:t>More than </a:t>
            </a:r>
            <a:r>
              <a:rPr lang="en-GB" dirty="0">
                <a:solidFill>
                  <a:schemeClr val="accent1">
                    <a:lumMod val="50000"/>
                  </a:schemeClr>
                </a:solidFill>
                <a:hlinkClick r:id="rId4"/>
              </a:rPr>
              <a:t>3,326 UN peacekeepers from some 120 countries have died</a:t>
            </a:r>
            <a:r>
              <a:rPr lang="en-GB" dirty="0">
                <a:solidFill>
                  <a:schemeClr val="accent1">
                    <a:lumMod val="50000"/>
                  </a:schemeClr>
                </a:solidFill>
              </a:rPr>
              <a:t> while serving under the UN flag.</a:t>
            </a:r>
          </a:p>
        </p:txBody>
      </p:sp>
    </p:spTree>
    <p:extLst>
      <p:ext uri="{BB962C8B-B14F-4D97-AF65-F5344CB8AC3E}">
        <p14:creationId xmlns:p14="http://schemas.microsoft.com/office/powerpoint/2010/main" val="30238850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The early years: During the Cold War 1948-1988</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lnSpcReduction="10000"/>
          </a:bodyPr>
          <a:lstStyle/>
          <a:p>
            <a:r>
              <a:rPr lang="en-GB" dirty="0">
                <a:solidFill>
                  <a:schemeClr val="accent1">
                    <a:lumMod val="50000"/>
                  </a:schemeClr>
                </a:solidFill>
              </a:rPr>
              <a:t>UN Peacekeeping was born at a time when Cold War rivalries frequently paralyzed the Security Council.</a:t>
            </a:r>
          </a:p>
          <a:p>
            <a:r>
              <a:rPr lang="en-GB" dirty="0">
                <a:solidFill>
                  <a:schemeClr val="accent1">
                    <a:lumMod val="50000"/>
                  </a:schemeClr>
                </a:solidFill>
              </a:rPr>
              <a:t>Peacekeeping was primarily limited to maintaining ceasefires and stabilizing situations on the ground, providing crucial support for political efforts to resolve conflict by peaceful means. </a:t>
            </a:r>
          </a:p>
          <a:p>
            <a:r>
              <a:rPr lang="en-GB" dirty="0">
                <a:solidFill>
                  <a:schemeClr val="accent1">
                    <a:lumMod val="50000"/>
                  </a:schemeClr>
                </a:solidFill>
              </a:rPr>
              <a:t>Those missions consisted of unarmed military observers and lightly armed troops with primarily monitoring, reporting and confidence-building roles. </a:t>
            </a:r>
          </a:p>
          <a:p>
            <a:pPr marL="0" indent="0">
              <a:buNone/>
            </a:pPr>
            <a:endParaRPr lang="en-GB" dirty="0"/>
          </a:p>
        </p:txBody>
      </p:sp>
    </p:spTree>
    <p:extLst>
      <p:ext uri="{BB962C8B-B14F-4D97-AF65-F5344CB8AC3E}">
        <p14:creationId xmlns:p14="http://schemas.microsoft.com/office/powerpoint/2010/main" val="392845589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India/Pakistan, from January 1949</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lnSpcReduction="10000"/>
          </a:bodyPr>
          <a:lstStyle/>
          <a:p>
            <a:pPr marL="0" indent="0">
              <a:buNone/>
            </a:pPr>
            <a:endParaRPr lang="en-GB" sz="2400" dirty="0" smtClean="0"/>
          </a:p>
          <a:p>
            <a:pPr marL="0" indent="0">
              <a:buNone/>
            </a:pPr>
            <a:endParaRPr lang="en-GB" sz="2400" dirty="0"/>
          </a:p>
          <a:p>
            <a:pPr marL="0" indent="0">
              <a:buNone/>
            </a:pPr>
            <a:endParaRPr lang="en-GB" sz="2400" dirty="0" smtClean="0"/>
          </a:p>
          <a:p>
            <a:pPr marL="0" indent="0">
              <a:buNone/>
            </a:pPr>
            <a:endParaRPr lang="en-GB" sz="2400" dirty="0"/>
          </a:p>
          <a:p>
            <a:pPr marL="0" indent="0">
              <a:buNone/>
            </a:pPr>
            <a:endParaRPr lang="en-GB" sz="2000" dirty="0" smtClean="0"/>
          </a:p>
          <a:p>
            <a:pPr marL="0" indent="0">
              <a:buNone/>
            </a:pPr>
            <a:endParaRPr lang="en-GB" sz="2000" dirty="0"/>
          </a:p>
          <a:p>
            <a:pPr marL="0" indent="0">
              <a:buNone/>
            </a:pPr>
            <a:endParaRPr lang="en-GB" sz="2000" dirty="0" smtClean="0"/>
          </a:p>
          <a:p>
            <a:pPr marL="0" indent="0">
              <a:buNone/>
            </a:pPr>
            <a:r>
              <a:rPr lang="en-GB" sz="2000" dirty="0" smtClean="0">
                <a:solidFill>
                  <a:schemeClr val="accent1">
                    <a:lumMod val="50000"/>
                  </a:schemeClr>
                </a:solidFill>
              </a:rPr>
              <a:t>The </a:t>
            </a:r>
            <a:r>
              <a:rPr lang="en-GB" sz="2000" dirty="0">
                <a:solidFill>
                  <a:schemeClr val="accent1">
                    <a:lumMod val="50000"/>
                  </a:schemeClr>
                </a:solidFill>
              </a:rPr>
              <a:t>first two peacekeeping operations deployed by the UN were the </a:t>
            </a:r>
            <a:r>
              <a:rPr lang="en-GB" sz="2000" dirty="0">
                <a:solidFill>
                  <a:schemeClr val="accent1">
                    <a:lumMod val="50000"/>
                  </a:schemeClr>
                </a:solidFill>
                <a:hlinkClick r:id="rId2"/>
              </a:rPr>
              <a:t>UN Truce Supervision Organization (UNTSO)</a:t>
            </a:r>
            <a:r>
              <a:rPr lang="en-GB" sz="2000" dirty="0">
                <a:solidFill>
                  <a:schemeClr val="accent1">
                    <a:lumMod val="50000"/>
                  </a:schemeClr>
                </a:solidFill>
              </a:rPr>
              <a:t> and the </a:t>
            </a:r>
            <a:r>
              <a:rPr lang="en-GB" sz="2000" dirty="0">
                <a:solidFill>
                  <a:schemeClr val="accent1">
                    <a:lumMod val="50000"/>
                  </a:schemeClr>
                </a:solidFill>
                <a:hlinkClick r:id="rId3"/>
              </a:rPr>
              <a:t>UN Military Observer Group in India and Pakistan (UNMOGIP)</a:t>
            </a:r>
            <a:r>
              <a:rPr lang="en-GB" sz="2000" dirty="0">
                <a:solidFill>
                  <a:schemeClr val="accent1">
                    <a:lumMod val="50000"/>
                  </a:schemeClr>
                </a:solidFill>
              </a:rPr>
              <a:t>. Both of these missions, which continue operating to this day, exemplified the observation and monitoring type of operation and had authorized strengths in the low hundreds. The UN military observers were unarmed.</a:t>
            </a:r>
          </a:p>
          <a:p>
            <a:pPr marL="0" indent="0">
              <a:buNone/>
            </a:pPr>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93217" y="1033464"/>
            <a:ext cx="2771708" cy="3238101"/>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4090" y="1690688"/>
            <a:ext cx="3978062" cy="2386837"/>
          </a:xfrm>
          <a:prstGeom prst="rect">
            <a:avLst/>
          </a:prstGeom>
        </p:spPr>
      </p:pic>
    </p:spTree>
    <p:extLst>
      <p:ext uri="{BB962C8B-B14F-4D97-AF65-F5344CB8AC3E}">
        <p14:creationId xmlns:p14="http://schemas.microsoft.com/office/powerpoint/2010/main" val="38188531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solidFill>
                  <a:schemeClr val="accent1">
                    <a:lumMod val="50000"/>
                  </a:schemeClr>
                </a:solidFill>
                <a:latin typeface="+mn-lt"/>
              </a:rPr>
              <a:t>Armed</a:t>
            </a:r>
            <a:r>
              <a:rPr lang="en-GB" b="1" dirty="0" smtClean="0">
                <a:solidFill>
                  <a:schemeClr val="accent1">
                    <a:lumMod val="50000"/>
                  </a:schemeClr>
                </a:solidFill>
                <a:latin typeface="+mn-lt"/>
              </a:rPr>
              <a:t> peacekeeping: Suez 1956 and Congo 1960</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a:bodyPr>
          <a:lstStyle/>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r>
              <a:rPr lang="en-GB" dirty="0" smtClean="0">
                <a:solidFill>
                  <a:schemeClr val="accent1">
                    <a:lumMod val="50000"/>
                  </a:schemeClr>
                </a:solidFill>
              </a:rPr>
              <a:t>The </a:t>
            </a:r>
            <a:r>
              <a:rPr lang="en-GB" dirty="0">
                <a:solidFill>
                  <a:schemeClr val="accent1">
                    <a:lumMod val="50000"/>
                  </a:schemeClr>
                </a:solidFill>
              </a:rPr>
              <a:t>earliest armed peacekeeping operation was the First </a:t>
            </a:r>
            <a:r>
              <a:rPr lang="en-GB" dirty="0">
                <a:solidFill>
                  <a:schemeClr val="accent1">
                    <a:lumMod val="50000"/>
                  </a:schemeClr>
                </a:solidFill>
                <a:hlinkClick r:id="rId2"/>
              </a:rPr>
              <a:t>UN Emergency Force (UNEF I)</a:t>
            </a:r>
            <a:r>
              <a:rPr lang="en-GB" dirty="0">
                <a:solidFill>
                  <a:schemeClr val="accent1">
                    <a:lumMod val="50000"/>
                  </a:schemeClr>
                </a:solidFill>
              </a:rPr>
              <a:t> </a:t>
            </a:r>
            <a:r>
              <a:rPr lang="en-GB" dirty="0" smtClean="0">
                <a:solidFill>
                  <a:schemeClr val="accent1">
                    <a:lumMod val="50000"/>
                  </a:schemeClr>
                </a:solidFill>
              </a:rPr>
              <a:t>deployed successfully </a:t>
            </a:r>
            <a:r>
              <a:rPr lang="en-GB" dirty="0">
                <a:solidFill>
                  <a:schemeClr val="accent1">
                    <a:lumMod val="50000"/>
                  </a:schemeClr>
                </a:solidFill>
              </a:rPr>
              <a:t>in 1956 to address the Suez Crisis</a:t>
            </a:r>
            <a:r>
              <a:rPr lang="en-GB" dirty="0" smtClean="0">
                <a:solidFill>
                  <a:schemeClr val="accent1">
                    <a:lumMod val="50000"/>
                  </a:schemeClr>
                </a:solidFill>
              </a:rPr>
              <a:t>.</a:t>
            </a:r>
            <a:endParaRPr lang="en-GB" dirty="0">
              <a:solidFill>
                <a:schemeClr val="accent1">
                  <a:lumMod val="50000"/>
                </a:schemeClr>
              </a:solidFill>
            </a:endParaRPr>
          </a:p>
          <a:p>
            <a:pPr marL="0" indent="0">
              <a:buNone/>
            </a:pPr>
            <a:endParaRPr lang="en-GB" dirty="0" smtClean="0"/>
          </a:p>
          <a:p>
            <a:pPr marL="0" indent="0">
              <a:buNone/>
            </a:pPr>
            <a:endParaRPr lang="en-GB" dirty="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19730" y="1027907"/>
            <a:ext cx="2779474" cy="3595607"/>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4492" y="2305317"/>
            <a:ext cx="3899395" cy="2318197"/>
          </a:xfrm>
          <a:prstGeom prst="rect">
            <a:avLst/>
          </a:prstGeom>
        </p:spPr>
      </p:pic>
    </p:spTree>
    <p:extLst>
      <p:ext uri="{BB962C8B-B14F-4D97-AF65-F5344CB8AC3E}">
        <p14:creationId xmlns:p14="http://schemas.microsoft.com/office/powerpoint/2010/main" val="43017979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The Congo </a:t>
            </a:r>
            <a:br>
              <a:rPr lang="en-GB" b="1" dirty="0" smtClean="0">
                <a:solidFill>
                  <a:schemeClr val="accent1">
                    <a:lumMod val="50000"/>
                  </a:schemeClr>
                </a:solidFill>
                <a:latin typeface="+mn-lt"/>
              </a:rPr>
            </a:br>
            <a:r>
              <a:rPr lang="en-GB" b="1" dirty="0" smtClean="0">
                <a:solidFill>
                  <a:schemeClr val="accent1">
                    <a:lumMod val="50000"/>
                  </a:schemeClr>
                </a:solidFill>
                <a:latin typeface="+mn-lt"/>
              </a:rPr>
              <a:t>1960</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fontScale="92500" lnSpcReduction="10000"/>
          </a:bodyPr>
          <a:lstStyle/>
          <a:p>
            <a:pPr marL="0" indent="0">
              <a:buNone/>
            </a:pPr>
            <a:endParaRPr lang="en-GB" dirty="0" smtClean="0"/>
          </a:p>
          <a:p>
            <a:pPr marL="0" indent="0">
              <a:buNone/>
            </a:pPr>
            <a:endParaRPr lang="en-GB" dirty="0"/>
          </a:p>
          <a:p>
            <a:pPr marL="0" indent="0">
              <a:buNone/>
            </a:pPr>
            <a:endParaRPr lang="en-GB" dirty="0" smtClean="0"/>
          </a:p>
          <a:p>
            <a:pPr marL="0" indent="0">
              <a:buNone/>
            </a:pPr>
            <a:endParaRPr lang="en-GB" sz="2000" dirty="0" smtClean="0"/>
          </a:p>
          <a:p>
            <a:pPr marL="0" indent="0">
              <a:buNone/>
            </a:pPr>
            <a:endParaRPr lang="en-GB" sz="2000" dirty="0"/>
          </a:p>
          <a:p>
            <a:pPr marL="0" indent="0">
              <a:buNone/>
            </a:pPr>
            <a:endParaRPr lang="en-GB" sz="2000" dirty="0" smtClean="0"/>
          </a:p>
          <a:p>
            <a:pPr marL="0" indent="0">
              <a:buNone/>
            </a:pPr>
            <a:r>
              <a:rPr lang="en-GB" sz="1400" dirty="0" smtClean="0"/>
              <a:t>                                                                                             </a:t>
            </a:r>
          </a:p>
          <a:p>
            <a:pPr marL="0" indent="0">
              <a:buNone/>
            </a:pPr>
            <a:r>
              <a:rPr lang="en-GB" sz="1400" dirty="0"/>
              <a:t> </a:t>
            </a:r>
            <a:r>
              <a:rPr lang="en-GB" sz="1400" dirty="0" smtClean="0"/>
              <a:t>                                                                                       Patrice Lumumba, First Premier of Congo, June-September 1960</a:t>
            </a:r>
          </a:p>
          <a:p>
            <a:pPr marL="0" indent="0">
              <a:buNone/>
            </a:pPr>
            <a:r>
              <a:rPr lang="en-GB" sz="2000" dirty="0" smtClean="0">
                <a:solidFill>
                  <a:schemeClr val="accent1">
                    <a:lumMod val="50000"/>
                  </a:schemeClr>
                </a:solidFill>
              </a:rPr>
              <a:t>The</a:t>
            </a:r>
            <a:r>
              <a:rPr lang="en-GB" sz="2000" dirty="0">
                <a:solidFill>
                  <a:schemeClr val="accent1">
                    <a:lumMod val="50000"/>
                  </a:schemeClr>
                </a:solidFill>
              </a:rPr>
              <a:t> </a:t>
            </a:r>
            <a:r>
              <a:rPr lang="en-GB" sz="2000" dirty="0">
                <a:solidFill>
                  <a:schemeClr val="accent1">
                    <a:lumMod val="50000"/>
                  </a:schemeClr>
                </a:solidFill>
                <a:hlinkClick r:id="rId2"/>
              </a:rPr>
              <a:t>UN Operation in the Congo (ONUC)</a:t>
            </a:r>
            <a:r>
              <a:rPr lang="en-GB" sz="2000" dirty="0">
                <a:solidFill>
                  <a:schemeClr val="accent1">
                    <a:lumMod val="50000"/>
                  </a:schemeClr>
                </a:solidFill>
              </a:rPr>
              <a:t>, launched in 1960, was the first large-scale mission having nearly 20,000 personnel at its peak. ONUC demonstrated the risks involved in trying to bring stability to war-torn regions - 250 UN personnel died while serving on that mission, including the Secretary-General Dag Hammarskjold.</a:t>
            </a:r>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1107" y="1690689"/>
            <a:ext cx="2221337" cy="2924005"/>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44892" y="365126"/>
            <a:ext cx="4448175" cy="4038600"/>
          </a:xfrm>
          <a:prstGeom prst="rect">
            <a:avLst/>
          </a:prstGeom>
        </p:spPr>
      </p:pic>
    </p:spTree>
    <p:extLst>
      <p:ext uri="{BB962C8B-B14F-4D97-AF65-F5344CB8AC3E}">
        <p14:creationId xmlns:p14="http://schemas.microsoft.com/office/powerpoint/2010/main" val="2122973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1960s-1970s</a:t>
            </a:r>
            <a:endParaRPr lang="en-GB" b="1" dirty="0">
              <a:latin typeface="+mn-lt"/>
            </a:endParaRPr>
          </a:p>
        </p:txBody>
      </p:sp>
      <p:sp>
        <p:nvSpPr>
          <p:cNvPr id="3" name="Content Placeholder 2"/>
          <p:cNvSpPr>
            <a:spLocks noGrp="1"/>
          </p:cNvSpPr>
          <p:nvPr>
            <p:ph idx="1"/>
          </p:nvPr>
        </p:nvSpPr>
        <p:spPr/>
        <p:txBody>
          <a:bodyPr>
            <a:normAutofit/>
          </a:bodyPr>
          <a:lstStyle/>
          <a:p>
            <a:pPr marL="0" indent="0">
              <a:buNone/>
            </a:pPr>
            <a:r>
              <a:rPr lang="en-GB" sz="2400" dirty="0">
                <a:solidFill>
                  <a:schemeClr val="accent1">
                    <a:lumMod val="50000"/>
                  </a:schemeClr>
                </a:solidFill>
              </a:rPr>
              <a:t>In the 1960s and 1970s, the UN established short-term missions in the Dominican Republic - </a:t>
            </a:r>
            <a:r>
              <a:rPr lang="en-GB" sz="2400" dirty="0">
                <a:solidFill>
                  <a:schemeClr val="accent1">
                    <a:lumMod val="50000"/>
                  </a:schemeClr>
                </a:solidFill>
                <a:hlinkClick r:id="rId2"/>
              </a:rPr>
              <a:t>Mission of the Representative of the Secretary-General in the Dominican Republic (DOMREP)</a:t>
            </a:r>
            <a:r>
              <a:rPr lang="en-GB" sz="2400" dirty="0">
                <a:solidFill>
                  <a:schemeClr val="accent1">
                    <a:lumMod val="50000"/>
                  </a:schemeClr>
                </a:solidFill>
              </a:rPr>
              <a:t>, West New Guinea (West Irian) - </a:t>
            </a:r>
            <a:r>
              <a:rPr lang="en-GB" sz="2400" dirty="0">
                <a:solidFill>
                  <a:schemeClr val="accent1">
                    <a:lumMod val="50000"/>
                  </a:schemeClr>
                </a:solidFill>
                <a:hlinkClick r:id="rId3"/>
              </a:rPr>
              <a:t>UN Security Force in West New Guinea( UNSF)</a:t>
            </a:r>
            <a:r>
              <a:rPr lang="en-GB" sz="2400" dirty="0">
                <a:solidFill>
                  <a:schemeClr val="accent1">
                    <a:lumMod val="50000"/>
                  </a:schemeClr>
                </a:solidFill>
              </a:rPr>
              <a:t>, and Yemen - </a:t>
            </a:r>
            <a:r>
              <a:rPr lang="en-GB" sz="2400" dirty="0">
                <a:solidFill>
                  <a:schemeClr val="accent1">
                    <a:lumMod val="50000"/>
                  </a:schemeClr>
                </a:solidFill>
                <a:hlinkClick r:id="rId4"/>
              </a:rPr>
              <a:t>UN Yemen Observation Mission (UNYOM)</a:t>
            </a:r>
            <a:r>
              <a:rPr lang="en-GB" sz="2400" dirty="0">
                <a:solidFill>
                  <a:schemeClr val="accent1">
                    <a:lumMod val="50000"/>
                  </a:schemeClr>
                </a:solidFill>
              </a:rPr>
              <a:t>, and started longer term deployments in Cyprus - </a:t>
            </a:r>
            <a:r>
              <a:rPr lang="en-GB" sz="2400" dirty="0">
                <a:solidFill>
                  <a:schemeClr val="accent1">
                    <a:lumMod val="50000"/>
                  </a:schemeClr>
                </a:solidFill>
                <a:hlinkClick r:id="rId5"/>
              </a:rPr>
              <a:t>UN Peacekeeping Force in Cyprus (UNFICYP)</a:t>
            </a:r>
            <a:r>
              <a:rPr lang="en-GB" sz="2400" dirty="0">
                <a:solidFill>
                  <a:schemeClr val="accent1">
                    <a:lumMod val="50000"/>
                  </a:schemeClr>
                </a:solidFill>
              </a:rPr>
              <a:t> and the Middle East - </a:t>
            </a:r>
            <a:r>
              <a:rPr lang="en-GB" sz="2400" dirty="0">
                <a:solidFill>
                  <a:schemeClr val="accent1">
                    <a:lumMod val="50000"/>
                  </a:schemeClr>
                </a:solidFill>
                <a:hlinkClick r:id="rId6"/>
              </a:rPr>
              <a:t>UN Emergency Force II (UNEF II)</a:t>
            </a:r>
            <a:r>
              <a:rPr lang="en-GB" sz="2400" dirty="0">
                <a:solidFill>
                  <a:schemeClr val="accent1">
                    <a:lumMod val="50000"/>
                  </a:schemeClr>
                </a:solidFill>
              </a:rPr>
              <a:t>, </a:t>
            </a:r>
            <a:r>
              <a:rPr lang="en-GB" sz="2400" dirty="0">
                <a:solidFill>
                  <a:schemeClr val="accent1">
                    <a:lumMod val="50000"/>
                  </a:schemeClr>
                </a:solidFill>
                <a:hlinkClick r:id="rId7"/>
              </a:rPr>
              <a:t>UN Disengagement Observer Force (UNDOF)</a:t>
            </a:r>
            <a:r>
              <a:rPr lang="en-GB" sz="2400" dirty="0">
                <a:solidFill>
                  <a:schemeClr val="accent1">
                    <a:lumMod val="50000"/>
                  </a:schemeClr>
                </a:solidFill>
              </a:rPr>
              <a:t> and </a:t>
            </a:r>
            <a:r>
              <a:rPr lang="en-GB" sz="2400" dirty="0">
                <a:solidFill>
                  <a:schemeClr val="accent1">
                    <a:lumMod val="50000"/>
                  </a:schemeClr>
                </a:solidFill>
                <a:hlinkClick r:id="rId8"/>
              </a:rPr>
              <a:t>UN Interim Force in Lebanon (UNIFIL)</a:t>
            </a:r>
            <a:r>
              <a:rPr lang="en-GB" sz="2400" dirty="0">
                <a:solidFill>
                  <a:schemeClr val="accent1">
                    <a:lumMod val="50000"/>
                  </a:schemeClr>
                </a:solidFill>
              </a:rPr>
              <a:t>.</a:t>
            </a:r>
            <a:endParaRPr lang="en-GB" sz="2400" dirty="0" smtClean="0">
              <a:solidFill>
                <a:schemeClr val="accent1">
                  <a:lumMod val="50000"/>
                </a:schemeClr>
              </a:solidFill>
            </a:endParaRPr>
          </a:p>
        </p:txBody>
      </p:sp>
    </p:spTree>
    <p:extLst>
      <p:ext uri="{BB962C8B-B14F-4D97-AF65-F5344CB8AC3E}">
        <p14:creationId xmlns:p14="http://schemas.microsoft.com/office/powerpoint/2010/main" val="1184222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Nobel Prize 1988 for UN Peacekeepers</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lnSpcReduction="10000"/>
          </a:bodyPr>
          <a:lstStyle/>
          <a:p>
            <a:pPr marL="0" indent="0">
              <a:buNone/>
            </a:pPr>
            <a:endParaRPr lang="en-GB" dirty="0" smtClean="0"/>
          </a:p>
          <a:p>
            <a:pPr marL="0" indent="0">
              <a:buNone/>
            </a:pPr>
            <a:endParaRPr lang="en-GB" dirty="0"/>
          </a:p>
          <a:p>
            <a:pPr marL="0" indent="0">
              <a:buNone/>
            </a:pPr>
            <a:endParaRPr lang="en-GB" sz="2000" dirty="0" smtClean="0"/>
          </a:p>
          <a:p>
            <a:pPr marL="0" indent="0">
              <a:buNone/>
            </a:pPr>
            <a:endParaRPr lang="en-GB" sz="2000" dirty="0"/>
          </a:p>
          <a:p>
            <a:pPr marL="0" indent="0">
              <a:buNone/>
            </a:pPr>
            <a:endParaRPr lang="en-GB" sz="2400" dirty="0" smtClean="0">
              <a:solidFill>
                <a:schemeClr val="accent1">
                  <a:lumMod val="50000"/>
                </a:schemeClr>
              </a:solidFill>
            </a:endParaRPr>
          </a:p>
          <a:p>
            <a:pPr marL="0" indent="0">
              <a:buNone/>
            </a:pPr>
            <a:r>
              <a:rPr lang="en-GB" sz="2400" dirty="0" smtClean="0">
                <a:solidFill>
                  <a:schemeClr val="accent1">
                    <a:lumMod val="50000"/>
                  </a:schemeClr>
                </a:solidFill>
              </a:rPr>
              <a:t>In </a:t>
            </a:r>
            <a:r>
              <a:rPr lang="en-GB" sz="2400" dirty="0">
                <a:solidFill>
                  <a:schemeClr val="accent1">
                    <a:lumMod val="50000"/>
                  </a:schemeClr>
                </a:solidFill>
              </a:rPr>
              <a:t>1988, UN peacekeepers were awarded the </a:t>
            </a:r>
            <a:r>
              <a:rPr lang="en-GB" sz="2400" dirty="0">
                <a:solidFill>
                  <a:schemeClr val="accent1">
                    <a:lumMod val="50000"/>
                  </a:schemeClr>
                </a:solidFill>
                <a:hlinkClick r:id="rId2"/>
              </a:rPr>
              <a:t>Nobel Peace Prize</a:t>
            </a:r>
            <a:r>
              <a:rPr lang="en-GB" sz="2400" dirty="0">
                <a:solidFill>
                  <a:schemeClr val="accent1">
                    <a:lumMod val="50000"/>
                  </a:schemeClr>
                </a:solidFill>
              </a:rPr>
              <a:t>. At that time, the Nobel Committee cited “the Peacekeeping Forces through their efforts have made important contributions towards the realization of one of the fundamental tenets of the United Nations. Thus, the world organization has come to play a more central part in world affairs and has been invested with increasing trust”.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73823" y="1212193"/>
            <a:ext cx="4541527" cy="2479913"/>
          </a:xfrm>
          <a:prstGeom prst="rect">
            <a:avLst/>
          </a:prstGeom>
        </p:spPr>
      </p:pic>
    </p:spTree>
    <p:extLst>
      <p:ext uri="{BB962C8B-B14F-4D97-AF65-F5344CB8AC3E}">
        <p14:creationId xmlns:p14="http://schemas.microsoft.com/office/powerpoint/2010/main" val="3921803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cs typeface="Aharoni" panose="02010803020104030203" pitchFamily="2" charset="-79"/>
              </a:rPr>
              <a:t>The post-Cold War surge</a:t>
            </a:r>
            <a:endParaRPr lang="en-GB" b="1" dirty="0">
              <a:solidFill>
                <a:schemeClr val="accent1">
                  <a:lumMod val="50000"/>
                </a:schemeClr>
              </a:solidFill>
              <a:latin typeface="+mn-lt"/>
              <a:cs typeface="Aharoni" panose="02010803020104030203" pitchFamily="2" charset="-79"/>
            </a:endParaRPr>
          </a:p>
        </p:txBody>
      </p:sp>
      <p:sp>
        <p:nvSpPr>
          <p:cNvPr id="3" name="Content Placeholder 2"/>
          <p:cNvSpPr>
            <a:spLocks noGrp="1"/>
          </p:cNvSpPr>
          <p:nvPr>
            <p:ph idx="1"/>
          </p:nvPr>
        </p:nvSpPr>
        <p:spPr/>
        <p:txBody>
          <a:bodyPr>
            <a:normAutofit/>
          </a:bodyPr>
          <a:lstStyle/>
          <a:p>
            <a:pPr marL="0" indent="0">
              <a:buNone/>
            </a:pPr>
            <a:r>
              <a:rPr lang="en-GB" sz="2400" dirty="0">
                <a:solidFill>
                  <a:schemeClr val="accent1">
                    <a:lumMod val="50000"/>
                  </a:schemeClr>
                </a:solidFill>
              </a:rPr>
              <a:t>With the end of the Cold War, the strategic context for UN Peacekeeping changed dramatically</a:t>
            </a:r>
            <a:r>
              <a:rPr lang="en-GB" sz="2400" dirty="0" smtClean="0">
                <a:solidFill>
                  <a:schemeClr val="accent1">
                    <a:lumMod val="50000"/>
                  </a:schemeClr>
                </a:solidFill>
              </a:rPr>
              <a:t>.</a:t>
            </a:r>
          </a:p>
          <a:p>
            <a:pPr marL="0" indent="0">
              <a:buNone/>
            </a:pPr>
            <a:endParaRPr lang="en-GB" sz="2400" dirty="0" smtClean="0">
              <a:solidFill>
                <a:schemeClr val="accent1">
                  <a:lumMod val="50000"/>
                </a:schemeClr>
              </a:solidFill>
            </a:endParaRPr>
          </a:p>
          <a:p>
            <a:pPr marL="0" indent="0">
              <a:buNone/>
            </a:pPr>
            <a:r>
              <a:rPr lang="en-GB" sz="2400" dirty="0" smtClean="0">
                <a:solidFill>
                  <a:schemeClr val="accent1">
                    <a:lumMod val="50000"/>
                  </a:schemeClr>
                </a:solidFill>
              </a:rPr>
              <a:t>The </a:t>
            </a:r>
            <a:r>
              <a:rPr lang="en-GB" sz="2400" dirty="0">
                <a:solidFill>
                  <a:schemeClr val="accent1">
                    <a:lumMod val="50000"/>
                  </a:schemeClr>
                </a:solidFill>
              </a:rPr>
              <a:t>UN shifted and expanded its field operations from “traditional” missions involving generally observational tasks performed by military personnel to complex “multidimensional” enterprises. These multidimensional missions were designed to ensure the implementation of comprehensive peace agreements and assist in laying the foundations for sustainable peace.</a:t>
            </a:r>
          </a:p>
        </p:txBody>
      </p:sp>
    </p:spTree>
    <p:extLst>
      <p:ext uri="{BB962C8B-B14F-4D97-AF65-F5344CB8AC3E}">
        <p14:creationId xmlns:p14="http://schemas.microsoft.com/office/powerpoint/2010/main" val="13096045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Intra-state conflict and civil wars</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a:bodyPr>
          <a:lstStyle/>
          <a:p>
            <a:r>
              <a:rPr lang="en-GB" sz="2400" dirty="0">
                <a:solidFill>
                  <a:schemeClr val="accent1">
                    <a:lumMod val="50000"/>
                  </a:schemeClr>
                </a:solidFill>
              </a:rPr>
              <a:t>The nature of conflicts also changed over the years. UN Peacekeeping, originally developed as a means of dealing with </a:t>
            </a:r>
            <a:r>
              <a:rPr lang="en-GB" sz="2400" b="1" dirty="0">
                <a:solidFill>
                  <a:schemeClr val="accent1">
                    <a:lumMod val="50000"/>
                  </a:schemeClr>
                </a:solidFill>
              </a:rPr>
              <a:t>inter-State</a:t>
            </a:r>
            <a:r>
              <a:rPr lang="en-GB" sz="2400" dirty="0">
                <a:solidFill>
                  <a:schemeClr val="accent1">
                    <a:lumMod val="50000"/>
                  </a:schemeClr>
                </a:solidFill>
              </a:rPr>
              <a:t> conflict, was increasingly being applied to </a:t>
            </a:r>
            <a:r>
              <a:rPr lang="en-GB" sz="2400" b="1" dirty="0">
                <a:solidFill>
                  <a:schemeClr val="accent1">
                    <a:lumMod val="50000"/>
                  </a:schemeClr>
                </a:solidFill>
              </a:rPr>
              <a:t>intra-State</a:t>
            </a:r>
            <a:r>
              <a:rPr lang="en-GB" sz="2400" dirty="0">
                <a:solidFill>
                  <a:schemeClr val="accent1">
                    <a:lumMod val="50000"/>
                  </a:schemeClr>
                </a:solidFill>
              </a:rPr>
              <a:t> conflicts and civil wars</a:t>
            </a:r>
            <a:r>
              <a:rPr lang="en-GB" sz="2400" dirty="0" smtClean="0">
                <a:solidFill>
                  <a:schemeClr val="accent1">
                    <a:lumMod val="50000"/>
                  </a:schemeClr>
                </a:solidFill>
              </a:rPr>
              <a:t>.</a:t>
            </a:r>
          </a:p>
          <a:p>
            <a:endParaRPr lang="en-GB" sz="2400" dirty="0">
              <a:solidFill>
                <a:schemeClr val="accent1">
                  <a:lumMod val="50000"/>
                </a:schemeClr>
              </a:solidFill>
            </a:endParaRPr>
          </a:p>
          <a:p>
            <a:r>
              <a:rPr lang="en-GB" sz="2400" dirty="0">
                <a:solidFill>
                  <a:schemeClr val="accent1">
                    <a:lumMod val="50000"/>
                  </a:schemeClr>
                </a:solidFill>
              </a:rPr>
              <a:t>UN Peacekeepers were now increasingly asked to undertake a wide variety of complex tasks, from helping to build sustainable institutions of governance, to human rights monitoring, to security sector reform, to the disarmament, demobilization and reintegration of former combatants.  </a:t>
            </a:r>
          </a:p>
          <a:p>
            <a:pPr marL="0" indent="0">
              <a:buNone/>
            </a:pPr>
            <a:endParaRPr lang="en-GB" dirty="0">
              <a:solidFill>
                <a:schemeClr val="accent1">
                  <a:lumMod val="50000"/>
                </a:schemeClr>
              </a:solidFill>
            </a:endParaRPr>
          </a:p>
        </p:txBody>
      </p:sp>
    </p:spTree>
    <p:extLst>
      <p:ext uri="{BB962C8B-B14F-4D97-AF65-F5344CB8AC3E}">
        <p14:creationId xmlns:p14="http://schemas.microsoft.com/office/powerpoint/2010/main" val="28283358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Range of personnel deployed</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fontScale="70000" lnSpcReduction="20000"/>
          </a:bodyPr>
          <a:lstStyle/>
          <a:p>
            <a:r>
              <a:rPr lang="en-GB" dirty="0">
                <a:solidFill>
                  <a:schemeClr val="accent1">
                    <a:lumMod val="50000"/>
                  </a:schemeClr>
                </a:solidFill>
              </a:rPr>
              <a:t>Although the </a:t>
            </a:r>
            <a:r>
              <a:rPr lang="en-GB" dirty="0">
                <a:solidFill>
                  <a:schemeClr val="accent1">
                    <a:lumMod val="50000"/>
                  </a:schemeClr>
                </a:solidFill>
                <a:hlinkClick r:id="rId2"/>
              </a:rPr>
              <a:t>military</a:t>
            </a:r>
            <a:r>
              <a:rPr lang="en-GB" dirty="0">
                <a:solidFill>
                  <a:schemeClr val="accent1">
                    <a:lumMod val="50000"/>
                  </a:schemeClr>
                </a:solidFill>
              </a:rPr>
              <a:t> remained the backbone of most peacekeeping operations, there were now many faces to peacekeeping including:</a:t>
            </a:r>
          </a:p>
          <a:p>
            <a:r>
              <a:rPr lang="en-GB" dirty="0">
                <a:solidFill>
                  <a:schemeClr val="accent1">
                    <a:lumMod val="50000"/>
                  </a:schemeClr>
                </a:solidFill>
              </a:rPr>
              <a:t>Administrators</a:t>
            </a:r>
          </a:p>
          <a:p>
            <a:r>
              <a:rPr lang="en-GB" dirty="0">
                <a:solidFill>
                  <a:schemeClr val="accent1">
                    <a:lumMod val="50000"/>
                  </a:schemeClr>
                </a:solidFill>
              </a:rPr>
              <a:t>Economists</a:t>
            </a:r>
          </a:p>
          <a:p>
            <a:r>
              <a:rPr lang="en-GB" dirty="0">
                <a:solidFill>
                  <a:schemeClr val="accent1">
                    <a:lumMod val="50000"/>
                  </a:schemeClr>
                </a:solidFill>
                <a:hlinkClick r:id="rId3"/>
              </a:rPr>
              <a:t>Police officers</a:t>
            </a:r>
            <a:endParaRPr lang="en-GB" dirty="0">
              <a:solidFill>
                <a:schemeClr val="accent1">
                  <a:lumMod val="50000"/>
                </a:schemeClr>
              </a:solidFill>
            </a:endParaRPr>
          </a:p>
          <a:p>
            <a:r>
              <a:rPr lang="en-GB" dirty="0">
                <a:solidFill>
                  <a:schemeClr val="accent1">
                    <a:lumMod val="50000"/>
                  </a:schemeClr>
                </a:solidFill>
              </a:rPr>
              <a:t>Legal experts</a:t>
            </a:r>
          </a:p>
          <a:p>
            <a:r>
              <a:rPr lang="en-GB" dirty="0">
                <a:solidFill>
                  <a:schemeClr val="accent1">
                    <a:lumMod val="50000"/>
                  </a:schemeClr>
                </a:solidFill>
              </a:rPr>
              <a:t>De-miners</a:t>
            </a:r>
          </a:p>
          <a:p>
            <a:r>
              <a:rPr lang="en-GB" dirty="0">
                <a:solidFill>
                  <a:schemeClr val="accent1">
                    <a:lumMod val="50000"/>
                  </a:schemeClr>
                </a:solidFill>
              </a:rPr>
              <a:t>Electoral observers</a:t>
            </a:r>
          </a:p>
          <a:p>
            <a:r>
              <a:rPr lang="en-GB" dirty="0">
                <a:solidFill>
                  <a:schemeClr val="accent1">
                    <a:lumMod val="50000"/>
                  </a:schemeClr>
                </a:solidFill>
              </a:rPr>
              <a:t>Human rights monitors</a:t>
            </a:r>
          </a:p>
          <a:p>
            <a:r>
              <a:rPr lang="en-GB" dirty="0">
                <a:solidFill>
                  <a:schemeClr val="accent1">
                    <a:lumMod val="50000"/>
                  </a:schemeClr>
                </a:solidFill>
              </a:rPr>
              <a:t>Civil affairs and governance specialists</a:t>
            </a:r>
          </a:p>
          <a:p>
            <a:r>
              <a:rPr lang="en-GB" dirty="0">
                <a:solidFill>
                  <a:schemeClr val="accent1">
                    <a:lumMod val="50000"/>
                  </a:schemeClr>
                </a:solidFill>
              </a:rPr>
              <a:t>Humanitarian workers</a:t>
            </a:r>
          </a:p>
          <a:p>
            <a:r>
              <a:rPr lang="en-GB" dirty="0">
                <a:solidFill>
                  <a:schemeClr val="accent1">
                    <a:lumMod val="50000"/>
                  </a:schemeClr>
                </a:solidFill>
              </a:rPr>
              <a:t>Communications and public information experts</a:t>
            </a:r>
          </a:p>
          <a:p>
            <a:pPr marL="0" indent="0">
              <a:buNone/>
            </a:pPr>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06372" y="3219267"/>
            <a:ext cx="3108978" cy="2009104"/>
          </a:xfrm>
          <a:prstGeom prst="rect">
            <a:avLst/>
          </a:prstGeom>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065973" y="2386583"/>
            <a:ext cx="3012054" cy="2009104"/>
          </a:xfrm>
          <a:prstGeom prst="rect">
            <a:avLst/>
          </a:prstGeom>
        </p:spPr>
      </p:pic>
    </p:spTree>
    <p:extLst>
      <p:ext uri="{BB962C8B-B14F-4D97-AF65-F5344CB8AC3E}">
        <p14:creationId xmlns:p14="http://schemas.microsoft.com/office/powerpoint/2010/main" val="14196914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6235" y="365126"/>
            <a:ext cx="7886700" cy="1325563"/>
          </a:xfrm>
        </p:spPr>
        <p:txBody>
          <a:bodyPr>
            <a:normAutofit fontScale="90000"/>
          </a:bodyPr>
          <a:lstStyle/>
          <a:p>
            <a:r>
              <a:rPr lang="en-GB" b="1" dirty="0" smtClean="0"/>
              <a:t/>
            </a:r>
            <a:br>
              <a:rPr lang="en-GB" b="1" dirty="0" smtClean="0"/>
            </a:br>
            <a:r>
              <a:rPr lang="en-GB" b="1" dirty="0" smtClean="0">
                <a:solidFill>
                  <a:schemeClr val="accent1">
                    <a:lumMod val="50000"/>
                  </a:schemeClr>
                </a:solidFill>
                <a:latin typeface="+mn-lt"/>
              </a:rPr>
              <a:t>1989 </a:t>
            </a:r>
            <a:r>
              <a:rPr lang="en-GB" b="1" dirty="0">
                <a:solidFill>
                  <a:schemeClr val="accent1">
                    <a:lumMod val="50000"/>
                  </a:schemeClr>
                </a:solidFill>
                <a:latin typeface="+mn-lt"/>
              </a:rPr>
              <a:t>- 1994: Rapid increase in numbers</a:t>
            </a:r>
            <a:br>
              <a:rPr lang="en-GB" b="1" dirty="0">
                <a:solidFill>
                  <a:schemeClr val="accent1">
                    <a:lumMod val="50000"/>
                  </a:schemeClr>
                </a:solidFill>
                <a:latin typeface="+mn-lt"/>
              </a:rPr>
            </a:b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fontScale="70000" lnSpcReduction="20000"/>
          </a:bodyPr>
          <a:lstStyle/>
          <a:p>
            <a:r>
              <a:rPr lang="en-GB" dirty="0">
                <a:solidFill>
                  <a:schemeClr val="accent1">
                    <a:lumMod val="50000"/>
                  </a:schemeClr>
                </a:solidFill>
              </a:rPr>
              <a:t>After the Cold War ended, there was a rapid increase in the number of peacekeeping operations. With a new consensus and a common sense of purpose, the Security Council authorized a total of 20 new operations between 1989 and 1994, raising the number of peacekeepers from 11,000 to 75,000.</a:t>
            </a:r>
          </a:p>
          <a:p>
            <a:r>
              <a:rPr lang="en-GB" dirty="0">
                <a:solidFill>
                  <a:schemeClr val="accent1">
                    <a:lumMod val="50000"/>
                  </a:schemeClr>
                </a:solidFill>
              </a:rPr>
              <a:t>Peacekeeping operations established in such countries as Angola -</a:t>
            </a:r>
            <a:r>
              <a:rPr lang="en-GB" dirty="0">
                <a:solidFill>
                  <a:schemeClr val="accent1">
                    <a:lumMod val="50000"/>
                  </a:schemeClr>
                </a:solidFill>
                <a:hlinkClick r:id="rId2"/>
              </a:rPr>
              <a:t>UN Angola Verification Mission I (UNAVEM I)</a:t>
            </a:r>
            <a:r>
              <a:rPr lang="en-GB" dirty="0">
                <a:solidFill>
                  <a:schemeClr val="accent1">
                    <a:lumMod val="50000"/>
                  </a:schemeClr>
                </a:solidFill>
              </a:rPr>
              <a:t> and </a:t>
            </a:r>
            <a:r>
              <a:rPr lang="en-GB" dirty="0">
                <a:solidFill>
                  <a:schemeClr val="accent1">
                    <a:lumMod val="50000"/>
                  </a:schemeClr>
                </a:solidFill>
                <a:hlinkClick r:id="rId2"/>
              </a:rPr>
              <a:t>UN Angola Verification Mission II (UNAVEM II)</a:t>
            </a:r>
            <a:r>
              <a:rPr lang="en-GB" dirty="0">
                <a:solidFill>
                  <a:schemeClr val="accent1">
                    <a:lumMod val="50000"/>
                  </a:schemeClr>
                </a:solidFill>
              </a:rPr>
              <a:t>, Cambodia - </a:t>
            </a:r>
            <a:r>
              <a:rPr lang="en-GB" dirty="0">
                <a:solidFill>
                  <a:schemeClr val="accent1">
                    <a:lumMod val="50000"/>
                  </a:schemeClr>
                </a:solidFill>
                <a:hlinkClick r:id="rId3"/>
              </a:rPr>
              <a:t>UN Transitional Authority in Cambodia (UNTAC)</a:t>
            </a:r>
            <a:r>
              <a:rPr lang="en-GB" dirty="0">
                <a:solidFill>
                  <a:schemeClr val="accent1">
                    <a:lumMod val="50000"/>
                  </a:schemeClr>
                </a:solidFill>
              </a:rPr>
              <a:t>, El Salvador - </a:t>
            </a:r>
            <a:r>
              <a:rPr lang="en-GB" dirty="0">
                <a:solidFill>
                  <a:schemeClr val="accent1">
                    <a:lumMod val="50000"/>
                  </a:schemeClr>
                </a:solidFill>
                <a:hlinkClick r:id="rId4"/>
              </a:rPr>
              <a:t>UN Observer Mission in El Salvador  (ONUSAL)</a:t>
            </a:r>
            <a:r>
              <a:rPr lang="en-GB" dirty="0">
                <a:solidFill>
                  <a:schemeClr val="accent1">
                    <a:lumMod val="50000"/>
                  </a:schemeClr>
                </a:solidFill>
              </a:rPr>
              <a:t>, Mozambique - </a:t>
            </a:r>
            <a:r>
              <a:rPr lang="en-GB" dirty="0">
                <a:solidFill>
                  <a:schemeClr val="accent1">
                    <a:lumMod val="50000"/>
                  </a:schemeClr>
                </a:solidFill>
                <a:hlinkClick r:id="rId5"/>
              </a:rPr>
              <a:t>UN Operation in Mozambique (ONUMOZ)</a:t>
            </a:r>
            <a:r>
              <a:rPr lang="en-GB" dirty="0">
                <a:solidFill>
                  <a:schemeClr val="accent1">
                    <a:lumMod val="50000"/>
                  </a:schemeClr>
                </a:solidFill>
              </a:rPr>
              <a:t> and Namibia - </a:t>
            </a:r>
            <a:r>
              <a:rPr lang="en-GB" dirty="0">
                <a:solidFill>
                  <a:schemeClr val="accent1">
                    <a:lumMod val="50000"/>
                  </a:schemeClr>
                </a:solidFill>
                <a:hlinkClick r:id="rId6"/>
              </a:rPr>
              <a:t>UN Transition Assistance Group (UNTAG)</a:t>
            </a:r>
            <a:r>
              <a:rPr lang="en-GB" dirty="0">
                <a:solidFill>
                  <a:schemeClr val="accent1">
                    <a:lumMod val="50000"/>
                  </a:schemeClr>
                </a:solidFill>
              </a:rPr>
              <a:t>, were deployed to:</a:t>
            </a:r>
          </a:p>
          <a:p>
            <a:r>
              <a:rPr lang="en-GB" dirty="0">
                <a:solidFill>
                  <a:schemeClr val="accent1">
                    <a:lumMod val="50000"/>
                  </a:schemeClr>
                </a:solidFill>
              </a:rPr>
              <a:t>Help implement complex peace agreements;</a:t>
            </a:r>
          </a:p>
          <a:p>
            <a:r>
              <a:rPr lang="en-GB" dirty="0">
                <a:solidFill>
                  <a:schemeClr val="accent1">
                    <a:lumMod val="50000"/>
                  </a:schemeClr>
                </a:solidFill>
              </a:rPr>
              <a:t>Stabilize the security situation;</a:t>
            </a:r>
          </a:p>
          <a:p>
            <a:r>
              <a:rPr lang="en-GB" dirty="0">
                <a:solidFill>
                  <a:schemeClr val="accent1">
                    <a:lumMod val="50000"/>
                  </a:schemeClr>
                </a:solidFill>
              </a:rPr>
              <a:t>Re-organize military and police;</a:t>
            </a:r>
          </a:p>
          <a:p>
            <a:r>
              <a:rPr lang="en-GB" dirty="0">
                <a:solidFill>
                  <a:schemeClr val="accent1">
                    <a:lumMod val="50000"/>
                  </a:schemeClr>
                </a:solidFill>
              </a:rPr>
              <a:t>Elect new governments and build democratic institutions. </a:t>
            </a:r>
          </a:p>
          <a:p>
            <a:pPr marL="0" indent="0">
              <a:buNone/>
            </a:pPr>
            <a:endParaRPr lang="en-GB" dirty="0">
              <a:solidFill>
                <a:schemeClr val="accent1">
                  <a:lumMod val="50000"/>
                </a:schemeClr>
              </a:solidFill>
            </a:endParaRPr>
          </a:p>
        </p:txBody>
      </p:sp>
    </p:spTree>
    <p:extLst>
      <p:ext uri="{BB962C8B-B14F-4D97-AF65-F5344CB8AC3E}">
        <p14:creationId xmlns:p14="http://schemas.microsoft.com/office/powerpoint/2010/main" val="20214357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339368"/>
            <a:ext cx="7886700" cy="1325563"/>
          </a:xfrm>
        </p:spPr>
        <p:txBody>
          <a:bodyPr>
            <a:normAutofit fontScale="90000"/>
          </a:bodyPr>
          <a:lstStyle/>
          <a:p>
            <a:r>
              <a:rPr lang="en-GB" b="1" dirty="0" smtClean="0">
                <a:latin typeface="+mn-lt"/>
              </a:rPr>
              <a:t/>
            </a:r>
            <a:br>
              <a:rPr lang="en-GB" b="1" dirty="0" smtClean="0">
                <a:latin typeface="+mn-lt"/>
              </a:rPr>
            </a:br>
            <a:r>
              <a:rPr lang="en-GB" b="1" dirty="0" smtClean="0">
                <a:solidFill>
                  <a:schemeClr val="accent1">
                    <a:lumMod val="50000"/>
                  </a:schemeClr>
                </a:solidFill>
                <a:latin typeface="+mn-lt"/>
              </a:rPr>
              <a:t>The </a:t>
            </a:r>
            <a:r>
              <a:rPr lang="en-GB" b="1" dirty="0">
                <a:solidFill>
                  <a:schemeClr val="accent1">
                    <a:lumMod val="50000"/>
                  </a:schemeClr>
                </a:solidFill>
                <a:latin typeface="+mn-lt"/>
              </a:rPr>
              <a:t>mid-1990s</a:t>
            </a:r>
            <a:r>
              <a:rPr lang="en-GB" b="1" dirty="0" smtClean="0">
                <a:solidFill>
                  <a:schemeClr val="accent1">
                    <a:lumMod val="50000"/>
                  </a:schemeClr>
                </a:solidFill>
                <a:latin typeface="+mn-lt"/>
              </a:rPr>
              <a:t>: “Peacekeeping </a:t>
            </a:r>
            <a:r>
              <a:rPr lang="en-GB" b="1" dirty="0">
                <a:solidFill>
                  <a:schemeClr val="accent1">
                    <a:lumMod val="50000"/>
                  </a:schemeClr>
                </a:solidFill>
                <a:latin typeface="+mn-lt"/>
              </a:rPr>
              <a:t>beyond its capacity to </a:t>
            </a:r>
            <a:r>
              <a:rPr lang="en-GB" b="1" dirty="0" smtClean="0">
                <a:solidFill>
                  <a:schemeClr val="accent1">
                    <a:lumMod val="50000"/>
                  </a:schemeClr>
                </a:solidFill>
                <a:latin typeface="+mn-lt"/>
              </a:rPr>
              <a:t>deliver”: </a:t>
            </a:r>
            <a:br>
              <a:rPr lang="en-GB" b="1" dirty="0" smtClean="0">
                <a:solidFill>
                  <a:schemeClr val="accent1">
                    <a:lumMod val="50000"/>
                  </a:schemeClr>
                </a:solidFill>
                <a:latin typeface="+mn-lt"/>
              </a:rPr>
            </a:b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lnSpcReduction="10000"/>
          </a:bodyPr>
          <a:lstStyle/>
          <a:p>
            <a:pPr marL="0" indent="0">
              <a:buNone/>
            </a:pPr>
            <a:r>
              <a:rPr lang="en-GB" sz="3200" b="1" dirty="0" smtClean="0">
                <a:solidFill>
                  <a:schemeClr val="accent1">
                    <a:lumMod val="50000"/>
                  </a:schemeClr>
                </a:solidFill>
              </a:rPr>
              <a:t>Srebrenica </a:t>
            </a:r>
            <a:r>
              <a:rPr lang="en-GB" sz="3200" b="1" dirty="0">
                <a:solidFill>
                  <a:schemeClr val="accent1">
                    <a:lumMod val="50000"/>
                  </a:schemeClr>
                </a:solidFill>
              </a:rPr>
              <a:t>1993-1995, </a:t>
            </a:r>
            <a:r>
              <a:rPr lang="en-GB" sz="3200" b="1" dirty="0" smtClean="0">
                <a:solidFill>
                  <a:schemeClr val="accent1">
                    <a:lumMod val="50000"/>
                  </a:schemeClr>
                </a:solidFill>
              </a:rPr>
              <a:t>Rwanda 1994, Somalia </a:t>
            </a:r>
            <a:r>
              <a:rPr lang="en-GB" sz="3200" b="1" dirty="0">
                <a:solidFill>
                  <a:schemeClr val="accent1">
                    <a:lumMod val="50000"/>
                  </a:schemeClr>
                </a:solidFill>
              </a:rPr>
              <a:t>1992-1995</a:t>
            </a:r>
            <a:endParaRPr lang="en-GB" sz="3200" dirty="0" smtClean="0">
              <a:solidFill>
                <a:schemeClr val="accent1">
                  <a:lumMod val="50000"/>
                </a:schemeClr>
              </a:solidFill>
            </a:endParaRPr>
          </a:p>
          <a:p>
            <a:endParaRPr lang="en-GB" sz="2000" dirty="0">
              <a:solidFill>
                <a:schemeClr val="accent1">
                  <a:lumMod val="50000"/>
                </a:schemeClr>
              </a:solidFill>
            </a:endParaRPr>
          </a:p>
          <a:p>
            <a:r>
              <a:rPr lang="en-GB" sz="2000" dirty="0" smtClean="0">
                <a:solidFill>
                  <a:schemeClr val="accent1">
                    <a:lumMod val="50000"/>
                  </a:schemeClr>
                </a:solidFill>
              </a:rPr>
              <a:t>The </a:t>
            </a:r>
            <a:r>
              <a:rPr lang="en-GB" sz="2000" dirty="0">
                <a:solidFill>
                  <a:schemeClr val="accent1">
                    <a:lumMod val="50000"/>
                  </a:schemeClr>
                </a:solidFill>
              </a:rPr>
              <a:t>general success of earlier missions raised expectations for UN Peacekeeping </a:t>
            </a:r>
            <a:r>
              <a:rPr lang="en-GB" sz="2000" b="1" dirty="0">
                <a:solidFill>
                  <a:schemeClr val="accent1">
                    <a:lumMod val="50000"/>
                  </a:schemeClr>
                </a:solidFill>
              </a:rPr>
              <a:t>beyond its capacity to deliver</a:t>
            </a:r>
            <a:r>
              <a:rPr lang="en-GB" sz="2000" dirty="0">
                <a:solidFill>
                  <a:schemeClr val="accent1">
                    <a:lumMod val="50000"/>
                  </a:schemeClr>
                </a:solidFill>
              </a:rPr>
              <a:t>. This was especially true in the mid 1990’s in situations when the </a:t>
            </a:r>
            <a:r>
              <a:rPr lang="en-GB" sz="2000" dirty="0">
                <a:solidFill>
                  <a:schemeClr val="accent1">
                    <a:lumMod val="50000"/>
                  </a:schemeClr>
                </a:solidFill>
                <a:hlinkClick r:id="rId2"/>
              </a:rPr>
              <a:t>Security Council</a:t>
            </a:r>
            <a:r>
              <a:rPr lang="en-GB" sz="2000" dirty="0">
                <a:solidFill>
                  <a:schemeClr val="accent1">
                    <a:lumMod val="50000"/>
                  </a:schemeClr>
                </a:solidFill>
              </a:rPr>
              <a:t> was not able to authorize sufficiently robust mandates or provide adequate resources.</a:t>
            </a:r>
          </a:p>
          <a:p>
            <a:endParaRPr lang="en-GB" sz="2000" dirty="0" smtClean="0">
              <a:solidFill>
                <a:schemeClr val="accent1">
                  <a:lumMod val="50000"/>
                </a:schemeClr>
              </a:solidFill>
            </a:endParaRPr>
          </a:p>
          <a:p>
            <a:r>
              <a:rPr lang="en-GB" sz="2000" dirty="0" smtClean="0">
                <a:solidFill>
                  <a:schemeClr val="accent1">
                    <a:lumMod val="50000"/>
                  </a:schemeClr>
                </a:solidFill>
              </a:rPr>
              <a:t>Missions </a:t>
            </a:r>
            <a:r>
              <a:rPr lang="en-GB" sz="2000" dirty="0">
                <a:solidFill>
                  <a:schemeClr val="accent1">
                    <a:lumMod val="50000"/>
                  </a:schemeClr>
                </a:solidFill>
              </a:rPr>
              <a:t>were established in situations where the guns had not yet fallen silent, in areas such as the former Yugoslavia - </a:t>
            </a:r>
            <a:r>
              <a:rPr lang="en-GB" sz="2000" dirty="0">
                <a:solidFill>
                  <a:schemeClr val="accent1">
                    <a:lumMod val="50000"/>
                  </a:schemeClr>
                </a:solidFill>
                <a:hlinkClick r:id="rId3"/>
              </a:rPr>
              <a:t>UN Protection Force (UNPROFOR)</a:t>
            </a:r>
            <a:r>
              <a:rPr lang="en-GB" sz="2000" dirty="0">
                <a:solidFill>
                  <a:schemeClr val="accent1">
                    <a:lumMod val="50000"/>
                  </a:schemeClr>
                </a:solidFill>
              </a:rPr>
              <a:t>, Rwanda - </a:t>
            </a:r>
            <a:r>
              <a:rPr lang="en-GB" sz="2000" dirty="0">
                <a:solidFill>
                  <a:schemeClr val="accent1">
                    <a:lumMod val="50000"/>
                  </a:schemeClr>
                </a:solidFill>
                <a:hlinkClick r:id="rId4"/>
              </a:rPr>
              <a:t>UN Assistance Mission for Rwanda (UNAMIR)</a:t>
            </a:r>
            <a:r>
              <a:rPr lang="en-GB" sz="2000" dirty="0">
                <a:solidFill>
                  <a:schemeClr val="accent1">
                    <a:lumMod val="50000"/>
                  </a:schemeClr>
                </a:solidFill>
              </a:rPr>
              <a:t> and Somalia - </a:t>
            </a:r>
            <a:r>
              <a:rPr lang="en-GB" sz="2000" dirty="0">
                <a:solidFill>
                  <a:schemeClr val="accent1">
                    <a:lumMod val="50000"/>
                  </a:schemeClr>
                </a:solidFill>
                <a:hlinkClick r:id="rId5"/>
              </a:rPr>
              <a:t>UN Operation in Somalia II (UNOSOM II)</a:t>
            </a:r>
            <a:r>
              <a:rPr lang="en-GB" sz="2000" dirty="0">
                <a:solidFill>
                  <a:schemeClr val="accent1">
                    <a:lumMod val="50000"/>
                  </a:schemeClr>
                </a:solidFill>
              </a:rPr>
              <a:t>, where there was no peace to keep</a:t>
            </a:r>
            <a:r>
              <a:rPr lang="en-GB" sz="2000" dirty="0" smtClean="0">
                <a:solidFill>
                  <a:schemeClr val="accent1">
                    <a:lumMod val="50000"/>
                  </a:schemeClr>
                </a:solidFill>
              </a:rPr>
              <a:t>.</a:t>
            </a:r>
            <a:endParaRPr lang="en-GB" sz="2000" dirty="0">
              <a:solidFill>
                <a:schemeClr val="accent1">
                  <a:lumMod val="50000"/>
                </a:schemeClr>
              </a:solidFill>
            </a:endParaRPr>
          </a:p>
        </p:txBody>
      </p:sp>
    </p:spTree>
    <p:extLst>
      <p:ext uri="{BB962C8B-B14F-4D97-AF65-F5344CB8AC3E}">
        <p14:creationId xmlns:p14="http://schemas.microsoft.com/office/powerpoint/2010/main" val="24732541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Bosnia-Herzegovina…</a:t>
            </a:r>
            <a:endParaRPr lang="en-GB" b="1" dirty="0">
              <a:solidFill>
                <a:schemeClr val="accent1">
                  <a:lumMod val="50000"/>
                </a:schemeClr>
              </a:solidFill>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39403" y="1386456"/>
            <a:ext cx="4717532" cy="3469054"/>
          </a:xfrm>
        </p:spPr>
      </p:pic>
      <p:sp>
        <p:nvSpPr>
          <p:cNvPr id="7" name="Rectangle 6"/>
          <p:cNvSpPr/>
          <p:nvPr/>
        </p:nvSpPr>
        <p:spPr>
          <a:xfrm>
            <a:off x="834283" y="2828836"/>
            <a:ext cx="6023717" cy="3139321"/>
          </a:xfrm>
          <a:prstGeom prst="rect">
            <a:avLst/>
          </a:prstGeom>
        </p:spPr>
        <p:txBody>
          <a:bodyPr wrap="square">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smtClean="0">
                <a:solidFill>
                  <a:schemeClr val="accent1">
                    <a:lumMod val="50000"/>
                  </a:schemeClr>
                </a:solidFill>
              </a:rPr>
              <a:t>Srebrenica, July 1995. Bosnian </a:t>
            </a:r>
            <a:r>
              <a:rPr lang="en-GB" dirty="0">
                <a:solidFill>
                  <a:schemeClr val="accent1">
                    <a:lumMod val="50000"/>
                  </a:schemeClr>
                </a:solidFill>
              </a:rPr>
              <a:t>Serb forces moved in – unimpeded by the lightly-armed Dutch UN Peacekeepers – and removed up to 8,000 men and </a:t>
            </a:r>
            <a:r>
              <a:rPr lang="en-GB" dirty="0" smtClean="0">
                <a:solidFill>
                  <a:schemeClr val="accent1">
                    <a:lumMod val="50000"/>
                  </a:schemeClr>
                </a:solidFill>
              </a:rPr>
              <a:t>boys, to be killed.</a:t>
            </a:r>
            <a:endParaRPr lang="en-GB" dirty="0">
              <a:solidFill>
                <a:schemeClr val="accent1">
                  <a:lumMod val="50000"/>
                </a:schemeClr>
              </a:solidFill>
            </a:endParaRPr>
          </a:p>
        </p:txBody>
      </p:sp>
    </p:spTree>
    <p:extLst>
      <p:ext uri="{BB962C8B-B14F-4D97-AF65-F5344CB8AC3E}">
        <p14:creationId xmlns:p14="http://schemas.microsoft.com/office/powerpoint/2010/main" val="8864851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Rwanda and </a:t>
            </a:r>
            <a:br>
              <a:rPr lang="en-GB" b="1" dirty="0" smtClean="0">
                <a:solidFill>
                  <a:schemeClr val="accent1">
                    <a:lumMod val="50000"/>
                  </a:schemeClr>
                </a:solidFill>
                <a:latin typeface="+mn-lt"/>
              </a:rPr>
            </a:br>
            <a:r>
              <a:rPr lang="en-GB" b="1" dirty="0" smtClean="0">
                <a:solidFill>
                  <a:schemeClr val="accent1">
                    <a:lumMod val="50000"/>
                  </a:schemeClr>
                </a:solidFill>
                <a:latin typeface="+mn-lt"/>
              </a:rPr>
              <a:t>Somalia…</a:t>
            </a:r>
            <a:endParaRPr lang="en-GB" b="1" dirty="0">
              <a:solidFill>
                <a:schemeClr val="accent1">
                  <a:lumMod val="50000"/>
                </a:schemeClr>
              </a:solidFill>
              <a:latin typeface="+mn-lt"/>
            </a:endParaRP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795073" y="305835"/>
            <a:ext cx="4923924" cy="2769707"/>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8650" y="2524259"/>
            <a:ext cx="4872123" cy="3259912"/>
          </a:xfrm>
          <a:prstGeom prst="rect">
            <a:avLst/>
          </a:prstGeom>
        </p:spPr>
      </p:pic>
    </p:spTree>
    <p:extLst>
      <p:ext uri="{BB962C8B-B14F-4D97-AF65-F5344CB8AC3E}">
        <p14:creationId xmlns:p14="http://schemas.microsoft.com/office/powerpoint/2010/main" val="4543548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2103754"/>
          </a:xfrm>
        </p:spPr>
        <p:txBody>
          <a:bodyPr/>
          <a:lstStyle/>
          <a:p>
            <a:r>
              <a:rPr lang="en-GB" b="1" dirty="0" smtClean="0">
                <a:solidFill>
                  <a:schemeClr val="accent1">
                    <a:lumMod val="50000"/>
                  </a:schemeClr>
                </a:solidFill>
                <a:latin typeface="+mn-lt"/>
              </a:rPr>
              <a:t>“A </a:t>
            </a:r>
            <a:r>
              <a:rPr lang="en-GB" b="1" dirty="0">
                <a:solidFill>
                  <a:schemeClr val="accent1">
                    <a:lumMod val="50000"/>
                  </a:schemeClr>
                </a:solidFill>
                <a:latin typeface="+mn-lt"/>
              </a:rPr>
              <a:t>period of </a:t>
            </a:r>
            <a:r>
              <a:rPr lang="en-GB" b="1" dirty="0" smtClean="0">
                <a:solidFill>
                  <a:schemeClr val="accent1">
                    <a:lumMod val="50000"/>
                  </a:schemeClr>
                </a:solidFill>
                <a:latin typeface="+mn-lt"/>
              </a:rPr>
              <a:t>reassessment”</a:t>
            </a:r>
            <a:r>
              <a:rPr lang="en-GB" b="1" dirty="0">
                <a:solidFill>
                  <a:schemeClr val="accent1">
                    <a:lumMod val="50000"/>
                  </a:schemeClr>
                </a:solidFill>
                <a:latin typeface="+mn-lt"/>
              </a:rPr>
              <a:t/>
            </a:r>
            <a:br>
              <a:rPr lang="en-GB" b="1" dirty="0">
                <a:solidFill>
                  <a:schemeClr val="accent1">
                    <a:lumMod val="50000"/>
                  </a:schemeClr>
                </a:solidFill>
                <a:latin typeface="+mn-lt"/>
              </a:rPr>
            </a:br>
            <a:endParaRPr lang="en-GB" dirty="0">
              <a:solidFill>
                <a:schemeClr val="accent1">
                  <a:lumMod val="50000"/>
                </a:schemeClr>
              </a:solidFill>
              <a:latin typeface="+mn-lt"/>
            </a:endParaRPr>
          </a:p>
        </p:txBody>
      </p:sp>
      <p:sp>
        <p:nvSpPr>
          <p:cNvPr id="3" name="Content Placeholder 2"/>
          <p:cNvSpPr>
            <a:spLocks noGrp="1"/>
          </p:cNvSpPr>
          <p:nvPr>
            <p:ph idx="1"/>
          </p:nvPr>
        </p:nvSpPr>
        <p:spPr/>
        <p:txBody>
          <a:bodyPr/>
          <a:lstStyle/>
          <a:p>
            <a:pPr marL="0" indent="0">
              <a:buNone/>
            </a:pPr>
            <a:r>
              <a:rPr lang="en-GB" dirty="0">
                <a:solidFill>
                  <a:schemeClr val="accent1">
                    <a:lumMod val="50000"/>
                  </a:schemeClr>
                </a:solidFill>
              </a:rPr>
              <a:t>These three high-profile peacekeeping operations came under criticism as peacekeepers faced situations where warring parties failed to adhere to peace agreements, or where the peacekeepers themselves were not provided adequate resources or political support. As civilian casualties rose and hostilities continued, the reputation of UN Peacekeeping suffered.</a:t>
            </a:r>
          </a:p>
          <a:p>
            <a:pPr marL="0" indent="0">
              <a:buNone/>
            </a:pPr>
            <a:endParaRPr lang="en-GB" dirty="0"/>
          </a:p>
        </p:txBody>
      </p:sp>
    </p:spTree>
    <p:extLst>
      <p:ext uri="{BB962C8B-B14F-4D97-AF65-F5344CB8AC3E}">
        <p14:creationId xmlns:p14="http://schemas.microsoft.com/office/powerpoint/2010/main" val="8818035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Failures…and Inquiries</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fontScale="85000" lnSpcReduction="20000"/>
          </a:bodyPr>
          <a:lstStyle/>
          <a:p>
            <a:r>
              <a:rPr lang="en-GB" dirty="0">
                <a:solidFill>
                  <a:schemeClr val="accent1">
                    <a:lumMod val="50000"/>
                  </a:schemeClr>
                </a:solidFill>
              </a:rPr>
              <a:t>The setbacks of the early and mid-1990s led the Security Council to limit the number of new peacekeeping missions and begin a process of self-reflection to prevent such failures from happening again.</a:t>
            </a:r>
          </a:p>
          <a:p>
            <a:r>
              <a:rPr lang="en-GB" dirty="0">
                <a:solidFill>
                  <a:schemeClr val="accent1">
                    <a:lumMod val="50000"/>
                  </a:schemeClr>
                </a:solidFill>
              </a:rPr>
              <a:t>The Secretary-General commissioned an </a:t>
            </a:r>
            <a:r>
              <a:rPr lang="en-GB" dirty="0">
                <a:solidFill>
                  <a:schemeClr val="accent1">
                    <a:lumMod val="50000"/>
                  </a:schemeClr>
                </a:solidFill>
                <a:hlinkClick r:id="rId2"/>
              </a:rPr>
              <a:t>independent inquiry [S/1999/1257]</a:t>
            </a:r>
            <a:r>
              <a:rPr lang="en-GB" dirty="0">
                <a:solidFill>
                  <a:schemeClr val="accent1">
                    <a:lumMod val="50000"/>
                  </a:schemeClr>
                </a:solidFill>
              </a:rPr>
              <a:t> into the actions of the United Nations during the 1994 genocide in Rwanda and, at the request of the </a:t>
            </a:r>
            <a:r>
              <a:rPr lang="en-GB" dirty="0">
                <a:solidFill>
                  <a:schemeClr val="accent1">
                    <a:lumMod val="50000"/>
                  </a:schemeClr>
                </a:solidFill>
                <a:hlinkClick r:id="rId3"/>
              </a:rPr>
              <a:t>General Assembly</a:t>
            </a:r>
            <a:r>
              <a:rPr lang="en-GB" dirty="0">
                <a:solidFill>
                  <a:schemeClr val="accent1">
                    <a:lumMod val="50000"/>
                  </a:schemeClr>
                </a:solidFill>
              </a:rPr>
              <a:t>, provided a </a:t>
            </a:r>
            <a:r>
              <a:rPr lang="en-GB" dirty="0">
                <a:solidFill>
                  <a:schemeClr val="accent1">
                    <a:lumMod val="50000"/>
                  </a:schemeClr>
                </a:solidFill>
                <a:hlinkClick r:id="rId4"/>
              </a:rPr>
              <a:t>comprehensive assessment [A/54/549]</a:t>
            </a:r>
            <a:r>
              <a:rPr lang="en-GB" dirty="0">
                <a:solidFill>
                  <a:schemeClr val="accent1">
                    <a:lumMod val="50000"/>
                  </a:schemeClr>
                </a:solidFill>
              </a:rPr>
              <a:t> on the 1993-1995 events in Srebrenica in the former Yugoslavia. The circumstances that led to the </a:t>
            </a:r>
            <a:r>
              <a:rPr lang="en-GB" dirty="0">
                <a:solidFill>
                  <a:schemeClr val="accent1">
                    <a:lumMod val="50000"/>
                  </a:schemeClr>
                </a:solidFill>
                <a:hlinkClick r:id="rId5"/>
              </a:rPr>
              <a:t>UN withdrawal from Somalia were also carefully examined [S/1995/231</a:t>
            </a:r>
            <a:r>
              <a:rPr lang="en-GB" dirty="0" smtClean="0">
                <a:solidFill>
                  <a:schemeClr val="accent1">
                    <a:lumMod val="50000"/>
                  </a:schemeClr>
                </a:solidFill>
                <a:hlinkClick r:id="rId5"/>
              </a:rPr>
              <a:t>]</a:t>
            </a:r>
            <a:r>
              <a:rPr lang="en-GB" dirty="0" smtClean="0">
                <a:solidFill>
                  <a:schemeClr val="accent1">
                    <a:lumMod val="50000"/>
                  </a:schemeClr>
                </a:solidFill>
              </a:rPr>
              <a:t>.</a:t>
            </a:r>
          </a:p>
          <a:p>
            <a:r>
              <a:rPr lang="en-GB" dirty="0">
                <a:solidFill>
                  <a:schemeClr val="accent1">
                    <a:lumMod val="50000"/>
                  </a:schemeClr>
                </a:solidFill>
              </a:rPr>
              <a:t>In the meantime, UN peacekeepers continued their long-term operations in the Middle East, Asia and Cyprus.</a:t>
            </a:r>
          </a:p>
          <a:p>
            <a:pPr marL="0" indent="0">
              <a:buNone/>
            </a:pPr>
            <a:endParaRPr lang="en-GB" dirty="0"/>
          </a:p>
        </p:txBody>
      </p:sp>
    </p:spTree>
    <p:extLst>
      <p:ext uri="{BB962C8B-B14F-4D97-AF65-F5344CB8AC3E}">
        <p14:creationId xmlns:p14="http://schemas.microsoft.com/office/powerpoint/2010/main" val="132729156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Late 1990s</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fontScale="70000" lnSpcReduction="20000"/>
          </a:bodyPr>
          <a:lstStyle/>
          <a:p>
            <a:r>
              <a:rPr lang="en-GB" dirty="0">
                <a:solidFill>
                  <a:schemeClr val="accent1">
                    <a:lumMod val="50000"/>
                  </a:schemeClr>
                </a:solidFill>
              </a:rPr>
              <a:t>With continuing crises in a number of countries and regions, the essential role of UN Peacekeeping was soon emphatically reaffirmed. In the second half of the 1990s, the Council authorized new UN operations in:</a:t>
            </a:r>
          </a:p>
          <a:p>
            <a:r>
              <a:rPr lang="en-GB" dirty="0">
                <a:solidFill>
                  <a:schemeClr val="accent1">
                    <a:lumMod val="50000"/>
                  </a:schemeClr>
                </a:solidFill>
              </a:rPr>
              <a:t>Angola - </a:t>
            </a:r>
            <a:r>
              <a:rPr lang="en-GB" dirty="0">
                <a:solidFill>
                  <a:schemeClr val="accent1">
                    <a:lumMod val="50000"/>
                  </a:schemeClr>
                </a:solidFill>
                <a:hlinkClick r:id="rId2"/>
              </a:rPr>
              <a:t>UN Angola Verification Mission III (UNAVEM III)</a:t>
            </a:r>
            <a:r>
              <a:rPr lang="en-GB" dirty="0">
                <a:solidFill>
                  <a:schemeClr val="accent1">
                    <a:lumMod val="50000"/>
                  </a:schemeClr>
                </a:solidFill>
              </a:rPr>
              <a:t> and </a:t>
            </a:r>
            <a:r>
              <a:rPr lang="en-GB" dirty="0">
                <a:solidFill>
                  <a:schemeClr val="accent1">
                    <a:lumMod val="50000"/>
                  </a:schemeClr>
                </a:solidFill>
                <a:hlinkClick r:id="rId3"/>
              </a:rPr>
              <a:t>UN Observer Mission in Angola (MONUA)</a:t>
            </a:r>
            <a:r>
              <a:rPr lang="en-GB" dirty="0">
                <a:solidFill>
                  <a:schemeClr val="accent1">
                    <a:lumMod val="50000"/>
                  </a:schemeClr>
                </a:solidFill>
              </a:rPr>
              <a:t>;</a:t>
            </a:r>
          </a:p>
          <a:p>
            <a:r>
              <a:rPr lang="en-GB" dirty="0">
                <a:solidFill>
                  <a:schemeClr val="accent1">
                    <a:lumMod val="50000"/>
                  </a:schemeClr>
                </a:solidFill>
              </a:rPr>
              <a:t>Bosnia and Herzegovina - </a:t>
            </a:r>
            <a:r>
              <a:rPr lang="en-GB" dirty="0">
                <a:solidFill>
                  <a:schemeClr val="accent1">
                    <a:lumMod val="50000"/>
                  </a:schemeClr>
                </a:solidFill>
                <a:hlinkClick r:id="rId4"/>
              </a:rPr>
              <a:t>UN Mission in Bosnia and Herzegovina (UNMIBH)</a:t>
            </a:r>
            <a:r>
              <a:rPr lang="en-GB" dirty="0">
                <a:solidFill>
                  <a:schemeClr val="accent1">
                    <a:lumMod val="50000"/>
                  </a:schemeClr>
                </a:solidFill>
              </a:rPr>
              <a:t>;</a:t>
            </a:r>
          </a:p>
          <a:p>
            <a:r>
              <a:rPr lang="en-GB" dirty="0">
                <a:solidFill>
                  <a:schemeClr val="accent1">
                    <a:lumMod val="50000"/>
                  </a:schemeClr>
                </a:solidFill>
              </a:rPr>
              <a:t>Croatia - </a:t>
            </a:r>
            <a:r>
              <a:rPr lang="en-GB" dirty="0">
                <a:solidFill>
                  <a:schemeClr val="accent1">
                    <a:lumMod val="50000"/>
                  </a:schemeClr>
                </a:solidFill>
                <a:hlinkClick r:id="rId5"/>
              </a:rPr>
              <a:t>UN Confidence Restoration Operation in Croatia (UNCRO)</a:t>
            </a:r>
            <a:r>
              <a:rPr lang="en-GB" dirty="0">
                <a:solidFill>
                  <a:schemeClr val="accent1">
                    <a:lumMod val="50000"/>
                  </a:schemeClr>
                </a:solidFill>
              </a:rPr>
              <a:t>, </a:t>
            </a:r>
            <a:r>
              <a:rPr lang="en-GB" dirty="0">
                <a:solidFill>
                  <a:schemeClr val="accent1">
                    <a:lumMod val="50000"/>
                  </a:schemeClr>
                </a:solidFill>
                <a:hlinkClick r:id="rId6"/>
              </a:rPr>
              <a:t>UN Transitional Administration for Eastern Slavonia, </a:t>
            </a:r>
            <a:r>
              <a:rPr lang="en-GB" dirty="0" err="1">
                <a:solidFill>
                  <a:schemeClr val="accent1">
                    <a:lumMod val="50000"/>
                  </a:schemeClr>
                </a:solidFill>
                <a:hlinkClick r:id="rId6"/>
              </a:rPr>
              <a:t>Baranja</a:t>
            </a:r>
            <a:r>
              <a:rPr lang="en-GB" dirty="0">
                <a:solidFill>
                  <a:schemeClr val="accent1">
                    <a:lumMod val="50000"/>
                  </a:schemeClr>
                </a:solidFill>
                <a:hlinkClick r:id="rId6"/>
              </a:rPr>
              <a:t> and Western </a:t>
            </a:r>
            <a:r>
              <a:rPr lang="en-GB" dirty="0" err="1">
                <a:solidFill>
                  <a:schemeClr val="accent1">
                    <a:lumMod val="50000"/>
                  </a:schemeClr>
                </a:solidFill>
                <a:hlinkClick r:id="rId6"/>
              </a:rPr>
              <a:t>Sirmium</a:t>
            </a:r>
            <a:r>
              <a:rPr lang="en-GB" dirty="0">
                <a:solidFill>
                  <a:schemeClr val="accent1">
                    <a:lumMod val="50000"/>
                  </a:schemeClr>
                </a:solidFill>
                <a:hlinkClick r:id="rId6"/>
              </a:rPr>
              <a:t> (UNTAES)</a:t>
            </a:r>
            <a:r>
              <a:rPr lang="en-GB" dirty="0">
                <a:solidFill>
                  <a:schemeClr val="accent1">
                    <a:lumMod val="50000"/>
                  </a:schemeClr>
                </a:solidFill>
              </a:rPr>
              <a:t> and </a:t>
            </a:r>
            <a:r>
              <a:rPr lang="en-GB" dirty="0">
                <a:solidFill>
                  <a:schemeClr val="accent1">
                    <a:lumMod val="50000"/>
                  </a:schemeClr>
                </a:solidFill>
                <a:hlinkClick r:id="rId7"/>
              </a:rPr>
              <a:t>UN Civilian Police Support Group (UNPSG)</a:t>
            </a:r>
            <a:r>
              <a:rPr lang="en-GB" dirty="0">
                <a:solidFill>
                  <a:schemeClr val="accent1">
                    <a:lumMod val="50000"/>
                  </a:schemeClr>
                </a:solidFill>
              </a:rPr>
              <a:t>;</a:t>
            </a:r>
          </a:p>
          <a:p>
            <a:r>
              <a:rPr lang="en-GB" dirty="0">
                <a:solidFill>
                  <a:schemeClr val="accent1">
                    <a:lumMod val="50000"/>
                  </a:schemeClr>
                </a:solidFill>
              </a:rPr>
              <a:t>the former Yugoslav Republic of Macedonia - </a:t>
            </a:r>
            <a:r>
              <a:rPr lang="en-GB" dirty="0">
                <a:solidFill>
                  <a:schemeClr val="accent1">
                    <a:lumMod val="50000"/>
                  </a:schemeClr>
                </a:solidFill>
                <a:hlinkClick r:id="rId8"/>
              </a:rPr>
              <a:t>UN Preventive Deployment Force (UNPREDEP)</a:t>
            </a:r>
            <a:r>
              <a:rPr lang="en-GB" dirty="0">
                <a:solidFill>
                  <a:schemeClr val="accent1">
                    <a:lumMod val="50000"/>
                  </a:schemeClr>
                </a:solidFill>
              </a:rPr>
              <a:t>;</a:t>
            </a:r>
          </a:p>
          <a:p>
            <a:r>
              <a:rPr lang="en-GB" dirty="0">
                <a:solidFill>
                  <a:schemeClr val="accent1">
                    <a:lumMod val="50000"/>
                  </a:schemeClr>
                </a:solidFill>
              </a:rPr>
              <a:t>Guatemala - </a:t>
            </a:r>
            <a:r>
              <a:rPr lang="en-GB" dirty="0">
                <a:solidFill>
                  <a:schemeClr val="accent1">
                    <a:lumMod val="50000"/>
                  </a:schemeClr>
                </a:solidFill>
                <a:hlinkClick r:id="rId9"/>
              </a:rPr>
              <a:t>UN Verification Mission in Guatemala (MINUGUA)</a:t>
            </a:r>
            <a:r>
              <a:rPr lang="en-GB" dirty="0">
                <a:solidFill>
                  <a:schemeClr val="accent1">
                    <a:lumMod val="50000"/>
                  </a:schemeClr>
                </a:solidFill>
              </a:rPr>
              <a:t>;</a:t>
            </a:r>
          </a:p>
          <a:p>
            <a:r>
              <a:rPr lang="en-GB" dirty="0">
                <a:solidFill>
                  <a:schemeClr val="accent1">
                    <a:lumMod val="50000"/>
                  </a:schemeClr>
                </a:solidFill>
              </a:rPr>
              <a:t>Haiti - </a:t>
            </a:r>
            <a:r>
              <a:rPr lang="en-GB" dirty="0">
                <a:solidFill>
                  <a:schemeClr val="accent1">
                    <a:lumMod val="50000"/>
                  </a:schemeClr>
                </a:solidFill>
                <a:hlinkClick r:id="rId10"/>
              </a:rPr>
              <a:t>UN Support Mission in Haiti (UNSMIH)</a:t>
            </a:r>
            <a:r>
              <a:rPr lang="en-GB" dirty="0">
                <a:solidFill>
                  <a:schemeClr val="accent1">
                    <a:lumMod val="50000"/>
                  </a:schemeClr>
                </a:solidFill>
              </a:rPr>
              <a:t> </a:t>
            </a:r>
            <a:r>
              <a:rPr lang="en-GB" dirty="0">
                <a:solidFill>
                  <a:schemeClr val="accent1">
                    <a:lumMod val="50000"/>
                  </a:schemeClr>
                </a:solidFill>
                <a:hlinkClick r:id="rId11"/>
              </a:rPr>
              <a:t>UN Transition Mission in Haiti (UNTMIH)</a:t>
            </a:r>
            <a:r>
              <a:rPr lang="en-GB" dirty="0">
                <a:solidFill>
                  <a:schemeClr val="accent1">
                    <a:lumMod val="50000"/>
                  </a:schemeClr>
                </a:solidFill>
              </a:rPr>
              <a:t> and </a:t>
            </a:r>
            <a:r>
              <a:rPr lang="en-GB" dirty="0">
                <a:solidFill>
                  <a:schemeClr val="accent1">
                    <a:lumMod val="50000"/>
                  </a:schemeClr>
                </a:solidFill>
                <a:hlinkClick r:id="rId12"/>
              </a:rPr>
              <a:t>UN Civilian Police Mission in Haiti (MIPONUH)</a:t>
            </a:r>
            <a:r>
              <a:rPr lang="en-GB" dirty="0">
                <a:solidFill>
                  <a:schemeClr val="accent1">
                    <a:lumMod val="50000"/>
                  </a:schemeClr>
                </a:solidFill>
              </a:rPr>
              <a:t>.</a:t>
            </a:r>
          </a:p>
          <a:p>
            <a:pPr marL="0" indent="0">
              <a:buNone/>
            </a:pPr>
            <a:endParaRPr lang="en-GB" dirty="0">
              <a:solidFill>
                <a:schemeClr val="accent1">
                  <a:lumMod val="50000"/>
                </a:schemeClr>
              </a:solidFill>
            </a:endParaRPr>
          </a:p>
        </p:txBody>
      </p:sp>
    </p:spTree>
    <p:extLst>
      <p:ext uri="{BB962C8B-B14F-4D97-AF65-F5344CB8AC3E}">
        <p14:creationId xmlns:p14="http://schemas.microsoft.com/office/powerpoint/2010/main" val="392840958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
            </a:r>
            <a:br>
              <a:rPr lang="en-GB" b="1" dirty="0" smtClean="0"/>
            </a:br>
            <a:r>
              <a:rPr lang="en-GB" b="1" dirty="0" smtClean="0">
                <a:solidFill>
                  <a:schemeClr val="accent1">
                    <a:lumMod val="50000"/>
                  </a:schemeClr>
                </a:solidFill>
                <a:latin typeface="+mn-lt"/>
              </a:rPr>
              <a:t>Towards </a:t>
            </a:r>
            <a:r>
              <a:rPr lang="en-GB" b="1" dirty="0">
                <a:solidFill>
                  <a:schemeClr val="accent1">
                    <a:lumMod val="50000"/>
                  </a:schemeClr>
                </a:solidFill>
                <a:latin typeface="+mn-lt"/>
              </a:rPr>
              <a:t>the 21st century: New operations, new challenges</a:t>
            </a:r>
            <a:br>
              <a:rPr lang="en-GB" b="1" dirty="0">
                <a:solidFill>
                  <a:schemeClr val="accent1">
                    <a:lumMod val="50000"/>
                  </a:schemeClr>
                </a:solidFill>
                <a:latin typeface="+mn-lt"/>
              </a:rPr>
            </a:b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fontScale="92500" lnSpcReduction="20000"/>
          </a:bodyPr>
          <a:lstStyle/>
          <a:p>
            <a:r>
              <a:rPr lang="en-GB" dirty="0" smtClean="0">
                <a:solidFill>
                  <a:schemeClr val="accent1">
                    <a:lumMod val="50000"/>
                  </a:schemeClr>
                </a:solidFill>
              </a:rPr>
              <a:t>At </a:t>
            </a:r>
            <a:r>
              <a:rPr lang="en-GB" dirty="0">
                <a:solidFill>
                  <a:schemeClr val="accent1">
                    <a:lumMod val="50000"/>
                  </a:schemeClr>
                </a:solidFill>
              </a:rPr>
              <a:t>the turn of the century, the UN undertook a major exercise to examine the challenges to peacekeeping in the 1990s and introducing </a:t>
            </a:r>
            <a:r>
              <a:rPr lang="en-GB" dirty="0">
                <a:solidFill>
                  <a:schemeClr val="accent1">
                    <a:lumMod val="50000"/>
                  </a:schemeClr>
                </a:solidFill>
                <a:hlinkClick r:id="rId2"/>
              </a:rPr>
              <a:t>reform</a:t>
            </a:r>
            <a:r>
              <a:rPr lang="en-GB" dirty="0">
                <a:solidFill>
                  <a:schemeClr val="accent1">
                    <a:lumMod val="50000"/>
                  </a:schemeClr>
                </a:solidFill>
              </a:rPr>
              <a:t>. The aim was to strengthen our capacity to effectively manage and sustain field operations.</a:t>
            </a:r>
          </a:p>
          <a:p>
            <a:r>
              <a:rPr lang="en-GB" dirty="0">
                <a:solidFill>
                  <a:schemeClr val="accent1">
                    <a:lumMod val="50000"/>
                  </a:schemeClr>
                </a:solidFill>
              </a:rPr>
              <a:t>With a greater understanding of the limits – and potential – of UN Peacekeeping, the UN was asked to perform even more complex tasks. This started in 1999 when the UN served as the administrator of both Kosovo in the former Yugoslavia - </a:t>
            </a:r>
            <a:r>
              <a:rPr lang="en-GB" dirty="0">
                <a:solidFill>
                  <a:schemeClr val="accent1">
                    <a:lumMod val="50000"/>
                  </a:schemeClr>
                </a:solidFill>
                <a:hlinkClick r:id="rId3"/>
              </a:rPr>
              <a:t>UN Interim Administration Mission in Kosovo (UNMIK)</a:t>
            </a:r>
            <a:r>
              <a:rPr lang="en-GB" dirty="0">
                <a:solidFill>
                  <a:schemeClr val="accent1">
                    <a:lumMod val="50000"/>
                  </a:schemeClr>
                </a:solidFill>
              </a:rPr>
              <a:t>, and in East Timor (now Timor-Leste) - </a:t>
            </a:r>
            <a:r>
              <a:rPr lang="en-GB" dirty="0">
                <a:solidFill>
                  <a:schemeClr val="accent1">
                    <a:lumMod val="50000"/>
                  </a:schemeClr>
                </a:solidFill>
                <a:hlinkClick r:id="rId4"/>
              </a:rPr>
              <a:t>UN Transitional Administration in East Timor (UNTAET)</a:t>
            </a:r>
            <a:r>
              <a:rPr lang="en-GB" dirty="0">
                <a:solidFill>
                  <a:schemeClr val="accent1">
                    <a:lumMod val="50000"/>
                  </a:schemeClr>
                </a:solidFill>
              </a:rPr>
              <a:t>, which was in the process of gaining independence from Indonesia. </a:t>
            </a:r>
          </a:p>
          <a:p>
            <a:pPr marL="0" indent="0">
              <a:buNone/>
            </a:pPr>
            <a:endParaRPr lang="en-GB" dirty="0">
              <a:solidFill>
                <a:schemeClr val="accent1">
                  <a:lumMod val="50000"/>
                </a:schemeClr>
              </a:solidFill>
            </a:endParaRPr>
          </a:p>
        </p:txBody>
      </p:sp>
    </p:spTree>
    <p:extLst>
      <p:ext uri="{BB962C8B-B14F-4D97-AF65-F5344CB8AC3E}">
        <p14:creationId xmlns:p14="http://schemas.microsoft.com/office/powerpoint/2010/main" val="38163003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Early 2000s…</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fontScale="55000" lnSpcReduction="20000"/>
          </a:bodyPr>
          <a:lstStyle/>
          <a:p>
            <a:r>
              <a:rPr lang="en-GB" dirty="0" smtClean="0">
                <a:solidFill>
                  <a:schemeClr val="accent1">
                    <a:lumMod val="50000"/>
                  </a:schemeClr>
                </a:solidFill>
              </a:rPr>
              <a:t>In </a:t>
            </a:r>
            <a:r>
              <a:rPr lang="en-GB" dirty="0">
                <a:solidFill>
                  <a:schemeClr val="accent1">
                    <a:lumMod val="50000"/>
                  </a:schemeClr>
                </a:solidFill>
              </a:rPr>
              <a:t>the following years, the Security Council also established large and complex peacekeeping operations in a number of African countries:</a:t>
            </a:r>
          </a:p>
          <a:p>
            <a:r>
              <a:rPr lang="en-GB" dirty="0">
                <a:solidFill>
                  <a:schemeClr val="accent1">
                    <a:lumMod val="50000"/>
                  </a:schemeClr>
                </a:solidFill>
              </a:rPr>
              <a:t>Burundi - </a:t>
            </a:r>
            <a:r>
              <a:rPr lang="en-GB" dirty="0">
                <a:solidFill>
                  <a:schemeClr val="accent1">
                    <a:lumMod val="50000"/>
                  </a:schemeClr>
                </a:solidFill>
                <a:hlinkClick r:id="rId2"/>
              </a:rPr>
              <a:t>UN Operation in Burundi (ONUB)</a:t>
            </a:r>
            <a:r>
              <a:rPr lang="en-GB" dirty="0">
                <a:solidFill>
                  <a:schemeClr val="accent1">
                    <a:lumMod val="50000"/>
                  </a:schemeClr>
                </a:solidFill>
              </a:rPr>
              <a:t>;</a:t>
            </a:r>
          </a:p>
          <a:p>
            <a:r>
              <a:rPr lang="en-GB" dirty="0">
                <a:solidFill>
                  <a:schemeClr val="accent1">
                    <a:lumMod val="50000"/>
                  </a:schemeClr>
                </a:solidFill>
              </a:rPr>
              <a:t>Chad and the Central African Republic - </a:t>
            </a:r>
            <a:r>
              <a:rPr lang="en-GB" dirty="0">
                <a:solidFill>
                  <a:schemeClr val="accent1">
                    <a:lumMod val="50000"/>
                  </a:schemeClr>
                </a:solidFill>
                <a:hlinkClick r:id="rId3"/>
              </a:rPr>
              <a:t>UN Mission in the Central African Republic and Chad (MINURCAT)</a:t>
            </a:r>
            <a:r>
              <a:rPr lang="en-GB" dirty="0">
                <a:solidFill>
                  <a:schemeClr val="accent1">
                    <a:lumMod val="50000"/>
                  </a:schemeClr>
                </a:solidFill>
              </a:rPr>
              <a:t>;</a:t>
            </a:r>
          </a:p>
          <a:p>
            <a:r>
              <a:rPr lang="en-GB" dirty="0">
                <a:solidFill>
                  <a:schemeClr val="accent1">
                    <a:lumMod val="50000"/>
                  </a:schemeClr>
                </a:solidFill>
              </a:rPr>
              <a:t>Côte d’Ivoire - </a:t>
            </a:r>
            <a:r>
              <a:rPr lang="en-GB" dirty="0">
                <a:solidFill>
                  <a:schemeClr val="accent1">
                    <a:lumMod val="50000"/>
                  </a:schemeClr>
                </a:solidFill>
                <a:hlinkClick r:id="rId4"/>
              </a:rPr>
              <a:t>UN Operation in Côte d'Ivoire (UNOCI)</a:t>
            </a:r>
            <a:r>
              <a:rPr lang="en-GB" dirty="0">
                <a:solidFill>
                  <a:schemeClr val="accent1">
                    <a:lumMod val="50000"/>
                  </a:schemeClr>
                </a:solidFill>
              </a:rPr>
              <a:t>;</a:t>
            </a:r>
          </a:p>
          <a:p>
            <a:r>
              <a:rPr lang="en-GB" dirty="0">
                <a:solidFill>
                  <a:schemeClr val="accent1">
                    <a:lumMod val="50000"/>
                  </a:schemeClr>
                </a:solidFill>
              </a:rPr>
              <a:t>Democratic Republic of the Congo - </a:t>
            </a:r>
            <a:r>
              <a:rPr lang="en-GB" dirty="0">
                <a:solidFill>
                  <a:schemeClr val="accent1">
                    <a:lumMod val="50000"/>
                  </a:schemeClr>
                </a:solidFill>
                <a:hlinkClick r:id="rId5"/>
              </a:rPr>
              <a:t>UN Organization Mission in the Democratic Republic of the Congo (MONUC)</a:t>
            </a:r>
            <a:r>
              <a:rPr lang="en-GB" dirty="0">
                <a:solidFill>
                  <a:schemeClr val="accent1">
                    <a:lumMod val="50000"/>
                  </a:schemeClr>
                </a:solidFill>
              </a:rPr>
              <a:t> and </a:t>
            </a:r>
            <a:r>
              <a:rPr lang="en-GB" dirty="0">
                <a:solidFill>
                  <a:schemeClr val="accent1">
                    <a:lumMod val="50000"/>
                  </a:schemeClr>
                </a:solidFill>
                <a:hlinkClick r:id="rId6"/>
              </a:rPr>
              <a:t>UN Organization Stabilization Mission in the Democratic Republic of the Congo (MONUSCO)</a:t>
            </a:r>
            <a:r>
              <a:rPr lang="en-GB" dirty="0">
                <a:solidFill>
                  <a:schemeClr val="accent1">
                    <a:lumMod val="50000"/>
                  </a:schemeClr>
                </a:solidFill>
              </a:rPr>
              <a:t>;</a:t>
            </a:r>
          </a:p>
          <a:p>
            <a:r>
              <a:rPr lang="en-GB" dirty="0">
                <a:solidFill>
                  <a:schemeClr val="accent1">
                    <a:lumMod val="50000"/>
                  </a:schemeClr>
                </a:solidFill>
              </a:rPr>
              <a:t>Eritrea/Ethiopia - </a:t>
            </a:r>
            <a:r>
              <a:rPr lang="en-GB" dirty="0">
                <a:solidFill>
                  <a:schemeClr val="accent1">
                    <a:lumMod val="50000"/>
                  </a:schemeClr>
                </a:solidFill>
                <a:hlinkClick r:id="rId7"/>
              </a:rPr>
              <a:t>UN Mission in Ethiopia and Eritrea (UNMEE)</a:t>
            </a:r>
            <a:endParaRPr lang="en-GB" dirty="0">
              <a:solidFill>
                <a:schemeClr val="accent1">
                  <a:lumMod val="50000"/>
                </a:schemeClr>
              </a:solidFill>
            </a:endParaRPr>
          </a:p>
          <a:p>
            <a:r>
              <a:rPr lang="en-GB" dirty="0">
                <a:solidFill>
                  <a:schemeClr val="accent1">
                    <a:lumMod val="50000"/>
                  </a:schemeClr>
                </a:solidFill>
              </a:rPr>
              <a:t>Liberia - </a:t>
            </a:r>
            <a:r>
              <a:rPr lang="en-GB" dirty="0">
                <a:solidFill>
                  <a:schemeClr val="accent1">
                    <a:lumMod val="50000"/>
                  </a:schemeClr>
                </a:solidFill>
                <a:hlinkClick r:id="rId8"/>
              </a:rPr>
              <a:t>UN Mission in Liberia (UNMIL)</a:t>
            </a:r>
            <a:r>
              <a:rPr lang="en-GB" dirty="0">
                <a:solidFill>
                  <a:schemeClr val="accent1">
                    <a:lumMod val="50000"/>
                  </a:schemeClr>
                </a:solidFill>
              </a:rPr>
              <a:t>;</a:t>
            </a:r>
          </a:p>
          <a:p>
            <a:r>
              <a:rPr lang="en-GB" dirty="0">
                <a:solidFill>
                  <a:schemeClr val="accent1">
                    <a:lumMod val="50000"/>
                  </a:schemeClr>
                </a:solidFill>
              </a:rPr>
              <a:t>Sierra Leone - </a:t>
            </a:r>
            <a:r>
              <a:rPr lang="en-GB" dirty="0">
                <a:solidFill>
                  <a:schemeClr val="accent1">
                    <a:lumMod val="50000"/>
                  </a:schemeClr>
                </a:solidFill>
                <a:hlinkClick r:id="rId9"/>
              </a:rPr>
              <a:t>UN Mission in Sierra Leone (UNAMSIL)</a:t>
            </a:r>
            <a:r>
              <a:rPr lang="en-GB" dirty="0">
                <a:solidFill>
                  <a:schemeClr val="accent1">
                    <a:lumMod val="50000"/>
                  </a:schemeClr>
                </a:solidFill>
              </a:rPr>
              <a:t>;</a:t>
            </a:r>
          </a:p>
          <a:p>
            <a:r>
              <a:rPr lang="en-GB" dirty="0">
                <a:solidFill>
                  <a:schemeClr val="accent1">
                    <a:lumMod val="50000"/>
                  </a:schemeClr>
                </a:solidFill>
              </a:rPr>
              <a:t>Sudan - </a:t>
            </a:r>
            <a:r>
              <a:rPr lang="en-GB" dirty="0">
                <a:solidFill>
                  <a:schemeClr val="accent1">
                    <a:lumMod val="50000"/>
                  </a:schemeClr>
                </a:solidFill>
                <a:hlinkClick r:id="rId10"/>
              </a:rPr>
              <a:t>UN Mission in the Sudan (UNMIS)</a:t>
            </a:r>
            <a:r>
              <a:rPr lang="en-GB" dirty="0">
                <a:solidFill>
                  <a:schemeClr val="accent1">
                    <a:lumMod val="50000"/>
                  </a:schemeClr>
                </a:solidFill>
              </a:rPr>
              <a:t> in the south of the country and </a:t>
            </a:r>
            <a:r>
              <a:rPr lang="en-GB" dirty="0">
                <a:solidFill>
                  <a:schemeClr val="accent1">
                    <a:lumMod val="50000"/>
                  </a:schemeClr>
                </a:solidFill>
                <a:hlinkClick r:id="rId11"/>
              </a:rPr>
              <a:t>African Union-UN Hybrid Operation in Darfur (UNAMID)</a:t>
            </a:r>
            <a:r>
              <a:rPr lang="en-GB" dirty="0">
                <a:solidFill>
                  <a:schemeClr val="accent1">
                    <a:lumMod val="50000"/>
                  </a:schemeClr>
                </a:solidFill>
              </a:rPr>
              <a:t> in Darfur), </a:t>
            </a:r>
            <a:r>
              <a:rPr lang="en-GB" dirty="0">
                <a:solidFill>
                  <a:schemeClr val="accent1">
                    <a:lumMod val="50000"/>
                  </a:schemeClr>
                </a:solidFill>
                <a:hlinkClick r:id="rId12"/>
              </a:rPr>
              <a:t>UN Interim Security Force for </a:t>
            </a:r>
            <a:r>
              <a:rPr lang="en-GB" dirty="0" err="1">
                <a:solidFill>
                  <a:schemeClr val="accent1">
                    <a:lumMod val="50000"/>
                  </a:schemeClr>
                </a:solidFill>
                <a:hlinkClick r:id="rId12"/>
              </a:rPr>
              <a:t>Abyei</a:t>
            </a:r>
            <a:r>
              <a:rPr lang="en-GB" dirty="0">
                <a:solidFill>
                  <a:schemeClr val="accent1">
                    <a:lumMod val="50000"/>
                  </a:schemeClr>
                </a:solidFill>
                <a:hlinkClick r:id="rId12"/>
              </a:rPr>
              <a:t> (UNISFA)</a:t>
            </a:r>
            <a:r>
              <a:rPr lang="en-GB" dirty="0">
                <a:solidFill>
                  <a:schemeClr val="accent1">
                    <a:lumMod val="50000"/>
                  </a:schemeClr>
                </a:solidFill>
              </a:rPr>
              <a:t> and </a:t>
            </a:r>
            <a:r>
              <a:rPr lang="en-GB" dirty="0">
                <a:solidFill>
                  <a:schemeClr val="accent1">
                    <a:lumMod val="50000"/>
                  </a:schemeClr>
                </a:solidFill>
                <a:hlinkClick r:id="rId13"/>
              </a:rPr>
              <a:t>UN Mission in the Republic of South Sudan (UNMISS)</a:t>
            </a:r>
            <a:r>
              <a:rPr lang="en-GB" dirty="0">
                <a:solidFill>
                  <a:schemeClr val="accent1">
                    <a:lumMod val="50000"/>
                  </a:schemeClr>
                </a:solidFill>
              </a:rPr>
              <a:t>;</a:t>
            </a:r>
          </a:p>
          <a:p>
            <a:r>
              <a:rPr lang="en-GB" dirty="0">
                <a:solidFill>
                  <a:schemeClr val="accent1">
                    <a:lumMod val="50000"/>
                  </a:schemeClr>
                </a:solidFill>
              </a:rPr>
              <a:t>Syria - </a:t>
            </a:r>
            <a:r>
              <a:rPr lang="en-GB" dirty="0">
                <a:solidFill>
                  <a:schemeClr val="accent1">
                    <a:lumMod val="50000"/>
                  </a:schemeClr>
                </a:solidFill>
                <a:hlinkClick r:id="rId14"/>
              </a:rPr>
              <a:t>UN Supervision Mission in Syria (UNSMIS)</a:t>
            </a:r>
            <a:r>
              <a:rPr lang="en-GB" dirty="0">
                <a:solidFill>
                  <a:schemeClr val="accent1">
                    <a:lumMod val="50000"/>
                  </a:schemeClr>
                </a:solidFill>
              </a:rPr>
              <a:t>.</a:t>
            </a:r>
          </a:p>
          <a:p>
            <a:pPr marL="0" indent="0">
              <a:buNone/>
            </a:pPr>
            <a:endParaRPr lang="en-GB" dirty="0"/>
          </a:p>
        </p:txBody>
      </p:sp>
    </p:spTree>
    <p:extLst>
      <p:ext uri="{BB962C8B-B14F-4D97-AF65-F5344CB8AC3E}">
        <p14:creationId xmlns:p14="http://schemas.microsoft.com/office/powerpoint/2010/main" val="41278584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…and more recently</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fontScale="85000" lnSpcReduction="10000"/>
          </a:bodyPr>
          <a:lstStyle/>
          <a:p>
            <a:r>
              <a:rPr lang="en-GB" dirty="0">
                <a:solidFill>
                  <a:schemeClr val="accent1">
                    <a:lumMod val="50000"/>
                  </a:schemeClr>
                </a:solidFill>
              </a:rPr>
              <a:t>Peacekeepers also returned to resume vital peacekeeping and peacebuilding operations where fragile peace had frayed, in Haiti -</a:t>
            </a:r>
            <a:r>
              <a:rPr lang="en-GB" dirty="0">
                <a:solidFill>
                  <a:schemeClr val="accent1">
                    <a:lumMod val="50000"/>
                  </a:schemeClr>
                </a:solidFill>
                <a:hlinkClick r:id="rId2"/>
              </a:rPr>
              <a:t>UN Stabilization Mission in Haiti (MINUSTAH)</a:t>
            </a:r>
            <a:r>
              <a:rPr lang="en-GB" dirty="0">
                <a:solidFill>
                  <a:schemeClr val="accent1">
                    <a:lumMod val="50000"/>
                  </a:schemeClr>
                </a:solidFill>
              </a:rPr>
              <a:t> and the newly independent Timor-Leste - </a:t>
            </a:r>
            <a:r>
              <a:rPr lang="en-GB" dirty="0">
                <a:solidFill>
                  <a:schemeClr val="accent1">
                    <a:lumMod val="50000"/>
                  </a:schemeClr>
                </a:solidFill>
                <a:hlinkClick r:id="rId3"/>
              </a:rPr>
              <a:t>UN Integrated Mission in Timor-Leste (UNMIT)</a:t>
            </a:r>
            <a:r>
              <a:rPr lang="en-GB" dirty="0">
                <a:solidFill>
                  <a:schemeClr val="accent1">
                    <a:lumMod val="50000"/>
                  </a:schemeClr>
                </a:solidFill>
              </a:rPr>
              <a:t>.</a:t>
            </a:r>
          </a:p>
          <a:p>
            <a:r>
              <a:rPr lang="en-GB" dirty="0">
                <a:solidFill>
                  <a:schemeClr val="accent1">
                    <a:lumMod val="50000"/>
                  </a:schemeClr>
                </a:solidFill>
              </a:rPr>
              <a:t>Many of these operations have now completed their mandates, including the </a:t>
            </a:r>
            <a:r>
              <a:rPr lang="en-GB" dirty="0">
                <a:solidFill>
                  <a:schemeClr val="accent1">
                    <a:lumMod val="50000"/>
                  </a:schemeClr>
                </a:solidFill>
                <a:hlinkClick r:id="rId4"/>
              </a:rPr>
              <a:t>UN Mission in the Central African Republic and Chad (MINURCAT)</a:t>
            </a:r>
            <a:r>
              <a:rPr lang="en-GB" dirty="0">
                <a:solidFill>
                  <a:schemeClr val="accent1">
                    <a:lumMod val="50000"/>
                  </a:schemeClr>
                </a:solidFill>
              </a:rPr>
              <a:t>, </a:t>
            </a:r>
            <a:r>
              <a:rPr lang="en-GB" dirty="0">
                <a:solidFill>
                  <a:schemeClr val="accent1">
                    <a:lumMod val="50000"/>
                  </a:schemeClr>
                </a:solidFill>
                <a:hlinkClick r:id="rId5"/>
              </a:rPr>
              <a:t>UN Organization Mission in the Democratic Republic of the Congo (MONUC)</a:t>
            </a:r>
            <a:r>
              <a:rPr lang="en-GB" dirty="0">
                <a:solidFill>
                  <a:schemeClr val="accent1">
                    <a:lumMod val="50000"/>
                  </a:schemeClr>
                </a:solidFill>
              </a:rPr>
              <a:t>, </a:t>
            </a:r>
            <a:r>
              <a:rPr lang="en-GB" dirty="0">
                <a:solidFill>
                  <a:schemeClr val="accent1">
                    <a:lumMod val="50000"/>
                  </a:schemeClr>
                </a:solidFill>
                <a:hlinkClick r:id="rId6"/>
              </a:rPr>
              <a:t>UN Operation in Burundi (ONUB)</a:t>
            </a:r>
            <a:r>
              <a:rPr lang="en-GB" dirty="0">
                <a:solidFill>
                  <a:schemeClr val="accent1">
                    <a:lumMod val="50000"/>
                  </a:schemeClr>
                </a:solidFill>
              </a:rPr>
              <a:t>, </a:t>
            </a:r>
            <a:r>
              <a:rPr lang="en-GB" dirty="0">
                <a:solidFill>
                  <a:schemeClr val="accent1">
                    <a:lumMod val="50000"/>
                  </a:schemeClr>
                </a:solidFill>
                <a:hlinkClick r:id="rId7"/>
              </a:rPr>
              <a:t>UN Mission in Sierra Leone (UNAMSIL)</a:t>
            </a:r>
            <a:r>
              <a:rPr lang="en-GB" dirty="0">
                <a:solidFill>
                  <a:schemeClr val="accent1">
                    <a:lumMod val="50000"/>
                  </a:schemeClr>
                </a:solidFill>
              </a:rPr>
              <a:t> and </a:t>
            </a:r>
            <a:r>
              <a:rPr lang="en-GB" dirty="0">
                <a:solidFill>
                  <a:schemeClr val="accent1">
                    <a:lumMod val="50000"/>
                  </a:schemeClr>
                </a:solidFill>
                <a:hlinkClick r:id="rId8"/>
              </a:rPr>
              <a:t>UN Mission in Ethiopia and Eritrea (UNMEE)</a:t>
            </a:r>
            <a:r>
              <a:rPr lang="en-GB" dirty="0">
                <a:solidFill>
                  <a:schemeClr val="accent1">
                    <a:lumMod val="50000"/>
                  </a:schemeClr>
                </a:solidFill>
              </a:rPr>
              <a:t> and </a:t>
            </a:r>
            <a:r>
              <a:rPr lang="en-GB" dirty="0">
                <a:solidFill>
                  <a:schemeClr val="accent1">
                    <a:lumMod val="50000"/>
                  </a:schemeClr>
                </a:solidFill>
                <a:hlinkClick r:id="rId9"/>
              </a:rPr>
              <a:t>UN Mission in the Sudan (UNMIS)</a:t>
            </a:r>
            <a:r>
              <a:rPr lang="en-GB" dirty="0">
                <a:solidFill>
                  <a:schemeClr val="accent1">
                    <a:lumMod val="50000"/>
                  </a:schemeClr>
                </a:solidFill>
              </a:rPr>
              <a:t> and UN Operation in Côte d'Ivoire (UNOCI).</a:t>
            </a:r>
          </a:p>
          <a:p>
            <a:pPr marL="0" indent="0">
              <a:buNone/>
            </a:pPr>
            <a:endParaRPr lang="en-GB" dirty="0">
              <a:solidFill>
                <a:schemeClr val="accent1">
                  <a:lumMod val="50000"/>
                </a:schemeClr>
              </a:solidFill>
            </a:endParaRPr>
          </a:p>
        </p:txBody>
      </p:sp>
    </p:spTree>
    <p:extLst>
      <p:ext uri="{BB962C8B-B14F-4D97-AF65-F5344CB8AC3E}">
        <p14:creationId xmlns:p14="http://schemas.microsoft.com/office/powerpoint/2010/main" val="24913614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Current Challenges</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fontScale="77500" lnSpcReduction="20000"/>
          </a:bodyPr>
          <a:lstStyle/>
          <a:p>
            <a:r>
              <a:rPr lang="en-GB" dirty="0">
                <a:solidFill>
                  <a:schemeClr val="accent1">
                    <a:lumMod val="50000"/>
                  </a:schemeClr>
                </a:solidFill>
              </a:rPr>
              <a:t>In the first decade of the century, UN Peacekeeping found itself stretched like never before and increasingly called upon to deploy to remote, uncertain operating environments and into volatile political contexts.</a:t>
            </a:r>
          </a:p>
          <a:p>
            <a:r>
              <a:rPr lang="en-GB" dirty="0">
                <a:solidFill>
                  <a:schemeClr val="accent1">
                    <a:lumMod val="50000"/>
                  </a:schemeClr>
                </a:solidFill>
              </a:rPr>
              <a:t>Peacekeeping faced a varied set of challenges, including challenges to deliver on its largest, most expensive and increasingly complex missions, challenges to design and execute viable transition strategies for missions where a degree of stability has been attained, and challenges to prepare for an uncertain future and set of requirements.</a:t>
            </a:r>
          </a:p>
          <a:p>
            <a:r>
              <a:rPr lang="en-GB" dirty="0">
                <a:solidFill>
                  <a:schemeClr val="accent1">
                    <a:lumMod val="50000"/>
                  </a:schemeClr>
                </a:solidFill>
              </a:rPr>
              <a:t>By May 2010, UN Peacekeeping had entered a </a:t>
            </a:r>
            <a:r>
              <a:rPr lang="en-GB" dirty="0">
                <a:solidFill>
                  <a:schemeClr val="accent1">
                    <a:lumMod val="50000"/>
                  </a:schemeClr>
                </a:solidFill>
                <a:hlinkClick r:id="rId2"/>
              </a:rPr>
              <a:t>phase of consolidation</a:t>
            </a:r>
            <a:r>
              <a:rPr lang="en-GB" dirty="0">
                <a:solidFill>
                  <a:schemeClr val="accent1">
                    <a:lumMod val="50000"/>
                  </a:schemeClr>
                </a:solidFill>
              </a:rPr>
              <a:t>. The numbers had, for the first time in a decade, begun to decline slightly, with the reduction of troops in </a:t>
            </a:r>
            <a:r>
              <a:rPr lang="en-GB" dirty="0">
                <a:solidFill>
                  <a:schemeClr val="accent1">
                    <a:lumMod val="50000"/>
                  </a:schemeClr>
                </a:solidFill>
                <a:hlinkClick r:id="rId3"/>
              </a:rPr>
              <a:t>UN Organization Stabilization Mission in the Democratic Republic of the Congo (MONUSCO)</a:t>
            </a:r>
            <a:r>
              <a:rPr lang="en-GB" dirty="0">
                <a:solidFill>
                  <a:schemeClr val="accent1">
                    <a:lumMod val="50000"/>
                  </a:schemeClr>
                </a:solidFill>
              </a:rPr>
              <a:t> and the withdrawal of </a:t>
            </a:r>
            <a:r>
              <a:rPr lang="en-GB" dirty="0">
                <a:solidFill>
                  <a:schemeClr val="accent1">
                    <a:lumMod val="50000"/>
                  </a:schemeClr>
                </a:solidFill>
                <a:hlinkClick r:id="rId4"/>
              </a:rPr>
              <a:t>UN Mission in the Central African Republic and Chad (MINURCAT)</a:t>
            </a:r>
            <a:r>
              <a:rPr lang="en-GB" dirty="0">
                <a:solidFill>
                  <a:schemeClr val="accent1">
                    <a:lumMod val="50000"/>
                  </a:schemeClr>
                </a:solidFill>
              </a:rPr>
              <a:t> at the end of 2010.  </a:t>
            </a:r>
          </a:p>
          <a:p>
            <a:pPr marL="0" indent="0">
              <a:buNone/>
            </a:pPr>
            <a:endParaRPr lang="en-GB" dirty="0"/>
          </a:p>
        </p:txBody>
      </p:sp>
    </p:spTree>
    <p:extLst>
      <p:ext uri="{BB962C8B-B14F-4D97-AF65-F5344CB8AC3E}">
        <p14:creationId xmlns:p14="http://schemas.microsoft.com/office/powerpoint/2010/main" val="6354882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
            </a:r>
            <a:br>
              <a:rPr lang="en-GB" b="1" dirty="0" smtClean="0"/>
            </a:br>
            <a:r>
              <a:rPr lang="en-GB" sz="4900" b="1" dirty="0" smtClean="0">
                <a:solidFill>
                  <a:schemeClr val="accent1">
                    <a:lumMod val="50000"/>
                  </a:schemeClr>
                </a:solidFill>
                <a:latin typeface="+mn-lt"/>
              </a:rPr>
              <a:t>The </a:t>
            </a:r>
            <a:r>
              <a:rPr lang="en-GB" sz="4900" b="1" dirty="0">
                <a:solidFill>
                  <a:schemeClr val="accent1">
                    <a:lumMod val="50000"/>
                  </a:schemeClr>
                </a:solidFill>
                <a:latin typeface="+mn-lt"/>
              </a:rPr>
              <a:t>present</a:t>
            </a:r>
            <a:br>
              <a:rPr lang="en-GB" sz="4900" b="1" dirty="0">
                <a:solidFill>
                  <a:schemeClr val="accent1">
                    <a:lumMod val="50000"/>
                  </a:schemeClr>
                </a:solidFill>
                <a:latin typeface="+mn-lt"/>
              </a:rPr>
            </a:br>
            <a:endParaRPr lang="en-GB" sz="4900" b="1" dirty="0">
              <a:solidFill>
                <a:schemeClr val="accent1">
                  <a:lumMod val="50000"/>
                </a:schemeClr>
              </a:solidFill>
              <a:latin typeface="+mn-lt"/>
            </a:endParaRPr>
          </a:p>
        </p:txBody>
      </p:sp>
      <p:sp>
        <p:nvSpPr>
          <p:cNvPr id="3" name="Content Placeholder 2"/>
          <p:cNvSpPr>
            <a:spLocks noGrp="1"/>
          </p:cNvSpPr>
          <p:nvPr>
            <p:ph idx="1"/>
          </p:nvPr>
        </p:nvSpPr>
        <p:spPr/>
        <p:txBody>
          <a:bodyPr>
            <a:normAutofit fontScale="92500" lnSpcReduction="20000"/>
          </a:bodyPr>
          <a:lstStyle/>
          <a:p>
            <a:r>
              <a:rPr lang="en-GB" dirty="0" smtClean="0">
                <a:solidFill>
                  <a:schemeClr val="accent1">
                    <a:lumMod val="50000"/>
                  </a:schemeClr>
                </a:solidFill>
              </a:rPr>
              <a:t>Today</a:t>
            </a:r>
            <a:r>
              <a:rPr lang="en-GB" dirty="0">
                <a:solidFill>
                  <a:schemeClr val="accent1">
                    <a:lumMod val="50000"/>
                  </a:schemeClr>
                </a:solidFill>
              </a:rPr>
              <a:t>, a little more than 110,000 military, police and civilian staff currently serve in 15 peacekeeping missions, representing a decrease in both personnel and peacekeeping missions, as a result of peaceful transitions and the rebuilding of functioning states.   </a:t>
            </a:r>
          </a:p>
          <a:p>
            <a:pPr marL="0" indent="0">
              <a:buNone/>
            </a:pPr>
            <a:endParaRPr lang="en-GB" dirty="0">
              <a:solidFill>
                <a:schemeClr val="accent1">
                  <a:lumMod val="50000"/>
                </a:schemeClr>
              </a:solidFill>
            </a:endParaRPr>
          </a:p>
          <a:p>
            <a:r>
              <a:rPr lang="en-GB" dirty="0">
                <a:solidFill>
                  <a:schemeClr val="accent1">
                    <a:lumMod val="50000"/>
                  </a:schemeClr>
                </a:solidFill>
              </a:rPr>
              <a:t>However, the reduction in personnel and peacekeeping missions in the intervening years by no means indicates that the challenges faced by the UN are diminishing. The emergence of new conflicts spreading beyond local and regional boundaries signal that the demand for field missions is expected to remain high and peacekeeping will continue to be one of the UN’s most complex operational tasks.</a:t>
            </a:r>
          </a:p>
          <a:p>
            <a:pPr marL="0" indent="0">
              <a:buNone/>
            </a:pPr>
            <a:endParaRPr lang="en-GB" dirty="0"/>
          </a:p>
        </p:txBody>
      </p:sp>
    </p:spTree>
    <p:extLst>
      <p:ext uri="{BB962C8B-B14F-4D97-AF65-F5344CB8AC3E}">
        <p14:creationId xmlns:p14="http://schemas.microsoft.com/office/powerpoint/2010/main" val="30773850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Responsibility to Protect (R2P)</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lnSpcReduction="10000"/>
          </a:bodyPr>
          <a:lstStyle/>
          <a:p>
            <a:pPr marL="457200" lvl="1" indent="0">
              <a:buNone/>
            </a:pPr>
            <a:r>
              <a:rPr lang="en-GB" dirty="0">
                <a:solidFill>
                  <a:schemeClr val="accent1">
                    <a:lumMod val="50000"/>
                  </a:schemeClr>
                </a:solidFill>
              </a:rPr>
              <a:t>T</a:t>
            </a:r>
            <a:r>
              <a:rPr lang="en-GB" dirty="0" smtClean="0">
                <a:solidFill>
                  <a:schemeClr val="accent1">
                    <a:lumMod val="50000"/>
                  </a:schemeClr>
                </a:solidFill>
              </a:rPr>
              <a:t>he </a:t>
            </a:r>
            <a:r>
              <a:rPr lang="en-GB" dirty="0">
                <a:solidFill>
                  <a:schemeClr val="accent1">
                    <a:lumMod val="50000"/>
                  </a:schemeClr>
                </a:solidFill>
              </a:rPr>
              <a:t>political complexity facing peacekeeping operations and the scope of their mandates, including on the civilian side, remain very broad. There are strong indications that certain specialized capabilities – including </a:t>
            </a:r>
            <a:r>
              <a:rPr lang="en-GB" dirty="0">
                <a:solidFill>
                  <a:schemeClr val="accent1">
                    <a:lumMod val="50000"/>
                  </a:schemeClr>
                </a:solidFill>
                <a:hlinkClick r:id="rId2"/>
              </a:rPr>
              <a:t>police</a:t>
            </a:r>
            <a:r>
              <a:rPr lang="en-GB" dirty="0">
                <a:solidFill>
                  <a:schemeClr val="accent1">
                    <a:lumMod val="50000"/>
                  </a:schemeClr>
                </a:solidFill>
              </a:rPr>
              <a:t> – will be in especially high demand over the coming years</a:t>
            </a:r>
            <a:r>
              <a:rPr lang="en-GB" dirty="0" smtClean="0">
                <a:solidFill>
                  <a:schemeClr val="accent1">
                    <a:lumMod val="50000"/>
                  </a:schemeClr>
                </a:solidFill>
              </a:rPr>
              <a:t>.</a:t>
            </a:r>
          </a:p>
          <a:p>
            <a:pPr marL="457200" lvl="1" indent="0">
              <a:buNone/>
            </a:pPr>
            <a:r>
              <a:rPr lang="en-GB" dirty="0" smtClean="0">
                <a:solidFill>
                  <a:schemeClr val="accent1">
                    <a:lumMod val="50000"/>
                  </a:schemeClr>
                </a:solidFill>
              </a:rPr>
              <a:t>Today's </a:t>
            </a:r>
            <a:r>
              <a:rPr lang="en-GB" dirty="0">
                <a:solidFill>
                  <a:schemeClr val="accent1">
                    <a:lumMod val="50000"/>
                  </a:schemeClr>
                </a:solidFill>
              </a:rPr>
              <a:t>multidimensional peacekeeping will continue to facilitate the political process, </a:t>
            </a:r>
            <a:r>
              <a:rPr lang="en-GB" dirty="0">
                <a:solidFill>
                  <a:schemeClr val="accent1">
                    <a:lumMod val="50000"/>
                  </a:schemeClr>
                </a:solidFill>
                <a:hlinkClick r:id="rId3"/>
              </a:rPr>
              <a:t>protect civilians</a:t>
            </a:r>
            <a:r>
              <a:rPr lang="en-GB" dirty="0">
                <a:solidFill>
                  <a:schemeClr val="accent1">
                    <a:lumMod val="50000"/>
                  </a:schemeClr>
                </a:solidFill>
              </a:rPr>
              <a:t>, assist in the </a:t>
            </a:r>
            <a:r>
              <a:rPr lang="en-GB" dirty="0">
                <a:solidFill>
                  <a:schemeClr val="accent1">
                    <a:lumMod val="50000"/>
                  </a:schemeClr>
                </a:solidFill>
                <a:hlinkClick r:id="rId4"/>
              </a:rPr>
              <a:t>disarmament, demobilization and reintegration</a:t>
            </a:r>
            <a:r>
              <a:rPr lang="en-GB" dirty="0">
                <a:solidFill>
                  <a:schemeClr val="accent1">
                    <a:lumMod val="50000"/>
                  </a:schemeClr>
                </a:solidFill>
              </a:rPr>
              <a:t> of former combatants; support the organization of elections, protect and promote human rights and assist in restoring the </a:t>
            </a:r>
            <a:r>
              <a:rPr lang="en-GB" dirty="0">
                <a:solidFill>
                  <a:schemeClr val="accent1">
                    <a:lumMod val="50000"/>
                  </a:schemeClr>
                </a:solidFill>
                <a:hlinkClick r:id="rId5"/>
              </a:rPr>
              <a:t>rule of law</a:t>
            </a:r>
            <a:r>
              <a:rPr lang="en-GB" dirty="0">
                <a:solidFill>
                  <a:schemeClr val="accent1">
                    <a:lumMod val="50000"/>
                  </a:schemeClr>
                </a:solidFill>
              </a:rPr>
              <a:t>. </a:t>
            </a:r>
            <a:endParaRPr lang="en-GB" dirty="0" smtClean="0">
              <a:solidFill>
                <a:schemeClr val="accent1">
                  <a:lumMod val="50000"/>
                </a:schemeClr>
              </a:solidFill>
            </a:endParaRPr>
          </a:p>
          <a:p>
            <a:pPr marL="457200" lvl="1" indent="0">
              <a:buNone/>
            </a:pPr>
            <a:r>
              <a:rPr lang="en-GB" dirty="0">
                <a:solidFill>
                  <a:schemeClr val="accent1">
                    <a:lumMod val="50000"/>
                  </a:schemeClr>
                </a:solidFill>
              </a:rPr>
              <a:t>Peacekeeping has always been highly dynamic and has evolved in the face of new challenges. </a:t>
            </a:r>
          </a:p>
        </p:txBody>
      </p:sp>
    </p:spTree>
    <p:extLst>
      <p:ext uri="{BB962C8B-B14F-4D97-AF65-F5344CB8AC3E}">
        <p14:creationId xmlns:p14="http://schemas.microsoft.com/office/powerpoint/2010/main" val="238951588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2015765"/>
          </a:xfrm>
        </p:spPr>
        <p:txBody>
          <a:bodyPr>
            <a:normAutofit/>
          </a:bodyPr>
          <a:lstStyle/>
          <a:p>
            <a:r>
              <a:rPr lang="en-GB" b="1" dirty="0">
                <a:solidFill>
                  <a:schemeClr val="accent1">
                    <a:lumMod val="50000"/>
                  </a:schemeClr>
                </a:solidFill>
                <a:latin typeface="+mn-lt"/>
              </a:rPr>
              <a:t>High-level Independent </a:t>
            </a:r>
            <a:r>
              <a:rPr lang="en-GB" b="1" dirty="0" smtClean="0">
                <a:solidFill>
                  <a:schemeClr val="accent1">
                    <a:lumMod val="50000"/>
                  </a:schemeClr>
                </a:solidFill>
                <a:latin typeface="+mn-lt"/>
              </a:rPr>
              <a:t/>
            </a:r>
            <a:br>
              <a:rPr lang="en-GB" b="1" dirty="0" smtClean="0">
                <a:solidFill>
                  <a:schemeClr val="accent1">
                    <a:lumMod val="50000"/>
                  </a:schemeClr>
                </a:solidFill>
                <a:latin typeface="+mn-lt"/>
              </a:rPr>
            </a:br>
            <a:r>
              <a:rPr lang="en-GB" b="1" dirty="0" smtClean="0">
                <a:solidFill>
                  <a:schemeClr val="accent1">
                    <a:lumMod val="50000"/>
                  </a:schemeClr>
                </a:solidFill>
                <a:latin typeface="+mn-lt"/>
              </a:rPr>
              <a:t>Panel </a:t>
            </a:r>
            <a:r>
              <a:rPr lang="en-GB" b="1" dirty="0">
                <a:solidFill>
                  <a:schemeClr val="accent1">
                    <a:lumMod val="50000"/>
                  </a:schemeClr>
                </a:solidFill>
                <a:latin typeface="+mn-lt"/>
              </a:rPr>
              <a:t>on UN Peace </a:t>
            </a:r>
            <a:r>
              <a:rPr lang="en-GB" b="1" dirty="0" smtClean="0">
                <a:solidFill>
                  <a:schemeClr val="accent1">
                    <a:lumMod val="50000"/>
                  </a:schemeClr>
                </a:solidFill>
                <a:latin typeface="+mn-lt"/>
              </a:rPr>
              <a:t/>
            </a:r>
            <a:br>
              <a:rPr lang="en-GB" b="1" dirty="0" smtClean="0">
                <a:solidFill>
                  <a:schemeClr val="accent1">
                    <a:lumMod val="50000"/>
                  </a:schemeClr>
                </a:solidFill>
                <a:latin typeface="+mn-lt"/>
              </a:rPr>
            </a:br>
            <a:r>
              <a:rPr lang="en-GB" b="1" dirty="0" smtClean="0">
                <a:solidFill>
                  <a:schemeClr val="accent1">
                    <a:lumMod val="50000"/>
                  </a:schemeClr>
                </a:solidFill>
                <a:latin typeface="+mn-lt"/>
              </a:rPr>
              <a:t>Operations (HIPPO)</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fontScale="85000" lnSpcReduction="20000"/>
          </a:bodyPr>
          <a:lstStyle/>
          <a:p>
            <a:pPr marL="0" indent="0">
              <a:buNone/>
            </a:pPr>
            <a:endParaRPr lang="en-GB" sz="2400" dirty="0" smtClean="0">
              <a:solidFill>
                <a:schemeClr val="accent1">
                  <a:lumMod val="50000"/>
                </a:schemeClr>
              </a:solidFill>
            </a:endParaRPr>
          </a:p>
          <a:p>
            <a:pPr marL="0" indent="0">
              <a:buNone/>
            </a:pPr>
            <a:endParaRPr lang="en-GB" sz="2400" dirty="0">
              <a:solidFill>
                <a:schemeClr val="accent1">
                  <a:lumMod val="50000"/>
                </a:schemeClr>
              </a:solidFill>
            </a:endParaRPr>
          </a:p>
          <a:p>
            <a:pPr marL="0" indent="0">
              <a:buNone/>
            </a:pPr>
            <a:endParaRPr lang="en-GB" sz="2400" dirty="0" smtClean="0">
              <a:solidFill>
                <a:schemeClr val="accent1">
                  <a:lumMod val="50000"/>
                </a:schemeClr>
              </a:solidFill>
            </a:endParaRPr>
          </a:p>
          <a:p>
            <a:pPr marL="0" indent="0">
              <a:buNone/>
            </a:pPr>
            <a:endParaRPr lang="en-GB" sz="2400" dirty="0">
              <a:solidFill>
                <a:schemeClr val="accent1">
                  <a:lumMod val="50000"/>
                </a:schemeClr>
              </a:solidFill>
            </a:endParaRPr>
          </a:p>
          <a:p>
            <a:pPr marL="0" indent="0">
              <a:buNone/>
            </a:pPr>
            <a:endParaRPr lang="en-GB" sz="2400" dirty="0" smtClean="0">
              <a:solidFill>
                <a:schemeClr val="accent1">
                  <a:lumMod val="50000"/>
                </a:schemeClr>
              </a:solidFill>
            </a:endParaRPr>
          </a:p>
          <a:p>
            <a:pPr marL="0" indent="0">
              <a:buNone/>
            </a:pPr>
            <a:r>
              <a:rPr lang="en-GB" sz="2400" dirty="0" smtClean="0">
                <a:solidFill>
                  <a:schemeClr val="accent1">
                    <a:lumMod val="50000"/>
                  </a:schemeClr>
                </a:solidFill>
              </a:rPr>
              <a:t>                            </a:t>
            </a:r>
          </a:p>
          <a:p>
            <a:pPr marL="0" indent="0">
              <a:buNone/>
            </a:pPr>
            <a:r>
              <a:rPr lang="en-GB" sz="2400" dirty="0">
                <a:solidFill>
                  <a:schemeClr val="accent1">
                    <a:lumMod val="50000"/>
                  </a:schemeClr>
                </a:solidFill>
              </a:rPr>
              <a:t> </a:t>
            </a:r>
            <a:r>
              <a:rPr lang="en-GB" sz="2400" dirty="0" smtClean="0">
                <a:solidFill>
                  <a:schemeClr val="accent1">
                    <a:lumMod val="50000"/>
                  </a:schemeClr>
                </a:solidFill>
              </a:rPr>
              <a:t>                                                                                         </a:t>
            </a:r>
            <a:r>
              <a:rPr lang="en-GB" sz="1900" dirty="0" smtClean="0">
                <a:solidFill>
                  <a:schemeClr val="accent1">
                    <a:lumMod val="50000"/>
                  </a:schemeClr>
                </a:solidFill>
              </a:rPr>
              <a:t>Jose Manuel Ramos  Huerta </a:t>
            </a:r>
          </a:p>
          <a:p>
            <a:pPr marL="0" indent="0">
              <a:buNone/>
            </a:pPr>
            <a:r>
              <a:rPr lang="en-GB" sz="1900" dirty="0">
                <a:solidFill>
                  <a:schemeClr val="accent1">
                    <a:lumMod val="50000"/>
                  </a:schemeClr>
                </a:solidFill>
              </a:rPr>
              <a:t> </a:t>
            </a:r>
            <a:r>
              <a:rPr lang="en-GB" sz="1900" dirty="0" smtClean="0">
                <a:solidFill>
                  <a:schemeClr val="accent1">
                    <a:lumMod val="50000"/>
                  </a:schemeClr>
                </a:solidFill>
              </a:rPr>
              <a:t>                                                                                                              (East Timor), HIPPO Chairman</a:t>
            </a:r>
            <a:endParaRPr lang="en-GB" sz="1900" dirty="0">
              <a:solidFill>
                <a:schemeClr val="accent1">
                  <a:lumMod val="50000"/>
                </a:schemeClr>
              </a:solidFill>
            </a:endParaRPr>
          </a:p>
          <a:p>
            <a:pPr marL="0" indent="0">
              <a:buNone/>
            </a:pPr>
            <a:r>
              <a:rPr lang="en-GB" sz="2400" dirty="0" smtClean="0">
                <a:solidFill>
                  <a:schemeClr val="accent1">
                    <a:lumMod val="50000"/>
                  </a:schemeClr>
                </a:solidFill>
              </a:rPr>
              <a:t>In </a:t>
            </a:r>
            <a:r>
              <a:rPr lang="en-GB" sz="2400" dirty="0">
                <a:solidFill>
                  <a:schemeClr val="accent1">
                    <a:lumMod val="50000"/>
                  </a:schemeClr>
                </a:solidFill>
              </a:rPr>
              <a:t>October 2014, the UN Secretary-General </a:t>
            </a:r>
            <a:r>
              <a:rPr lang="en-GB" sz="2400" dirty="0">
                <a:solidFill>
                  <a:schemeClr val="accent1">
                    <a:lumMod val="50000"/>
                  </a:schemeClr>
                </a:solidFill>
                <a:hlinkClick r:id="rId2"/>
              </a:rPr>
              <a:t>established</a:t>
            </a:r>
            <a:r>
              <a:rPr lang="en-GB" sz="2400" dirty="0">
                <a:solidFill>
                  <a:schemeClr val="accent1">
                    <a:lumMod val="50000"/>
                  </a:schemeClr>
                </a:solidFill>
              </a:rPr>
              <a:t> a 17-member High-level Independent Panel on UN Peace Operations to make a comprehensive assessment of the state of UN peace operations and the emerging needs of the future. The HIPPO report, as it is known, was issued in June 2015, with key recommendations for the way forward for peace operations. </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67451" y="507640"/>
            <a:ext cx="2095500" cy="3333750"/>
          </a:xfrm>
          <a:prstGeom prst="rect">
            <a:avLst/>
          </a:prstGeom>
        </p:spPr>
      </p:pic>
    </p:spTree>
    <p:extLst>
      <p:ext uri="{BB962C8B-B14F-4D97-AF65-F5344CB8AC3E}">
        <p14:creationId xmlns:p14="http://schemas.microsoft.com/office/powerpoint/2010/main" val="34033644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126</TotalTime>
  <Words>1126</Words>
  <Application>Microsoft Office PowerPoint</Application>
  <PresentationFormat>On-screen Show (4:3)</PresentationFormat>
  <Paragraphs>144</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Aharoni</vt:lpstr>
      <vt:lpstr>Arial</vt:lpstr>
      <vt:lpstr>Calibri</vt:lpstr>
      <vt:lpstr>Calibri Light</vt:lpstr>
      <vt:lpstr>Office Theme</vt:lpstr>
      <vt:lpstr>Humanitarian Intervention HPAN4004: Part 2/3 UN Peacekeeping Source: UN Peacekeeping website: What is Peacekeeping: Our History https://peacekeeping.un.org/en/our-history  </vt:lpstr>
      <vt:lpstr>First mission: Palestine/Israel from May 1948</vt:lpstr>
      <vt:lpstr>The scale of operations</vt:lpstr>
      <vt:lpstr>The early years: During the Cold War 1948-1988</vt:lpstr>
      <vt:lpstr>India/Pakistan, from January 1949</vt:lpstr>
      <vt:lpstr>Armed peacekeeping: Suez 1956 and Congo 1960</vt:lpstr>
      <vt:lpstr>The Congo  1960</vt:lpstr>
      <vt:lpstr>1960s-1970s</vt:lpstr>
      <vt:lpstr>Nobel Prize 1988 for UN Peacekeepers</vt:lpstr>
      <vt:lpstr>The post-Cold War surge</vt:lpstr>
      <vt:lpstr>Intra-state conflict and civil wars</vt:lpstr>
      <vt:lpstr>Range of personnel deployed</vt:lpstr>
      <vt:lpstr> 1989 - 1994: Rapid increase in numbers </vt:lpstr>
      <vt:lpstr> The mid-1990s: “Peacekeeping beyond its capacity to deliver”:  </vt:lpstr>
      <vt:lpstr>Bosnia-Herzegovina…</vt:lpstr>
      <vt:lpstr>Rwanda and  Somalia…</vt:lpstr>
      <vt:lpstr>“A period of reassessment” </vt:lpstr>
      <vt:lpstr>Failures…and Inquiries</vt:lpstr>
      <vt:lpstr>Late 1990s</vt:lpstr>
      <vt:lpstr> Towards the 21st century: New operations, new challenges </vt:lpstr>
      <vt:lpstr>Early 2000s…</vt:lpstr>
      <vt:lpstr>…and more recently</vt:lpstr>
      <vt:lpstr>Current Challenges</vt:lpstr>
      <vt:lpstr> The present </vt:lpstr>
      <vt:lpstr>Responsibility to Protect (R2P)</vt:lpstr>
      <vt:lpstr>High-level Independent  Panel on UN Peace  Operations (HIPPO)</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Humanitarian Intervention HPID4002 Week 3: UN Peacekeeping</dc:title>
  <dc:creator>Andy Bevan</dc:creator>
  <cp:lastModifiedBy>Andy Bevan</cp:lastModifiedBy>
  <cp:revision>21</cp:revision>
  <dcterms:created xsi:type="dcterms:W3CDTF">2018-02-07T13:40:13Z</dcterms:created>
  <dcterms:modified xsi:type="dcterms:W3CDTF">2019-05-08T09:57:02Z</dcterms:modified>
</cp:coreProperties>
</file>