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80513" cy="11809413"/>
  <p:notesSz cx="9926638" cy="679767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599709" algn="l" rtl="0" fontAlgn="base">
      <a:spcBef>
        <a:spcPct val="0"/>
      </a:spcBef>
      <a:spcAft>
        <a:spcPct val="0"/>
      </a:spcAft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1199418" algn="l" rtl="0" fontAlgn="base">
      <a:spcBef>
        <a:spcPct val="0"/>
      </a:spcBef>
      <a:spcAft>
        <a:spcPct val="0"/>
      </a:spcAft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799128" algn="l" rtl="0" fontAlgn="base">
      <a:spcBef>
        <a:spcPct val="0"/>
      </a:spcBef>
      <a:spcAft>
        <a:spcPct val="0"/>
      </a:spcAft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2398837" algn="l" rtl="0" fontAlgn="base">
      <a:spcBef>
        <a:spcPct val="0"/>
      </a:spcBef>
      <a:spcAft>
        <a:spcPct val="0"/>
      </a:spcAft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998546" algn="l" defTabSz="1199418" rtl="0" eaLnBrk="1" latinLnBrk="0" hangingPunct="1"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3598255" algn="l" defTabSz="1199418" rtl="0" eaLnBrk="1" latinLnBrk="0" hangingPunct="1"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4197965" algn="l" defTabSz="1199418" rtl="0" eaLnBrk="1" latinLnBrk="0" hangingPunct="1"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4797674" algn="l" defTabSz="1199418" rtl="0" eaLnBrk="1" latinLnBrk="0" hangingPunct="1">
      <a:defRPr sz="31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>
        <p:scale>
          <a:sx n="50" d="100"/>
          <a:sy n="50" d="100"/>
        </p:scale>
        <p:origin x="-1848" y="168"/>
      </p:cViewPr>
      <p:guideLst>
        <p:guide orient="horz" pos="3720"/>
        <p:guide pos="289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CB428-93A9-47FF-8D14-36C1C76EAF79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CD91C-2477-42D7-8EA9-5F7AF8CAED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8205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625095" y="0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971925" y="509588"/>
            <a:ext cx="1982788" cy="25495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323552" y="3228896"/>
            <a:ext cx="7279535" cy="3058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457791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625095" y="6457791"/>
            <a:ext cx="4301543" cy="339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FE38D930-5532-4A4B-8190-0FB1440D7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890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599709"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1199418"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799128"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2398837" algn="l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998546" algn="l" defTabSz="1199418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598255" algn="l" defTabSz="1199418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197965" algn="l" defTabSz="1199418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797674" algn="l" defTabSz="1199418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5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26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827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86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9868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232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829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2478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4583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464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610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999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5135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668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711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9829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0290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9242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5013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2822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1912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4169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1388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7531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E38D930-5532-4A4B-8190-0FB1440D780C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710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8539" y="3667890"/>
            <a:ext cx="7803436" cy="253205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7077" y="6692001"/>
            <a:ext cx="6426359" cy="3017961"/>
          </a:xfrm>
        </p:spPr>
        <p:txBody>
          <a:bodyPr/>
          <a:lstStyle>
            <a:lvl1pPr marL="0" indent="0" algn="ctr">
              <a:buNone/>
              <a:defRPr/>
            </a:lvl1pPr>
            <a:lvl2pPr marL="599709" indent="0" algn="ctr">
              <a:buNone/>
              <a:defRPr/>
            </a:lvl2pPr>
            <a:lvl3pPr marL="1199418" indent="0" algn="ctr">
              <a:buNone/>
              <a:defRPr/>
            </a:lvl3pPr>
            <a:lvl4pPr marL="1799128" indent="0" algn="ctr">
              <a:buNone/>
              <a:defRPr/>
            </a:lvl4pPr>
            <a:lvl5pPr marL="2398837" indent="0" algn="ctr">
              <a:buNone/>
              <a:defRPr/>
            </a:lvl5pPr>
            <a:lvl6pPr marL="2998546" indent="0" algn="ctr">
              <a:buNone/>
              <a:defRPr/>
            </a:lvl6pPr>
            <a:lvl7pPr marL="3598255" indent="0" algn="ctr">
              <a:buNone/>
              <a:defRPr/>
            </a:lvl7pPr>
            <a:lvl8pPr marL="4197965" indent="0" algn="ctr">
              <a:buNone/>
              <a:defRPr/>
            </a:lvl8pPr>
            <a:lvl9pPr marL="4797674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0D04D-7966-48BD-A46E-84772F12CD1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199C07-213D-43F9-9BC1-5215FA48B1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666" y="7587958"/>
            <a:ext cx="7803436" cy="2345481"/>
          </a:xfrm>
        </p:spPr>
        <p:txBody>
          <a:bodyPr anchor="t"/>
          <a:lstStyle>
            <a:lvl1pPr algn="l">
              <a:defRPr sz="52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4666" y="5004650"/>
            <a:ext cx="7803436" cy="2583309"/>
          </a:xfrm>
        </p:spPr>
        <p:txBody>
          <a:bodyPr anchor="b"/>
          <a:lstStyle>
            <a:lvl1pPr marL="0" indent="0">
              <a:buNone/>
              <a:defRPr sz="2600"/>
            </a:lvl1pPr>
            <a:lvl2pPr marL="599709" indent="0">
              <a:buNone/>
              <a:defRPr sz="2400"/>
            </a:lvl2pPr>
            <a:lvl3pPr marL="1199418" indent="0">
              <a:buNone/>
              <a:defRPr sz="2100"/>
            </a:lvl3pPr>
            <a:lvl4pPr marL="1799128" indent="0">
              <a:buNone/>
              <a:defRPr sz="1800"/>
            </a:lvl4pPr>
            <a:lvl5pPr marL="2398837" indent="0">
              <a:buNone/>
              <a:defRPr sz="1800"/>
            </a:lvl5pPr>
            <a:lvl6pPr marL="2998546" indent="0">
              <a:buNone/>
              <a:defRPr sz="1800"/>
            </a:lvl6pPr>
            <a:lvl7pPr marL="3598255" indent="0">
              <a:buNone/>
              <a:defRPr sz="1800"/>
            </a:lvl7pPr>
            <a:lvl8pPr marL="4197965" indent="0">
              <a:buNone/>
              <a:defRPr sz="1800"/>
            </a:lvl8pPr>
            <a:lvl9pPr marL="4797674" indent="0">
              <a:buNone/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E02A9-8DB0-4C42-8575-B8C4B6BA70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8539" y="3411608"/>
            <a:ext cx="3799712" cy="7085648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6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2262" y="3411608"/>
            <a:ext cx="3799712" cy="7085648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6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B448D0-CE31-4AD6-A6E8-38A85970DB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026" y="473607"/>
            <a:ext cx="8262462" cy="1968236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9026" y="2642767"/>
            <a:ext cx="4056852" cy="1103032"/>
          </a:xfrm>
        </p:spPr>
        <p:txBody>
          <a:bodyPr anchor="b"/>
          <a:lstStyle>
            <a:lvl1pPr marL="0" indent="0">
              <a:buNone/>
              <a:defRPr sz="3100" b="1"/>
            </a:lvl1pPr>
            <a:lvl2pPr marL="599709" indent="0">
              <a:buNone/>
              <a:defRPr sz="2600" b="1"/>
            </a:lvl2pPr>
            <a:lvl3pPr marL="1199418" indent="0">
              <a:buNone/>
              <a:defRPr sz="2400" b="1"/>
            </a:lvl3pPr>
            <a:lvl4pPr marL="1799128" indent="0">
              <a:buNone/>
              <a:defRPr sz="2100" b="1"/>
            </a:lvl4pPr>
            <a:lvl5pPr marL="2398837" indent="0">
              <a:buNone/>
              <a:defRPr sz="2100" b="1"/>
            </a:lvl5pPr>
            <a:lvl6pPr marL="2998546" indent="0">
              <a:buNone/>
              <a:defRPr sz="2100" b="1"/>
            </a:lvl6pPr>
            <a:lvl7pPr marL="3598255" indent="0">
              <a:buNone/>
              <a:defRPr sz="2100" b="1"/>
            </a:lvl7pPr>
            <a:lvl8pPr marL="4197965" indent="0">
              <a:buNone/>
              <a:defRPr sz="2100" b="1"/>
            </a:lvl8pPr>
            <a:lvl9pPr marL="4797674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026" y="3745799"/>
            <a:ext cx="4056852" cy="680271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4637" y="2642767"/>
            <a:ext cx="4056851" cy="1103032"/>
          </a:xfrm>
        </p:spPr>
        <p:txBody>
          <a:bodyPr anchor="b"/>
          <a:lstStyle>
            <a:lvl1pPr marL="0" indent="0">
              <a:buNone/>
              <a:defRPr sz="3100" b="1"/>
            </a:lvl1pPr>
            <a:lvl2pPr marL="599709" indent="0">
              <a:buNone/>
              <a:defRPr sz="2600" b="1"/>
            </a:lvl2pPr>
            <a:lvl3pPr marL="1199418" indent="0">
              <a:buNone/>
              <a:defRPr sz="2400" b="1"/>
            </a:lvl3pPr>
            <a:lvl4pPr marL="1799128" indent="0">
              <a:buNone/>
              <a:defRPr sz="2100" b="1"/>
            </a:lvl4pPr>
            <a:lvl5pPr marL="2398837" indent="0">
              <a:buNone/>
              <a:defRPr sz="2100" b="1"/>
            </a:lvl5pPr>
            <a:lvl6pPr marL="2998546" indent="0">
              <a:buNone/>
              <a:defRPr sz="2100" b="1"/>
            </a:lvl6pPr>
            <a:lvl7pPr marL="3598255" indent="0">
              <a:buNone/>
              <a:defRPr sz="2100" b="1"/>
            </a:lvl7pPr>
            <a:lvl8pPr marL="4197965" indent="0">
              <a:buNone/>
              <a:defRPr sz="2100" b="1"/>
            </a:lvl8pPr>
            <a:lvl9pPr marL="4797674" indent="0">
              <a:buNone/>
              <a:defRPr sz="21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4637" y="3745799"/>
            <a:ext cx="4056851" cy="680271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14F4D-0BC3-4EEC-BB35-98BA6E2C7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561BA3-5FD1-412B-A39F-C71267CDE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9FEF9-4220-4CF0-981C-E4E212D7FF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026" y="469507"/>
            <a:ext cx="3019794" cy="2001039"/>
          </a:xfrm>
        </p:spPr>
        <p:txBody>
          <a:bodyPr anchor="b"/>
          <a:lstStyle>
            <a:lvl1pPr algn="l">
              <a:defRPr sz="26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26" y="469507"/>
            <a:ext cx="5132161" cy="10079006"/>
          </a:xfrm>
        </p:spPr>
        <p:txBody>
          <a:bodyPr/>
          <a:lstStyle>
            <a:lvl1pPr>
              <a:defRPr sz="4200"/>
            </a:lvl1pPr>
            <a:lvl2pPr>
              <a:defRPr sz="3700"/>
            </a:lvl2pPr>
            <a:lvl3pPr>
              <a:defRPr sz="31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9026" y="2470546"/>
            <a:ext cx="3019794" cy="8077967"/>
          </a:xfrm>
        </p:spPr>
        <p:txBody>
          <a:bodyPr/>
          <a:lstStyle>
            <a:lvl1pPr marL="0" indent="0">
              <a:buNone/>
              <a:defRPr sz="1800"/>
            </a:lvl1pPr>
            <a:lvl2pPr marL="599709" indent="0">
              <a:buNone/>
              <a:defRPr sz="1600"/>
            </a:lvl2pPr>
            <a:lvl3pPr marL="1199418" indent="0">
              <a:buNone/>
              <a:defRPr sz="1300"/>
            </a:lvl3pPr>
            <a:lvl4pPr marL="1799128" indent="0">
              <a:buNone/>
              <a:defRPr sz="1200"/>
            </a:lvl4pPr>
            <a:lvl5pPr marL="2398837" indent="0">
              <a:buNone/>
              <a:defRPr sz="1200"/>
            </a:lvl5pPr>
            <a:lvl6pPr marL="2998546" indent="0">
              <a:buNone/>
              <a:defRPr sz="1200"/>
            </a:lvl6pPr>
            <a:lvl7pPr marL="3598255" indent="0">
              <a:buNone/>
              <a:defRPr sz="1200"/>
            </a:lvl7pPr>
            <a:lvl8pPr marL="4197965" indent="0">
              <a:buNone/>
              <a:defRPr sz="1200"/>
            </a:lvl8pPr>
            <a:lvl9pPr marL="4797674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D3530-6118-475B-8DD3-3A8EC475D4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9976" y="8266589"/>
            <a:ext cx="5508308" cy="975917"/>
          </a:xfrm>
        </p:spPr>
        <p:txBody>
          <a:bodyPr anchor="b"/>
          <a:lstStyle>
            <a:lvl1pPr algn="l">
              <a:defRPr sz="26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9976" y="1055877"/>
            <a:ext cx="5508308" cy="7085648"/>
          </a:xfrm>
        </p:spPr>
        <p:txBody>
          <a:bodyPr/>
          <a:lstStyle>
            <a:lvl1pPr marL="0" indent="0">
              <a:buNone/>
              <a:defRPr sz="4200"/>
            </a:lvl1pPr>
            <a:lvl2pPr marL="599709" indent="0">
              <a:buNone/>
              <a:defRPr sz="3700"/>
            </a:lvl2pPr>
            <a:lvl3pPr marL="1199418" indent="0">
              <a:buNone/>
              <a:defRPr sz="3100"/>
            </a:lvl3pPr>
            <a:lvl4pPr marL="1799128" indent="0">
              <a:buNone/>
              <a:defRPr sz="2600"/>
            </a:lvl4pPr>
            <a:lvl5pPr marL="2398837" indent="0">
              <a:buNone/>
              <a:defRPr sz="2600"/>
            </a:lvl5pPr>
            <a:lvl6pPr marL="2998546" indent="0">
              <a:buNone/>
              <a:defRPr sz="2600"/>
            </a:lvl6pPr>
            <a:lvl7pPr marL="3598255" indent="0">
              <a:buNone/>
              <a:defRPr sz="2600"/>
            </a:lvl7pPr>
            <a:lvl8pPr marL="4197965" indent="0">
              <a:buNone/>
              <a:defRPr sz="2600"/>
            </a:lvl8pPr>
            <a:lvl9pPr marL="4797674" indent="0">
              <a:buNone/>
              <a:defRPr sz="26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9976" y="9242506"/>
            <a:ext cx="5508308" cy="1385966"/>
          </a:xfrm>
        </p:spPr>
        <p:txBody>
          <a:bodyPr/>
          <a:lstStyle>
            <a:lvl1pPr marL="0" indent="0">
              <a:buNone/>
              <a:defRPr sz="1800"/>
            </a:lvl1pPr>
            <a:lvl2pPr marL="599709" indent="0">
              <a:buNone/>
              <a:defRPr sz="1600"/>
            </a:lvl2pPr>
            <a:lvl3pPr marL="1199418" indent="0">
              <a:buNone/>
              <a:defRPr sz="1300"/>
            </a:lvl3pPr>
            <a:lvl4pPr marL="1799128" indent="0">
              <a:buNone/>
              <a:defRPr sz="1200"/>
            </a:lvl4pPr>
            <a:lvl5pPr marL="2398837" indent="0">
              <a:buNone/>
              <a:defRPr sz="1200"/>
            </a:lvl5pPr>
            <a:lvl6pPr marL="2998546" indent="0">
              <a:buNone/>
              <a:defRPr sz="1200"/>
            </a:lvl6pPr>
            <a:lvl7pPr marL="3598255" indent="0">
              <a:buNone/>
              <a:defRPr sz="1200"/>
            </a:lvl7pPr>
            <a:lvl8pPr marL="4197965" indent="0">
              <a:buNone/>
              <a:defRPr sz="1200"/>
            </a:lvl8pPr>
            <a:lvl9pPr marL="4797674" indent="0">
              <a:buNone/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0DC8B-6129-4A26-944B-993C709E25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9B6CCE-F117-40D9-8F79-1D80D4D8EC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1116" y="1049726"/>
            <a:ext cx="1950859" cy="944753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539" y="1049726"/>
            <a:ext cx="5648566" cy="944753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7A8DF-FA9A-42AC-A073-D335CC3AB9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8539" y="1049725"/>
            <a:ext cx="7803436" cy="196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19942" tIns="59971" rIns="119942" bIns="59971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8539" y="3411608"/>
            <a:ext cx="7803436" cy="7085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19942" tIns="59971" rIns="119942" bIns="5997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8538" y="10759688"/>
            <a:ext cx="1912607" cy="787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9942" tIns="59971" rIns="119942" bIns="59971" numCol="1" anchor="t" anchorCtr="0" compatLnSpc="1">
            <a:prstTxWarp prst="textNoShape">
              <a:avLst/>
            </a:prstTxWarp>
          </a:bodyPr>
          <a:lstStyle>
            <a:lvl1pPr>
              <a:defRPr sz="18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6676" y="10759688"/>
            <a:ext cx="2907162" cy="787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9942" tIns="59971" rIns="119942" bIns="59971" numCol="1" anchor="t" anchorCtr="0" compatLnSpc="1">
            <a:prstTxWarp prst="textNoShape">
              <a:avLst/>
            </a:prstTxWarp>
          </a:bodyPr>
          <a:lstStyle>
            <a:lvl1pPr algn="ctr">
              <a:defRPr sz="1800" smtClean="0"/>
            </a:lvl1pPr>
          </a:lstStyle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79368" y="10759688"/>
            <a:ext cx="1912607" cy="787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9942" tIns="59971" rIns="119942" bIns="59971" numCol="1" anchor="t" anchorCtr="0" compatLnSpc="1">
            <a:prstTxWarp prst="textNoShape">
              <a:avLst/>
            </a:prstTxWarp>
          </a:bodyPr>
          <a:lstStyle>
            <a:lvl1pPr algn="r">
              <a:defRPr sz="1800" smtClean="0"/>
            </a:lvl1pPr>
          </a:lstStyle>
          <a:p>
            <a:pPr>
              <a:defRPr/>
            </a:pPr>
            <a:fld id="{FACDCFEA-FBB7-4675-9C81-7B471A28BB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5pPr>
      <a:lvl6pPr marL="599709" algn="ctr" rtl="0" fontAlgn="base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6pPr>
      <a:lvl7pPr marL="1199418" algn="ctr" rtl="0" fontAlgn="base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7pPr>
      <a:lvl8pPr marL="1799128" algn="ctr" rtl="0" fontAlgn="base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8pPr>
      <a:lvl9pPr marL="2398837" algn="ctr" rtl="0" fontAlgn="base">
        <a:spcBef>
          <a:spcPct val="0"/>
        </a:spcBef>
        <a:spcAft>
          <a:spcPct val="0"/>
        </a:spcAft>
        <a:defRPr sz="5800">
          <a:solidFill>
            <a:schemeClr val="tx2"/>
          </a:solidFill>
          <a:latin typeface="Times New Roman" pitchFamily="18" charset="0"/>
        </a:defRPr>
      </a:lvl9pPr>
    </p:titleStyle>
    <p:bodyStyle>
      <a:lvl1pPr marL="449782" indent="-449782" algn="l" rtl="0" eaLnBrk="0" fontAlgn="base" hangingPunct="0">
        <a:spcBef>
          <a:spcPct val="20000"/>
        </a:spcBef>
        <a:spcAft>
          <a:spcPct val="0"/>
        </a:spcAft>
        <a:buChar char="•"/>
        <a:defRPr sz="4200">
          <a:solidFill>
            <a:schemeClr val="tx1"/>
          </a:solidFill>
          <a:latin typeface="+mn-lt"/>
          <a:ea typeface="+mn-ea"/>
          <a:cs typeface="+mn-cs"/>
        </a:defRPr>
      </a:lvl1pPr>
      <a:lvl2pPr marL="974528" indent="-374818" algn="l" rtl="0" eaLnBrk="0" fontAlgn="base" hangingPunct="0">
        <a:spcBef>
          <a:spcPct val="20000"/>
        </a:spcBef>
        <a:spcAft>
          <a:spcPct val="0"/>
        </a:spcAft>
        <a:buChar char="–"/>
        <a:defRPr sz="3700">
          <a:solidFill>
            <a:schemeClr val="tx1"/>
          </a:solidFill>
          <a:latin typeface="+mn-lt"/>
        </a:defRPr>
      </a:lvl2pPr>
      <a:lvl3pPr marL="1499273" indent="-299855" algn="l" rtl="0" eaLnBrk="0" fontAlgn="base" hangingPunct="0">
        <a:spcBef>
          <a:spcPct val="20000"/>
        </a:spcBef>
        <a:spcAft>
          <a:spcPct val="0"/>
        </a:spcAft>
        <a:buChar char="•"/>
        <a:defRPr sz="3100">
          <a:solidFill>
            <a:schemeClr val="tx1"/>
          </a:solidFill>
          <a:latin typeface="+mn-lt"/>
        </a:defRPr>
      </a:lvl3pPr>
      <a:lvl4pPr marL="2098982" indent="-299855" algn="l" rtl="0" eaLnBrk="0" fontAlgn="base" hangingPunct="0">
        <a:spcBef>
          <a:spcPct val="20000"/>
        </a:spcBef>
        <a:spcAft>
          <a:spcPct val="0"/>
        </a:spcAft>
        <a:buChar char="–"/>
        <a:defRPr sz="2600">
          <a:solidFill>
            <a:schemeClr val="tx1"/>
          </a:solidFill>
          <a:latin typeface="+mn-lt"/>
        </a:defRPr>
      </a:lvl4pPr>
      <a:lvl5pPr marL="2698692" indent="-299855" algn="l" rtl="0" eaLnBrk="0" fontAlgn="base" hangingPunct="0">
        <a:spcBef>
          <a:spcPct val="20000"/>
        </a:spcBef>
        <a:spcAft>
          <a:spcPct val="0"/>
        </a:spcAft>
        <a:buChar char="»"/>
        <a:defRPr sz="2600">
          <a:solidFill>
            <a:schemeClr val="tx1"/>
          </a:solidFill>
          <a:latin typeface="+mn-lt"/>
        </a:defRPr>
      </a:lvl5pPr>
      <a:lvl6pPr marL="3298401" indent="-299855" algn="l" rtl="0" fontAlgn="base">
        <a:spcBef>
          <a:spcPct val="20000"/>
        </a:spcBef>
        <a:spcAft>
          <a:spcPct val="0"/>
        </a:spcAft>
        <a:buChar char="»"/>
        <a:defRPr sz="2600">
          <a:solidFill>
            <a:schemeClr val="tx1"/>
          </a:solidFill>
          <a:latin typeface="+mn-lt"/>
        </a:defRPr>
      </a:lvl6pPr>
      <a:lvl7pPr marL="3898110" indent="-299855" algn="l" rtl="0" fontAlgn="base">
        <a:spcBef>
          <a:spcPct val="20000"/>
        </a:spcBef>
        <a:spcAft>
          <a:spcPct val="0"/>
        </a:spcAft>
        <a:buChar char="»"/>
        <a:defRPr sz="2600">
          <a:solidFill>
            <a:schemeClr val="tx1"/>
          </a:solidFill>
          <a:latin typeface="+mn-lt"/>
        </a:defRPr>
      </a:lvl7pPr>
      <a:lvl8pPr marL="4497819" indent="-299855" algn="l" rtl="0" fontAlgn="base">
        <a:spcBef>
          <a:spcPct val="20000"/>
        </a:spcBef>
        <a:spcAft>
          <a:spcPct val="0"/>
        </a:spcAft>
        <a:buChar char="»"/>
        <a:defRPr sz="2600">
          <a:solidFill>
            <a:schemeClr val="tx1"/>
          </a:solidFill>
          <a:latin typeface="+mn-lt"/>
        </a:defRPr>
      </a:lvl8pPr>
      <a:lvl9pPr marL="5097529" indent="-299855" algn="l" rtl="0" fontAlgn="base">
        <a:spcBef>
          <a:spcPct val="20000"/>
        </a:spcBef>
        <a:spcAft>
          <a:spcPct val="0"/>
        </a:spcAft>
        <a:buChar char="»"/>
        <a:defRPr sz="26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99709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99418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799128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398837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98546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98255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197965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797674" algn="l" defTabSz="1199418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14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oleObject" Target="../embeddings/oleObject1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dirty="0"/>
              <a:t>POWER </a:t>
            </a:r>
            <a:r>
              <a:rPr lang="en-GB" dirty="0" smtClean="0"/>
              <a:t>AMPLIFIERS</a:t>
            </a:r>
          </a:p>
          <a:p>
            <a:r>
              <a:rPr lang="en-GB" dirty="0" smtClean="0"/>
              <a:t>2014-15</a:t>
            </a:r>
            <a:endParaRPr lang="en-GB" dirty="0"/>
          </a:p>
        </p:txBody>
      </p:sp>
      <p:sp>
        <p:nvSpPr>
          <p:cNvPr id="307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4290A77-328E-47AA-A725-3AA4A8606C7D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306017" y="590471"/>
            <a:ext cx="8058450" cy="8477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INTRODUCTION TO POWER AMPLIFIERS: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A power amplifier is a large signal  amplifier. as opposed to a small signal amplifier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Small signal amplifiers amplify small signals in a linear fashion, they boost the power level of the signal as well but the power level is still low.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power amplifier typically takes the output of a small signal amplifier and creates a new, more powerful signal.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Generally speaking power amplifiers often have an input stage </a:t>
            </a: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( DRIVER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) that provides for input signal amplification followed by an </a:t>
            </a: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OUTPUT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stage.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driver provides pre-amplification and handles any feedback from the output stage. The use of feedback provides the typical benefits of negative feedback.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40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CA3D34C-7E2C-42A7-9D27-EDAC4B0907AC}" type="slidenum">
              <a:rPr lang="en-GB"/>
              <a:pPr/>
              <a:t>2</a:t>
            </a:fld>
            <a:endParaRPr lang="en-GB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12034" y="492060"/>
            <a:ext cx="8058450" cy="103239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Power amplifiers are usually defined by their CLASSIFICATION, this defines the basic biasing approach to the amplifier. 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Typical classifications are CLASS A, CLASS A/B, CLASS C, CLASS D and some others which tend to be  variations on these first examples.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Associated with a given  classification will be the EFFICIENCY of the amplifier.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 </a:t>
            </a:r>
            <a:r>
              <a:rPr lang="en-GB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Efficiency  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: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=</a:t>
            </a:r>
            <a:r>
              <a:rPr lang="en-GB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 </a:t>
            </a:r>
            <a:r>
              <a:rPr lang="en-GB" sz="2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power delivered to the load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60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                       Power 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supplied to the amplifier</a:t>
            </a: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>
              <a:spcBef>
                <a:spcPct val="50000"/>
              </a:spcBef>
              <a:defRPr/>
            </a:pPr>
            <a:endParaRPr lang="en-GB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		</a:t>
            </a:r>
            <a:r>
              <a:rPr lang="en-GB" sz="2600" dirty="0" smtClean="0">
                <a:latin typeface="Arial Rounded MT Bold" pitchFamily="34" charset="0"/>
                <a:cs typeface="Times New Roman" pitchFamily="18" charset="0"/>
              </a:rPr>
              <a:t>The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theoretical maximum efficiencies are shown </a:t>
            </a:r>
            <a:r>
              <a:rPr lang="en-GB" sz="2600" dirty="0" err="1" smtClean="0">
                <a:latin typeface="Arial Rounded MT Bold" pitchFamily="34" charset="0"/>
                <a:cs typeface="Times New Roman" pitchFamily="18" charset="0"/>
              </a:rPr>
              <a:t>below</a:t>
            </a:r>
            <a:r>
              <a:rPr lang="en-GB" sz="2600" dirty="0" err="1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</a:t>
            </a:r>
            <a:r>
              <a:rPr lang="en-GB" sz="26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A ( transformer less ) = 25%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 A ( with transformer ) = 50%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 B = 78%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 D = 100% ( 90% is achievable in practice )</a:t>
            </a:r>
          </a:p>
          <a:p>
            <a:pPr>
              <a:spcBef>
                <a:spcPct val="50000"/>
              </a:spcBef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Class A/B efficiency will lie somewhere between that of  Class A and Class B.</a:t>
            </a:r>
          </a:p>
          <a:p>
            <a:pPr>
              <a:spcBef>
                <a:spcPct val="50000"/>
              </a:spcBef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512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4B6CBD2-C410-4E49-9945-D9A4F9BCFC13}" type="slidenum">
              <a:rPr lang="en-GB"/>
              <a:pPr/>
              <a:t>3</a:t>
            </a:fld>
            <a:endParaRPr lang="en-GB"/>
          </a:p>
        </p:txBody>
      </p:sp>
      <p:sp>
        <p:nvSpPr>
          <p:cNvPr id="5124" name="Rectangle 2"/>
          <p:cNvSpPr>
            <a:spLocks noChangeArrowheads="1"/>
          </p:cNvSpPr>
          <p:nvPr/>
        </p:nvSpPr>
        <p:spPr bwMode="auto">
          <a:xfrm>
            <a:off x="714040" y="885707"/>
            <a:ext cx="7854439" cy="8123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next section will concentrate on </a:t>
            </a: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transformer less designs for Class A, A/B and B.</a:t>
            </a:r>
          </a:p>
          <a:p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 D amplifiers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are based around </a:t>
            </a:r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non-linear, switching designs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whilst Class A, A/B and B are linear analogue designs.</a:t>
            </a:r>
          </a:p>
          <a:p>
            <a:pPr eaLnBrk="0" hangingPunct="0"/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Class C is a non-linear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approach and is not used for conventional audio applications.</a:t>
            </a:r>
          </a:p>
          <a:p>
            <a:pPr eaLnBrk="0" hangingPunct="0"/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GB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Although Class A, A/B and B are linear amplifiers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, they are in practice pushed into their non-linear region due to the large amplitude nature of the signals.</a:t>
            </a:r>
          </a:p>
          <a:p>
            <a:pPr eaLnBrk="0" hangingPunct="0"/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/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This may lead to some noticeable distortion in some cases.</a:t>
            </a:r>
          </a:p>
          <a:p>
            <a:pPr eaLnBrk="0" hangingPunct="0"/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/>
            <a:endParaRPr lang="en-GB" sz="26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3AB3C12-390F-49A0-958E-BAD9F6D1C6AF}" type="slidenum">
              <a:rPr lang="en-GB"/>
              <a:pPr/>
              <a:t>4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714040" y="787294"/>
            <a:ext cx="8160456" cy="6599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ctr">
              <a:defRPr/>
            </a:pPr>
            <a:r>
              <a:rPr 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A Operation</a:t>
            </a:r>
          </a:p>
          <a:p>
            <a:pPr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The operating point (Q-point) of a class-A amplifier is so selected that the collector current exists at all times over the period of the input signal (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360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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of conduction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). </a:t>
            </a:r>
          </a:p>
          <a:p>
            <a:pPr eaLnBrk="0" hangingPunct="0">
              <a:defRPr/>
            </a:pPr>
            <a:endParaRPr lang="en-US" sz="2600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Class A operation yields;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buFontTx/>
              <a:buChar char="•"/>
              <a:defRPr/>
            </a:pP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low distortion</a:t>
            </a:r>
          </a:p>
          <a:p>
            <a:pPr eaLnBrk="0" hangingPunct="0">
              <a:buFontTx/>
              <a:buChar char="•"/>
              <a:defRPr/>
            </a:pP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low power efficiency</a:t>
            </a:r>
          </a:p>
          <a:p>
            <a:pPr eaLnBrk="0" hangingPunct="0">
              <a:buFontTx/>
              <a:buChar char="•"/>
              <a:defRPr/>
            </a:pP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relatively high voltage gain. </a:t>
            </a:r>
          </a:p>
          <a:p>
            <a:pPr eaLnBrk="0" hangingPunct="0">
              <a:buFontTx/>
              <a:buChar char="•"/>
              <a:defRPr/>
            </a:pPr>
            <a:endParaRPr lang="en-US" sz="2600" b="1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A single transistor handles all of the input signal swing.</a:t>
            </a: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D5EA599-7978-4831-A616-77A3E7C8B6A6}" type="slidenum">
              <a:rPr lang="en-GB"/>
              <a:pPr/>
              <a:t>5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612034" y="590471"/>
            <a:ext cx="7956445" cy="1491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0"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Typical class A amplifier biasing.</a:t>
            </a:r>
          </a:p>
          <a:p>
            <a:pPr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cs typeface="Times New Roman" pitchFamily="18" charset="0"/>
            </a:endParaRPr>
          </a:p>
          <a:p>
            <a:pPr eaLnBrk="0" hangingPunct="0">
              <a:defRPr/>
            </a:pPr>
            <a:endParaRPr lang="en-GB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816046" y="1082530"/>
            <a:ext cx="7446416" cy="954594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119942" tIns="59971" rIns="119942" bIns="59971"/>
          <a:lstStyle/>
          <a:p>
            <a:pPr algn="just" eaLnBrk="0" hangingPunct="0">
              <a:defRPr/>
            </a:pPr>
            <a:r>
              <a:rPr lang="en-US" sz="2400" dirty="0">
                <a:latin typeface="Arial Rounded MT Bold" pitchFamily="34" charset="0"/>
              </a:rPr>
              <a:t>Point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“A”</a:t>
            </a:r>
            <a:r>
              <a:rPr lang="en-US" sz="2400" dirty="0">
                <a:latin typeface="Arial Rounded MT Bold" pitchFamily="34" charset="0"/>
              </a:rPr>
              <a:t> marks the position of the biasing for a class “A” amplifier.</a:t>
            </a:r>
          </a:p>
          <a:p>
            <a:pPr algn="just" eaLnBrk="0" hangingPunct="0">
              <a:defRPr/>
            </a:pPr>
            <a:endParaRPr lang="en-US" sz="2400" dirty="0">
              <a:latin typeface="Arial Rounded MT Bold" pitchFamily="34" charset="0"/>
            </a:endParaRPr>
          </a:p>
          <a:p>
            <a:pPr algn="just" eaLnBrk="0" hangingPunct="0">
              <a:defRPr/>
            </a:pPr>
            <a:r>
              <a:rPr lang="en-US" sz="2400" dirty="0">
                <a:latin typeface="Arial Rounded MT Bold" pitchFamily="34" charset="0"/>
              </a:rPr>
              <a:t>The bias point is shown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approximately mid-way along the linear region</a:t>
            </a:r>
            <a:r>
              <a:rPr lang="en-US" sz="2400" dirty="0">
                <a:latin typeface="Arial Rounded MT Bold" pitchFamily="34" charset="0"/>
              </a:rPr>
              <a:t> of the base/emitter diode bias.</a:t>
            </a:r>
          </a:p>
          <a:p>
            <a:pPr algn="just" eaLnBrk="0" hangingPunct="0">
              <a:defRPr/>
            </a:pPr>
            <a:endParaRPr lang="en-US" sz="2400" dirty="0">
              <a:latin typeface="Arial Rounded MT Bold" pitchFamily="34" charset="0"/>
            </a:endParaRPr>
          </a:p>
          <a:p>
            <a:pPr algn="just" eaLnBrk="0" hangingPunct="0">
              <a:defRPr/>
            </a:pPr>
            <a:r>
              <a:rPr lang="en-US" sz="2400" dirty="0">
                <a:latin typeface="Arial Rounded MT Bold" pitchFamily="34" charset="0"/>
              </a:rPr>
              <a:t>This will set up the quiescent collector bias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(V</a:t>
            </a:r>
            <a:r>
              <a:rPr lang="en-US" sz="2400" baseline="-25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CQ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)  approximately  mid-way</a:t>
            </a:r>
            <a:r>
              <a:rPr lang="en-US" sz="2400" dirty="0">
                <a:latin typeface="Arial Rounded MT Bold" pitchFamily="34" charset="0"/>
              </a:rPr>
              <a:t> between the power rails.</a:t>
            </a:r>
          </a:p>
          <a:p>
            <a:pPr algn="just" eaLnBrk="0" hangingPunct="0">
              <a:defRPr/>
            </a:pPr>
            <a:endParaRPr lang="en-US" sz="2400" dirty="0">
              <a:latin typeface="Arial Rounded MT Bold" pitchFamily="34" charset="0"/>
            </a:endParaRPr>
          </a:p>
          <a:p>
            <a:pPr algn="just" eaLnBrk="0" hangingPunct="0">
              <a:defRPr/>
            </a:pPr>
            <a:r>
              <a:rPr lang="en-US" sz="2400" dirty="0">
                <a:latin typeface="Arial Rounded MT Bold" pitchFamily="34" charset="0"/>
              </a:rPr>
              <a:t>This means that there is </a:t>
            </a:r>
            <a:r>
              <a:rPr lang="en-US" sz="24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always collector current flowing</a:t>
            </a:r>
            <a:r>
              <a:rPr lang="en-US" sz="2400" dirty="0">
                <a:latin typeface="Arial Rounded MT Bold" pitchFamily="34" charset="0"/>
              </a:rPr>
              <a:t> through the transistor, even if there is no input signal present.</a:t>
            </a:r>
          </a:p>
        </p:txBody>
      </p:sp>
      <p:pic>
        <p:nvPicPr>
          <p:cNvPr id="7174" name="Picture 4" descr="~AUT000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4097" y="6396765"/>
            <a:ext cx="5712319" cy="4266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819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F358BB1-CBD5-43F2-B66B-215F46A4F38E}" type="slidenum">
              <a:rPr lang="en-GB"/>
              <a:pPr/>
              <a:t>6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918051" y="787295"/>
            <a:ext cx="7650428" cy="5722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just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Class 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amplifiers are therefore 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quite inefficient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because they are constantly carrying a </a:t>
            </a:r>
            <a:r>
              <a:rPr lang="en-GB" sz="2600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. collector current even though there may be no input signal present.</a:t>
            </a:r>
          </a:p>
          <a:p>
            <a:pPr algn="just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collector current is multiplied by V</a:t>
            </a:r>
            <a:r>
              <a:rPr lang="en-GB" sz="2600" baseline="-30000" dirty="0">
                <a:latin typeface="Arial Rounded MT Bold" pitchFamily="34" charset="0"/>
                <a:cs typeface="Times New Roman" pitchFamily="18" charset="0"/>
              </a:rPr>
              <a:t>CQ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to define the power dissipated in the transistor.</a:t>
            </a:r>
          </a:p>
          <a:p>
            <a:pPr algn="just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To achieve a more efficient amplifier we need to remove the relatively high quiescent collector current. This is achievable using Class B biasing. </a:t>
            </a: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9E418C2-EBC5-4599-8ACA-7915FB52E5F1}" type="slidenum">
              <a:rPr lang="en-GB"/>
              <a:pPr/>
              <a:t>7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918051" y="787294"/>
            <a:ext cx="7650428" cy="9800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ctr">
              <a:defRPr/>
            </a:pPr>
            <a:r>
              <a:rPr 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B Operation</a:t>
            </a:r>
            <a:endParaRPr lang="en-GB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US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For the class-B operation, the Q-point is selected in such a way that the collector current exists only for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ONE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half-cycle of the input signal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  <a:cs typeface="Times New Roman" pitchFamily="18" charset="0"/>
              </a:rPr>
              <a:t>(180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 of conduction).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The transistor is biased essentially at the cut-off point.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The absence of the other  half-cycle in the output waveform results in high distortion of the output signal. 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For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class B, two transistors are used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, one to handle the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positive half cycle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of the input and the other to handle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the negative half cycle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 of the input.</a:t>
            </a:r>
          </a:p>
          <a:p>
            <a:pPr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  <a:sym typeface="Symbol" pitchFamily="18" charset="2"/>
              </a:rPr>
              <a:t>For this type of operation the input signal can have a larger magnitude than that of the class-A operation. </a:t>
            </a: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  <a:p>
            <a:pPr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024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F6B480D-B89F-4478-A44F-E4991A7F0781}" type="slidenum">
              <a:rPr lang="en-GB"/>
              <a:pPr/>
              <a:t>8</a:t>
            </a:fld>
            <a:endParaRPr lang="en-GB"/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918051" y="787294"/>
            <a:ext cx="7752433" cy="1060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0">
            <a:spAutoFit/>
          </a:bodyPr>
          <a:lstStyle/>
          <a:p>
            <a:pPr>
              <a:defRPr/>
            </a:pPr>
            <a:r>
              <a:rPr lang="en-GB" sz="3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Typical class B amplifier biasing.</a:t>
            </a:r>
          </a:p>
          <a:p>
            <a:pPr eaLnBrk="0" hangingPunct="0">
              <a:defRPr/>
            </a:pPr>
            <a:endParaRPr lang="en-GB" dirty="0"/>
          </a:p>
        </p:txBody>
      </p:sp>
      <p:pic>
        <p:nvPicPr>
          <p:cNvPr id="10245" name="Picture 2" descr="~AUT0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120" y="1968236"/>
            <a:ext cx="4692262" cy="4260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Rectangle 4"/>
          <p:cNvSpPr>
            <a:spLocks noChangeArrowheads="1"/>
          </p:cNvSpPr>
          <p:nvPr/>
        </p:nvSpPr>
        <p:spPr bwMode="auto">
          <a:xfrm>
            <a:off x="0" y="4953393"/>
            <a:ext cx="9180513" cy="598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endParaRPr lang="en-US"/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714040" y="6495177"/>
            <a:ext cx="7752433" cy="4034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119942" tIns="59971" rIns="119942" bIns="59971"/>
          <a:lstStyle/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</a:rPr>
              <a:t>With Class B biasing the bias point is placed as shown at point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“B”.</a:t>
            </a:r>
            <a:r>
              <a:rPr lang="en-US" sz="2600" b="1" dirty="0">
                <a:latin typeface="Arial Rounded MT Bold" pitchFamily="34" charset="0"/>
              </a:rPr>
              <a:t> </a:t>
            </a: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</a:rPr>
              <a:t>This means that some of the input signal is being used to forward bias the base/emitter diode into conduction before amplification takes place.</a:t>
            </a: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</a:rPr>
              <a:t>Obviously, some of the input signal swing passes through the non-linear part of the diode characteristic</a:t>
            </a:r>
            <a:r>
              <a:rPr lang="en-US" sz="2600" dirty="0">
                <a:latin typeface="Arial Rounded MT Bold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126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FBDFF01-18FC-4DD9-ADE2-141BF0D2AB6A}" type="slidenum">
              <a:rPr lang="en-GB"/>
              <a:pPr/>
              <a:t>9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714040" y="885706"/>
            <a:ext cx="7854439" cy="101238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Biasing the base at cut-off means that the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collector current will also be zero for zero input signal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i.e. the quiescent collector current I</a:t>
            </a:r>
            <a:r>
              <a:rPr lang="en-US" sz="2600" baseline="-300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CQ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will be zero and hence collector dissipation will be zero.</a:t>
            </a:r>
          </a:p>
          <a:p>
            <a:pPr>
              <a:defRPr/>
            </a:pPr>
            <a:endParaRPr lang="en-US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This therefore increase the efficiency of the transistor since it now will only carry current when a non- zero input is present.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Remember that two transistors are required. </a:t>
            </a: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The other is needed to handle the negative half cycle.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This detail will be explained later in the notes. 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Because of the non-linear amplification of the input signal near the turn-on part of the diode characteristic, the Class B amplifier suffers distortion. </a:t>
            </a: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This distortion is obviously a disadvantage and has to be catered for. This type of distortion is known as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“CROSSOVER DISTORTION”.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See later notes!</a:t>
            </a: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229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DAD71C7-4773-4231-8E0D-DAC440B3BEE0}" type="slidenum">
              <a:rPr lang="en-GB"/>
              <a:pPr/>
              <a:t>10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714040" y="688882"/>
            <a:ext cx="7854439" cy="102007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A compromise between the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improved efficiency but increased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distortion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b="1" dirty="0" err="1">
                <a:latin typeface="Arial Rounded MT Bold" pitchFamily="34" charset="0"/>
                <a:cs typeface="Times New Roman" pitchFamily="18" charset="0"/>
              </a:rPr>
              <a:t>realised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in Class B amplifiers is the Class A/B amplifier, which, as its name suggests, is an amplifier who’s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biasing is somewhere between that of Class A and Class B.</a:t>
            </a:r>
          </a:p>
          <a:p>
            <a:pPr>
              <a:defRPr/>
            </a:pPr>
            <a:endParaRPr lang="en-US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US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ctr">
              <a:defRPr/>
            </a:pPr>
            <a:r>
              <a:rPr 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A/B operation.</a:t>
            </a:r>
            <a:endParaRPr lang="en-GB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Here the point AB marks the bias point, lying approximately halfway between cut-off and the Class A and Class B bias point.</a:t>
            </a:r>
          </a:p>
          <a:p>
            <a:pPr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This is a compromise and still leaves some distortion but not as much as with Class B.</a:t>
            </a:r>
          </a:p>
          <a:p>
            <a:pPr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Class A/B amplifiers are commercially used but careful Class B design, utilising </a:t>
            </a:r>
            <a:r>
              <a:rPr lang="en-GB" sz="2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negative feedback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, can lead to reduced distortion Class B designs.</a:t>
            </a:r>
          </a:p>
          <a:p>
            <a:pPr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/>
            </a:r>
            <a:br>
              <a:rPr lang="en-GB" sz="2600" dirty="0">
                <a:latin typeface="Arial Rounded MT Bold" pitchFamily="34" charset="0"/>
                <a:cs typeface="Times New Roman" pitchFamily="18" charset="0"/>
              </a:rPr>
            </a:b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GB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GB" sz="26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331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CD7356B-3789-4627-A3BE-7C0BF1BEC7D0}" type="slidenum">
              <a:rPr lang="en-GB"/>
              <a:pPr/>
              <a:t>11</a:t>
            </a:fld>
            <a:endParaRPr lang="en-GB"/>
          </a:p>
        </p:txBody>
      </p:sp>
      <p:pic>
        <p:nvPicPr>
          <p:cNvPr id="13316" name="Picture 2" descr="~AUT000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24068" y="984118"/>
            <a:ext cx="6528365" cy="4668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Rectangle 7"/>
          <p:cNvSpPr>
            <a:spLocks noChangeArrowheads="1"/>
          </p:cNvSpPr>
          <p:nvPr/>
        </p:nvSpPr>
        <p:spPr bwMode="auto">
          <a:xfrm>
            <a:off x="12751" y="4123044"/>
            <a:ext cx="9180513" cy="84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r>
              <a:rPr lang="en-GB" sz="1600" dirty="0">
                <a:cs typeface="Times New Roman" pitchFamily="18" charset="0"/>
              </a:rPr>
              <a:t/>
            </a:r>
            <a:br>
              <a:rPr lang="en-GB" sz="1600" dirty="0">
                <a:cs typeface="Times New Roman" pitchFamily="18" charset="0"/>
              </a:rPr>
            </a:br>
            <a:endParaRPr lang="en-GB" dirty="0"/>
          </a:p>
        </p:txBody>
      </p:sp>
      <p:sp>
        <p:nvSpPr>
          <p:cNvPr id="13318" name="Rectangle 8"/>
          <p:cNvSpPr>
            <a:spLocks noChangeArrowheads="1"/>
          </p:cNvSpPr>
          <p:nvPr/>
        </p:nvSpPr>
        <p:spPr bwMode="auto">
          <a:xfrm>
            <a:off x="12751" y="4889836"/>
            <a:ext cx="9180513" cy="598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433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EFE1325-00BF-4B30-A303-7A0B9A88189D}" type="slidenum">
              <a:rPr lang="en-GB"/>
              <a:pPr/>
              <a:t>12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714040" y="590471"/>
            <a:ext cx="7854439" cy="3475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ctr">
              <a:defRPr/>
            </a:pPr>
            <a:r>
              <a:rPr 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C operation.</a:t>
            </a:r>
          </a:p>
          <a:p>
            <a:pPr algn="ctr">
              <a:defRPr/>
            </a:pPr>
            <a:endParaRPr lang="en-GB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Class C amplifiers are even more efficient than Class B 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(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&gt; 75% possible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) but produce </a:t>
            </a:r>
            <a:r>
              <a:rPr lang="en-US" sz="26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severe </a:t>
            </a:r>
            <a:r>
              <a:rPr lang="en-US" sz="2600" dirty="0" smtClean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distortion </a:t>
            </a:r>
            <a:r>
              <a:rPr lang="en-US" sz="2600" dirty="0" smtClean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and are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not used for linear amplification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but may be used in </a:t>
            </a:r>
            <a:r>
              <a:rPr lang="en-US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TUNED AMPLIFIERS</a:t>
            </a:r>
            <a:r>
              <a:rPr lang="en-US" sz="26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and oscillators.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</a:endParaRPr>
          </a:p>
        </p:txBody>
      </p:sp>
      <p:sp>
        <p:nvSpPr>
          <p:cNvPr id="14341" name="Text Box 3"/>
          <p:cNvSpPr txBox="1">
            <a:spLocks noChangeArrowheads="1"/>
          </p:cNvSpPr>
          <p:nvPr/>
        </p:nvSpPr>
        <p:spPr bwMode="auto">
          <a:xfrm>
            <a:off x="714040" y="3838059"/>
            <a:ext cx="7548422" cy="255870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lIns="119942" tIns="59971" rIns="119942" bIns="59971"/>
          <a:lstStyle/>
          <a:p>
            <a:pPr eaLnBrk="0" hangingPunct="0"/>
            <a:r>
              <a:rPr lang="en-US" sz="2600" b="1" dirty="0">
                <a:latin typeface="Arial Rounded MT Bold" pitchFamily="34" charset="0"/>
              </a:rPr>
              <a:t>In this circuit the bias point is at “C”. </a:t>
            </a:r>
          </a:p>
          <a:p>
            <a:pPr eaLnBrk="0" hangingPunct="0"/>
            <a:endParaRPr lang="en-US" sz="2600" b="1" dirty="0">
              <a:latin typeface="Arial Rounded MT Bold" pitchFamily="34" charset="0"/>
            </a:endParaRPr>
          </a:p>
          <a:p>
            <a:pPr eaLnBrk="0" hangingPunct="0"/>
            <a:r>
              <a:rPr lang="en-US" sz="2600" b="1" dirty="0">
                <a:latin typeface="Arial Rounded MT Bold" pitchFamily="34" charset="0"/>
              </a:rPr>
              <a:t>The transistor is biased negatively on the base.</a:t>
            </a:r>
          </a:p>
          <a:p>
            <a:pPr eaLnBrk="0" hangingPunct="0"/>
            <a:endParaRPr lang="en-US" sz="2600" dirty="0">
              <a:latin typeface="Arial Rounded MT Bold" pitchFamily="34" charset="0"/>
            </a:endParaRPr>
          </a:p>
        </p:txBody>
      </p:sp>
      <p:pic>
        <p:nvPicPr>
          <p:cNvPr id="14342" name="Picture 4" descr="~AUT00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4097" y="5912908"/>
            <a:ext cx="6120342" cy="4524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7031EA3-C118-4119-8BBF-0AB48F6B8781}" type="slidenum">
              <a:rPr lang="en-GB"/>
              <a:pPr/>
              <a:t>13</a:t>
            </a:fld>
            <a:endParaRPr lang="en-GB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816046" y="787295"/>
            <a:ext cx="7548422" cy="7016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0">
            <a:spAutoFit/>
          </a:bodyPr>
          <a:lstStyle/>
          <a:p>
            <a:pPr algn="ctr">
              <a:defRPr/>
            </a:pPr>
            <a:r>
              <a:rPr lang="en-US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D operation</a:t>
            </a:r>
          </a:p>
          <a:p>
            <a:pPr algn="ctr">
              <a:defRPr/>
            </a:pPr>
            <a:endParaRPr lang="en-GB" b="1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Class D amplifiers are used  for audio amplification and very </a:t>
            </a:r>
            <a:r>
              <a:rPr lang="en-US" sz="2600" b="1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high levels of efficiency are achievable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. 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This type of amplifier has non-linear elements comprising its design.</a:t>
            </a:r>
          </a:p>
          <a:p>
            <a:pPr eaLnBrk="0" hangingPunct="0"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Transistors are used in their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switching mode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to implement this type of design.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Here the audio input is used to modulate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(change )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the width of a  pulse train that is filtered prior to application to its load.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GB" sz="26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02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66BBBDC-55C8-4519-B4F9-E2FE50521E89}" type="slidenum">
              <a:rPr lang="en-GB"/>
              <a:pPr/>
              <a:t>14</a:t>
            </a:fld>
            <a:endParaRPr lang="en-GB"/>
          </a:p>
        </p:txBody>
      </p:sp>
      <p:grpSp>
        <p:nvGrpSpPr>
          <p:cNvPr id="1030" name="Group 2"/>
          <p:cNvGrpSpPr>
            <a:grpSpLocks/>
          </p:cNvGrpSpPr>
          <p:nvPr/>
        </p:nvGrpSpPr>
        <p:grpSpPr bwMode="auto">
          <a:xfrm>
            <a:off x="612034" y="688883"/>
            <a:ext cx="8083952" cy="2411088"/>
            <a:chOff x="1260" y="3990"/>
            <a:chExt cx="9510" cy="2940"/>
          </a:xfrm>
        </p:grpSpPr>
        <p:sp>
          <p:nvSpPr>
            <p:cNvPr id="1036" name="Rectangle 3"/>
            <p:cNvSpPr>
              <a:spLocks noChangeArrowheads="1"/>
            </p:cNvSpPr>
            <p:nvPr/>
          </p:nvSpPr>
          <p:spPr bwMode="auto">
            <a:xfrm>
              <a:off x="5490" y="4650"/>
              <a:ext cx="2235" cy="135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7" name="Rectangle 4"/>
            <p:cNvSpPr>
              <a:spLocks noChangeArrowheads="1"/>
            </p:cNvSpPr>
            <p:nvPr/>
          </p:nvSpPr>
          <p:spPr bwMode="auto">
            <a:xfrm>
              <a:off x="8190" y="4665"/>
              <a:ext cx="1050" cy="133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8" name="Rectangle 5"/>
            <p:cNvSpPr>
              <a:spLocks noChangeArrowheads="1"/>
            </p:cNvSpPr>
            <p:nvPr/>
          </p:nvSpPr>
          <p:spPr bwMode="auto">
            <a:xfrm>
              <a:off x="3570" y="4665"/>
              <a:ext cx="1590" cy="1335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39" name="Line 6"/>
            <p:cNvSpPr>
              <a:spLocks noChangeShapeType="1"/>
            </p:cNvSpPr>
            <p:nvPr/>
          </p:nvSpPr>
          <p:spPr bwMode="auto">
            <a:xfrm>
              <a:off x="5145" y="5325"/>
              <a:ext cx="33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Line 7"/>
            <p:cNvSpPr>
              <a:spLocks noChangeShapeType="1"/>
            </p:cNvSpPr>
            <p:nvPr/>
          </p:nvSpPr>
          <p:spPr bwMode="auto">
            <a:xfrm>
              <a:off x="7605" y="5355"/>
              <a:ext cx="57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Rectangle 8"/>
            <p:cNvSpPr>
              <a:spLocks noChangeArrowheads="1"/>
            </p:cNvSpPr>
            <p:nvPr/>
          </p:nvSpPr>
          <p:spPr bwMode="auto">
            <a:xfrm>
              <a:off x="10035" y="5145"/>
              <a:ext cx="570" cy="57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2" name="AutoShape 9"/>
            <p:cNvSpPr>
              <a:spLocks noChangeArrowheads="1"/>
            </p:cNvSpPr>
            <p:nvPr/>
          </p:nvSpPr>
          <p:spPr bwMode="auto">
            <a:xfrm rot="-5400000">
              <a:off x="10410" y="5310"/>
              <a:ext cx="405" cy="315"/>
            </a:xfrm>
            <a:prstGeom prst="flowChartExtra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43" name="Line 10"/>
            <p:cNvSpPr>
              <a:spLocks noChangeShapeType="1"/>
            </p:cNvSpPr>
            <p:nvPr/>
          </p:nvSpPr>
          <p:spPr bwMode="auto">
            <a:xfrm>
              <a:off x="9240" y="5385"/>
              <a:ext cx="79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Line 11"/>
            <p:cNvSpPr>
              <a:spLocks noChangeShapeType="1"/>
            </p:cNvSpPr>
            <p:nvPr/>
          </p:nvSpPr>
          <p:spPr bwMode="auto">
            <a:xfrm>
              <a:off x="2220" y="4770"/>
              <a:ext cx="79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Line 12"/>
            <p:cNvSpPr>
              <a:spLocks noChangeShapeType="1"/>
            </p:cNvSpPr>
            <p:nvPr/>
          </p:nvSpPr>
          <p:spPr bwMode="auto">
            <a:xfrm>
              <a:off x="3030" y="4755"/>
              <a:ext cx="0" cy="51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Line 13"/>
            <p:cNvSpPr>
              <a:spLocks noChangeShapeType="1"/>
            </p:cNvSpPr>
            <p:nvPr/>
          </p:nvSpPr>
          <p:spPr bwMode="auto">
            <a:xfrm>
              <a:off x="3045" y="5265"/>
              <a:ext cx="51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4"/>
            <p:cNvSpPr>
              <a:spLocks noChangeShapeType="1"/>
            </p:cNvSpPr>
            <p:nvPr/>
          </p:nvSpPr>
          <p:spPr bwMode="auto">
            <a:xfrm>
              <a:off x="2235" y="5790"/>
              <a:ext cx="135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48" name="Group 15"/>
            <p:cNvGrpSpPr>
              <a:grpSpLocks/>
            </p:cNvGrpSpPr>
            <p:nvPr/>
          </p:nvGrpSpPr>
          <p:grpSpPr bwMode="auto">
            <a:xfrm>
              <a:off x="2235" y="3990"/>
              <a:ext cx="945" cy="555"/>
              <a:chOff x="1860" y="4065"/>
              <a:chExt cx="945" cy="555"/>
            </a:xfrm>
          </p:grpSpPr>
          <p:sp>
            <p:nvSpPr>
              <p:cNvPr id="1053" name="Line 16"/>
              <p:cNvSpPr>
                <a:spLocks noChangeShapeType="1"/>
              </p:cNvSpPr>
              <p:nvPr/>
            </p:nvSpPr>
            <p:spPr bwMode="auto">
              <a:xfrm flipV="1">
                <a:off x="1860" y="4065"/>
                <a:ext cx="225" cy="5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4" name="Line 17"/>
              <p:cNvSpPr>
                <a:spLocks noChangeShapeType="1"/>
              </p:cNvSpPr>
              <p:nvPr/>
            </p:nvSpPr>
            <p:spPr bwMode="auto">
              <a:xfrm>
                <a:off x="2085" y="4065"/>
                <a:ext cx="195" cy="55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5" name="Line 18"/>
              <p:cNvSpPr>
                <a:spLocks noChangeShapeType="1"/>
              </p:cNvSpPr>
              <p:nvPr/>
            </p:nvSpPr>
            <p:spPr bwMode="auto">
              <a:xfrm flipV="1">
                <a:off x="2280" y="4080"/>
                <a:ext cx="210" cy="54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6" name="Line 19"/>
              <p:cNvSpPr>
                <a:spLocks noChangeShapeType="1"/>
              </p:cNvSpPr>
              <p:nvPr/>
            </p:nvSpPr>
            <p:spPr bwMode="auto">
              <a:xfrm>
                <a:off x="2490" y="4080"/>
                <a:ext cx="180" cy="52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7" name="Line 20"/>
              <p:cNvSpPr>
                <a:spLocks noChangeShapeType="1"/>
              </p:cNvSpPr>
              <p:nvPr/>
            </p:nvSpPr>
            <p:spPr bwMode="auto">
              <a:xfrm flipV="1">
                <a:off x="2670" y="4290"/>
                <a:ext cx="135" cy="31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aphicFrame>
          <p:nvGraphicFramePr>
            <p:cNvPr id="1027" name="Object 21"/>
            <p:cNvGraphicFramePr>
              <a:graphicFrameLocks noChangeAspect="1"/>
            </p:cNvGraphicFramePr>
            <p:nvPr/>
          </p:nvGraphicFramePr>
          <p:xfrm>
            <a:off x="1512" y="5267"/>
            <a:ext cx="1185" cy="10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2" name="Bitmap Image" r:id="rId4" imgW="1371429" imgH="1190476" progId="PBrush">
                    <p:embed/>
                  </p:oleObj>
                </mc:Choice>
                <mc:Fallback>
                  <p:oleObj name="Bitmap Image" r:id="rId4" imgW="1371429" imgH="1190476" progId="PBrush">
                    <p:embed/>
                    <p:pic>
                      <p:nvPicPr>
                        <p:cNvPr id="0" name="Object 2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512" y="5267"/>
                          <a:ext cx="1185" cy="103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49" name="Text Box 22"/>
            <p:cNvSpPr txBox="1">
              <a:spLocks noChangeArrowheads="1"/>
            </p:cNvSpPr>
            <p:nvPr/>
          </p:nvSpPr>
          <p:spPr bwMode="auto">
            <a:xfrm>
              <a:off x="3615" y="4773"/>
              <a:ext cx="1455" cy="108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600" dirty="0"/>
                <a:t>Comparator</a:t>
              </a:r>
            </a:p>
          </p:txBody>
        </p:sp>
        <p:sp>
          <p:nvSpPr>
            <p:cNvPr id="1050" name="Text Box 23"/>
            <p:cNvSpPr txBox="1">
              <a:spLocks noChangeArrowheads="1"/>
            </p:cNvSpPr>
            <p:nvPr/>
          </p:nvSpPr>
          <p:spPr bwMode="auto">
            <a:xfrm>
              <a:off x="5565" y="4710"/>
              <a:ext cx="2100" cy="123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600" dirty="0"/>
                <a:t>Class D switching amplifier stage.</a:t>
              </a:r>
            </a:p>
            <a:p>
              <a:pPr eaLnBrk="0" hangingPunct="0"/>
              <a:endParaRPr lang="en-US" sz="1600" dirty="0"/>
            </a:p>
          </p:txBody>
        </p:sp>
        <p:sp>
          <p:nvSpPr>
            <p:cNvPr id="1051" name="Text Box 24"/>
            <p:cNvSpPr txBox="1">
              <a:spLocks noChangeArrowheads="1"/>
            </p:cNvSpPr>
            <p:nvPr/>
          </p:nvSpPr>
          <p:spPr bwMode="auto">
            <a:xfrm>
              <a:off x="8280" y="4755"/>
              <a:ext cx="885" cy="121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endParaRPr lang="en-US" sz="1600" dirty="0"/>
            </a:p>
            <a:p>
              <a:pPr eaLnBrk="0" hangingPunct="0"/>
              <a:r>
                <a:rPr lang="en-US" sz="1600" dirty="0"/>
                <a:t>Filter</a:t>
              </a:r>
            </a:p>
          </p:txBody>
        </p:sp>
        <p:sp>
          <p:nvSpPr>
            <p:cNvPr id="1052" name="Text Box 25"/>
            <p:cNvSpPr txBox="1">
              <a:spLocks noChangeArrowheads="1"/>
            </p:cNvSpPr>
            <p:nvPr/>
          </p:nvSpPr>
          <p:spPr bwMode="auto">
            <a:xfrm>
              <a:off x="1260" y="6210"/>
              <a:ext cx="1845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0" hangingPunct="0"/>
              <a:r>
                <a:rPr lang="en-US" sz="1600" dirty="0"/>
                <a:t>Audio input signal</a:t>
              </a:r>
            </a:p>
          </p:txBody>
        </p:sp>
      </p:grpSp>
      <p:pic>
        <p:nvPicPr>
          <p:cNvPr id="1031" name="Picture 2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2034" y="3641236"/>
            <a:ext cx="7548422" cy="2534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2" name="Rectangle 27"/>
          <p:cNvSpPr>
            <a:spLocks noChangeArrowheads="1"/>
          </p:cNvSpPr>
          <p:nvPr/>
        </p:nvSpPr>
        <p:spPr bwMode="auto">
          <a:xfrm>
            <a:off x="2142120" y="3346000"/>
            <a:ext cx="2856160" cy="39364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sp>
        <p:nvSpPr>
          <p:cNvPr id="1033" name="Rectangle 28"/>
          <p:cNvSpPr>
            <a:spLocks noChangeArrowheads="1"/>
          </p:cNvSpPr>
          <p:nvPr/>
        </p:nvSpPr>
        <p:spPr bwMode="auto">
          <a:xfrm>
            <a:off x="4998279" y="3542824"/>
            <a:ext cx="306017" cy="29523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graphicFrame>
        <p:nvGraphicFramePr>
          <p:cNvPr id="1026" name="Object 29"/>
          <p:cNvGraphicFramePr>
            <a:graphicFrameLocks noChangeAspect="1"/>
          </p:cNvGraphicFramePr>
          <p:nvPr/>
        </p:nvGraphicFramePr>
        <p:xfrm>
          <a:off x="1122063" y="6790412"/>
          <a:ext cx="6743002" cy="35018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Bitmap Image" r:id="rId7" imgW="2019048" imgH="1943371" progId="PBrush">
                  <p:embed/>
                </p:oleObj>
              </mc:Choice>
              <mc:Fallback>
                <p:oleObj name="Bitmap Image" r:id="rId7" imgW="2019048" imgH="1943371" progId="PBrush">
                  <p:embed/>
                  <p:pic>
                    <p:nvPicPr>
                      <p:cNvPr id="0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22063" y="6790412"/>
                        <a:ext cx="6743002" cy="350181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4" name="Text Box 30"/>
          <p:cNvSpPr txBox="1">
            <a:spLocks noChangeArrowheads="1"/>
          </p:cNvSpPr>
          <p:nvPr/>
        </p:nvSpPr>
        <p:spPr bwMode="auto">
          <a:xfrm>
            <a:off x="1428080" y="6888825"/>
            <a:ext cx="535530" cy="405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/>
          <a:lstStyle/>
          <a:p>
            <a:pPr eaLnBrk="0" hangingPunct="0"/>
            <a:r>
              <a:rPr lang="en-US" sz="2400" b="1" dirty="0"/>
              <a:t>x</a:t>
            </a:r>
          </a:p>
        </p:txBody>
      </p:sp>
      <p:sp>
        <p:nvSpPr>
          <p:cNvPr id="1035" name="Text Box 31"/>
          <p:cNvSpPr txBox="1">
            <a:spLocks noChangeArrowheads="1"/>
          </p:cNvSpPr>
          <p:nvPr/>
        </p:nvSpPr>
        <p:spPr bwMode="auto">
          <a:xfrm>
            <a:off x="4998280" y="9250707"/>
            <a:ext cx="701289" cy="615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/>
          <a:lstStyle/>
          <a:p>
            <a:pPr eaLnBrk="0" hangingPunct="0"/>
            <a:r>
              <a:rPr lang="en-US" sz="2400" b="1" dirty="0"/>
              <a:t>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27331DA-3B31-44C3-B027-DA84110A55F3}" type="slidenum">
              <a:rPr lang="en-GB"/>
              <a:pPr/>
              <a:t>15</a:t>
            </a:fld>
            <a:endParaRPr lang="en-GB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714040" y="885707"/>
            <a:ext cx="7752433" cy="8923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The audio input signal is fed into a comparator with a </a:t>
            </a:r>
            <a:r>
              <a:rPr lang="en-US" sz="2600" b="1" dirty="0" err="1">
                <a:latin typeface="Arial Rounded MT Bold" pitchFamily="34" charset="0"/>
                <a:cs typeface="Times New Roman" pitchFamily="18" charset="0"/>
              </a:rPr>
              <a:t>sawtooth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waveform.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The output of the comparator is a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pulsed waveform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where the width of the pulse is determined by the degree of overlap between the </a:t>
            </a:r>
            <a:r>
              <a:rPr lang="en-US" sz="2600" b="1" dirty="0" err="1">
                <a:latin typeface="Arial Rounded MT Bold" pitchFamily="34" charset="0"/>
                <a:cs typeface="Times New Roman" pitchFamily="18" charset="0"/>
              </a:rPr>
              <a:t>sinewave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and the triangle wave.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The variable width pulsed output from the comparator is then fed to the switching amplifier stage where the comparator output is amplified.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The output of the amplifier is the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pulse width modulated signal (PWM)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and this is passed through the filter which effectively averages out the area of each pulse and generates an analogue voltage proportional to its </a:t>
            </a:r>
            <a:r>
              <a:rPr lang="en-US" sz="2600" b="1" dirty="0" err="1">
                <a:latin typeface="Arial Rounded MT Bold" pitchFamily="34" charset="0"/>
                <a:cs typeface="Times New Roman" pitchFamily="18" charset="0"/>
              </a:rPr>
              <a:t>d.c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. average.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US" sz="2600" dirty="0"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0A05C5D-F8A3-44FA-963E-240909087551}" type="slidenum">
              <a:rPr lang="en-GB"/>
              <a:pPr/>
              <a:t>16</a:t>
            </a:fld>
            <a:endParaRPr lang="en-GB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408023" y="688883"/>
            <a:ext cx="8466473" cy="7723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High mark / space ration and therefore a high output voltage is produced at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“x”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At point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“y”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the output pulse is narrow and therefore its mark / space ratio is low and so the output </a:t>
            </a:r>
            <a:r>
              <a:rPr lang="en-US" sz="2600" b="1" dirty="0" err="1">
                <a:latin typeface="Arial Rounded MT Bold" pitchFamily="34" charset="0"/>
                <a:cs typeface="Times New Roman" pitchFamily="18" charset="0"/>
              </a:rPr>
              <a:t>sinewave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amplitude will be as shown at point “y”.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Since a </a:t>
            </a:r>
            <a:r>
              <a:rPr lang="en-US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switching transistor consumes no power when either ON or OFF it</a:t>
            </a: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 means that, theoretically it will consume no power at all and therefore will pas all of the supplied  power to the load.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en-US" sz="2600" b="1" dirty="0">
                <a:latin typeface="Arial Rounded MT Bold" pitchFamily="34" charset="0"/>
                <a:cs typeface="Times New Roman" pitchFamily="18" charset="0"/>
              </a:rPr>
              <a:t>In reality it takes time for a transistor to switch and during the switching time the transistor will consume a little power.</a:t>
            </a:r>
          </a:p>
          <a:p>
            <a:pPr>
              <a:defRPr/>
            </a:pPr>
            <a:endParaRPr lang="en-US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8F637C8-F9B5-48C1-9415-239058417884}" type="slidenum">
              <a:rPr lang="en-GB"/>
              <a:pPr/>
              <a:t>17</a:t>
            </a:fld>
            <a:endParaRPr lang="en-GB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714040" y="787294"/>
            <a:ext cx="7752433" cy="747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B and CLASS A/B AMPLIFIERS in more detail.</a:t>
            </a:r>
            <a:endParaRPr lang="en-GB" dirty="0">
              <a:solidFill>
                <a:schemeClr val="accent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Although it is possible to get Class A power amplifiers, they are relatively few compared to Class B and A/B amplifiers.</a:t>
            </a:r>
          </a:p>
          <a:p>
            <a:pPr algn="just"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Many audio purists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(audiophiles)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prefer the type of sound produced by modern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A VALVE amplifiers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.</a:t>
            </a:r>
          </a:p>
          <a:p>
            <a:pPr algn="just"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Many people prefer the sound produced by valve technology rather than that of transistors.</a:t>
            </a: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Due to the popularity of Class B and A/B for general commercial applications we will concentrate on these</a:t>
            </a:r>
            <a:r>
              <a:rPr lang="en-GB" sz="2600" b="1" dirty="0">
                <a:latin typeface="Arial Rounded MT Bold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7B62030-6ED3-4B9B-B174-B05753D1AFFA}" type="slidenum">
              <a:rPr lang="en-GB"/>
              <a:pPr/>
              <a:t>18</a:t>
            </a:fld>
            <a:endParaRPr lang="en-GB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918051" y="885707"/>
            <a:ext cx="7548422" cy="3584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0">
            <a:spAutoFit/>
          </a:bodyPr>
          <a:lstStyle/>
          <a:p>
            <a:pPr algn="ctr">
              <a:defRPr/>
            </a:pPr>
            <a:r>
              <a:rPr lang="en-GB" b="1" dirty="0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Class B, PUSH-PULL AMPLIFIER</a:t>
            </a:r>
          </a:p>
          <a:p>
            <a:pPr eaLnBrk="0" hangingPunct="0">
              <a:defRPr/>
            </a:pPr>
            <a:r>
              <a:rPr lang="en-GB" sz="1600" dirty="0">
                <a:cs typeface="Times New Roman" pitchFamily="18" charset="0"/>
              </a:rPr>
              <a:t> </a:t>
            </a:r>
          </a:p>
          <a:p>
            <a:pPr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The most common power amplifier arrangement is the 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Push-Pull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arrangement typically used in Class B and A/B.</a:t>
            </a:r>
          </a:p>
          <a:p>
            <a:pPr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The basic push-pull arrangement is shown below.</a:t>
            </a: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</a:endParaRPr>
          </a:p>
        </p:txBody>
      </p:sp>
      <p:pic>
        <p:nvPicPr>
          <p:cNvPr id="19461" name="Picture 3" descr="~AUT000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040" y="4526942"/>
            <a:ext cx="7956445" cy="441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575A249-2B96-4086-BAB4-03BB8C29F411}" type="slidenum">
              <a:rPr lang="en-GB"/>
              <a:pPr/>
              <a:t>19</a:t>
            </a:fld>
            <a:endParaRPr lang="en-GB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714040" y="885707"/>
            <a:ext cx="7854439" cy="852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algn="just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An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n-p-n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device biased in Class B will be </a:t>
            </a:r>
            <a:r>
              <a:rPr lang="en-GB" sz="2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turned on</a:t>
            </a:r>
            <a:r>
              <a:rPr lang="en-GB" sz="2600" b="1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by a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positive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going input signal.</a:t>
            </a:r>
          </a:p>
          <a:p>
            <a:pPr algn="just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A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p-n-p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device in Class B will be </a:t>
            </a:r>
            <a:r>
              <a:rPr lang="en-GB" sz="2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turned on</a:t>
            </a:r>
            <a:r>
              <a:rPr lang="en-GB" sz="2600" b="1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by a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negative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going input signal.</a:t>
            </a:r>
          </a:p>
          <a:p>
            <a:pPr algn="just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It is sound reasoning then to use an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n-p-n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transistor to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amplify the positive half cycles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while a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p-n-p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device handles the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negative half cycles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as shown above. </a:t>
            </a:r>
          </a:p>
          <a:p>
            <a:pPr algn="just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Each transistor only handles 180° of input signal but by joining the two transistors together in the correct way a full cycle (360°) of output signal can be obtained. </a:t>
            </a:r>
          </a:p>
          <a:p>
            <a:pPr algn="just" eaLnBrk="0" hangingPunct="0">
              <a:defRPr/>
            </a:pPr>
            <a:endParaRPr lang="en-GB" sz="2600" b="1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When there is no input signal connected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(under quiescent conditions)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both 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T1 and T2 are off.</a:t>
            </a:r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 So no current flows in the output -</a:t>
            </a:r>
            <a:r>
              <a:rPr lang="en-GB" sz="2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most efficient!</a:t>
            </a:r>
          </a:p>
          <a:p>
            <a:pPr algn="just" eaLnBrk="0" hangingPunct="0">
              <a:defRPr/>
            </a:pPr>
            <a:endParaRPr lang="en-GB" sz="2600" b="1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B032C40-EF0C-4D4F-A526-BC937ED4269D}" type="slidenum">
              <a:rPr lang="en-GB"/>
              <a:pPr/>
              <a:t>20</a:t>
            </a:fld>
            <a:endParaRPr lang="en-GB"/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816045" y="492059"/>
            <a:ext cx="7956445" cy="10031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19942" tIns="59971" rIns="119942" bIns="59971">
            <a:spAutoFit/>
          </a:bodyPr>
          <a:lstStyle/>
          <a:p>
            <a:pPr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As the input swings positive T1 conducts and collector current (</a:t>
            </a:r>
            <a:r>
              <a:rPr lang="en-GB" sz="2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lc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)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flows (since </a:t>
            </a:r>
            <a:r>
              <a:rPr lang="en-GB" sz="2600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le = </a:t>
            </a:r>
            <a:r>
              <a:rPr lang="en-GB" sz="2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lc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)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through RL developing a voltage (</a:t>
            </a:r>
            <a:r>
              <a:rPr lang="en-GB" sz="2600" dirty="0" err="1"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) across it. </a:t>
            </a: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When the input goes negative T2 conducts </a:t>
            </a:r>
            <a:r>
              <a:rPr lang="en-GB" sz="2600" dirty="0" err="1">
                <a:latin typeface="Arial Rounded MT Bold" pitchFamily="34" charset="0"/>
                <a:cs typeface="Times New Roman" pitchFamily="18" charset="0"/>
              </a:rPr>
              <a:t>lc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and le flows and current flows in RL so </a:t>
            </a:r>
            <a:r>
              <a:rPr lang="en-GB" sz="2600" dirty="0" err="1"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 is developed across it. (Think of it as T1 </a:t>
            </a:r>
            <a:r>
              <a:rPr lang="en-GB" sz="2600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pushing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current through RL while T2 </a:t>
            </a:r>
            <a:r>
              <a:rPr lang="en-GB" sz="2600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pulls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it through RL. ) </a:t>
            </a:r>
          </a:p>
          <a:p>
            <a:pPr algn="just" eaLnBrk="0" hangingPunct="0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The transistors complement each other in as much that when TI is on T2 must be off because it is reverse biased, and vice versa.</a:t>
            </a:r>
          </a:p>
          <a:p>
            <a:pPr algn="just" eaLnBrk="0" hangingPunct="0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Both transistors are biased at </a:t>
            </a:r>
            <a:r>
              <a:rPr lang="en-GB" sz="2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cut-off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which means the input signal must first overcome the base-emitter voltage (V</a:t>
            </a:r>
            <a:r>
              <a:rPr lang="en-GB" sz="2600" baseline="-30000" dirty="0">
                <a:latin typeface="Arial Rounded MT Bold" pitchFamily="34" charset="0"/>
                <a:cs typeface="Times New Roman" pitchFamily="18" charset="0"/>
              </a:rPr>
              <a:t>BE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) to turn them on.</a:t>
            </a:r>
          </a:p>
          <a:p>
            <a:pPr algn="just" eaLnBrk="0" hangingPunct="0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algn="just" eaLnBrk="0" hangingPunct="0">
              <a:defRPr/>
            </a:pP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This is about 0.6 V for a silicon-device but the input characteristic is non-linear, virtually no base current 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(</a:t>
            </a:r>
            <a:r>
              <a:rPr lang="en-GB" sz="2600" b="1" dirty="0" err="1">
                <a:latin typeface="Arial Rounded MT Bold" pitchFamily="34" charset="0"/>
                <a:cs typeface="Times New Roman" pitchFamily="18" charset="0"/>
              </a:rPr>
              <a:t>I</a:t>
            </a:r>
            <a:r>
              <a:rPr lang="en-GB" sz="2600" b="1" baseline="-30000" dirty="0" err="1">
                <a:latin typeface="Arial Rounded MT Bold" pitchFamily="34" charset="0"/>
                <a:cs typeface="Times New Roman" pitchFamily="18" charset="0"/>
              </a:rPr>
              <a:t>b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) </a:t>
            </a:r>
            <a:r>
              <a:rPr lang="en-GB" sz="2600" dirty="0">
                <a:latin typeface="Arial Rounded MT Bold" pitchFamily="34" charset="0"/>
                <a:cs typeface="Times New Roman" pitchFamily="18" charset="0"/>
              </a:rPr>
              <a:t>will flow until Vin reaches about 0.6 V  thus producing distortion in the output signal known as </a:t>
            </a:r>
            <a:r>
              <a:rPr lang="en-GB" sz="26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crossover distortion</a:t>
            </a:r>
            <a:r>
              <a:rPr lang="en-GB" sz="2600" i="1" dirty="0">
                <a:latin typeface="Arial Rounded MT Bold" pitchFamily="34" charset="0"/>
                <a:cs typeface="Times New Roman" pitchFamily="18" charset="0"/>
              </a:rPr>
              <a:t>. </a:t>
            </a: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  <a:p>
            <a:pPr eaLnBrk="0" hangingPunct="0">
              <a:defRPr/>
            </a:pPr>
            <a:endParaRPr lang="en-GB" sz="2600" dirty="0">
              <a:latin typeface="Arial Rounded MT Bold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E2F2DB8-2CD7-489F-85FA-38AD27B6060F}" type="slidenum">
              <a:rPr lang="en-GB"/>
              <a:pPr/>
              <a:t>21</a:t>
            </a:fld>
            <a:endParaRPr lang="en-GB"/>
          </a:p>
        </p:txBody>
      </p:sp>
      <p:sp>
        <p:nvSpPr>
          <p:cNvPr id="22532" name="Rectangle 2"/>
          <p:cNvSpPr>
            <a:spLocks noChangeArrowheads="1"/>
          </p:cNvSpPr>
          <p:nvPr/>
        </p:nvSpPr>
        <p:spPr bwMode="auto">
          <a:xfrm>
            <a:off x="714040" y="688883"/>
            <a:ext cx="7650428" cy="1075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Arial Rounded MT Bold" pitchFamily="34" charset="0"/>
                <a:cs typeface="Times New Roman" pitchFamily="18" charset="0"/>
              </a:rPr>
              <a:t>Cross-Over  Distortion.</a:t>
            </a:r>
          </a:p>
          <a:p>
            <a:endParaRPr lang="en-GB" b="1">
              <a:solidFill>
                <a:schemeClr val="accent2"/>
              </a:solidFill>
              <a:latin typeface="Arial Rounded MT Bold" pitchFamily="34" charset="0"/>
              <a:cs typeface="Times New Roman" pitchFamily="18" charset="0"/>
            </a:endParaRPr>
          </a:p>
        </p:txBody>
      </p:sp>
      <p:pic>
        <p:nvPicPr>
          <p:cNvPr id="22533" name="Picture 3" descr="~AUT000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2063" y="1771412"/>
            <a:ext cx="7344410" cy="8365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Rectangle 4"/>
          <p:cNvSpPr>
            <a:spLocks noChangeArrowheads="1"/>
          </p:cNvSpPr>
          <p:nvPr/>
        </p:nvSpPr>
        <p:spPr bwMode="auto">
          <a:xfrm>
            <a:off x="918051" y="9152295"/>
            <a:ext cx="8058450" cy="137776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sp>
        <p:nvSpPr>
          <p:cNvPr id="22535" name="Rectangle 5"/>
          <p:cNvSpPr>
            <a:spLocks noChangeArrowheads="1"/>
          </p:cNvSpPr>
          <p:nvPr/>
        </p:nvSpPr>
        <p:spPr bwMode="auto">
          <a:xfrm>
            <a:off x="714040" y="7774530"/>
            <a:ext cx="1632091" cy="49205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2355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996321-B313-48EF-BEA7-D4AF1B48FF6E}" type="slidenum">
              <a:rPr lang="en-GB"/>
              <a:pPr/>
              <a:t>22</a:t>
            </a:fld>
            <a:endParaRPr lang="en-GB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0" y="688883"/>
            <a:ext cx="8670485" cy="3722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19942" tIns="59971" rIns="119942" bIns="59971">
            <a:spAutoFit/>
          </a:bodyPr>
          <a:lstStyle/>
          <a:p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There are many techniques for dealing with crossover distortion. Some involve biasing up the base ( Class A/B) and some involve utilising negative feedback.</a:t>
            </a:r>
          </a:p>
          <a:p>
            <a:pPr eaLnBrk="0" hangingPunct="0"/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 eaLnBrk="0" hangingPunct="0"/>
            <a:r>
              <a:rPr lang="en-GB" sz="2600" b="1" dirty="0">
                <a:latin typeface="Arial Rounded MT Bold" pitchFamily="34" charset="0"/>
                <a:cs typeface="Times New Roman" pitchFamily="18" charset="0"/>
              </a:rPr>
              <a:t>An example of adjusting the biasing of the output stage to minimise crossover  distortion is shown below.</a:t>
            </a:r>
          </a:p>
          <a:p>
            <a:pPr eaLnBrk="0" hangingPunct="0"/>
            <a:endParaRPr lang="en-GB" sz="2600" dirty="0">
              <a:latin typeface="Arial Rounded MT Bold" pitchFamily="34" charset="0"/>
            </a:endParaRPr>
          </a:p>
        </p:txBody>
      </p:sp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0057" y="4625353"/>
            <a:ext cx="7242405" cy="62409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Rectangle 5"/>
          <p:cNvSpPr>
            <a:spLocks noChangeArrowheads="1"/>
          </p:cNvSpPr>
          <p:nvPr/>
        </p:nvSpPr>
        <p:spPr bwMode="auto">
          <a:xfrm>
            <a:off x="816046" y="4526942"/>
            <a:ext cx="7548422" cy="39364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sp>
        <p:nvSpPr>
          <p:cNvPr id="23559" name="Rectangle 6"/>
          <p:cNvSpPr>
            <a:spLocks noChangeArrowheads="1"/>
          </p:cNvSpPr>
          <p:nvPr/>
        </p:nvSpPr>
        <p:spPr bwMode="auto">
          <a:xfrm>
            <a:off x="714040" y="4526941"/>
            <a:ext cx="612034" cy="196823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CA164C3-C645-49C5-B35E-84054B16D742}" type="slidenum">
              <a:rPr lang="en-GB"/>
              <a:pPr/>
              <a:t>23</a:t>
            </a:fld>
            <a:endParaRPr lang="en-GB"/>
          </a:p>
        </p:txBody>
      </p:sp>
      <p:sp>
        <p:nvSpPr>
          <p:cNvPr id="24581" name="Rectangle 3"/>
          <p:cNvSpPr>
            <a:spLocks noChangeArrowheads="1"/>
          </p:cNvSpPr>
          <p:nvPr/>
        </p:nvSpPr>
        <p:spPr bwMode="auto">
          <a:xfrm>
            <a:off x="714040" y="8857060"/>
            <a:ext cx="7956445" cy="15745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sp>
        <p:nvSpPr>
          <p:cNvPr id="24582" name="Rectangle 4"/>
          <p:cNvSpPr>
            <a:spLocks noChangeArrowheads="1"/>
          </p:cNvSpPr>
          <p:nvPr/>
        </p:nvSpPr>
        <p:spPr bwMode="auto">
          <a:xfrm>
            <a:off x="816045" y="7380883"/>
            <a:ext cx="1530086" cy="492059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lIns="119942" tIns="59971" rIns="119942" bIns="59971" anchor="ctr"/>
          <a:lstStyle/>
          <a:p>
            <a:endParaRPr lang="en-US"/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286861" y="1000638"/>
            <a:ext cx="8128636" cy="852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19942" tIns="59971" rIns="119942" bIns="59971" numCol="1" anchor="ctr" anchorCtr="0" compatLnSpc="1">
            <a:prstTxWarp prst="textNoShape">
              <a:avLst/>
            </a:prstTxWarp>
            <a:spAutoFit/>
          </a:bodyPr>
          <a:lstStyle/>
          <a:p>
            <a:pPr algn="ctr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Practical AB biasing </a:t>
            </a:r>
          </a:p>
          <a:p>
            <a:pPr algn="ctr" defTabSz="1199418" eaLnBrk="0" hangingPunct="0"/>
            <a:endParaRPr lang="en-GB" sz="2600" b="1" dirty="0" smtClean="0">
              <a:latin typeface="Arial Rounded MT Bold" pitchFamily="34" charset="0"/>
            </a:endParaRPr>
          </a:p>
          <a:p>
            <a:pPr algn="just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Two Si diodes are used to provide a forward bias on the two transistor bases. </a:t>
            </a:r>
            <a:endParaRPr lang="en-GB" sz="2600" b="1" dirty="0" smtClean="0">
              <a:latin typeface="Arial Rounded MT Bold" pitchFamily="34" charset="0"/>
            </a:endParaRPr>
          </a:p>
          <a:p>
            <a:pPr algn="just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The voltage drop (0.6 V approx. ) across Dl forward biases T1 slightly while the voltage drop across D2 forward biases T2.</a:t>
            </a:r>
          </a:p>
          <a:p>
            <a:pPr algn="just" defTabSz="1199418" eaLnBrk="0" hangingPunct="0"/>
            <a:endParaRPr lang="en-GB" sz="2600" b="1" dirty="0">
              <a:latin typeface="Arial Rounded MT Bold" pitchFamily="34" charset="0"/>
              <a:ea typeface="Times New Roman" pitchFamily="18" charset="0"/>
            </a:endParaRPr>
          </a:p>
          <a:p>
            <a:pPr algn="just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In this way both transistors are turned on slightly so that the non-linear part of the input characteristic is overcome.</a:t>
            </a:r>
          </a:p>
          <a:p>
            <a:pPr algn="just" defTabSz="1199418" eaLnBrk="0" hangingPunct="0"/>
            <a:endParaRPr lang="en-GB" sz="2600" b="1" dirty="0" smtClean="0">
              <a:latin typeface="Arial Rounded MT Bold" pitchFamily="34" charset="0"/>
            </a:endParaRPr>
          </a:p>
          <a:p>
            <a:pPr algn="just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The advantage offered by using diodes is that since they are manufactured from the same material as the transistor (silicon) they will have similar temperature characteristics.</a:t>
            </a:r>
          </a:p>
          <a:p>
            <a:pPr algn="just" defTabSz="1199418" eaLnBrk="0" hangingPunct="0"/>
            <a:endParaRPr lang="en-GB" sz="2600" b="1" dirty="0">
              <a:latin typeface="Arial Rounded MT Bold" pitchFamily="34" charset="0"/>
              <a:ea typeface="Times New Roman" pitchFamily="18" charset="0"/>
            </a:endParaRPr>
          </a:p>
          <a:p>
            <a:pPr algn="just" defTabSz="1199418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If the diodes are mounted on the same heat sink as the transistors they will undergo the same voltage change with temperature and the biasing will remain constant. </a:t>
            </a:r>
            <a:endParaRPr lang="en-GB" sz="2600" b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99FEF9-4220-4CF0-981C-E4E212D7FF01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73754" y="1552178"/>
            <a:ext cx="8128636" cy="867730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 lIns="119942" tIns="59971" rIns="119942" bIns="59971">
            <a:spAutoFit/>
          </a:bodyPr>
          <a:lstStyle/>
          <a:p>
            <a:pPr lvl="0" algn="just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An important point to note concerning any circuit that uses one device for each half cycle is the gain of each individual transistor. </a:t>
            </a:r>
          </a:p>
          <a:p>
            <a:pPr lvl="0" algn="just" eaLnBrk="0" hangingPunct="0"/>
            <a:endParaRPr lang="en-GB" sz="2600" b="1" dirty="0">
              <a:latin typeface="Arial Rounded MT Bold" pitchFamily="34" charset="0"/>
              <a:ea typeface="Times New Roman" pitchFamily="18" charset="0"/>
            </a:endParaRPr>
          </a:p>
          <a:p>
            <a:pPr lvl="0" algn="just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If there is the </a:t>
            </a:r>
            <a:r>
              <a:rPr lang="en-GB" sz="2600" b="1" i="1" dirty="0" smtClean="0">
                <a:latin typeface="Arial Rounded MT Bold" pitchFamily="34" charset="0"/>
                <a:ea typeface="Times New Roman" pitchFamily="18" charset="0"/>
              </a:rPr>
              <a:t>slightest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difference in the </a:t>
            </a:r>
            <a:r>
              <a:rPr lang="en-GB" sz="2600" b="1" i="1" dirty="0" err="1" smtClean="0">
                <a:latin typeface="Arial Rounded MT Bold" pitchFamily="34" charset="0"/>
                <a:ea typeface="Times New Roman" pitchFamily="18" charset="0"/>
              </a:rPr>
              <a:t>hfe</a:t>
            </a:r>
            <a:r>
              <a:rPr lang="en-GB" sz="2600" b="1" i="1" dirty="0" smtClean="0">
                <a:latin typeface="Arial Rounded MT Bold" pitchFamily="34" charset="0"/>
                <a:ea typeface="Times New Roman" pitchFamily="18" charset="0"/>
              </a:rPr>
              <a:t>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of the two transistors then there will be slightly different gains for each transistor and the output signal will be amplified slightly more on one half cycle. </a:t>
            </a:r>
          </a:p>
          <a:p>
            <a:pPr lvl="0" algn="just" eaLnBrk="0" hangingPunct="0"/>
            <a:endParaRPr lang="en-GB" sz="2600" b="1" dirty="0">
              <a:latin typeface="Arial Rounded MT Bold" pitchFamily="34" charset="0"/>
              <a:ea typeface="Times New Roman" pitchFamily="18" charset="0"/>
            </a:endParaRPr>
          </a:p>
          <a:p>
            <a:pPr lvl="0" algn="just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The two emitter resistors 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E1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and 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E2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 provide some ac and dc negative feedback. </a:t>
            </a:r>
          </a:p>
          <a:p>
            <a:pPr lvl="0" algn="just" eaLnBrk="0" hangingPunct="0"/>
            <a:endParaRPr lang="en-GB" sz="2600" b="1" dirty="0" smtClean="0">
              <a:latin typeface="Arial Rounded MT Bold" pitchFamily="34" charset="0"/>
            </a:endParaRPr>
          </a:p>
          <a:p>
            <a:pPr lvl="0" algn="just" eaLnBrk="0" hangingPunct="0"/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1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 and 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2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work with the diodes to provide the base bias voltages and to set the common node between the diodes to be at the same potential as the common node between 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E1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and R</a:t>
            </a:r>
            <a:r>
              <a:rPr lang="en-GB" sz="2600" b="1" baseline="-30000" dirty="0" smtClean="0">
                <a:latin typeface="Arial Rounded MT Bold" pitchFamily="34" charset="0"/>
                <a:ea typeface="Times New Roman" pitchFamily="18" charset="0"/>
              </a:rPr>
              <a:t>E2 </a:t>
            </a:r>
            <a:r>
              <a:rPr lang="en-GB" sz="2600" b="1" dirty="0" smtClean="0">
                <a:latin typeface="Arial Rounded MT Bold" pitchFamily="34" charset="0"/>
                <a:ea typeface="Times New Roman" pitchFamily="18" charset="0"/>
              </a:rPr>
              <a:t>.</a:t>
            </a:r>
          </a:p>
          <a:p>
            <a:pPr lvl="0" algn="just" eaLnBrk="0" hangingPunct="0"/>
            <a:endParaRPr lang="en-GB" sz="2600" dirty="0">
              <a:latin typeface="Arial Rounded MT Bold" pitchFamily="34" charset="0"/>
              <a:ea typeface="Times New Roman" pitchFamily="18" charset="0"/>
            </a:endParaRPr>
          </a:p>
          <a:p>
            <a:pPr lvl="0" algn="just" eaLnBrk="0" hangingPunct="0"/>
            <a:endParaRPr lang="en-GB" sz="2600" dirty="0" smtClean="0">
              <a:latin typeface="Arial Rounded MT Bold" pitchFamily="34" charset="0"/>
              <a:ea typeface="Times New Roman" pitchFamily="18" charset="0"/>
            </a:endParaRPr>
          </a:p>
          <a:p>
            <a:pPr lvl="0" algn="just" eaLnBrk="0" hangingPunct="0"/>
            <a:endParaRPr lang="en-GB" dirty="0">
              <a:latin typeface="Arial Rounded MT Bold" pitchFamily="34" charset="0"/>
            </a:endParaRPr>
          </a:p>
          <a:p>
            <a:pPr lvl="0" algn="just" eaLnBrk="0" hangingPunct="0"/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POWER AMPLIFIERS 2014-15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99FEF9-4220-4CF0-981C-E4E212D7FF01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765016" y="553529"/>
            <a:ext cx="7746112" cy="96621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lIns="119942" tIns="59971" rIns="119942" bIns="59971" rtlCol="0">
            <a:spAutoFit/>
          </a:bodyPr>
          <a:lstStyle/>
          <a:p>
            <a:pPr algn="ctr"/>
            <a:r>
              <a:rPr lang="en-GB" dirty="0" smtClean="0">
                <a:latin typeface="Arial Rounded MT Bold" pitchFamily="34" charset="0"/>
              </a:rPr>
              <a:t>POINTS TO NOTE</a:t>
            </a:r>
          </a:p>
          <a:p>
            <a:pPr algn="ctr"/>
            <a:endParaRPr lang="en-GB" dirty="0">
              <a:latin typeface="Arial Rounded MT Bold" pitchFamily="34" charset="0"/>
            </a:endParaRPr>
          </a:p>
          <a:p>
            <a:pPr marL="697579" indent="-697579" algn="just">
              <a:buAutoNum type="arabicParenR"/>
            </a:pPr>
            <a:r>
              <a:rPr lang="en-GB" dirty="0" smtClean="0">
                <a:latin typeface="Arial Rounded MT Bold" pitchFamily="34" charset="0"/>
              </a:rPr>
              <a:t>Split power supply, therefore </a:t>
            </a:r>
            <a:r>
              <a:rPr lang="en-GB" dirty="0" err="1" smtClean="0">
                <a:latin typeface="Arial Rounded MT Bold" pitchFamily="34" charset="0"/>
              </a:rPr>
              <a:t>Vout</a:t>
            </a:r>
            <a:r>
              <a:rPr lang="en-GB" dirty="0" smtClean="0">
                <a:latin typeface="Arial Rounded MT Bold" pitchFamily="34" charset="0"/>
              </a:rPr>
              <a:t> will be 0V with no input.</a:t>
            </a:r>
          </a:p>
          <a:p>
            <a:pPr marL="697579" indent="-697579" algn="just">
              <a:buAutoNum type="arabicParenR"/>
            </a:pPr>
            <a:endParaRPr lang="en-GB" dirty="0">
              <a:latin typeface="Arial Rounded MT Bold" pitchFamily="34" charset="0"/>
            </a:endParaRPr>
          </a:p>
          <a:p>
            <a:pPr marL="697579" indent="-697579" algn="just">
              <a:buAutoNum type="arabicParenR" startAt="2"/>
            </a:pPr>
            <a:r>
              <a:rPr lang="en-GB" dirty="0" smtClean="0">
                <a:latin typeface="Arial Rounded MT Bold" pitchFamily="34" charset="0"/>
              </a:rPr>
              <a:t>Voltage gain of push-pull stage is approximately unity.</a:t>
            </a:r>
          </a:p>
          <a:p>
            <a:pPr marL="697579" indent="-697579" algn="just">
              <a:buAutoNum type="arabicParenR" startAt="2"/>
            </a:pPr>
            <a:endParaRPr lang="en-GB" dirty="0">
              <a:latin typeface="Arial Rounded MT Bold" pitchFamily="34" charset="0"/>
            </a:endParaRPr>
          </a:p>
          <a:p>
            <a:pPr marL="697579" indent="-697579" algn="just">
              <a:buAutoNum type="arabicParenR" startAt="3"/>
            </a:pPr>
            <a:r>
              <a:rPr lang="en-GB" dirty="0" smtClean="0">
                <a:latin typeface="Arial Rounded MT Bold" pitchFamily="34" charset="0"/>
              </a:rPr>
              <a:t>The output stage provides low output impedance with a high power out, i.e. It has a high current drive capability.</a:t>
            </a:r>
          </a:p>
          <a:p>
            <a:pPr marL="697579" indent="-697579" algn="just">
              <a:buAutoNum type="arabicParenR" startAt="3"/>
            </a:pPr>
            <a:endParaRPr lang="en-GB" dirty="0">
              <a:latin typeface="Arial Rounded MT Bold" pitchFamily="34" charset="0"/>
            </a:endParaRPr>
          </a:p>
          <a:p>
            <a:pPr marL="697579" indent="-697579" algn="just">
              <a:buAutoNum type="arabicParenR" startAt="3"/>
            </a:pPr>
            <a:r>
              <a:rPr lang="en-GB" dirty="0" smtClean="0">
                <a:latin typeface="Arial Rounded MT Bold" pitchFamily="34" charset="0"/>
              </a:rPr>
              <a:t>Commercial amplifiers often integrate the driver and output stage in one package.</a:t>
            </a:r>
          </a:p>
          <a:p>
            <a:pPr marL="697579" indent="-697579" algn="just">
              <a:buAutoNum type="arabicParenR" startAt="3"/>
            </a:pPr>
            <a:endParaRPr lang="en-GB" dirty="0">
              <a:latin typeface="Arial Rounded MT Bold" pitchFamily="34" charset="0"/>
            </a:endParaRPr>
          </a:p>
          <a:p>
            <a:pPr marL="697579" indent="-697579" algn="just">
              <a:buAutoNum type="arabicParenR" startAt="3"/>
            </a:pPr>
            <a:r>
              <a:rPr lang="en-GB" dirty="0" smtClean="0">
                <a:latin typeface="Arial Rounded MT Bold" pitchFamily="34" charset="0"/>
              </a:rPr>
              <a:t>Linear power amplifiers often run warm because of their inefficiency.	</a:t>
            </a:r>
            <a:endParaRPr lang="en-GB" dirty="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1844</Words>
  <Application>Microsoft Office PowerPoint</Application>
  <PresentationFormat>Custom</PresentationFormat>
  <Paragraphs>271</Paragraphs>
  <Slides>25</Slides>
  <Notes>25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Default Design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Vanstone, Mike</dc:creator>
  <cp:lastModifiedBy>Mike Vanstone</cp:lastModifiedBy>
  <cp:revision>25</cp:revision>
  <cp:lastPrinted>2017-02-27T15:17:01Z</cp:lastPrinted>
  <dcterms:created xsi:type="dcterms:W3CDTF">2006-05-07T05:41:58Z</dcterms:created>
  <dcterms:modified xsi:type="dcterms:W3CDTF">2017-02-27T15:30:22Z</dcterms:modified>
</cp:coreProperties>
</file>