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heme/themeOverride1.xml" ContentType="application/vnd.openxmlformats-officedocument.themeOverr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49" r:id="rId2"/>
  </p:sldMasterIdLst>
  <p:notesMasterIdLst>
    <p:notesMasterId r:id="rId46"/>
  </p:notesMasterIdLst>
  <p:handoutMasterIdLst>
    <p:handoutMasterId r:id="rId47"/>
  </p:handoutMasterIdLst>
  <p:sldIdLst>
    <p:sldId id="256" r:id="rId3"/>
    <p:sldId id="279" r:id="rId4"/>
    <p:sldId id="278" r:id="rId5"/>
    <p:sldId id="280" r:id="rId6"/>
    <p:sldId id="295" r:id="rId7"/>
    <p:sldId id="297" r:id="rId8"/>
    <p:sldId id="298" r:id="rId9"/>
    <p:sldId id="312" r:id="rId10"/>
    <p:sldId id="321" r:id="rId11"/>
    <p:sldId id="292" r:id="rId12"/>
    <p:sldId id="316" r:id="rId13"/>
    <p:sldId id="315" r:id="rId14"/>
    <p:sldId id="291" r:id="rId15"/>
    <p:sldId id="322" r:id="rId16"/>
    <p:sldId id="293" r:id="rId17"/>
    <p:sldId id="328" r:id="rId18"/>
    <p:sldId id="294" r:id="rId19"/>
    <p:sldId id="288" r:id="rId20"/>
    <p:sldId id="299" r:id="rId21"/>
    <p:sldId id="289" r:id="rId22"/>
    <p:sldId id="320" r:id="rId23"/>
    <p:sldId id="307" r:id="rId24"/>
    <p:sldId id="308" r:id="rId25"/>
    <p:sldId id="309" r:id="rId26"/>
    <p:sldId id="310" r:id="rId27"/>
    <p:sldId id="313" r:id="rId28"/>
    <p:sldId id="317" r:id="rId29"/>
    <p:sldId id="311" r:id="rId30"/>
    <p:sldId id="318" r:id="rId31"/>
    <p:sldId id="314" r:id="rId32"/>
    <p:sldId id="323" r:id="rId33"/>
    <p:sldId id="302" r:id="rId34"/>
    <p:sldId id="303" r:id="rId35"/>
    <p:sldId id="304" r:id="rId36"/>
    <p:sldId id="290" r:id="rId37"/>
    <p:sldId id="301" r:id="rId38"/>
    <p:sldId id="324" r:id="rId39"/>
    <p:sldId id="325" r:id="rId40"/>
    <p:sldId id="326" r:id="rId41"/>
    <p:sldId id="287" r:id="rId42"/>
    <p:sldId id="327" r:id="rId43"/>
    <p:sldId id="285" r:id="rId44"/>
    <p:sldId id="319" r:id="rId45"/>
  </p:sldIdLst>
  <p:sldSz cx="9144000" cy="6858000" type="screen4x3"/>
  <p:notesSz cx="7104063" cy="102346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224" userDrawn="1">
          <p15:clr>
            <a:srgbClr val="A4A3A4"/>
          </p15:clr>
        </p15:guide>
        <p15:guide id="2" pos="223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6A7C7E-237A-52FB-9242-A9798829733D}" v="1" dt="2023-06-07T10:27:22.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0035" autoAdjust="0"/>
  </p:normalViewPr>
  <p:slideViewPr>
    <p:cSldViewPr>
      <p:cViewPr varScale="1">
        <p:scale>
          <a:sx n="72" d="100"/>
          <a:sy n="72" d="100"/>
        </p:scale>
        <p:origin x="71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224"/>
        <p:guide pos="2238"/>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E2F9C7A6-B772-C2E3-7F38-E46FE5161C9A}"/>
              </a:ext>
            </a:extLst>
          </p:cNvPr>
          <p:cNvSpPr>
            <a:spLocks noGrp="1" noChangeArrowheads="1"/>
          </p:cNvSpPr>
          <p:nvPr>
            <p:ph type="hdr" sz="quarter"/>
          </p:nvPr>
        </p:nvSpPr>
        <p:spPr bwMode="auto">
          <a:xfrm>
            <a:off x="1" y="0"/>
            <a:ext cx="3078984" cy="511321"/>
          </a:xfrm>
          <a:prstGeom prst="rect">
            <a:avLst/>
          </a:prstGeom>
          <a:noFill/>
          <a:ln>
            <a:noFill/>
          </a:ln>
          <a:effectLst/>
        </p:spPr>
        <p:txBody>
          <a:bodyPr vert="horz" wrap="square" lIns="95152" tIns="47576" rIns="95152" bIns="4757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58C6C0F-3826-27CA-26F2-0FB538F46439}"/>
              </a:ext>
            </a:extLst>
          </p:cNvPr>
          <p:cNvSpPr>
            <a:spLocks noGrp="1" noChangeArrowheads="1"/>
          </p:cNvSpPr>
          <p:nvPr>
            <p:ph type="dt" sz="quarter" idx="1"/>
          </p:nvPr>
        </p:nvSpPr>
        <p:spPr bwMode="auto">
          <a:xfrm>
            <a:off x="4023408" y="0"/>
            <a:ext cx="3078984" cy="511321"/>
          </a:xfrm>
          <a:prstGeom prst="rect">
            <a:avLst/>
          </a:prstGeom>
          <a:noFill/>
          <a:ln>
            <a:noFill/>
          </a:ln>
          <a:effectLst/>
        </p:spPr>
        <p:txBody>
          <a:bodyPr vert="horz" wrap="square" lIns="95152" tIns="47576" rIns="95152" bIns="4757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A64A9B5-5BE9-DB4E-4705-AA01AEE9E10B}"/>
              </a:ext>
            </a:extLst>
          </p:cNvPr>
          <p:cNvSpPr>
            <a:spLocks noGrp="1" noChangeArrowheads="1"/>
          </p:cNvSpPr>
          <p:nvPr>
            <p:ph type="ftr" sz="quarter" idx="2"/>
          </p:nvPr>
        </p:nvSpPr>
        <p:spPr bwMode="auto">
          <a:xfrm>
            <a:off x="1" y="9721653"/>
            <a:ext cx="3078984" cy="511321"/>
          </a:xfrm>
          <a:prstGeom prst="rect">
            <a:avLst/>
          </a:prstGeom>
          <a:noFill/>
          <a:ln>
            <a:noFill/>
          </a:ln>
          <a:effectLst/>
        </p:spPr>
        <p:txBody>
          <a:bodyPr vert="horz" wrap="square" lIns="95152" tIns="47576" rIns="95152" bIns="4757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C894779A-EB79-9235-732B-7E03E99AE3D3}"/>
              </a:ext>
            </a:extLst>
          </p:cNvPr>
          <p:cNvSpPr>
            <a:spLocks noGrp="1" noChangeArrowheads="1"/>
          </p:cNvSpPr>
          <p:nvPr>
            <p:ph type="sldNum" sz="quarter" idx="3"/>
          </p:nvPr>
        </p:nvSpPr>
        <p:spPr bwMode="auto">
          <a:xfrm>
            <a:off x="4023408" y="9721653"/>
            <a:ext cx="3078984" cy="511321"/>
          </a:xfrm>
          <a:prstGeom prst="rect">
            <a:avLst/>
          </a:prstGeom>
          <a:noFill/>
          <a:ln>
            <a:noFill/>
          </a:ln>
          <a:effectLst/>
        </p:spPr>
        <p:txBody>
          <a:bodyPr vert="horz" wrap="square" lIns="95152" tIns="47576" rIns="95152" bIns="47576" numCol="1" anchor="b" anchorCtr="0" compatLnSpc="1">
            <a:prstTxWarp prst="textNoShape">
              <a:avLst/>
            </a:prstTxWarp>
          </a:bodyPr>
          <a:lstStyle>
            <a:lvl1pPr algn="r" eaLnBrk="1" hangingPunct="1">
              <a:defRPr sz="1200"/>
            </a:lvl1pPr>
          </a:lstStyle>
          <a:p>
            <a:pPr>
              <a:defRPr/>
            </a:pPr>
            <a:fld id="{0E952F83-3DFC-46DF-8C7F-CB7BA87B7452}"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112E598-BFBE-78D2-5A32-48E8EF0D95DA}"/>
              </a:ext>
            </a:extLst>
          </p:cNvPr>
          <p:cNvSpPr>
            <a:spLocks noGrp="1" noChangeArrowheads="1"/>
          </p:cNvSpPr>
          <p:nvPr>
            <p:ph type="hdr" sz="quarter"/>
          </p:nvPr>
        </p:nvSpPr>
        <p:spPr bwMode="auto">
          <a:xfrm>
            <a:off x="1" y="0"/>
            <a:ext cx="3078984" cy="511321"/>
          </a:xfrm>
          <a:prstGeom prst="rect">
            <a:avLst/>
          </a:prstGeom>
          <a:noFill/>
          <a:ln>
            <a:noFill/>
          </a:ln>
          <a:effectLst/>
        </p:spPr>
        <p:txBody>
          <a:bodyPr vert="horz" wrap="square" lIns="95152" tIns="47576" rIns="95152" bIns="4757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4B66EAD9-A7AF-27EA-8D42-2606A237F04C}"/>
              </a:ext>
            </a:extLst>
          </p:cNvPr>
          <p:cNvSpPr>
            <a:spLocks noGrp="1" noChangeArrowheads="1"/>
          </p:cNvSpPr>
          <p:nvPr>
            <p:ph type="dt" idx="1"/>
          </p:nvPr>
        </p:nvSpPr>
        <p:spPr bwMode="auto">
          <a:xfrm>
            <a:off x="4025079" y="0"/>
            <a:ext cx="3078984" cy="511321"/>
          </a:xfrm>
          <a:prstGeom prst="rect">
            <a:avLst/>
          </a:prstGeom>
          <a:noFill/>
          <a:ln>
            <a:noFill/>
          </a:ln>
          <a:effectLst/>
        </p:spPr>
        <p:txBody>
          <a:bodyPr vert="horz" wrap="square" lIns="95152" tIns="47576" rIns="95152" bIns="4757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7172" name="Rectangle 4">
            <a:extLst>
              <a:ext uri="{FF2B5EF4-FFF2-40B4-BE49-F238E27FC236}">
                <a16:creationId xmlns:a16="http://schemas.microsoft.com/office/drawing/2014/main" id="{9EBE0EB1-ED63-9B87-C733-805B928B51B1}"/>
              </a:ext>
            </a:extLst>
          </p:cNvPr>
          <p:cNvSpPr>
            <a:spLocks noGrp="1" noRot="1" noChangeAspect="1" noChangeArrowheads="1" noTextEdit="1"/>
          </p:cNvSpPr>
          <p:nvPr>
            <p:ph type="sldImg" idx="2"/>
          </p:nvPr>
        </p:nvSpPr>
        <p:spPr bwMode="auto">
          <a:xfrm>
            <a:off x="993775" y="766763"/>
            <a:ext cx="5118100" cy="38385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EE881A5-2D22-CD79-4B39-69D9082C37B2}"/>
              </a:ext>
            </a:extLst>
          </p:cNvPr>
          <p:cNvSpPr>
            <a:spLocks noGrp="1" noChangeArrowheads="1"/>
          </p:cNvSpPr>
          <p:nvPr>
            <p:ph type="body" sz="quarter" idx="3"/>
          </p:nvPr>
        </p:nvSpPr>
        <p:spPr bwMode="auto">
          <a:xfrm>
            <a:off x="947766" y="4860827"/>
            <a:ext cx="5208532" cy="4606805"/>
          </a:xfrm>
          <a:prstGeom prst="rect">
            <a:avLst/>
          </a:prstGeom>
          <a:noFill/>
          <a:ln>
            <a:noFill/>
          </a:ln>
          <a:effectLst/>
        </p:spPr>
        <p:txBody>
          <a:bodyPr vert="horz" wrap="square" lIns="95152" tIns="47576" rIns="95152" bIns="4757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D6B90490-D463-1488-57FB-4E5C00226AD7}"/>
              </a:ext>
            </a:extLst>
          </p:cNvPr>
          <p:cNvSpPr>
            <a:spLocks noGrp="1" noChangeArrowheads="1"/>
          </p:cNvSpPr>
          <p:nvPr>
            <p:ph type="ftr" sz="quarter" idx="4"/>
          </p:nvPr>
        </p:nvSpPr>
        <p:spPr bwMode="auto">
          <a:xfrm>
            <a:off x="1" y="9723292"/>
            <a:ext cx="3078984" cy="511321"/>
          </a:xfrm>
          <a:prstGeom prst="rect">
            <a:avLst/>
          </a:prstGeom>
          <a:noFill/>
          <a:ln>
            <a:noFill/>
          </a:ln>
          <a:effectLst/>
        </p:spPr>
        <p:txBody>
          <a:bodyPr vert="horz" wrap="square" lIns="95152" tIns="47576" rIns="95152" bIns="4757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D253DA5C-A076-1AD8-7DA7-BEE6AB47A39B}"/>
              </a:ext>
            </a:extLst>
          </p:cNvPr>
          <p:cNvSpPr>
            <a:spLocks noGrp="1" noChangeArrowheads="1"/>
          </p:cNvSpPr>
          <p:nvPr>
            <p:ph type="sldNum" sz="quarter" idx="5"/>
          </p:nvPr>
        </p:nvSpPr>
        <p:spPr bwMode="auto">
          <a:xfrm>
            <a:off x="4025079" y="9723292"/>
            <a:ext cx="3078984" cy="511321"/>
          </a:xfrm>
          <a:prstGeom prst="rect">
            <a:avLst/>
          </a:prstGeom>
          <a:noFill/>
          <a:ln>
            <a:noFill/>
          </a:ln>
          <a:effectLst/>
        </p:spPr>
        <p:txBody>
          <a:bodyPr vert="horz" wrap="square" lIns="95152" tIns="47576" rIns="95152" bIns="4757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71769736-C589-4C25-A829-65147A23795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a:t>
            </a:fld>
            <a:endParaRPr lang="en-GB" altLang="en-US"/>
          </a:p>
        </p:txBody>
      </p:sp>
    </p:spTree>
    <p:extLst>
      <p:ext uri="{BB962C8B-B14F-4D97-AF65-F5344CB8AC3E}">
        <p14:creationId xmlns:p14="http://schemas.microsoft.com/office/powerpoint/2010/main" val="864694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a:t>
            </a:fld>
            <a:endParaRPr lang="en-GB" altLang="en-US"/>
          </a:p>
        </p:txBody>
      </p:sp>
    </p:spTree>
    <p:extLst>
      <p:ext uri="{BB962C8B-B14F-4D97-AF65-F5344CB8AC3E}">
        <p14:creationId xmlns:p14="http://schemas.microsoft.com/office/powerpoint/2010/main" val="4184113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a:t>
            </a:fld>
            <a:endParaRPr lang="en-GB" altLang="en-US"/>
          </a:p>
        </p:txBody>
      </p:sp>
    </p:spTree>
    <p:extLst>
      <p:ext uri="{BB962C8B-B14F-4D97-AF65-F5344CB8AC3E}">
        <p14:creationId xmlns:p14="http://schemas.microsoft.com/office/powerpoint/2010/main" val="3976545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a:t>
            </a:fld>
            <a:endParaRPr lang="en-GB" altLang="en-US"/>
          </a:p>
        </p:txBody>
      </p:sp>
    </p:spTree>
    <p:extLst>
      <p:ext uri="{BB962C8B-B14F-4D97-AF65-F5344CB8AC3E}">
        <p14:creationId xmlns:p14="http://schemas.microsoft.com/office/powerpoint/2010/main" val="1615797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5</a:t>
            </a:fld>
            <a:endParaRPr lang="en-GB" altLang="en-US"/>
          </a:p>
        </p:txBody>
      </p:sp>
    </p:spTree>
    <p:extLst>
      <p:ext uri="{BB962C8B-B14F-4D97-AF65-F5344CB8AC3E}">
        <p14:creationId xmlns:p14="http://schemas.microsoft.com/office/powerpoint/2010/main" val="1612134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6</a:t>
            </a:fld>
            <a:endParaRPr lang="en-GB" altLang="en-US"/>
          </a:p>
        </p:txBody>
      </p:sp>
    </p:spTree>
    <p:extLst>
      <p:ext uri="{BB962C8B-B14F-4D97-AF65-F5344CB8AC3E}">
        <p14:creationId xmlns:p14="http://schemas.microsoft.com/office/powerpoint/2010/main" val="4158069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eaLnBrk="0" fontAlgn="base" hangingPunct="0">
              <a:lnSpc>
                <a:spcPct val="107000"/>
              </a:lnSpc>
              <a:spcBef>
                <a:spcPct val="30000"/>
              </a:spcBef>
              <a:spcAft>
                <a:spcPts val="800"/>
              </a:spcAft>
            </a:pPr>
            <a:endParaRPr kumimoji="1" lang="en-GB" sz="1200" b="0" i="0" kern="1200" dirty="0">
              <a:solidFill>
                <a:schemeClr val="tx1"/>
              </a:solidFill>
              <a:effectLst/>
              <a:latin typeface="Lato" panose="020F0502020204030203"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7</a:t>
            </a:fld>
            <a:endParaRPr lang="en-GB" altLang="en-US"/>
          </a:p>
        </p:txBody>
      </p:sp>
    </p:spTree>
    <p:extLst>
      <p:ext uri="{BB962C8B-B14F-4D97-AF65-F5344CB8AC3E}">
        <p14:creationId xmlns:p14="http://schemas.microsoft.com/office/powerpoint/2010/main" val="3852436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8</a:t>
            </a:fld>
            <a:endParaRPr lang="en-GB" altLang="en-US"/>
          </a:p>
        </p:txBody>
      </p:sp>
    </p:spTree>
    <p:extLst>
      <p:ext uri="{BB962C8B-B14F-4D97-AF65-F5344CB8AC3E}">
        <p14:creationId xmlns:p14="http://schemas.microsoft.com/office/powerpoint/2010/main" val="2305135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900" dirty="0">
              <a:latin typeface="ColumbusMTStd-Regular"/>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9</a:t>
            </a:fld>
            <a:endParaRPr lang="en-GB" altLang="en-US"/>
          </a:p>
        </p:txBody>
      </p:sp>
    </p:spTree>
    <p:extLst>
      <p:ext uri="{BB962C8B-B14F-4D97-AF65-F5344CB8AC3E}">
        <p14:creationId xmlns:p14="http://schemas.microsoft.com/office/powerpoint/2010/main" val="1037218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10</a:t>
            </a:fld>
            <a:endParaRPr lang="en-GB" altLang="en-US"/>
          </a:p>
        </p:txBody>
      </p:sp>
    </p:spTree>
    <p:extLst>
      <p:ext uri="{BB962C8B-B14F-4D97-AF65-F5344CB8AC3E}">
        <p14:creationId xmlns:p14="http://schemas.microsoft.com/office/powerpoint/2010/main" val="3276517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11</a:t>
            </a:fld>
            <a:endParaRPr lang="en-GB" altLang="en-US"/>
          </a:p>
        </p:txBody>
      </p:sp>
    </p:spTree>
    <p:extLst>
      <p:ext uri="{BB962C8B-B14F-4D97-AF65-F5344CB8AC3E}">
        <p14:creationId xmlns:p14="http://schemas.microsoft.com/office/powerpoint/2010/main" val="15558964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kumimoji="1" lang="en-GB" sz="1200" b="0" i="0" kern="1200" dirty="0">
              <a:solidFill>
                <a:schemeClr val="tx1"/>
              </a:solidFill>
              <a:effectLst/>
              <a:latin typeface="Lato" panose="020F0502020204030203"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12</a:t>
            </a:fld>
            <a:endParaRPr lang="en-GB" altLang="en-US"/>
          </a:p>
        </p:txBody>
      </p:sp>
    </p:spTree>
    <p:extLst>
      <p:ext uri="{BB962C8B-B14F-4D97-AF65-F5344CB8AC3E}">
        <p14:creationId xmlns:p14="http://schemas.microsoft.com/office/powerpoint/2010/main" val="20945387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13</a:t>
            </a:fld>
            <a:endParaRPr lang="en-GB" altLang="en-US"/>
          </a:p>
        </p:txBody>
      </p:sp>
    </p:spTree>
    <p:extLst>
      <p:ext uri="{BB962C8B-B14F-4D97-AF65-F5344CB8AC3E}">
        <p14:creationId xmlns:p14="http://schemas.microsoft.com/office/powerpoint/2010/main" val="23431443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14</a:t>
            </a:fld>
            <a:endParaRPr lang="en-GB" altLang="en-US"/>
          </a:p>
        </p:txBody>
      </p:sp>
    </p:spTree>
    <p:extLst>
      <p:ext uri="{BB962C8B-B14F-4D97-AF65-F5344CB8AC3E}">
        <p14:creationId xmlns:p14="http://schemas.microsoft.com/office/powerpoint/2010/main" val="17098825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15</a:t>
            </a:fld>
            <a:endParaRPr lang="en-GB" altLang="en-US"/>
          </a:p>
        </p:txBody>
      </p:sp>
    </p:spTree>
    <p:extLst>
      <p:ext uri="{BB962C8B-B14F-4D97-AF65-F5344CB8AC3E}">
        <p14:creationId xmlns:p14="http://schemas.microsoft.com/office/powerpoint/2010/main" val="38030878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17</a:t>
            </a:fld>
            <a:endParaRPr lang="en-GB" altLang="en-US"/>
          </a:p>
        </p:txBody>
      </p:sp>
    </p:spTree>
    <p:extLst>
      <p:ext uri="{BB962C8B-B14F-4D97-AF65-F5344CB8AC3E}">
        <p14:creationId xmlns:p14="http://schemas.microsoft.com/office/powerpoint/2010/main" val="3896114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18</a:t>
            </a:fld>
            <a:endParaRPr lang="en-GB" altLang="en-US"/>
          </a:p>
        </p:txBody>
      </p:sp>
    </p:spTree>
    <p:extLst>
      <p:ext uri="{BB962C8B-B14F-4D97-AF65-F5344CB8AC3E}">
        <p14:creationId xmlns:p14="http://schemas.microsoft.com/office/powerpoint/2010/main" val="40370937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19</a:t>
            </a:fld>
            <a:endParaRPr lang="en-GB" altLang="en-US"/>
          </a:p>
        </p:txBody>
      </p:sp>
    </p:spTree>
    <p:extLst>
      <p:ext uri="{BB962C8B-B14F-4D97-AF65-F5344CB8AC3E}">
        <p14:creationId xmlns:p14="http://schemas.microsoft.com/office/powerpoint/2010/main" val="3862635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eaLnBrk="0" fontAlgn="base" hangingPunct="0">
              <a:spcBef>
                <a:spcPct val="30000"/>
              </a:spcBef>
              <a:spcAft>
                <a:spcPct val="0"/>
              </a:spcAft>
            </a:pPr>
            <a:r>
              <a:rPr kumimoji="1" lang="en-GB" sz="1200" b="0" i="0" kern="1200" dirty="0">
                <a:solidFill>
                  <a:schemeClr val="tx1"/>
                </a:solidFill>
                <a:effectLst/>
                <a:latin typeface="Lato" panose="020F0502020204030203" pitchFamily="34" charset="0"/>
                <a:ea typeface="+mn-ea"/>
                <a:cs typeface="+mn-cs"/>
              </a:rPr>
              <a:t>.</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20</a:t>
            </a:fld>
            <a:endParaRPr lang="en-GB" altLang="en-US"/>
          </a:p>
        </p:txBody>
      </p:sp>
    </p:spTree>
    <p:extLst>
      <p:ext uri="{BB962C8B-B14F-4D97-AF65-F5344CB8AC3E}">
        <p14:creationId xmlns:p14="http://schemas.microsoft.com/office/powerpoint/2010/main" val="30424898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21</a:t>
            </a:fld>
            <a:endParaRPr lang="en-GB" altLang="en-US"/>
          </a:p>
        </p:txBody>
      </p:sp>
    </p:spTree>
    <p:extLst>
      <p:ext uri="{BB962C8B-B14F-4D97-AF65-F5344CB8AC3E}">
        <p14:creationId xmlns:p14="http://schemas.microsoft.com/office/powerpoint/2010/main" val="16295768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eaLnBrk="0" fontAlgn="base" hangingPunct="0">
              <a:spcBef>
                <a:spcPct val="30000"/>
              </a:spcBef>
              <a:spcAft>
                <a:spcPct val="0"/>
              </a:spcAft>
            </a:pPr>
            <a:endParaRPr kumimoji="1" lang="en-GB" sz="1200" b="0" i="0" kern="1200" dirty="0">
              <a:solidFill>
                <a:schemeClr val="tx1"/>
              </a:solidFill>
              <a:effectLst/>
              <a:latin typeface="Lato" panose="020F0502020204030203"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22</a:t>
            </a:fld>
            <a:endParaRPr lang="en-GB" altLang="en-US"/>
          </a:p>
        </p:txBody>
      </p:sp>
    </p:spTree>
    <p:extLst>
      <p:ext uri="{BB962C8B-B14F-4D97-AF65-F5344CB8AC3E}">
        <p14:creationId xmlns:p14="http://schemas.microsoft.com/office/powerpoint/2010/main" val="27153403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23</a:t>
            </a:fld>
            <a:endParaRPr lang="en-GB" altLang="en-US"/>
          </a:p>
        </p:txBody>
      </p:sp>
    </p:spTree>
    <p:extLst>
      <p:ext uri="{BB962C8B-B14F-4D97-AF65-F5344CB8AC3E}">
        <p14:creationId xmlns:p14="http://schemas.microsoft.com/office/powerpoint/2010/main" val="30539873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eaLnBrk="0" fontAlgn="base" hangingPunct="0">
              <a:spcBef>
                <a:spcPct val="30000"/>
              </a:spcBef>
              <a:spcAft>
                <a:spcPct val="0"/>
              </a:spcAft>
            </a:pPr>
            <a:endParaRPr kumimoji="1" lang="en-GB" sz="1200" b="0" i="0" kern="1200" dirty="0">
              <a:solidFill>
                <a:schemeClr val="tx1"/>
              </a:solidFill>
              <a:effectLst/>
              <a:latin typeface="Lato" panose="020F0502020204030203"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24</a:t>
            </a:fld>
            <a:endParaRPr lang="en-GB" altLang="en-US"/>
          </a:p>
        </p:txBody>
      </p:sp>
    </p:spTree>
    <p:extLst>
      <p:ext uri="{BB962C8B-B14F-4D97-AF65-F5344CB8AC3E}">
        <p14:creationId xmlns:p14="http://schemas.microsoft.com/office/powerpoint/2010/main" val="35342458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25</a:t>
            </a:fld>
            <a:endParaRPr lang="en-GB" altLang="en-US"/>
          </a:p>
        </p:txBody>
      </p:sp>
    </p:spTree>
    <p:extLst>
      <p:ext uri="{BB962C8B-B14F-4D97-AF65-F5344CB8AC3E}">
        <p14:creationId xmlns:p14="http://schemas.microsoft.com/office/powerpoint/2010/main" val="21920315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26</a:t>
            </a:fld>
            <a:endParaRPr lang="en-GB" altLang="en-US"/>
          </a:p>
        </p:txBody>
      </p:sp>
    </p:spTree>
    <p:extLst>
      <p:ext uri="{BB962C8B-B14F-4D97-AF65-F5344CB8AC3E}">
        <p14:creationId xmlns:p14="http://schemas.microsoft.com/office/powerpoint/2010/main" val="2831379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chemeClr val="tx1"/>
              </a:solidFill>
              <a:effectLst/>
              <a:latin typeface="Lato" panose="020F0502020204030203" pitchFamily="34" charset="0"/>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27</a:t>
            </a:fld>
            <a:endParaRPr lang="en-GB" altLang="en-US"/>
          </a:p>
        </p:txBody>
      </p:sp>
    </p:spTree>
    <p:extLst>
      <p:ext uri="{BB962C8B-B14F-4D97-AF65-F5344CB8AC3E}">
        <p14:creationId xmlns:p14="http://schemas.microsoft.com/office/powerpoint/2010/main" val="153697675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28</a:t>
            </a:fld>
            <a:endParaRPr lang="en-GB" altLang="en-US"/>
          </a:p>
        </p:txBody>
      </p:sp>
    </p:spTree>
    <p:extLst>
      <p:ext uri="{BB962C8B-B14F-4D97-AF65-F5344CB8AC3E}">
        <p14:creationId xmlns:p14="http://schemas.microsoft.com/office/powerpoint/2010/main" val="3142642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29</a:t>
            </a:fld>
            <a:endParaRPr lang="en-GB" altLang="en-US"/>
          </a:p>
        </p:txBody>
      </p:sp>
    </p:spTree>
    <p:extLst>
      <p:ext uri="{BB962C8B-B14F-4D97-AF65-F5344CB8AC3E}">
        <p14:creationId xmlns:p14="http://schemas.microsoft.com/office/powerpoint/2010/main" val="41193860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30</a:t>
            </a:fld>
            <a:endParaRPr lang="en-GB" altLang="en-US"/>
          </a:p>
        </p:txBody>
      </p:sp>
    </p:spTree>
    <p:extLst>
      <p:ext uri="{BB962C8B-B14F-4D97-AF65-F5344CB8AC3E}">
        <p14:creationId xmlns:p14="http://schemas.microsoft.com/office/powerpoint/2010/main" val="36142587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31</a:t>
            </a:fld>
            <a:endParaRPr lang="en-GB" altLang="en-US"/>
          </a:p>
        </p:txBody>
      </p:sp>
    </p:spTree>
    <p:extLst>
      <p:ext uri="{BB962C8B-B14F-4D97-AF65-F5344CB8AC3E}">
        <p14:creationId xmlns:p14="http://schemas.microsoft.com/office/powerpoint/2010/main" val="13453386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7881" indent="-237881" algn="l" rtl="0" eaLnBrk="0" fontAlgn="base" hangingPunct="0">
              <a:spcBef>
                <a:spcPct val="30000"/>
              </a:spcBef>
              <a:spcAft>
                <a:spcPct val="0"/>
              </a:spcAft>
              <a:buAutoNum type="arabicPeriod"/>
            </a:pPr>
            <a:endParaRPr kumimoji="1" lang="en-GB" sz="1200" b="0" i="0" kern="1200" dirty="0">
              <a:solidFill>
                <a:schemeClr val="tx1"/>
              </a:solidFill>
              <a:effectLst/>
              <a:latin typeface="Lato" panose="020F0502020204030203"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32</a:t>
            </a:fld>
            <a:endParaRPr lang="en-GB" altLang="en-US"/>
          </a:p>
        </p:txBody>
      </p:sp>
    </p:spTree>
    <p:extLst>
      <p:ext uri="{BB962C8B-B14F-4D97-AF65-F5344CB8AC3E}">
        <p14:creationId xmlns:p14="http://schemas.microsoft.com/office/powerpoint/2010/main" val="39337236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33</a:t>
            </a:fld>
            <a:endParaRPr lang="en-GB" altLang="en-US"/>
          </a:p>
        </p:txBody>
      </p:sp>
    </p:spTree>
    <p:extLst>
      <p:ext uri="{BB962C8B-B14F-4D97-AF65-F5344CB8AC3E}">
        <p14:creationId xmlns:p14="http://schemas.microsoft.com/office/powerpoint/2010/main" val="19802098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eaLnBrk="0" fontAlgn="base" hangingPunct="0">
              <a:spcBef>
                <a:spcPct val="30000"/>
              </a:spcBef>
              <a:spcAft>
                <a:spcPct val="0"/>
              </a:spcAft>
            </a:pPr>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34</a:t>
            </a:fld>
            <a:endParaRPr lang="en-GB" altLang="en-US"/>
          </a:p>
        </p:txBody>
      </p:sp>
    </p:spTree>
    <p:extLst>
      <p:ext uri="{BB962C8B-B14F-4D97-AF65-F5344CB8AC3E}">
        <p14:creationId xmlns:p14="http://schemas.microsoft.com/office/powerpoint/2010/main" val="281761222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35</a:t>
            </a:fld>
            <a:endParaRPr lang="en-GB" altLang="en-US"/>
          </a:p>
        </p:txBody>
      </p:sp>
    </p:spTree>
    <p:extLst>
      <p:ext uri="{BB962C8B-B14F-4D97-AF65-F5344CB8AC3E}">
        <p14:creationId xmlns:p14="http://schemas.microsoft.com/office/powerpoint/2010/main" val="75008027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36</a:t>
            </a:fld>
            <a:endParaRPr lang="en-GB" altLang="en-US"/>
          </a:p>
        </p:txBody>
      </p:sp>
    </p:spTree>
    <p:extLst>
      <p:ext uri="{BB962C8B-B14F-4D97-AF65-F5344CB8AC3E}">
        <p14:creationId xmlns:p14="http://schemas.microsoft.com/office/powerpoint/2010/main" val="27450845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37</a:t>
            </a:fld>
            <a:endParaRPr lang="en-GB" altLang="en-US"/>
          </a:p>
        </p:txBody>
      </p:sp>
    </p:spTree>
    <p:extLst>
      <p:ext uri="{BB962C8B-B14F-4D97-AF65-F5344CB8AC3E}">
        <p14:creationId xmlns:p14="http://schemas.microsoft.com/office/powerpoint/2010/main" val="26122680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eaLnBrk="0" fontAlgn="base" hangingPunct="0">
              <a:spcBef>
                <a:spcPct val="30000"/>
              </a:spcBef>
              <a:spcAft>
                <a:spcPct val="0"/>
              </a:spcAft>
            </a:pPr>
            <a:r>
              <a:rPr kumimoji="1" lang="en-GB" sz="1200" b="0" i="0" kern="1200" dirty="0">
                <a:solidFill>
                  <a:schemeClr val="tx1"/>
                </a:solidFill>
                <a:effectLst/>
                <a:latin typeface="Lato" panose="020F0502020204030203" pitchFamily="34" charset="0"/>
                <a:ea typeface="+mn-ea"/>
                <a:cs typeface="+mn-cs"/>
              </a:rPr>
              <a:t>.</a:t>
            </a: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38</a:t>
            </a:fld>
            <a:endParaRPr lang="en-GB" altLang="en-US"/>
          </a:p>
        </p:txBody>
      </p:sp>
    </p:spTree>
    <p:extLst>
      <p:ext uri="{BB962C8B-B14F-4D97-AF65-F5344CB8AC3E}">
        <p14:creationId xmlns:p14="http://schemas.microsoft.com/office/powerpoint/2010/main" val="16909275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defTabSz="951525" rtl="0" eaLnBrk="0" fontAlgn="base" hangingPunct="0">
              <a:spcBef>
                <a:spcPct val="30000"/>
              </a:spcBef>
              <a:spcAft>
                <a:spcPct val="0"/>
              </a:spcAft>
            </a:pPr>
            <a:endParaRPr kumimoji="1" lang="en-GB" sz="1200" b="0" i="0" kern="1200" dirty="0">
              <a:solidFill>
                <a:schemeClr val="tx1"/>
              </a:solidFill>
              <a:effectLst/>
              <a:latin typeface="Lato" panose="020F0502020204030203" pitchFamily="34" charset="0"/>
              <a:ea typeface="+mn-ea"/>
              <a:cs typeface="+mn-cs"/>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39</a:t>
            </a:fld>
            <a:endParaRPr lang="en-GB" altLang="en-US"/>
          </a:p>
        </p:txBody>
      </p:sp>
    </p:spTree>
    <p:extLst>
      <p:ext uri="{BB962C8B-B14F-4D97-AF65-F5344CB8AC3E}">
        <p14:creationId xmlns:p14="http://schemas.microsoft.com/office/powerpoint/2010/main" val="21182415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Arial"/>
            </a:endParaRPr>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40</a:t>
            </a:fld>
            <a:endParaRPr lang="en-GB" altLang="en-US"/>
          </a:p>
        </p:txBody>
      </p:sp>
    </p:spTree>
    <p:extLst>
      <p:ext uri="{BB962C8B-B14F-4D97-AF65-F5344CB8AC3E}">
        <p14:creationId xmlns:p14="http://schemas.microsoft.com/office/powerpoint/2010/main" val="343271208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41</a:t>
            </a:fld>
            <a:endParaRPr lang="en-GB" altLang="en-US"/>
          </a:p>
        </p:txBody>
      </p:sp>
    </p:spTree>
    <p:extLst>
      <p:ext uri="{BB962C8B-B14F-4D97-AF65-F5344CB8AC3E}">
        <p14:creationId xmlns:p14="http://schemas.microsoft.com/office/powerpoint/2010/main" val="70790763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42</a:t>
            </a:fld>
            <a:endParaRPr lang="en-GB" altLang="en-US"/>
          </a:p>
        </p:txBody>
      </p:sp>
    </p:spTree>
    <p:extLst>
      <p:ext uri="{BB962C8B-B14F-4D97-AF65-F5344CB8AC3E}">
        <p14:creationId xmlns:p14="http://schemas.microsoft.com/office/powerpoint/2010/main" val="331798758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71769736-C589-4C25-A829-65147A237957}" type="slidenum">
              <a:rPr lang="en-GB" altLang="en-US" smtClean="0"/>
              <a:pPr>
                <a:defRPr/>
              </a:pPr>
              <a:t>43</a:t>
            </a:fld>
            <a:endParaRPr lang="en-GB" altLang="en-US"/>
          </a:p>
        </p:txBody>
      </p:sp>
    </p:spTree>
    <p:extLst>
      <p:ext uri="{BB962C8B-B14F-4D97-AF65-F5344CB8AC3E}">
        <p14:creationId xmlns:p14="http://schemas.microsoft.com/office/powerpoint/2010/main" val="29516097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E54428-E2D9-02B1-A2DA-88B3E0FF8EDD}"/>
              </a:ext>
            </a:extLst>
          </p:cNvPr>
          <p:cNvSpPr>
            <a:spLocks noGrp="1"/>
          </p:cNvSpPr>
          <p:nvPr>
            <p:ph type="dt" sz="half" idx="10"/>
          </p:nvPr>
        </p:nvSpPr>
        <p:spPr>
          <a:xfrm>
            <a:off x="395288" y="6524625"/>
            <a:ext cx="971550" cy="219075"/>
          </a:xfrm>
        </p:spPr>
        <p:txBody>
          <a:bodyPr/>
          <a:lstStyle>
            <a:lvl1pPr>
              <a:defRPr/>
            </a:lvl1pPr>
          </a:lstStyle>
          <a:p>
            <a:pPr>
              <a:defRPr/>
            </a:pPr>
            <a:fld id="{A7003BC9-A7C0-4A6C-90DA-BF7428C6818B}"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7CE4F3BB-9633-DA0C-E805-0F3BC95399D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EC3A5DF-CC22-82A0-24CA-AD9E5FE6DFC4}"/>
              </a:ext>
            </a:extLst>
          </p:cNvPr>
          <p:cNvSpPr>
            <a:spLocks noGrp="1"/>
          </p:cNvSpPr>
          <p:nvPr>
            <p:ph type="sldNum" sz="quarter" idx="12"/>
          </p:nvPr>
        </p:nvSpPr>
        <p:spPr/>
        <p:txBody>
          <a:bodyPr/>
          <a:lstStyle>
            <a:lvl1pPr>
              <a:defRPr/>
            </a:lvl1pPr>
          </a:lstStyle>
          <a:p>
            <a:pPr>
              <a:defRPr/>
            </a:pPr>
            <a:fld id="{3F13616E-F5E3-4B59-8935-5C44884F5889}" type="slidenum">
              <a:rPr lang="en-GB" altLang="en-US"/>
              <a:pPr>
                <a:defRPr/>
              </a:pPr>
              <a:t>‹#›</a:t>
            </a:fld>
            <a:endParaRPr lang="en-GB" altLang="en-US"/>
          </a:p>
        </p:txBody>
      </p:sp>
    </p:spTree>
    <p:extLst>
      <p:ext uri="{BB962C8B-B14F-4D97-AF65-F5344CB8AC3E}">
        <p14:creationId xmlns:p14="http://schemas.microsoft.com/office/powerpoint/2010/main" val="416016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876485-D3F9-4AC2-930F-6E3D8ED0A1D0}"/>
              </a:ext>
            </a:extLst>
          </p:cNvPr>
          <p:cNvSpPr>
            <a:spLocks noGrp="1"/>
          </p:cNvSpPr>
          <p:nvPr>
            <p:ph type="dt" sz="half" idx="10"/>
          </p:nvPr>
        </p:nvSpPr>
        <p:spPr/>
        <p:txBody>
          <a:bodyPr/>
          <a:lstStyle>
            <a:lvl1pPr>
              <a:defRPr/>
            </a:lvl1pPr>
          </a:lstStyle>
          <a:p>
            <a:pPr>
              <a:defRPr/>
            </a:pPr>
            <a:fld id="{E15B5B85-E6E5-4632-875C-0E6A3000B39E}"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5EF468A2-B67F-7117-AFBA-4C6C9C47C075}"/>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AE2467-5B5A-F30F-32CD-AAE0E36040CA}"/>
              </a:ext>
            </a:extLst>
          </p:cNvPr>
          <p:cNvSpPr>
            <a:spLocks noGrp="1"/>
          </p:cNvSpPr>
          <p:nvPr>
            <p:ph type="sldNum" sz="quarter" idx="12"/>
          </p:nvPr>
        </p:nvSpPr>
        <p:spPr/>
        <p:txBody>
          <a:bodyPr/>
          <a:lstStyle>
            <a:lvl1pPr>
              <a:defRPr/>
            </a:lvl1pPr>
          </a:lstStyle>
          <a:p>
            <a:pPr>
              <a:defRPr/>
            </a:pPr>
            <a:fld id="{6DDAD8D9-6827-4A0C-BF28-A51E33BD92A1}" type="slidenum">
              <a:rPr lang="en-GB" altLang="en-US"/>
              <a:pPr>
                <a:defRPr/>
              </a:pPr>
              <a:t>‹#›</a:t>
            </a:fld>
            <a:endParaRPr lang="en-GB" altLang="en-US"/>
          </a:p>
        </p:txBody>
      </p:sp>
    </p:spTree>
    <p:extLst>
      <p:ext uri="{BB962C8B-B14F-4D97-AF65-F5344CB8AC3E}">
        <p14:creationId xmlns:p14="http://schemas.microsoft.com/office/powerpoint/2010/main" val="422159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3117946-64D9-DC58-C9A9-02CD49C23149}"/>
              </a:ext>
            </a:extLst>
          </p:cNvPr>
          <p:cNvSpPr>
            <a:spLocks noGrp="1"/>
          </p:cNvSpPr>
          <p:nvPr>
            <p:ph type="dt" sz="half" idx="10"/>
          </p:nvPr>
        </p:nvSpPr>
        <p:spPr/>
        <p:txBody>
          <a:bodyPr/>
          <a:lstStyle>
            <a:lvl1pPr>
              <a:defRPr/>
            </a:lvl1pPr>
          </a:lstStyle>
          <a:p>
            <a:pPr>
              <a:defRPr/>
            </a:pPr>
            <a:fld id="{ACF1D7AD-01A3-454B-95CC-D4D4EB9881E1}"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1413012C-4F40-AB41-427E-9979102B4E25}"/>
              </a:ext>
            </a:extLst>
          </p:cNvPr>
          <p:cNvSpPr>
            <a:spLocks noGrp="1"/>
          </p:cNvSpPr>
          <p:nvPr>
            <p:ph type="sldNum" sz="quarter" idx="11"/>
          </p:nvPr>
        </p:nvSpPr>
        <p:spPr/>
        <p:txBody>
          <a:bodyPr/>
          <a:lstStyle>
            <a:lvl1pPr>
              <a:defRPr/>
            </a:lvl1pPr>
          </a:lstStyle>
          <a:p>
            <a:pPr>
              <a:defRPr/>
            </a:pPr>
            <a:fld id="{9D419A56-FD57-4C88-8607-08FDAE60C27E}" type="slidenum">
              <a:rPr lang="en-GB" altLang="en-US"/>
              <a:pPr>
                <a:defRPr/>
              </a:pPr>
              <a:t>‹#›</a:t>
            </a:fld>
            <a:endParaRPr lang="en-GB" altLang="en-US"/>
          </a:p>
        </p:txBody>
      </p:sp>
    </p:spTree>
    <p:extLst>
      <p:ext uri="{BB962C8B-B14F-4D97-AF65-F5344CB8AC3E}">
        <p14:creationId xmlns:p14="http://schemas.microsoft.com/office/powerpoint/2010/main" val="61792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5AB28F-5E20-146D-D1DA-BD2262447001}"/>
              </a:ext>
            </a:extLst>
          </p:cNvPr>
          <p:cNvSpPr>
            <a:spLocks noGrp="1"/>
          </p:cNvSpPr>
          <p:nvPr>
            <p:ph type="dt" sz="half" idx="10"/>
          </p:nvPr>
        </p:nvSpPr>
        <p:spPr/>
        <p:txBody>
          <a:bodyPr/>
          <a:lstStyle>
            <a:lvl1pPr>
              <a:defRPr/>
            </a:lvl1pPr>
          </a:lstStyle>
          <a:p>
            <a:pPr>
              <a:defRPr/>
            </a:pPr>
            <a:fld id="{BD6A1715-DF3B-4658-B682-DCA863364E1F}"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A8F431DF-86B9-A0F4-E9B2-2665956C5039}"/>
              </a:ext>
            </a:extLst>
          </p:cNvPr>
          <p:cNvSpPr>
            <a:spLocks noGrp="1"/>
          </p:cNvSpPr>
          <p:nvPr>
            <p:ph type="sldNum" sz="quarter" idx="11"/>
          </p:nvPr>
        </p:nvSpPr>
        <p:spPr/>
        <p:txBody>
          <a:bodyPr/>
          <a:lstStyle>
            <a:lvl1pPr>
              <a:defRPr/>
            </a:lvl1pPr>
          </a:lstStyle>
          <a:p>
            <a:pPr>
              <a:defRPr/>
            </a:pPr>
            <a:fld id="{3298402B-94D1-4850-BDD1-39CB0FB47D3A}" type="slidenum">
              <a:rPr lang="en-GB" altLang="en-US"/>
              <a:pPr>
                <a:defRPr/>
              </a:pPr>
              <a:t>‹#›</a:t>
            </a:fld>
            <a:endParaRPr lang="en-GB" altLang="en-US"/>
          </a:p>
        </p:txBody>
      </p:sp>
    </p:spTree>
    <p:extLst>
      <p:ext uri="{BB962C8B-B14F-4D97-AF65-F5344CB8AC3E}">
        <p14:creationId xmlns:p14="http://schemas.microsoft.com/office/powerpoint/2010/main" val="110581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33E1F70-5EAF-DE23-8D61-08C4E99ACDE8}"/>
              </a:ext>
            </a:extLst>
          </p:cNvPr>
          <p:cNvSpPr>
            <a:spLocks noGrp="1"/>
          </p:cNvSpPr>
          <p:nvPr>
            <p:ph type="dt" sz="half" idx="10"/>
          </p:nvPr>
        </p:nvSpPr>
        <p:spPr/>
        <p:txBody>
          <a:bodyPr/>
          <a:lstStyle>
            <a:lvl1pPr>
              <a:defRPr/>
            </a:lvl1pPr>
          </a:lstStyle>
          <a:p>
            <a:pPr>
              <a:defRPr/>
            </a:pPr>
            <a:fld id="{733A36E0-0EBC-49A7-83AE-7B5524F6D403}" type="datetime1">
              <a:rPr lang="en-GB" altLang="en-US"/>
              <a:pPr>
                <a:defRPr/>
              </a:pPr>
              <a:t>06/02/2026</a:t>
            </a:fld>
            <a:endParaRPr lang="en-GB" altLang="en-US" dirty="0"/>
          </a:p>
        </p:txBody>
      </p:sp>
      <p:sp>
        <p:nvSpPr>
          <p:cNvPr id="8" name="Slide Number Placeholder 5">
            <a:extLst>
              <a:ext uri="{FF2B5EF4-FFF2-40B4-BE49-F238E27FC236}">
                <a16:creationId xmlns:a16="http://schemas.microsoft.com/office/drawing/2014/main" id="{288BBDB4-4DB4-B773-AA11-66BD46F549F8}"/>
              </a:ext>
            </a:extLst>
          </p:cNvPr>
          <p:cNvSpPr>
            <a:spLocks noGrp="1"/>
          </p:cNvSpPr>
          <p:nvPr>
            <p:ph type="sldNum" sz="quarter" idx="11"/>
          </p:nvPr>
        </p:nvSpPr>
        <p:spPr/>
        <p:txBody>
          <a:bodyPr/>
          <a:lstStyle>
            <a:lvl1pPr>
              <a:defRPr/>
            </a:lvl1pPr>
          </a:lstStyle>
          <a:p>
            <a:pPr>
              <a:defRPr/>
            </a:pPr>
            <a:fld id="{C34B518C-BAA0-4673-AB95-72B7C66D7FD9}" type="slidenum">
              <a:rPr lang="en-GB" altLang="en-US"/>
              <a:pPr>
                <a:defRPr/>
              </a:pPr>
              <a:t>‹#›</a:t>
            </a:fld>
            <a:endParaRPr lang="en-GB" altLang="en-US"/>
          </a:p>
        </p:txBody>
      </p:sp>
    </p:spTree>
    <p:extLst>
      <p:ext uri="{BB962C8B-B14F-4D97-AF65-F5344CB8AC3E}">
        <p14:creationId xmlns:p14="http://schemas.microsoft.com/office/powerpoint/2010/main" val="2887339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9C75EE2-84EB-897A-150D-C3360D73278E}"/>
              </a:ext>
            </a:extLst>
          </p:cNvPr>
          <p:cNvSpPr>
            <a:spLocks noGrp="1"/>
          </p:cNvSpPr>
          <p:nvPr>
            <p:ph type="dt" sz="half" idx="10"/>
          </p:nvPr>
        </p:nvSpPr>
        <p:spPr/>
        <p:txBody>
          <a:bodyPr/>
          <a:lstStyle>
            <a:lvl1pPr>
              <a:defRPr/>
            </a:lvl1pPr>
          </a:lstStyle>
          <a:p>
            <a:pPr>
              <a:defRPr/>
            </a:pPr>
            <a:fld id="{A81EAC23-F888-49A2-B007-5F0E5CA55513}" type="datetime1">
              <a:rPr lang="en-GB" altLang="en-US"/>
              <a:pPr>
                <a:defRPr/>
              </a:pPr>
              <a:t>06/02/2026</a:t>
            </a:fld>
            <a:endParaRPr lang="en-GB" altLang="en-US" dirty="0"/>
          </a:p>
        </p:txBody>
      </p:sp>
      <p:sp>
        <p:nvSpPr>
          <p:cNvPr id="4" name="Slide Number Placeholder 5">
            <a:extLst>
              <a:ext uri="{FF2B5EF4-FFF2-40B4-BE49-F238E27FC236}">
                <a16:creationId xmlns:a16="http://schemas.microsoft.com/office/drawing/2014/main" id="{F7F57324-A1D3-1826-4AD0-23F2B34D504C}"/>
              </a:ext>
            </a:extLst>
          </p:cNvPr>
          <p:cNvSpPr>
            <a:spLocks noGrp="1"/>
          </p:cNvSpPr>
          <p:nvPr>
            <p:ph type="sldNum" sz="quarter" idx="11"/>
          </p:nvPr>
        </p:nvSpPr>
        <p:spPr/>
        <p:txBody>
          <a:bodyPr/>
          <a:lstStyle>
            <a:lvl1pPr>
              <a:defRPr/>
            </a:lvl1pPr>
          </a:lstStyle>
          <a:p>
            <a:pPr>
              <a:defRPr/>
            </a:pPr>
            <a:fld id="{63A72BC8-F192-4A9D-A624-45C65191F104}" type="slidenum">
              <a:rPr lang="en-GB" altLang="en-US"/>
              <a:pPr>
                <a:defRPr/>
              </a:pPr>
              <a:t>‹#›</a:t>
            </a:fld>
            <a:endParaRPr lang="en-GB" altLang="en-US"/>
          </a:p>
        </p:txBody>
      </p:sp>
    </p:spTree>
    <p:extLst>
      <p:ext uri="{BB962C8B-B14F-4D97-AF65-F5344CB8AC3E}">
        <p14:creationId xmlns:p14="http://schemas.microsoft.com/office/powerpoint/2010/main" val="2200108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64A730-A84D-95ED-E366-3CB067E59422}"/>
              </a:ext>
            </a:extLst>
          </p:cNvPr>
          <p:cNvSpPr>
            <a:spLocks noGrp="1"/>
          </p:cNvSpPr>
          <p:nvPr>
            <p:ph type="dt" sz="half" idx="10"/>
          </p:nvPr>
        </p:nvSpPr>
        <p:spPr/>
        <p:txBody>
          <a:bodyPr/>
          <a:lstStyle>
            <a:lvl1pPr>
              <a:defRPr/>
            </a:lvl1pPr>
          </a:lstStyle>
          <a:p>
            <a:pPr>
              <a:defRPr/>
            </a:pPr>
            <a:fld id="{4C6AB163-E791-4554-BA81-44AB2343F472}" type="datetime1">
              <a:rPr lang="en-GB" altLang="en-US"/>
              <a:pPr>
                <a:defRPr/>
              </a:pPr>
              <a:t>06/02/2026</a:t>
            </a:fld>
            <a:endParaRPr lang="en-GB" altLang="en-US" dirty="0"/>
          </a:p>
        </p:txBody>
      </p:sp>
      <p:sp>
        <p:nvSpPr>
          <p:cNvPr id="3" name="Slide Number Placeholder 5">
            <a:extLst>
              <a:ext uri="{FF2B5EF4-FFF2-40B4-BE49-F238E27FC236}">
                <a16:creationId xmlns:a16="http://schemas.microsoft.com/office/drawing/2014/main" id="{C906F15A-C578-F948-E769-8B084BF78E1C}"/>
              </a:ext>
            </a:extLst>
          </p:cNvPr>
          <p:cNvSpPr>
            <a:spLocks noGrp="1"/>
          </p:cNvSpPr>
          <p:nvPr>
            <p:ph type="sldNum" sz="quarter" idx="11"/>
          </p:nvPr>
        </p:nvSpPr>
        <p:spPr/>
        <p:txBody>
          <a:bodyPr/>
          <a:lstStyle>
            <a:lvl1pPr>
              <a:defRPr/>
            </a:lvl1pPr>
          </a:lstStyle>
          <a:p>
            <a:pPr>
              <a:defRPr/>
            </a:pPr>
            <a:fld id="{31EB37F5-31BF-4625-B85A-CFB759574526}" type="slidenum">
              <a:rPr lang="en-GB" altLang="en-US"/>
              <a:pPr>
                <a:defRPr/>
              </a:pPr>
              <a:t>‹#›</a:t>
            </a:fld>
            <a:endParaRPr lang="en-GB" altLang="en-US"/>
          </a:p>
        </p:txBody>
      </p:sp>
    </p:spTree>
    <p:extLst>
      <p:ext uri="{BB962C8B-B14F-4D97-AF65-F5344CB8AC3E}">
        <p14:creationId xmlns:p14="http://schemas.microsoft.com/office/powerpoint/2010/main" val="3206975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7E51362-D2B3-DDF9-7068-F19EBBC69852}"/>
              </a:ext>
            </a:extLst>
          </p:cNvPr>
          <p:cNvSpPr>
            <a:spLocks noGrp="1"/>
          </p:cNvSpPr>
          <p:nvPr>
            <p:ph type="dt" sz="half" idx="10"/>
          </p:nvPr>
        </p:nvSpPr>
        <p:spPr/>
        <p:txBody>
          <a:bodyPr/>
          <a:lstStyle>
            <a:lvl1pPr>
              <a:defRPr/>
            </a:lvl1pPr>
          </a:lstStyle>
          <a:p>
            <a:pPr>
              <a:defRPr/>
            </a:pPr>
            <a:fld id="{542376CD-E785-45CC-B413-C745EF1FA292}"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C686D90F-1445-9DA0-71CE-96FEF981D00D}"/>
              </a:ext>
            </a:extLst>
          </p:cNvPr>
          <p:cNvSpPr>
            <a:spLocks noGrp="1"/>
          </p:cNvSpPr>
          <p:nvPr>
            <p:ph type="sldNum" sz="quarter" idx="11"/>
          </p:nvPr>
        </p:nvSpPr>
        <p:spPr/>
        <p:txBody>
          <a:bodyPr/>
          <a:lstStyle>
            <a:lvl1pPr>
              <a:defRPr/>
            </a:lvl1pPr>
          </a:lstStyle>
          <a:p>
            <a:pPr>
              <a:defRPr/>
            </a:pPr>
            <a:fld id="{7FAA9DFF-67B6-47E2-A617-517793A02C38}" type="slidenum">
              <a:rPr lang="en-GB" altLang="en-US"/>
              <a:pPr>
                <a:defRPr/>
              </a:pPr>
              <a:t>‹#›</a:t>
            </a:fld>
            <a:endParaRPr lang="en-GB" altLang="en-US"/>
          </a:p>
        </p:txBody>
      </p:sp>
    </p:spTree>
    <p:extLst>
      <p:ext uri="{BB962C8B-B14F-4D97-AF65-F5344CB8AC3E}">
        <p14:creationId xmlns:p14="http://schemas.microsoft.com/office/powerpoint/2010/main" val="3816235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48419FF-8CED-3CA4-47D4-1A8FEC64380C}"/>
              </a:ext>
            </a:extLst>
          </p:cNvPr>
          <p:cNvSpPr>
            <a:spLocks noGrp="1"/>
          </p:cNvSpPr>
          <p:nvPr>
            <p:ph type="dt" sz="half" idx="10"/>
          </p:nvPr>
        </p:nvSpPr>
        <p:spPr/>
        <p:txBody>
          <a:bodyPr/>
          <a:lstStyle>
            <a:lvl1pPr>
              <a:defRPr/>
            </a:lvl1pPr>
          </a:lstStyle>
          <a:p>
            <a:pPr>
              <a:defRPr/>
            </a:pPr>
            <a:fld id="{887A47DB-3605-4DA6-A56C-7923E56BED49}"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C70155DC-6394-7034-69A9-1D79F518C5EF}"/>
              </a:ext>
            </a:extLst>
          </p:cNvPr>
          <p:cNvSpPr>
            <a:spLocks noGrp="1"/>
          </p:cNvSpPr>
          <p:nvPr>
            <p:ph type="sldNum" sz="quarter" idx="11"/>
          </p:nvPr>
        </p:nvSpPr>
        <p:spPr/>
        <p:txBody>
          <a:bodyPr/>
          <a:lstStyle>
            <a:lvl1pPr>
              <a:defRPr/>
            </a:lvl1pPr>
          </a:lstStyle>
          <a:p>
            <a:pPr>
              <a:defRPr/>
            </a:pPr>
            <a:fld id="{86E213C3-687D-4505-8DFB-6C79E52C8FB7}" type="slidenum">
              <a:rPr lang="en-GB" altLang="en-US"/>
              <a:pPr>
                <a:defRPr/>
              </a:pPr>
              <a:t>‹#›</a:t>
            </a:fld>
            <a:endParaRPr lang="en-GB" altLang="en-US"/>
          </a:p>
        </p:txBody>
      </p:sp>
    </p:spTree>
    <p:extLst>
      <p:ext uri="{BB962C8B-B14F-4D97-AF65-F5344CB8AC3E}">
        <p14:creationId xmlns:p14="http://schemas.microsoft.com/office/powerpoint/2010/main" val="313684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32D552-52D0-091C-66CD-B40ADA172402}"/>
              </a:ext>
            </a:extLst>
          </p:cNvPr>
          <p:cNvSpPr>
            <a:spLocks noGrp="1"/>
          </p:cNvSpPr>
          <p:nvPr>
            <p:ph type="dt" sz="half" idx="10"/>
          </p:nvPr>
        </p:nvSpPr>
        <p:spPr/>
        <p:txBody>
          <a:bodyPr/>
          <a:lstStyle>
            <a:lvl1pPr>
              <a:defRPr/>
            </a:lvl1pPr>
          </a:lstStyle>
          <a:p>
            <a:pPr>
              <a:defRPr/>
            </a:pPr>
            <a:fld id="{8E6EC078-4FC9-4BF6-83CB-B7890C720420}"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DC93CAE6-1A6E-9770-7C47-9635B6DB0C10}"/>
              </a:ext>
            </a:extLst>
          </p:cNvPr>
          <p:cNvSpPr>
            <a:spLocks noGrp="1"/>
          </p:cNvSpPr>
          <p:nvPr>
            <p:ph type="sldNum" sz="quarter" idx="11"/>
          </p:nvPr>
        </p:nvSpPr>
        <p:spPr/>
        <p:txBody>
          <a:bodyPr/>
          <a:lstStyle>
            <a:lvl1pPr>
              <a:defRPr/>
            </a:lvl1pPr>
          </a:lstStyle>
          <a:p>
            <a:pPr>
              <a:defRPr/>
            </a:pPr>
            <a:fld id="{9FA1A650-E734-4596-84AB-532A9CE39247}" type="slidenum">
              <a:rPr lang="en-GB" altLang="en-US"/>
              <a:pPr>
                <a:defRPr/>
              </a:pPr>
              <a:t>‹#›</a:t>
            </a:fld>
            <a:endParaRPr lang="en-GB" altLang="en-US"/>
          </a:p>
        </p:txBody>
      </p:sp>
    </p:spTree>
    <p:extLst>
      <p:ext uri="{BB962C8B-B14F-4D97-AF65-F5344CB8AC3E}">
        <p14:creationId xmlns:p14="http://schemas.microsoft.com/office/powerpoint/2010/main" val="364486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0B824B-B3AC-C27E-686A-AF9E0C47D1A7}"/>
              </a:ext>
            </a:extLst>
          </p:cNvPr>
          <p:cNvSpPr>
            <a:spLocks noGrp="1"/>
          </p:cNvSpPr>
          <p:nvPr>
            <p:ph type="dt" sz="half" idx="10"/>
          </p:nvPr>
        </p:nvSpPr>
        <p:spPr/>
        <p:txBody>
          <a:bodyPr/>
          <a:lstStyle>
            <a:lvl1pPr>
              <a:defRPr/>
            </a:lvl1pPr>
          </a:lstStyle>
          <a:p>
            <a:pPr>
              <a:defRPr/>
            </a:pPr>
            <a:fld id="{4F1BF754-DE62-42FB-AEFD-AD6ED79B7222}"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19265F0E-CF0D-9640-CE96-AEFA8A8B971D}"/>
              </a:ext>
            </a:extLst>
          </p:cNvPr>
          <p:cNvSpPr>
            <a:spLocks noGrp="1"/>
          </p:cNvSpPr>
          <p:nvPr>
            <p:ph type="sldNum" sz="quarter" idx="11"/>
          </p:nvPr>
        </p:nvSpPr>
        <p:spPr/>
        <p:txBody>
          <a:bodyPr/>
          <a:lstStyle>
            <a:lvl1pPr>
              <a:defRPr/>
            </a:lvl1pPr>
          </a:lstStyle>
          <a:p>
            <a:pPr>
              <a:defRPr/>
            </a:pPr>
            <a:fld id="{B45EB4A8-4E58-4761-BCDB-6C94A2F2588D}" type="slidenum">
              <a:rPr lang="en-GB" altLang="en-US"/>
              <a:pPr>
                <a:defRPr/>
              </a:pPr>
              <a:t>‹#›</a:t>
            </a:fld>
            <a:endParaRPr lang="en-GB" altLang="en-US"/>
          </a:p>
        </p:txBody>
      </p:sp>
    </p:spTree>
    <p:extLst>
      <p:ext uri="{BB962C8B-B14F-4D97-AF65-F5344CB8AC3E}">
        <p14:creationId xmlns:p14="http://schemas.microsoft.com/office/powerpoint/2010/main" val="1855203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D883679-5FA3-B682-6EC6-2CFA803C995B}"/>
              </a:ext>
            </a:extLst>
          </p:cNvPr>
          <p:cNvSpPr>
            <a:spLocks noGrp="1"/>
          </p:cNvSpPr>
          <p:nvPr>
            <p:ph type="dt" sz="half" idx="10"/>
          </p:nvPr>
        </p:nvSpPr>
        <p:spPr>
          <a:xfrm>
            <a:off x="395288" y="6524625"/>
            <a:ext cx="971550" cy="219075"/>
          </a:xfrm>
        </p:spPr>
        <p:txBody>
          <a:bodyPr/>
          <a:lstStyle>
            <a:lvl1pPr>
              <a:defRPr/>
            </a:lvl1pPr>
          </a:lstStyle>
          <a:p>
            <a:pPr>
              <a:defRPr/>
            </a:pPr>
            <a:fld id="{A6CD2DFE-40EB-456F-9C47-0D20BD1F6520}"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E9C9EB61-6BE2-7F6E-7600-A543AFAE075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BFF9F1C-B1FD-99E7-55BE-814736B3BF83}"/>
              </a:ext>
            </a:extLst>
          </p:cNvPr>
          <p:cNvSpPr>
            <a:spLocks noGrp="1"/>
          </p:cNvSpPr>
          <p:nvPr>
            <p:ph type="sldNum" sz="quarter" idx="12"/>
          </p:nvPr>
        </p:nvSpPr>
        <p:spPr/>
        <p:txBody>
          <a:bodyPr/>
          <a:lstStyle>
            <a:lvl1pPr>
              <a:defRPr/>
            </a:lvl1pPr>
          </a:lstStyle>
          <a:p>
            <a:pPr>
              <a:defRPr/>
            </a:pPr>
            <a:fld id="{95956538-8718-473D-A5A6-F1CA98B46DA0}" type="slidenum">
              <a:rPr lang="en-GB" altLang="en-US"/>
              <a:pPr>
                <a:defRPr/>
              </a:pPr>
              <a:t>‹#›</a:t>
            </a:fld>
            <a:endParaRPr lang="en-GB" altLang="en-US"/>
          </a:p>
        </p:txBody>
      </p:sp>
    </p:spTree>
    <p:extLst>
      <p:ext uri="{BB962C8B-B14F-4D97-AF65-F5344CB8AC3E}">
        <p14:creationId xmlns:p14="http://schemas.microsoft.com/office/powerpoint/2010/main" val="2111701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06F76-DB62-E2BF-6939-A25B2BCC50D7}"/>
              </a:ext>
            </a:extLst>
          </p:cNvPr>
          <p:cNvSpPr>
            <a:spLocks noGrp="1"/>
          </p:cNvSpPr>
          <p:nvPr>
            <p:ph type="dt" sz="half" idx="10"/>
          </p:nvPr>
        </p:nvSpPr>
        <p:spPr/>
        <p:txBody>
          <a:bodyPr/>
          <a:lstStyle>
            <a:lvl1pPr>
              <a:defRPr/>
            </a:lvl1pPr>
          </a:lstStyle>
          <a:p>
            <a:pPr>
              <a:defRPr/>
            </a:pPr>
            <a:fld id="{5F6C42B4-4545-4B0B-8922-C1BEB82246AC}" type="datetime1">
              <a:rPr lang="en-GB" altLang="en-US"/>
              <a:pPr>
                <a:defRPr/>
              </a:pPr>
              <a:t>06/02/2026</a:t>
            </a:fld>
            <a:endParaRPr lang="en-GB" altLang="en-US" dirty="0"/>
          </a:p>
        </p:txBody>
      </p:sp>
      <p:sp>
        <p:nvSpPr>
          <p:cNvPr id="5" name="Footer Placeholder 4">
            <a:extLst>
              <a:ext uri="{FF2B5EF4-FFF2-40B4-BE49-F238E27FC236}">
                <a16:creationId xmlns:a16="http://schemas.microsoft.com/office/drawing/2014/main" id="{465DA47D-B240-2944-F3A8-C9D640D8ED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5128C08-7918-0025-049E-575CF6A1F9EC}"/>
              </a:ext>
            </a:extLst>
          </p:cNvPr>
          <p:cNvSpPr>
            <a:spLocks noGrp="1"/>
          </p:cNvSpPr>
          <p:nvPr>
            <p:ph type="sldNum" sz="quarter" idx="12"/>
          </p:nvPr>
        </p:nvSpPr>
        <p:spPr/>
        <p:txBody>
          <a:bodyPr/>
          <a:lstStyle>
            <a:lvl1pPr>
              <a:defRPr/>
            </a:lvl1pPr>
          </a:lstStyle>
          <a:p>
            <a:pPr>
              <a:defRPr/>
            </a:pPr>
            <a:fld id="{CD2646EA-3FBA-4312-AF5F-311BA8B2DFAE}" type="slidenum">
              <a:rPr lang="en-GB" altLang="en-US"/>
              <a:pPr>
                <a:defRPr/>
              </a:pPr>
              <a:t>‹#›</a:t>
            </a:fld>
            <a:endParaRPr lang="en-GB" altLang="en-US"/>
          </a:p>
        </p:txBody>
      </p:sp>
    </p:spTree>
    <p:extLst>
      <p:ext uri="{BB962C8B-B14F-4D97-AF65-F5344CB8AC3E}">
        <p14:creationId xmlns:p14="http://schemas.microsoft.com/office/powerpoint/2010/main" val="35462937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DEB7363-22CD-21DF-30EB-6EED930181FF}"/>
              </a:ext>
            </a:extLst>
          </p:cNvPr>
          <p:cNvSpPr>
            <a:spLocks noGrp="1"/>
          </p:cNvSpPr>
          <p:nvPr>
            <p:ph type="dt" sz="half" idx="10"/>
          </p:nvPr>
        </p:nvSpPr>
        <p:spPr/>
        <p:txBody>
          <a:bodyPr/>
          <a:lstStyle>
            <a:lvl1pPr>
              <a:defRPr/>
            </a:lvl1pPr>
          </a:lstStyle>
          <a:p>
            <a:pPr>
              <a:defRPr/>
            </a:pPr>
            <a:fld id="{556B17B7-FB5B-420C-BCB0-3396EB0F00DD}"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75150A44-31FC-9098-3961-C2FB7F43AA32}"/>
              </a:ext>
            </a:extLst>
          </p:cNvPr>
          <p:cNvSpPr>
            <a:spLocks noGrp="1"/>
          </p:cNvSpPr>
          <p:nvPr>
            <p:ph type="sldNum" sz="quarter" idx="11"/>
          </p:nvPr>
        </p:nvSpPr>
        <p:spPr/>
        <p:txBody>
          <a:bodyPr/>
          <a:lstStyle>
            <a:lvl1pPr>
              <a:defRPr/>
            </a:lvl1pPr>
          </a:lstStyle>
          <a:p>
            <a:pPr>
              <a:defRPr/>
            </a:pPr>
            <a:fld id="{72E7CF4C-773B-4ED9-8D0C-938F2C942B09}" type="slidenum">
              <a:rPr lang="en-GB" altLang="en-US"/>
              <a:pPr>
                <a:defRPr/>
              </a:pPr>
              <a:t>‹#›</a:t>
            </a:fld>
            <a:endParaRPr lang="en-GB" altLang="en-US"/>
          </a:p>
        </p:txBody>
      </p:sp>
    </p:spTree>
    <p:extLst>
      <p:ext uri="{BB962C8B-B14F-4D97-AF65-F5344CB8AC3E}">
        <p14:creationId xmlns:p14="http://schemas.microsoft.com/office/powerpoint/2010/main" val="339014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816C2BD-3ADA-C16C-2318-46C36F4E676A}"/>
              </a:ext>
            </a:extLst>
          </p:cNvPr>
          <p:cNvSpPr>
            <a:spLocks noGrp="1"/>
          </p:cNvSpPr>
          <p:nvPr>
            <p:ph type="dt" sz="half" idx="10"/>
          </p:nvPr>
        </p:nvSpPr>
        <p:spPr/>
        <p:txBody>
          <a:bodyPr/>
          <a:lstStyle>
            <a:lvl1pPr>
              <a:defRPr/>
            </a:lvl1pPr>
          </a:lstStyle>
          <a:p>
            <a:pPr>
              <a:defRPr/>
            </a:pPr>
            <a:fld id="{8DE60D63-3B36-41E7-9D99-4DFD85FC7798}"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9B6CD60A-556D-C549-286A-8D8DEC420C3C}"/>
              </a:ext>
            </a:extLst>
          </p:cNvPr>
          <p:cNvSpPr>
            <a:spLocks noGrp="1"/>
          </p:cNvSpPr>
          <p:nvPr>
            <p:ph type="sldNum" sz="quarter" idx="11"/>
          </p:nvPr>
        </p:nvSpPr>
        <p:spPr/>
        <p:txBody>
          <a:bodyPr/>
          <a:lstStyle>
            <a:lvl1pPr>
              <a:defRPr/>
            </a:lvl1pPr>
          </a:lstStyle>
          <a:p>
            <a:pPr>
              <a:defRPr/>
            </a:pPr>
            <a:fld id="{E72EED64-39AA-44AE-9E3A-E838ECA74315}" type="slidenum">
              <a:rPr lang="en-GB" altLang="en-US"/>
              <a:pPr>
                <a:defRPr/>
              </a:pPr>
              <a:t>‹#›</a:t>
            </a:fld>
            <a:endParaRPr lang="en-GB" altLang="en-US"/>
          </a:p>
        </p:txBody>
      </p:sp>
    </p:spTree>
    <p:extLst>
      <p:ext uri="{BB962C8B-B14F-4D97-AF65-F5344CB8AC3E}">
        <p14:creationId xmlns:p14="http://schemas.microsoft.com/office/powerpoint/2010/main" val="3225933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00D6982-F7E0-9336-3B03-2D1AE755D58D}"/>
              </a:ext>
            </a:extLst>
          </p:cNvPr>
          <p:cNvSpPr>
            <a:spLocks noGrp="1"/>
          </p:cNvSpPr>
          <p:nvPr>
            <p:ph type="dt" sz="half" idx="10"/>
          </p:nvPr>
        </p:nvSpPr>
        <p:spPr/>
        <p:txBody>
          <a:bodyPr/>
          <a:lstStyle>
            <a:lvl1pPr>
              <a:defRPr/>
            </a:lvl1pPr>
          </a:lstStyle>
          <a:p>
            <a:pPr>
              <a:defRPr/>
            </a:pPr>
            <a:fld id="{AEC6F7EB-9131-484E-9C4E-C8B1878B54B0}" type="datetime1">
              <a:rPr lang="en-GB" altLang="en-US"/>
              <a:pPr>
                <a:defRPr/>
              </a:pPr>
              <a:t>06/02/2026</a:t>
            </a:fld>
            <a:endParaRPr lang="en-GB" altLang="en-US" dirty="0"/>
          </a:p>
        </p:txBody>
      </p:sp>
      <p:sp>
        <p:nvSpPr>
          <p:cNvPr id="8" name="Slide Number Placeholder 5">
            <a:extLst>
              <a:ext uri="{FF2B5EF4-FFF2-40B4-BE49-F238E27FC236}">
                <a16:creationId xmlns:a16="http://schemas.microsoft.com/office/drawing/2014/main" id="{A71A6CD1-B4D3-3F2E-EB02-70A8B215A066}"/>
              </a:ext>
            </a:extLst>
          </p:cNvPr>
          <p:cNvSpPr>
            <a:spLocks noGrp="1"/>
          </p:cNvSpPr>
          <p:nvPr>
            <p:ph type="sldNum" sz="quarter" idx="11"/>
          </p:nvPr>
        </p:nvSpPr>
        <p:spPr/>
        <p:txBody>
          <a:bodyPr/>
          <a:lstStyle>
            <a:lvl1pPr>
              <a:defRPr/>
            </a:lvl1pPr>
          </a:lstStyle>
          <a:p>
            <a:pPr>
              <a:defRPr/>
            </a:pPr>
            <a:fld id="{F0EF6AAE-FD38-4B58-9EC6-BAFB6C68C825}" type="slidenum">
              <a:rPr lang="en-GB" altLang="en-US"/>
              <a:pPr>
                <a:defRPr/>
              </a:pPr>
              <a:t>‹#›</a:t>
            </a:fld>
            <a:endParaRPr lang="en-GB" altLang="en-US"/>
          </a:p>
        </p:txBody>
      </p:sp>
    </p:spTree>
    <p:extLst>
      <p:ext uri="{BB962C8B-B14F-4D97-AF65-F5344CB8AC3E}">
        <p14:creationId xmlns:p14="http://schemas.microsoft.com/office/powerpoint/2010/main" val="36198730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F9C11FF-7DB8-B33B-4C36-99849B3079E0}"/>
              </a:ext>
            </a:extLst>
          </p:cNvPr>
          <p:cNvSpPr>
            <a:spLocks noGrp="1"/>
          </p:cNvSpPr>
          <p:nvPr>
            <p:ph type="dt" sz="half" idx="10"/>
          </p:nvPr>
        </p:nvSpPr>
        <p:spPr/>
        <p:txBody>
          <a:bodyPr/>
          <a:lstStyle>
            <a:lvl1pPr>
              <a:defRPr/>
            </a:lvl1pPr>
          </a:lstStyle>
          <a:p>
            <a:pPr>
              <a:defRPr/>
            </a:pPr>
            <a:fld id="{67AE5B52-DBD4-4A71-BEB2-FDF755445425}" type="datetime1">
              <a:rPr lang="en-GB" altLang="en-US"/>
              <a:pPr>
                <a:defRPr/>
              </a:pPr>
              <a:t>06/02/2026</a:t>
            </a:fld>
            <a:endParaRPr lang="en-GB" altLang="en-US" dirty="0"/>
          </a:p>
        </p:txBody>
      </p:sp>
      <p:sp>
        <p:nvSpPr>
          <p:cNvPr id="4" name="Slide Number Placeholder 5">
            <a:extLst>
              <a:ext uri="{FF2B5EF4-FFF2-40B4-BE49-F238E27FC236}">
                <a16:creationId xmlns:a16="http://schemas.microsoft.com/office/drawing/2014/main" id="{CC044FEA-E0CA-7E07-650C-D52C104AF9DE}"/>
              </a:ext>
            </a:extLst>
          </p:cNvPr>
          <p:cNvSpPr>
            <a:spLocks noGrp="1"/>
          </p:cNvSpPr>
          <p:nvPr>
            <p:ph type="sldNum" sz="quarter" idx="11"/>
          </p:nvPr>
        </p:nvSpPr>
        <p:spPr/>
        <p:txBody>
          <a:bodyPr/>
          <a:lstStyle>
            <a:lvl1pPr>
              <a:defRPr/>
            </a:lvl1pPr>
          </a:lstStyle>
          <a:p>
            <a:pPr>
              <a:defRPr/>
            </a:pPr>
            <a:fld id="{76859D60-A8C4-4280-9700-9728308782B8}" type="slidenum">
              <a:rPr lang="en-GB" altLang="en-US"/>
              <a:pPr>
                <a:defRPr/>
              </a:pPr>
              <a:t>‹#›</a:t>
            </a:fld>
            <a:endParaRPr lang="en-GB" altLang="en-US"/>
          </a:p>
        </p:txBody>
      </p:sp>
    </p:spTree>
    <p:extLst>
      <p:ext uri="{BB962C8B-B14F-4D97-AF65-F5344CB8AC3E}">
        <p14:creationId xmlns:p14="http://schemas.microsoft.com/office/powerpoint/2010/main" val="257246432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BF874022-BA55-5290-A74C-BE181611FADA}"/>
              </a:ext>
            </a:extLst>
          </p:cNvPr>
          <p:cNvSpPr>
            <a:spLocks noGrp="1"/>
          </p:cNvSpPr>
          <p:nvPr>
            <p:ph type="dt" sz="half" idx="10"/>
          </p:nvPr>
        </p:nvSpPr>
        <p:spPr/>
        <p:txBody>
          <a:bodyPr/>
          <a:lstStyle>
            <a:lvl1pPr>
              <a:defRPr/>
            </a:lvl1pPr>
          </a:lstStyle>
          <a:p>
            <a:pPr>
              <a:defRPr/>
            </a:pPr>
            <a:fld id="{52FB8B02-2768-47F7-A275-CE7D130BB173}" type="datetime1">
              <a:rPr lang="en-GB" altLang="en-US"/>
              <a:pPr>
                <a:defRPr/>
              </a:pPr>
              <a:t>06/02/2026</a:t>
            </a:fld>
            <a:endParaRPr lang="en-GB" altLang="en-US" dirty="0"/>
          </a:p>
        </p:txBody>
      </p:sp>
      <p:sp>
        <p:nvSpPr>
          <p:cNvPr id="3" name="Slide Number Placeholder 5">
            <a:extLst>
              <a:ext uri="{FF2B5EF4-FFF2-40B4-BE49-F238E27FC236}">
                <a16:creationId xmlns:a16="http://schemas.microsoft.com/office/drawing/2014/main" id="{2D34F208-88F0-3122-CE79-6319DBB2EBA0}"/>
              </a:ext>
            </a:extLst>
          </p:cNvPr>
          <p:cNvSpPr>
            <a:spLocks noGrp="1"/>
          </p:cNvSpPr>
          <p:nvPr>
            <p:ph type="sldNum" sz="quarter" idx="11"/>
          </p:nvPr>
        </p:nvSpPr>
        <p:spPr/>
        <p:txBody>
          <a:bodyPr/>
          <a:lstStyle>
            <a:lvl1pPr>
              <a:defRPr/>
            </a:lvl1pPr>
          </a:lstStyle>
          <a:p>
            <a:pPr>
              <a:defRPr/>
            </a:pPr>
            <a:fld id="{DD57F321-5880-4D39-80B8-2C178564A8A5}" type="slidenum">
              <a:rPr lang="en-GB" altLang="en-US"/>
              <a:pPr>
                <a:defRPr/>
              </a:pPr>
              <a:t>‹#›</a:t>
            </a:fld>
            <a:endParaRPr lang="en-GB" altLang="en-US"/>
          </a:p>
        </p:txBody>
      </p:sp>
    </p:spTree>
    <p:extLst>
      <p:ext uri="{BB962C8B-B14F-4D97-AF65-F5344CB8AC3E}">
        <p14:creationId xmlns:p14="http://schemas.microsoft.com/office/powerpoint/2010/main" val="930995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D7F4217-B574-E68F-36EF-79D4EE5911B3}"/>
              </a:ext>
            </a:extLst>
          </p:cNvPr>
          <p:cNvSpPr>
            <a:spLocks noGrp="1"/>
          </p:cNvSpPr>
          <p:nvPr>
            <p:ph type="dt" sz="half" idx="10"/>
          </p:nvPr>
        </p:nvSpPr>
        <p:spPr/>
        <p:txBody>
          <a:bodyPr/>
          <a:lstStyle>
            <a:lvl1pPr>
              <a:defRPr/>
            </a:lvl1pPr>
          </a:lstStyle>
          <a:p>
            <a:pPr>
              <a:defRPr/>
            </a:pPr>
            <a:fld id="{E553F60D-F5C4-488A-A3AD-F1FE4734946E}"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67B7F15C-2974-A11A-864C-530A75AD9D79}"/>
              </a:ext>
            </a:extLst>
          </p:cNvPr>
          <p:cNvSpPr>
            <a:spLocks noGrp="1"/>
          </p:cNvSpPr>
          <p:nvPr>
            <p:ph type="sldNum" sz="quarter" idx="11"/>
          </p:nvPr>
        </p:nvSpPr>
        <p:spPr/>
        <p:txBody>
          <a:bodyPr/>
          <a:lstStyle>
            <a:lvl1pPr>
              <a:defRPr/>
            </a:lvl1pPr>
          </a:lstStyle>
          <a:p>
            <a:pPr>
              <a:defRPr/>
            </a:pPr>
            <a:fld id="{F89E65B0-D589-4DA6-AEB4-B3169F24FCFA}" type="slidenum">
              <a:rPr lang="en-GB" altLang="en-US"/>
              <a:pPr>
                <a:defRPr/>
              </a:pPr>
              <a:t>‹#›</a:t>
            </a:fld>
            <a:endParaRPr lang="en-GB" altLang="en-US"/>
          </a:p>
        </p:txBody>
      </p:sp>
    </p:spTree>
    <p:extLst>
      <p:ext uri="{BB962C8B-B14F-4D97-AF65-F5344CB8AC3E}">
        <p14:creationId xmlns:p14="http://schemas.microsoft.com/office/powerpoint/2010/main" val="35409493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DBC8F02-1077-4D16-1C9E-485244928665}"/>
              </a:ext>
            </a:extLst>
          </p:cNvPr>
          <p:cNvSpPr>
            <a:spLocks noGrp="1"/>
          </p:cNvSpPr>
          <p:nvPr>
            <p:ph type="dt" sz="half" idx="10"/>
          </p:nvPr>
        </p:nvSpPr>
        <p:spPr/>
        <p:txBody>
          <a:bodyPr/>
          <a:lstStyle>
            <a:lvl1pPr>
              <a:defRPr/>
            </a:lvl1pPr>
          </a:lstStyle>
          <a:p>
            <a:pPr>
              <a:defRPr/>
            </a:pPr>
            <a:fld id="{8DF55677-6D9C-4510-96D6-C8E562836543}"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AA82BD83-3E1B-63A5-3434-4725CB5578CB}"/>
              </a:ext>
            </a:extLst>
          </p:cNvPr>
          <p:cNvSpPr>
            <a:spLocks noGrp="1"/>
          </p:cNvSpPr>
          <p:nvPr>
            <p:ph type="sldNum" sz="quarter" idx="11"/>
          </p:nvPr>
        </p:nvSpPr>
        <p:spPr/>
        <p:txBody>
          <a:bodyPr/>
          <a:lstStyle>
            <a:lvl1pPr>
              <a:defRPr/>
            </a:lvl1pPr>
          </a:lstStyle>
          <a:p>
            <a:pPr>
              <a:defRPr/>
            </a:pPr>
            <a:fld id="{3518244D-A073-45DF-9A51-0FA8D518C0E2}" type="slidenum">
              <a:rPr lang="en-GB" altLang="en-US"/>
              <a:pPr>
                <a:defRPr/>
              </a:pPr>
              <a:t>‹#›</a:t>
            </a:fld>
            <a:endParaRPr lang="en-GB" altLang="en-US"/>
          </a:p>
        </p:txBody>
      </p:sp>
    </p:spTree>
    <p:extLst>
      <p:ext uri="{BB962C8B-B14F-4D97-AF65-F5344CB8AC3E}">
        <p14:creationId xmlns:p14="http://schemas.microsoft.com/office/powerpoint/2010/main" val="30298198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84E332-392D-3D35-25F0-4D1A390170FA}"/>
              </a:ext>
            </a:extLst>
          </p:cNvPr>
          <p:cNvSpPr>
            <a:spLocks noGrp="1"/>
          </p:cNvSpPr>
          <p:nvPr>
            <p:ph type="dt" sz="half" idx="10"/>
          </p:nvPr>
        </p:nvSpPr>
        <p:spPr/>
        <p:txBody>
          <a:bodyPr/>
          <a:lstStyle>
            <a:lvl1pPr>
              <a:defRPr/>
            </a:lvl1pPr>
          </a:lstStyle>
          <a:p>
            <a:pPr>
              <a:defRPr/>
            </a:pPr>
            <a:fld id="{7611BC63-647E-48B1-AD04-EDDCE6F9A939}"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F36FEB1F-989B-E312-94BF-B9F841DCE88E}"/>
              </a:ext>
            </a:extLst>
          </p:cNvPr>
          <p:cNvSpPr>
            <a:spLocks noGrp="1"/>
          </p:cNvSpPr>
          <p:nvPr>
            <p:ph type="sldNum" sz="quarter" idx="11"/>
          </p:nvPr>
        </p:nvSpPr>
        <p:spPr/>
        <p:txBody>
          <a:bodyPr/>
          <a:lstStyle>
            <a:lvl1pPr>
              <a:defRPr/>
            </a:lvl1pPr>
          </a:lstStyle>
          <a:p>
            <a:pPr>
              <a:defRPr/>
            </a:pPr>
            <a:fld id="{DD21924A-B6DC-402E-BB3D-F294E258BC27}" type="slidenum">
              <a:rPr lang="en-GB" altLang="en-US"/>
              <a:pPr>
                <a:defRPr/>
              </a:pPr>
              <a:t>‹#›</a:t>
            </a:fld>
            <a:endParaRPr lang="en-GB" altLang="en-US"/>
          </a:p>
        </p:txBody>
      </p:sp>
    </p:spTree>
    <p:extLst>
      <p:ext uri="{BB962C8B-B14F-4D97-AF65-F5344CB8AC3E}">
        <p14:creationId xmlns:p14="http://schemas.microsoft.com/office/powerpoint/2010/main" val="10399671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21DCC-FB94-48FC-B4B4-E54F253C8614}"/>
              </a:ext>
            </a:extLst>
          </p:cNvPr>
          <p:cNvSpPr>
            <a:spLocks noGrp="1"/>
          </p:cNvSpPr>
          <p:nvPr>
            <p:ph type="dt" sz="half" idx="10"/>
          </p:nvPr>
        </p:nvSpPr>
        <p:spPr/>
        <p:txBody>
          <a:bodyPr/>
          <a:lstStyle>
            <a:lvl1pPr>
              <a:defRPr/>
            </a:lvl1pPr>
          </a:lstStyle>
          <a:p>
            <a:pPr>
              <a:defRPr/>
            </a:pPr>
            <a:fld id="{3818F72F-88D6-4483-9838-073098CAE908}" type="datetime1">
              <a:rPr lang="en-GB" altLang="en-US"/>
              <a:pPr>
                <a:defRPr/>
              </a:pPr>
              <a:t>06/02/2026</a:t>
            </a:fld>
            <a:endParaRPr lang="en-GB" altLang="en-US" dirty="0"/>
          </a:p>
        </p:txBody>
      </p:sp>
      <p:sp>
        <p:nvSpPr>
          <p:cNvPr id="5" name="Slide Number Placeholder 5">
            <a:extLst>
              <a:ext uri="{FF2B5EF4-FFF2-40B4-BE49-F238E27FC236}">
                <a16:creationId xmlns:a16="http://schemas.microsoft.com/office/drawing/2014/main" id="{947F055E-7AFD-3EC9-8E6E-02ADDF6BA666}"/>
              </a:ext>
            </a:extLst>
          </p:cNvPr>
          <p:cNvSpPr>
            <a:spLocks noGrp="1"/>
          </p:cNvSpPr>
          <p:nvPr>
            <p:ph type="sldNum" sz="quarter" idx="11"/>
          </p:nvPr>
        </p:nvSpPr>
        <p:spPr/>
        <p:txBody>
          <a:bodyPr/>
          <a:lstStyle>
            <a:lvl1pPr>
              <a:defRPr/>
            </a:lvl1pPr>
          </a:lstStyle>
          <a:p>
            <a:pPr>
              <a:defRPr/>
            </a:pPr>
            <a:fld id="{135A243C-2E83-4842-8CBB-5449C98E08B8}" type="slidenum">
              <a:rPr lang="en-GB" altLang="en-US"/>
              <a:pPr>
                <a:defRPr/>
              </a:pPr>
              <a:t>‹#›</a:t>
            </a:fld>
            <a:endParaRPr lang="en-GB" altLang="en-US"/>
          </a:p>
        </p:txBody>
      </p:sp>
    </p:spTree>
    <p:extLst>
      <p:ext uri="{BB962C8B-B14F-4D97-AF65-F5344CB8AC3E}">
        <p14:creationId xmlns:p14="http://schemas.microsoft.com/office/powerpoint/2010/main" val="1331166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1D33912B-0473-C016-F1A9-77E6F652AD1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D0F7D93-53CC-0990-7463-2DF8D155085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F756CA7-D6C5-9534-8D34-C7478FED280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4812D25-4E7E-4D6E-8930-753C0F50F265}"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E350CE1A-AF0F-9AD0-EB70-22F014C50C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AEA8000-0179-4503-815D-E425C895911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5" r:id="rId1"/>
    <p:sldLayoutId id="2147484036" r:id="rId2"/>
    <p:sldLayoutId id="2147484017" r:id="rId3"/>
    <p:sldLayoutId id="2147484018" r:id="rId4"/>
    <p:sldLayoutId id="2147484019" r:id="rId5"/>
    <p:sldLayoutId id="2147484020" r:id="rId6"/>
    <p:sldLayoutId id="2147484021" r:id="rId7"/>
    <p:sldLayoutId id="2147484022" r:id="rId8"/>
    <p:sldLayoutId id="2147484023" r:id="rId9"/>
    <p:sldLayoutId id="2147484024" r:id="rId10"/>
    <p:sldLayoutId id="214748402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03AA759-BDDE-2300-46A7-84A5E50BB0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6C5A595-A8F0-2EA5-135B-72F5C2C5D25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8CA25FE-BAE6-BC61-8A47-CDBB2AE8A03A}"/>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4500E020-3009-47B0-82AB-906B00F1B66A}" type="datetime1">
              <a:rPr lang="en-GB" altLang="en-US"/>
              <a:pPr>
                <a:defRPr/>
              </a:pPr>
              <a:t>06/02/2026</a:t>
            </a:fld>
            <a:endParaRPr lang="en-GB" altLang="en-US" dirty="0"/>
          </a:p>
        </p:txBody>
      </p:sp>
      <p:sp>
        <p:nvSpPr>
          <p:cNvPr id="6" name="Slide Number Placeholder 5">
            <a:extLst>
              <a:ext uri="{FF2B5EF4-FFF2-40B4-BE49-F238E27FC236}">
                <a16:creationId xmlns:a16="http://schemas.microsoft.com/office/drawing/2014/main" id="{B0898D98-5971-DE80-ED79-AD9796156ABF}"/>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4BE25BB-2985-44D5-B199-95FDB39A8F9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37" r:id="rId1"/>
    <p:sldLayoutId id="2147484038" r:id="rId2"/>
    <p:sldLayoutId id="2147484026" r:id="rId3"/>
    <p:sldLayoutId id="2147484027" r:id="rId4"/>
    <p:sldLayoutId id="2147484028" r:id="rId5"/>
    <p:sldLayoutId id="2147484029" r:id="rId6"/>
    <p:sldLayoutId id="2147484030" r:id="rId7"/>
    <p:sldLayoutId id="2147484031" r:id="rId8"/>
    <p:sldLayoutId id="2147484032" r:id="rId9"/>
    <p:sldLayoutId id="2147484033" r:id="rId10"/>
    <p:sldLayoutId id="214748403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hemeOverride" Target="../theme/themeOverride1.xml"/><Relationship Id="rId5" Type="http://schemas.openxmlformats.org/officeDocument/2006/relationships/hyperlink" Target="https://www.nuffieldtrust.org.uk/integrated-care-policy-timeline" TargetMode="External"/><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hyperlink" Target="https://www.nhsconfed.org/publications/integrated-care-systems-ics" TargetMode="External"/><Relationship Id="rId2" Type="http://schemas.openxmlformats.org/officeDocument/2006/relationships/notesSlide" Target="../notesSlides/notesSlide41.xml"/><Relationship Id="rId1" Type="http://schemas.openxmlformats.org/officeDocument/2006/relationships/slideLayout" Target="../slideLayouts/slideLayout13.xml"/><Relationship Id="rId4" Type="http://schemas.openxmlformats.org/officeDocument/2006/relationships/hyperlink" Target="https://www.england.nhs.uk/publication/integrating-care-next-steps-to-building-strong-and-effective-integrated-care-systems-across-england/" TargetMode="Externa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1112" y="1682724"/>
            <a:ext cx="7992888" cy="901942"/>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Service Integration and Partnership Working</a:t>
            </a: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452505" y="4112412"/>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35240" y="1958861"/>
            <a:ext cx="8759736" cy="3539430"/>
          </a:xfrm>
          <a:prstGeom prst="rect">
            <a:avLst/>
          </a:prstGeom>
        </p:spPr>
        <p:txBody>
          <a:bodyPr wrap="square" lIns="91440" tIns="45720" rIns="91440" bIns="45720" anchor="t">
            <a:spAutoFit/>
          </a:bodyPr>
          <a:lstStyle/>
          <a:p>
            <a:pPr algn="ctr"/>
            <a:endParaRPr lang="en-GB" sz="3200" b="1" dirty="0">
              <a:solidFill>
                <a:schemeClr val="bg1"/>
              </a:solidFill>
            </a:endParaRPr>
          </a:p>
          <a:p>
            <a:pPr algn="ctr"/>
            <a:r>
              <a:rPr lang="en-GB" sz="3200" b="1">
                <a:solidFill>
                  <a:schemeClr val="bg1"/>
                </a:solidFill>
              </a:rPr>
              <a:t>Rationale </a:t>
            </a:r>
            <a:r>
              <a:rPr lang="en-GB" sz="3200" b="1" dirty="0">
                <a:solidFill>
                  <a:schemeClr val="bg1"/>
                </a:solidFill>
              </a:rPr>
              <a:t>for Service Integration and Partnership Working in Health and Social Care </a:t>
            </a:r>
          </a:p>
          <a:p>
            <a:pPr algn="ctr"/>
            <a:endParaRPr lang="en-GB" sz="3200" b="1" dirty="0">
              <a:solidFill>
                <a:schemeClr val="bg1"/>
              </a:solidFill>
            </a:endParaRPr>
          </a:p>
          <a:p>
            <a:pPr algn="ctr"/>
            <a:r>
              <a:rPr lang="en-GB" sz="3200" b="1" dirty="0">
                <a:solidFill>
                  <a:schemeClr val="bg1"/>
                </a:solidFill>
              </a:rPr>
              <a:t>LCHS7005</a:t>
            </a:r>
          </a:p>
          <a:p>
            <a:pPr algn="ctr"/>
            <a:r>
              <a:rPr lang="en-GB" sz="3200" b="1" dirty="0">
                <a:solidFill>
                  <a:schemeClr val="bg1"/>
                </a:solidFill>
              </a:rPr>
              <a:t>Week 2</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22BE257-A1CB-934B-026A-0600DBF38234}"/>
              </a:ext>
            </a:extLst>
          </p:cNvPr>
          <p:cNvSpPr>
            <a:spLocks noGrp="1"/>
          </p:cNvSpPr>
          <p:nvPr>
            <p:ph type="title"/>
          </p:nvPr>
        </p:nvSpPr>
        <p:spPr/>
        <p:txBody>
          <a:bodyPr/>
          <a:lstStyle/>
          <a:p>
            <a:r>
              <a:rPr lang="en-GB" altLang="en-US" sz="4000" b="1" dirty="0">
                <a:latin typeface="Arial" panose="020B0604020202020204" pitchFamily="34" charset="0"/>
                <a:cs typeface="Arial" panose="020B0604020202020204" pitchFamily="34" charset="0"/>
              </a:rPr>
              <a:t>Module aims</a:t>
            </a:r>
          </a:p>
        </p:txBody>
      </p:sp>
      <p:sp>
        <p:nvSpPr>
          <p:cNvPr id="10243" name="Content Placeholder 2">
            <a:extLst>
              <a:ext uri="{FF2B5EF4-FFF2-40B4-BE49-F238E27FC236}">
                <a16:creationId xmlns:a16="http://schemas.microsoft.com/office/drawing/2014/main" id="{990AD965-C26F-1AD1-2401-53A55EE87CE3}"/>
              </a:ext>
            </a:extLst>
          </p:cNvPr>
          <p:cNvSpPr>
            <a:spLocks noGrp="1"/>
          </p:cNvSpPr>
          <p:nvPr>
            <p:ph idx="1"/>
          </p:nvPr>
        </p:nvSpPr>
        <p:spPr>
          <a:xfrm>
            <a:off x="457200" y="1600200"/>
            <a:ext cx="8229600" cy="3916363"/>
          </a:xfrm>
        </p:spPr>
        <p:txBody>
          <a:bodyPr/>
          <a:lstStyle/>
          <a:p>
            <a:pPr>
              <a:lnSpc>
                <a:spcPct val="115000"/>
              </a:lnSpc>
              <a:buFont typeface="Symbol" panose="05050102010706020507" pitchFamily="18" charset="2"/>
              <a:buChar char="·"/>
            </a:pPr>
            <a:r>
              <a:rPr lang="en-GB" altLang="en-US" sz="3000" dirty="0">
                <a:latin typeface="Arial" panose="020B0604020202020204" pitchFamily="34" charset="0"/>
                <a:ea typeface="Arial" panose="020B0604020202020204" pitchFamily="34" charset="0"/>
                <a:cs typeface="Times New Roman" panose="02020603050405020304" pitchFamily="18" charset="0"/>
              </a:rPr>
              <a:t>To understand the philosophy of multidisciplinary partnership working in health and social care and its contribution to outcomes.</a:t>
            </a:r>
            <a:endParaRPr lang="en-GB" altLang="en-US" sz="30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buFont typeface="Symbol" panose="05050102010706020507" pitchFamily="18" charset="2"/>
              <a:buChar char="·"/>
            </a:pPr>
            <a:r>
              <a:rPr lang="en-GB" altLang="en-US" sz="3000" dirty="0">
                <a:latin typeface="Arial" panose="020B0604020202020204" pitchFamily="34" charset="0"/>
                <a:ea typeface="Arial" panose="020B0604020202020204" pitchFamily="34" charset="0"/>
                <a:cs typeface="Times New Roman" panose="02020603050405020304" pitchFamily="18" charset="0"/>
              </a:rPr>
              <a:t>To develop contemporary management and leadership skills to enhance future integrative Public Health and Social Care working.</a:t>
            </a:r>
            <a:endParaRPr lang="en-GB" altLang="en-US" sz="3000" dirty="0">
              <a:latin typeface="Calibri" panose="020F0502020204030204" pitchFamily="34" charset="0"/>
              <a:ea typeface="Calibri" panose="020F0502020204030204" pitchFamily="34" charset="0"/>
              <a:cs typeface="Times New Roman" panose="02020603050405020304" pitchFamily="18" charset="0"/>
            </a:endParaRPr>
          </a:p>
          <a:p>
            <a:endParaRPr lang="en-GB" altLang="en-US" sz="3000" dirty="0"/>
          </a:p>
        </p:txBody>
      </p:sp>
      <p:sp>
        <p:nvSpPr>
          <p:cNvPr id="4" name="Date Placeholder 3">
            <a:extLst>
              <a:ext uri="{FF2B5EF4-FFF2-40B4-BE49-F238E27FC236}">
                <a16:creationId xmlns:a16="http://schemas.microsoft.com/office/drawing/2014/main" id="{DDE7EAB4-4DE9-27B9-9952-597882865AC8}"/>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0245" name="Slide Number Placeholder 4">
            <a:extLst>
              <a:ext uri="{FF2B5EF4-FFF2-40B4-BE49-F238E27FC236}">
                <a16:creationId xmlns:a16="http://schemas.microsoft.com/office/drawing/2014/main" id="{AEB6AD8F-E336-3DDE-FB08-E0FA608799F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6F7583-0AAA-43F6-836C-36C8C1C5DE53}" type="slidenum">
              <a:rPr lang="en-GB" altLang="en-US" smtClean="0">
                <a:solidFill>
                  <a:srgbClr val="898989"/>
                </a:solidFill>
                <a:latin typeface="Myriad Pro"/>
              </a:rPr>
              <a:pPr/>
              <a:t>2</a:t>
            </a:fld>
            <a:endParaRPr lang="en-GB" altLang="en-US">
              <a:solidFill>
                <a:srgbClr val="898989"/>
              </a:solidFill>
              <a:latin typeface="Myriad Pr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037E7B7B-8B74-CC63-4377-99CC7A4D77B2}"/>
              </a:ext>
            </a:extLst>
          </p:cNvPr>
          <p:cNvSpPr>
            <a:spLocks noGrp="1"/>
          </p:cNvSpPr>
          <p:nvPr>
            <p:ph type="title"/>
          </p:nvPr>
        </p:nvSpPr>
        <p:spPr>
          <a:xfrm>
            <a:off x="107950" y="549275"/>
            <a:ext cx="9036050" cy="763588"/>
          </a:xfrm>
        </p:spPr>
        <p:txBody>
          <a:bodyPr/>
          <a:lstStyle/>
          <a:p>
            <a:br>
              <a:rPr lang="en-GB" altLang="en-US" sz="2400">
                <a:latin typeface="Arial" panose="020B0604020202020204" pitchFamily="34" charset="0"/>
                <a:cs typeface="Arial" panose="020B0604020202020204" pitchFamily="34" charset="0"/>
              </a:rPr>
            </a:br>
            <a:r>
              <a:rPr lang="en-GB" altLang="en-US" sz="4000" b="1">
                <a:latin typeface="Arial" panose="020B0604020202020204" pitchFamily="34" charset="0"/>
                <a:cs typeface="Arial" panose="020B0604020202020204" pitchFamily="34" charset="0"/>
              </a:rPr>
              <a:t>Learning Outcomes</a:t>
            </a:r>
            <a:br>
              <a:rPr lang="en-GB" altLang="en-US" sz="3600" b="1">
                <a:cs typeface="Arial" panose="020B0604020202020204" pitchFamily="34" charset="0"/>
              </a:rPr>
            </a:br>
            <a:br>
              <a:rPr lang="en-GB" altLang="en-US" sz="3200"/>
            </a:br>
            <a:endParaRPr lang="en-GB" altLang="en-US" sz="3200"/>
          </a:p>
        </p:txBody>
      </p:sp>
      <p:sp>
        <p:nvSpPr>
          <p:cNvPr id="7171" name="Content Placeholder 2">
            <a:extLst>
              <a:ext uri="{FF2B5EF4-FFF2-40B4-BE49-F238E27FC236}">
                <a16:creationId xmlns:a16="http://schemas.microsoft.com/office/drawing/2014/main" id="{4A44F31C-3681-B5D2-F9F7-A062E8EF2E2C}"/>
              </a:ext>
            </a:extLst>
          </p:cNvPr>
          <p:cNvSpPr>
            <a:spLocks noGrp="1"/>
          </p:cNvSpPr>
          <p:nvPr>
            <p:ph idx="1"/>
          </p:nvPr>
        </p:nvSpPr>
        <p:spPr>
          <a:xfrm>
            <a:off x="665163" y="1268413"/>
            <a:ext cx="7921625" cy="4105275"/>
          </a:xfrm>
        </p:spPr>
        <p:txBody>
          <a:bodyPr/>
          <a:lstStyle/>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Apply a critical understanding of the core concepts of service integration and their relevance to practice.</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Deal with complex issues both symmetrically and creatively in supporting an integrative health and social care workforce.</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Comprehensively understand the key frameworks, theories, policies and practice elements of partnership working for a user centred approach.</a:t>
            </a:r>
            <a:endParaRPr lang="en-GB" altLang="en-US" sz="2200" dirty="0">
              <a:latin typeface="Times New Roman" panose="02020603050405020304" pitchFamily="18" charset="0"/>
              <a:cs typeface="Times New Roman" panose="02020603050405020304" pitchFamily="18" charset="0"/>
            </a:endParaRPr>
          </a:p>
          <a:p>
            <a:pPr>
              <a:buFont typeface="Symbol" panose="05050102010706020507" pitchFamily="18" charset="2"/>
              <a:buChar char=""/>
            </a:pPr>
            <a:r>
              <a:rPr lang="en-GB" altLang="en-US" sz="2200" dirty="0">
                <a:latin typeface="Arial" panose="020B0604020202020204" pitchFamily="34" charset="0"/>
                <a:cs typeface="Times New Roman" panose="02020603050405020304" pitchFamily="18" charset="0"/>
              </a:rPr>
              <a:t>Analyse the factors that promote, or hinder partnership working and make recommendations for their sphere of practice.</a:t>
            </a:r>
            <a:endParaRPr lang="en-GB" altLang="en-US" sz="2200" dirty="0">
              <a:latin typeface="Times New Roman" panose="02020603050405020304" pitchFamily="18" charset="0"/>
              <a:cs typeface="Times New Roman" panose="02020603050405020304" pitchFamily="18" charset="0"/>
            </a:endParaRPr>
          </a:p>
          <a:p>
            <a:pPr>
              <a:buFont typeface="Myriad Pro"/>
              <a:buAutoNum type="arabicPeriod"/>
            </a:pPr>
            <a:endParaRPr lang="en-US" altLang="en-US" sz="22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9436496-8D08-D3B0-DF66-BBBE60BC3683}"/>
              </a:ext>
            </a:extLst>
          </p:cNvPr>
          <p:cNvSpPr>
            <a:spLocks noGrp="1"/>
          </p:cNvSpPr>
          <p:nvPr>
            <p:ph type="title"/>
          </p:nvPr>
        </p:nvSpPr>
        <p:spPr>
          <a:xfrm>
            <a:off x="457200" y="0"/>
            <a:ext cx="8229600" cy="1143000"/>
          </a:xfrm>
        </p:spPr>
        <p:txBody>
          <a:bodyPr/>
          <a:lstStyle/>
          <a:p>
            <a:r>
              <a:rPr lang="en-GB" altLang="en-US" sz="4000" b="1" dirty="0">
                <a:latin typeface="Arial" panose="020B0604020202020204" pitchFamily="34" charset="0"/>
                <a:cs typeface="Arial" panose="020B0604020202020204" pitchFamily="34" charset="0"/>
              </a:rPr>
              <a:t>Session objectives</a:t>
            </a:r>
          </a:p>
        </p:txBody>
      </p:sp>
      <p:sp>
        <p:nvSpPr>
          <p:cNvPr id="12291" name="Content Placeholder 2">
            <a:extLst>
              <a:ext uri="{FF2B5EF4-FFF2-40B4-BE49-F238E27FC236}">
                <a16:creationId xmlns:a16="http://schemas.microsoft.com/office/drawing/2014/main" id="{46AD72B7-0529-9D4E-443A-DC7AF8844300}"/>
              </a:ext>
            </a:extLst>
          </p:cNvPr>
          <p:cNvSpPr>
            <a:spLocks noGrp="1"/>
          </p:cNvSpPr>
          <p:nvPr>
            <p:ph idx="1"/>
          </p:nvPr>
        </p:nvSpPr>
        <p:spPr>
          <a:xfrm>
            <a:off x="457200" y="1052736"/>
            <a:ext cx="8229600" cy="3916363"/>
          </a:xfrm>
        </p:spPr>
        <p:txBody>
          <a:bodyPr/>
          <a:lstStyle/>
          <a:p>
            <a:pPr marL="0" indent="0">
              <a:buNone/>
            </a:pPr>
            <a:r>
              <a:rPr lang="en-GB" altLang="en-US" sz="2500" dirty="0">
                <a:latin typeface="Arial" panose="020B0604020202020204" pitchFamily="34" charset="0"/>
                <a:cs typeface="Arial" panose="020B0604020202020204" pitchFamily="34" charset="0"/>
              </a:rPr>
              <a:t>To understand</a:t>
            </a:r>
          </a:p>
          <a:p>
            <a:r>
              <a:rPr lang="en-GB" altLang="en-US" sz="2500" dirty="0">
                <a:latin typeface="Arial" panose="020B0604020202020204" pitchFamily="34" charset="0"/>
                <a:cs typeface="Arial" panose="020B0604020202020204" pitchFamily="34" charset="0"/>
              </a:rPr>
              <a:t>The grounds for integrated services in health and social care</a:t>
            </a:r>
          </a:p>
          <a:p>
            <a:r>
              <a:rPr lang="en-GB" altLang="en-US" sz="2500" dirty="0">
                <a:latin typeface="Arial" panose="020B0604020202020204" pitchFamily="34" charset="0"/>
                <a:cs typeface="Arial" panose="020B0604020202020204" pitchFamily="34" charset="0"/>
              </a:rPr>
              <a:t>The historical pathway to the practice of service integration</a:t>
            </a:r>
          </a:p>
          <a:p>
            <a:r>
              <a:rPr lang="en-GB" altLang="en-US" sz="2500" dirty="0">
                <a:latin typeface="Arial" panose="020B0604020202020204" pitchFamily="34" charset="0"/>
                <a:cs typeface="Arial" panose="020B0604020202020204" pitchFamily="34" charset="0"/>
              </a:rPr>
              <a:t>The specific principles and parts of service integration in health and social care practice in the UK context</a:t>
            </a:r>
          </a:p>
          <a:p>
            <a:r>
              <a:rPr lang="en-GB" altLang="en-US" sz="2500" dirty="0">
                <a:latin typeface="Arial" panose="020B0604020202020204" pitchFamily="34" charset="0"/>
                <a:cs typeface="Arial" panose="020B0604020202020204" pitchFamily="34" charset="0"/>
              </a:rPr>
              <a:t>The relevance of service integration to practice</a:t>
            </a:r>
          </a:p>
          <a:p>
            <a:r>
              <a:rPr lang="en-GB" altLang="en-US" sz="2500" dirty="0">
                <a:latin typeface="Arial" panose="020B0604020202020204" pitchFamily="34" charset="0"/>
                <a:cs typeface="Arial" panose="020B0604020202020204" pitchFamily="34" charset="0"/>
              </a:rPr>
              <a:t>Critical discussion elements of partnership working in integrated care </a:t>
            </a:r>
          </a:p>
        </p:txBody>
      </p:sp>
      <p:sp>
        <p:nvSpPr>
          <p:cNvPr id="4" name="Date Placeholder 3">
            <a:extLst>
              <a:ext uri="{FF2B5EF4-FFF2-40B4-BE49-F238E27FC236}">
                <a16:creationId xmlns:a16="http://schemas.microsoft.com/office/drawing/2014/main" id="{4E9E4245-A200-C385-DC06-5DB578DCB92E}"/>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12293" name="Slide Number Placeholder 4">
            <a:extLst>
              <a:ext uri="{FF2B5EF4-FFF2-40B4-BE49-F238E27FC236}">
                <a16:creationId xmlns:a16="http://schemas.microsoft.com/office/drawing/2014/main" id="{5FC8370F-F6FD-DB74-1D87-947685330A9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58587A5-600D-4BBE-8FA9-84335EB8F6EA}" type="slidenum">
              <a:rPr lang="en-GB" altLang="en-US" smtClean="0">
                <a:solidFill>
                  <a:srgbClr val="898989"/>
                </a:solidFill>
                <a:latin typeface="Myriad Pro"/>
              </a:rPr>
              <a:pPr/>
              <a:t>4</a:t>
            </a:fld>
            <a:endParaRPr lang="en-GB" altLang="en-US">
              <a:solidFill>
                <a:srgbClr val="898989"/>
              </a:solidFill>
              <a:latin typeface="Myriad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587955-10F7-CE6C-98AF-282D05846ECE}"/>
              </a:ext>
            </a:extLst>
          </p:cNvPr>
          <p:cNvSpPr>
            <a:spLocks noGrp="1"/>
          </p:cNvSpPr>
          <p:nvPr>
            <p:ph idx="1"/>
          </p:nvPr>
        </p:nvSpPr>
        <p:spPr>
          <a:xfrm>
            <a:off x="457200" y="260648"/>
            <a:ext cx="8229600" cy="5256585"/>
          </a:xfrm>
          <a:solidFill>
            <a:schemeClr val="accent1"/>
          </a:solidFill>
        </p:spPr>
        <p:txBody>
          <a:bodyPr/>
          <a:lstStyle/>
          <a:p>
            <a:endParaRPr lang="en-GB" dirty="0"/>
          </a:p>
          <a:p>
            <a:endParaRPr lang="en-GB" dirty="0"/>
          </a:p>
          <a:p>
            <a:endParaRPr lang="en-GB" i="1" dirty="0"/>
          </a:p>
          <a:p>
            <a:pPr algn="ctr"/>
            <a:r>
              <a:rPr lang="en-GB" b="1" i="1" dirty="0"/>
              <a:t>Which rationale underpins the need for integrated services?</a:t>
            </a:r>
          </a:p>
        </p:txBody>
      </p:sp>
      <p:sp>
        <p:nvSpPr>
          <p:cNvPr id="4" name="Date Placeholder 3">
            <a:extLst>
              <a:ext uri="{FF2B5EF4-FFF2-40B4-BE49-F238E27FC236}">
                <a16:creationId xmlns:a16="http://schemas.microsoft.com/office/drawing/2014/main" id="{23EFBD0B-F973-40E3-93A6-2A63FBAC8ABE}"/>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9ED6A8B5-B7B0-FF41-83AB-1B21FA3A6EE7}"/>
              </a:ext>
            </a:extLst>
          </p:cNvPr>
          <p:cNvSpPr>
            <a:spLocks noGrp="1"/>
          </p:cNvSpPr>
          <p:nvPr>
            <p:ph type="sldNum" sz="quarter" idx="12"/>
          </p:nvPr>
        </p:nvSpPr>
        <p:spPr/>
        <p:txBody>
          <a:bodyPr/>
          <a:lstStyle/>
          <a:p>
            <a:pPr>
              <a:defRPr/>
            </a:pPr>
            <a:fld id="{CD2646EA-3FBA-4312-AF5F-311BA8B2DFAE}" type="slidenum">
              <a:rPr lang="en-GB" altLang="en-US" smtClean="0"/>
              <a:pPr>
                <a:defRPr/>
              </a:pPr>
              <a:t>5</a:t>
            </a:fld>
            <a:endParaRPr lang="en-GB" altLang="en-US"/>
          </a:p>
        </p:txBody>
      </p:sp>
    </p:spTree>
    <p:extLst>
      <p:ext uri="{BB962C8B-B14F-4D97-AF65-F5344CB8AC3E}">
        <p14:creationId xmlns:p14="http://schemas.microsoft.com/office/powerpoint/2010/main" val="3813612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F03D5-59BB-7DDE-8A60-94526C029E17}"/>
              </a:ext>
            </a:extLst>
          </p:cNvPr>
          <p:cNvSpPr>
            <a:spLocks noGrp="1"/>
          </p:cNvSpPr>
          <p:nvPr>
            <p:ph type="title"/>
          </p:nvPr>
        </p:nvSpPr>
        <p:spPr>
          <a:xfrm>
            <a:off x="221548" y="65284"/>
            <a:ext cx="8964488" cy="1143000"/>
          </a:xfrm>
        </p:spPr>
        <p:txBody>
          <a:bodyPr/>
          <a:lstStyle/>
          <a:p>
            <a:r>
              <a:rPr lang="en-GB" sz="4000" b="1" dirty="0">
                <a:latin typeface="Arial" panose="020B0604020202020204" pitchFamily="34" charset="0"/>
                <a:cs typeface="Arial" panose="020B0604020202020204" pitchFamily="34" charset="0"/>
              </a:rPr>
              <a:t>Rationale for integrated services (1)</a:t>
            </a:r>
          </a:p>
        </p:txBody>
      </p:sp>
      <p:sp>
        <p:nvSpPr>
          <p:cNvPr id="3" name="Content Placeholder 2">
            <a:extLst>
              <a:ext uri="{FF2B5EF4-FFF2-40B4-BE49-F238E27FC236}">
                <a16:creationId xmlns:a16="http://schemas.microsoft.com/office/drawing/2014/main" id="{37095433-118E-AA92-5CCF-AF5397D42D48}"/>
              </a:ext>
            </a:extLst>
          </p:cNvPr>
          <p:cNvSpPr>
            <a:spLocks noGrp="1"/>
          </p:cNvSpPr>
          <p:nvPr>
            <p:ph idx="1"/>
          </p:nvPr>
        </p:nvSpPr>
        <p:spPr>
          <a:xfrm>
            <a:off x="221548" y="1052736"/>
            <a:ext cx="8465252" cy="3917032"/>
          </a:xfrm>
        </p:spPr>
        <p:txBody>
          <a:bodyPr/>
          <a:lstStyle/>
          <a:p>
            <a:pPr>
              <a:buFont typeface="Wingdings" panose="05000000000000000000" pitchFamily="2" charset="2"/>
              <a:buChar char="ü"/>
            </a:pPr>
            <a:r>
              <a:rPr lang="en-GB" sz="2500" dirty="0">
                <a:latin typeface="Arial" panose="020B0604020202020204" pitchFamily="34" charset="0"/>
                <a:cs typeface="Arial" panose="020B0604020202020204" pitchFamily="34" charset="0"/>
              </a:rPr>
              <a:t>Initially the NHS was set up to treat single conditions or illnesses, but since then the health and care needs of the population have changed, more complex. </a:t>
            </a:r>
          </a:p>
          <a:p>
            <a:pPr>
              <a:buFont typeface="Wingdings" panose="05000000000000000000" pitchFamily="2" charset="2"/>
              <a:buChar char="ü"/>
            </a:pPr>
            <a:r>
              <a:rPr lang="en-GB" sz="2500" dirty="0">
                <a:latin typeface="Arial" panose="020B0604020202020204" pitchFamily="34" charset="0"/>
                <a:cs typeface="Arial" panose="020B0604020202020204" pitchFamily="34" charset="0"/>
              </a:rPr>
              <a:t>People are living longer with multiple, complex, long-term conditions </a:t>
            </a:r>
          </a:p>
          <a:p>
            <a:pPr>
              <a:buFont typeface="Wingdings" panose="05000000000000000000" pitchFamily="2" charset="2"/>
              <a:buChar char="ü"/>
            </a:pPr>
            <a:r>
              <a:rPr lang="en-GB" sz="2500" dirty="0">
                <a:latin typeface="Arial" panose="020B0604020202020204" pitchFamily="34" charset="0"/>
                <a:cs typeface="Arial" panose="020B0604020202020204" pitchFamily="34" charset="0"/>
              </a:rPr>
              <a:t>People increasingly require long‑term support from many different services and professionals </a:t>
            </a:r>
          </a:p>
          <a:p>
            <a:pPr>
              <a:buFont typeface="Wingdings" panose="05000000000000000000" pitchFamily="2" charset="2"/>
              <a:buChar char="ü"/>
            </a:pPr>
            <a:r>
              <a:rPr lang="en-GB" sz="2500" dirty="0">
                <a:latin typeface="Arial" panose="020B0604020202020204" pitchFamily="34" charset="0"/>
                <a:cs typeface="Arial" panose="020B0604020202020204" pitchFamily="34" charset="0"/>
              </a:rPr>
              <a:t>People too often receive fragmented care from services that are not effectively co-ordinated around their needs. </a:t>
            </a:r>
          </a:p>
          <a:p>
            <a:pPr>
              <a:buFont typeface="Wingdings" panose="05000000000000000000" pitchFamily="2" charset="2"/>
              <a:buChar char="ü"/>
            </a:pPr>
            <a:r>
              <a:rPr lang="en-GB" sz="2500" dirty="0">
                <a:latin typeface="Arial" panose="020B0604020202020204" pitchFamily="34" charset="0"/>
                <a:cs typeface="Arial" panose="020B0604020202020204" pitchFamily="34" charset="0"/>
              </a:rPr>
              <a:t>A holistic approach to care    </a:t>
            </a:r>
          </a:p>
          <a:p>
            <a:pPr marL="0" indent="0">
              <a:buNone/>
            </a:pPr>
            <a:r>
              <a:rPr lang="en-GB" sz="2500" dirty="0"/>
              <a:t>				</a:t>
            </a:r>
            <a:r>
              <a:rPr lang="en-GB" sz="1700" dirty="0"/>
              <a:t>(</a:t>
            </a:r>
            <a:r>
              <a:rPr lang="en-GB" sz="1700" dirty="0" err="1"/>
              <a:t>Heenan</a:t>
            </a:r>
            <a:r>
              <a:rPr lang="en-GB" sz="1700" dirty="0"/>
              <a:t> &amp; </a:t>
            </a:r>
            <a:r>
              <a:rPr lang="en-GB" sz="1700" dirty="0" err="1"/>
              <a:t>Briller</a:t>
            </a:r>
            <a:r>
              <a:rPr lang="en-GB" sz="1700" dirty="0"/>
              <a:t>, 2018; Kings Fund, 2022)</a:t>
            </a:r>
          </a:p>
          <a:p>
            <a:pPr>
              <a:buFont typeface="Wingdings" panose="05000000000000000000" pitchFamily="2" charset="2"/>
              <a:buChar char="ü"/>
            </a:pPr>
            <a:endParaRPr lang="en-GB" sz="2500" dirty="0"/>
          </a:p>
        </p:txBody>
      </p:sp>
      <p:sp>
        <p:nvSpPr>
          <p:cNvPr id="4" name="Date Placeholder 3">
            <a:extLst>
              <a:ext uri="{FF2B5EF4-FFF2-40B4-BE49-F238E27FC236}">
                <a16:creationId xmlns:a16="http://schemas.microsoft.com/office/drawing/2014/main" id="{B7E9F046-D331-3E62-FBF1-14071929CDC9}"/>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F8A4D240-B35D-0168-FDB5-1A955431D430}"/>
              </a:ext>
            </a:extLst>
          </p:cNvPr>
          <p:cNvSpPr>
            <a:spLocks noGrp="1"/>
          </p:cNvSpPr>
          <p:nvPr>
            <p:ph type="sldNum" sz="quarter" idx="12"/>
          </p:nvPr>
        </p:nvSpPr>
        <p:spPr/>
        <p:txBody>
          <a:bodyPr/>
          <a:lstStyle/>
          <a:p>
            <a:pPr>
              <a:defRPr/>
            </a:pPr>
            <a:fld id="{CD2646EA-3FBA-4312-AF5F-311BA8B2DFAE}" type="slidenum">
              <a:rPr lang="en-GB" altLang="en-US" smtClean="0"/>
              <a:pPr>
                <a:defRPr/>
              </a:pPr>
              <a:t>6</a:t>
            </a:fld>
            <a:endParaRPr lang="en-GB" altLang="en-US"/>
          </a:p>
        </p:txBody>
      </p:sp>
    </p:spTree>
    <p:extLst>
      <p:ext uri="{BB962C8B-B14F-4D97-AF65-F5344CB8AC3E}">
        <p14:creationId xmlns:p14="http://schemas.microsoft.com/office/powerpoint/2010/main" val="1013276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F97D3-8D31-E7B5-CC2B-812EA2DDB7E0}"/>
              </a:ext>
            </a:extLst>
          </p:cNvPr>
          <p:cNvSpPr>
            <a:spLocks noGrp="1"/>
          </p:cNvSpPr>
          <p:nvPr>
            <p:ph type="title"/>
          </p:nvPr>
        </p:nvSpPr>
        <p:spPr>
          <a:xfrm>
            <a:off x="225808" y="0"/>
            <a:ext cx="8856984" cy="1143000"/>
          </a:xfrm>
        </p:spPr>
        <p:txBody>
          <a:bodyPr/>
          <a:lstStyle/>
          <a:p>
            <a:r>
              <a:rPr lang="en-GB" sz="4000" b="1" dirty="0">
                <a:latin typeface="Arial" panose="020B0604020202020204" pitchFamily="34" charset="0"/>
                <a:cs typeface="Arial" panose="020B0604020202020204" pitchFamily="34" charset="0"/>
              </a:rPr>
              <a:t>Rationale for integrated services (2)</a:t>
            </a:r>
          </a:p>
        </p:txBody>
      </p:sp>
      <p:sp>
        <p:nvSpPr>
          <p:cNvPr id="3" name="Content Placeholder 2">
            <a:extLst>
              <a:ext uri="{FF2B5EF4-FFF2-40B4-BE49-F238E27FC236}">
                <a16:creationId xmlns:a16="http://schemas.microsoft.com/office/drawing/2014/main" id="{398C7617-D86D-22A5-FD09-30F05F776BDC}"/>
              </a:ext>
            </a:extLst>
          </p:cNvPr>
          <p:cNvSpPr>
            <a:spLocks noGrp="1"/>
          </p:cNvSpPr>
          <p:nvPr>
            <p:ph idx="1"/>
          </p:nvPr>
        </p:nvSpPr>
        <p:spPr>
          <a:xfrm>
            <a:off x="457200" y="908720"/>
            <a:ext cx="8229600" cy="3917032"/>
          </a:xfrm>
        </p:spPr>
        <p:txBody>
          <a:bodyPr/>
          <a:lstStyle/>
          <a:p>
            <a:pPr>
              <a:buFont typeface="Wingdings" panose="05000000000000000000" pitchFamily="2" charset="2"/>
              <a:buChar char="ü"/>
            </a:pPr>
            <a:r>
              <a:rPr lang="en-GB" sz="2300" dirty="0">
                <a:latin typeface="Arial" panose="020B0604020202020204" pitchFamily="34" charset="0"/>
                <a:cs typeface="Arial" panose="020B0604020202020204" pitchFamily="34" charset="0"/>
              </a:rPr>
              <a:t>Fragmented and uncoordinated care can negatively impact users’ experiences, lead to poorer outcomes and create duplication and inefficiency.</a:t>
            </a:r>
          </a:p>
          <a:p>
            <a:pPr>
              <a:buFont typeface="Wingdings" panose="05000000000000000000" pitchFamily="2" charset="2"/>
              <a:buChar char="ü"/>
            </a:pPr>
            <a:r>
              <a:rPr lang="en-GB" sz="2400" dirty="0">
                <a:latin typeface="Arial" panose="020B0604020202020204" pitchFamily="34" charset="0"/>
                <a:cs typeface="Arial" panose="020B0604020202020204" pitchFamily="34" charset="0"/>
              </a:rPr>
              <a:t>Horrific outcomes in child protection cases in social care, </a:t>
            </a:r>
            <a:r>
              <a:rPr lang="en-GB" sz="2400" dirty="0" err="1">
                <a:latin typeface="Arial" panose="020B0604020202020204" pitchFamily="34" charset="0"/>
                <a:cs typeface="Arial" panose="020B0604020202020204" pitchFamily="34" charset="0"/>
              </a:rPr>
              <a:t>eg.</a:t>
            </a:r>
            <a:r>
              <a:rPr lang="en-GB" sz="2400" dirty="0">
                <a:latin typeface="Arial" panose="020B0604020202020204" pitchFamily="34" charset="0"/>
                <a:cs typeface="Arial" panose="020B0604020202020204" pitchFamily="34" charset="0"/>
              </a:rPr>
              <a:t>, baby P (2007).</a:t>
            </a:r>
          </a:p>
          <a:p>
            <a:pPr>
              <a:buFont typeface="Wingdings" panose="05000000000000000000" pitchFamily="2" charset="2"/>
              <a:buChar char="ü"/>
            </a:pPr>
            <a:r>
              <a:rPr lang="en-GB" sz="2300" dirty="0">
                <a:latin typeface="Arial" panose="020B0604020202020204" pitchFamily="34" charset="0"/>
                <a:cs typeface="Arial" panose="020B0604020202020204" pitchFamily="34" charset="0"/>
              </a:rPr>
              <a:t>Integrated care and support from different parts of the NHS (including hospitals, primary care and community and mental health services) and health and social care better meets the needs of the population</a:t>
            </a:r>
          </a:p>
          <a:p>
            <a:pPr>
              <a:buFont typeface="Wingdings" panose="05000000000000000000" pitchFamily="2" charset="2"/>
              <a:buChar char="ü"/>
            </a:pPr>
            <a:r>
              <a:rPr lang="en-GB" sz="2300" dirty="0">
                <a:latin typeface="Arial" panose="020B0604020202020204" pitchFamily="34" charset="0"/>
                <a:cs typeface="Arial" panose="020B0604020202020204" pitchFamily="34" charset="0"/>
              </a:rPr>
              <a:t>Combining the NHS and wider policies to address the social and economic causes of poor health, can make a difference, improve population health and tackle inequalities in local areas. 	(Kings Fund, 2022)</a:t>
            </a:r>
          </a:p>
          <a:p>
            <a:pPr>
              <a:buFont typeface="Wingdings" panose="05000000000000000000" pitchFamily="2" charset="2"/>
              <a:buChar char="ü"/>
            </a:pPr>
            <a:endParaRPr lang="en-GB" sz="2300" dirty="0"/>
          </a:p>
        </p:txBody>
      </p:sp>
      <p:sp>
        <p:nvSpPr>
          <p:cNvPr id="4" name="Date Placeholder 3">
            <a:extLst>
              <a:ext uri="{FF2B5EF4-FFF2-40B4-BE49-F238E27FC236}">
                <a16:creationId xmlns:a16="http://schemas.microsoft.com/office/drawing/2014/main" id="{9F60B3BF-A144-9A2A-178A-2262E64AAF1D}"/>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1236C370-C731-E20F-989C-EB096EAB1308}"/>
              </a:ext>
            </a:extLst>
          </p:cNvPr>
          <p:cNvSpPr>
            <a:spLocks noGrp="1"/>
          </p:cNvSpPr>
          <p:nvPr>
            <p:ph type="sldNum" sz="quarter" idx="12"/>
          </p:nvPr>
        </p:nvSpPr>
        <p:spPr/>
        <p:txBody>
          <a:bodyPr/>
          <a:lstStyle/>
          <a:p>
            <a:pPr>
              <a:defRPr/>
            </a:pPr>
            <a:fld id="{CD2646EA-3FBA-4312-AF5F-311BA8B2DFAE}" type="slidenum">
              <a:rPr lang="en-GB" altLang="en-US" smtClean="0"/>
              <a:pPr>
                <a:defRPr/>
              </a:pPr>
              <a:t>7</a:t>
            </a:fld>
            <a:endParaRPr lang="en-GB" altLang="en-US"/>
          </a:p>
        </p:txBody>
      </p:sp>
    </p:spTree>
    <p:extLst>
      <p:ext uri="{BB962C8B-B14F-4D97-AF65-F5344CB8AC3E}">
        <p14:creationId xmlns:p14="http://schemas.microsoft.com/office/powerpoint/2010/main" val="107631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161C2-6050-0BCF-BE78-81B0BCD3A731}"/>
              </a:ext>
            </a:extLst>
          </p:cNvPr>
          <p:cNvSpPr>
            <a:spLocks noGrp="1"/>
          </p:cNvSpPr>
          <p:nvPr>
            <p:ph type="title"/>
          </p:nvPr>
        </p:nvSpPr>
        <p:spPr>
          <a:xfrm>
            <a:off x="457200" y="-22565"/>
            <a:ext cx="8229600" cy="1143000"/>
          </a:xfrm>
        </p:spPr>
        <p:txBody>
          <a:bodyPr/>
          <a:lstStyle/>
          <a:p>
            <a:r>
              <a:rPr lang="en-GB" sz="4000" b="1" dirty="0">
                <a:latin typeface="Arial" panose="020B0604020202020204" pitchFamily="34" charset="0"/>
                <a:cs typeface="Arial" panose="020B0604020202020204" pitchFamily="34" charset="0"/>
              </a:rPr>
              <a:t>The rationale of the people</a:t>
            </a:r>
          </a:p>
        </p:txBody>
      </p:sp>
      <p:sp>
        <p:nvSpPr>
          <p:cNvPr id="4" name="Date Placeholder 3">
            <a:extLst>
              <a:ext uri="{FF2B5EF4-FFF2-40B4-BE49-F238E27FC236}">
                <a16:creationId xmlns:a16="http://schemas.microsoft.com/office/drawing/2014/main" id="{FA6FB3EE-6C29-FAB2-8766-BE49060AF096}"/>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7EACBD93-7D69-D0B6-7943-27B4E0344C0C}"/>
              </a:ext>
            </a:extLst>
          </p:cNvPr>
          <p:cNvSpPr>
            <a:spLocks noGrp="1"/>
          </p:cNvSpPr>
          <p:nvPr>
            <p:ph type="sldNum" sz="quarter" idx="12"/>
          </p:nvPr>
        </p:nvSpPr>
        <p:spPr/>
        <p:txBody>
          <a:bodyPr/>
          <a:lstStyle/>
          <a:p>
            <a:pPr>
              <a:defRPr/>
            </a:pPr>
            <a:fld id="{CD2646EA-3FBA-4312-AF5F-311BA8B2DFAE}" type="slidenum">
              <a:rPr lang="en-GB" altLang="en-US" smtClean="0"/>
              <a:pPr>
                <a:defRPr/>
              </a:pPr>
              <a:t>8</a:t>
            </a:fld>
            <a:endParaRPr lang="en-GB" altLang="en-US"/>
          </a:p>
        </p:txBody>
      </p:sp>
      <p:pic>
        <p:nvPicPr>
          <p:cNvPr id="6" name="Picture 5">
            <a:extLst>
              <a:ext uri="{FF2B5EF4-FFF2-40B4-BE49-F238E27FC236}">
                <a16:creationId xmlns:a16="http://schemas.microsoft.com/office/drawing/2014/main" id="{A8FFB27D-CBF9-44E8-6502-D6CA31221855}"/>
              </a:ext>
            </a:extLst>
          </p:cNvPr>
          <p:cNvPicPr>
            <a:picLocks noChangeAspect="1"/>
          </p:cNvPicPr>
          <p:nvPr/>
        </p:nvPicPr>
        <p:blipFill rotWithShape="1">
          <a:blip r:embed="rId3"/>
          <a:srcRect l="23239" t="20882" r="25219" b="16919"/>
          <a:stretch/>
        </p:blipFill>
        <p:spPr bwMode="auto">
          <a:xfrm>
            <a:off x="1044712" y="1120435"/>
            <a:ext cx="7054576" cy="478800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989228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36DD3-0095-9FCE-3CCF-EA0B196D2B14}"/>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Relevance to practice</a:t>
            </a:r>
          </a:p>
        </p:txBody>
      </p:sp>
      <p:sp>
        <p:nvSpPr>
          <p:cNvPr id="3" name="Content Placeholder 2">
            <a:extLst>
              <a:ext uri="{FF2B5EF4-FFF2-40B4-BE49-F238E27FC236}">
                <a16:creationId xmlns:a16="http://schemas.microsoft.com/office/drawing/2014/main" id="{B2702526-1076-F08A-BB4B-98F70162F449}"/>
              </a:ext>
            </a:extLst>
          </p:cNvPr>
          <p:cNvSpPr>
            <a:spLocks noGrp="1"/>
          </p:cNvSpPr>
          <p:nvPr>
            <p:ph idx="1"/>
          </p:nvPr>
        </p:nvSpPr>
        <p:spPr>
          <a:xfrm>
            <a:off x="457200" y="1417638"/>
            <a:ext cx="8229600" cy="4632250"/>
          </a:xfrm>
        </p:spPr>
        <p:txBody>
          <a:bodyPr/>
          <a:lstStyle/>
          <a:p>
            <a:pPr marL="0" indent="0">
              <a:buNone/>
            </a:pPr>
            <a:r>
              <a:rPr lang="en-GB" sz="2700" dirty="0">
                <a:latin typeface="Arial" panose="020B0604020202020204" pitchFamily="34" charset="0"/>
                <a:cs typeface="Arial" panose="020B0604020202020204" pitchFamily="34" charset="0"/>
              </a:rPr>
              <a:t>The ‘triple aims’ of integration</a:t>
            </a:r>
          </a:p>
          <a:p>
            <a:pPr marL="571500" indent="-571500">
              <a:buFont typeface="+mj-lt"/>
              <a:buAutoNum type="romanUcPeriod"/>
            </a:pPr>
            <a:r>
              <a:rPr lang="en-GB" sz="2700" dirty="0">
                <a:latin typeface="Arial" panose="020B0604020202020204" pitchFamily="34" charset="0"/>
                <a:cs typeface="Arial" panose="020B0604020202020204" pitchFamily="34" charset="0"/>
              </a:rPr>
              <a:t>Raising the overall health of the community and addressing health inequalities (population health)</a:t>
            </a:r>
          </a:p>
          <a:p>
            <a:pPr marL="571500" indent="-571500">
              <a:buFont typeface="+mj-lt"/>
              <a:buAutoNum type="romanUcPeriod"/>
            </a:pPr>
            <a:r>
              <a:rPr lang="en-GB" sz="2700" dirty="0">
                <a:latin typeface="Arial" panose="020B0604020202020204" pitchFamily="34" charset="0"/>
                <a:cs typeface="Arial" panose="020B0604020202020204" pitchFamily="34" charset="0"/>
              </a:rPr>
              <a:t>Improving people’s experiences of care and their personal wellbeing (experience of care) </a:t>
            </a:r>
          </a:p>
          <a:p>
            <a:pPr marL="571500" indent="-571500">
              <a:buFont typeface="+mj-lt"/>
              <a:buAutoNum type="romanUcPeriod"/>
            </a:pPr>
            <a:r>
              <a:rPr lang="en-GB" sz="2700" dirty="0">
                <a:latin typeface="Arial" panose="020B0604020202020204" pitchFamily="34" charset="0"/>
                <a:cs typeface="Arial" panose="020B0604020202020204" pitchFamily="34" charset="0"/>
              </a:rPr>
              <a:t>And achieving more efficient use of resources through increased productivity and less intensive models of care (cost per head). </a:t>
            </a:r>
          </a:p>
          <a:p>
            <a:pPr marL="0" indent="0">
              <a:buNone/>
            </a:pPr>
            <a:r>
              <a:rPr lang="en-GB" sz="2700" dirty="0">
                <a:latin typeface="Arial" panose="020B0604020202020204" pitchFamily="34" charset="0"/>
                <a:cs typeface="Arial" panose="020B0604020202020204" pitchFamily="34" charset="0"/>
              </a:rPr>
              <a:t>					(Miller et al., 2016)</a:t>
            </a:r>
          </a:p>
        </p:txBody>
      </p:sp>
      <p:sp>
        <p:nvSpPr>
          <p:cNvPr id="4" name="Date Placeholder 3">
            <a:extLst>
              <a:ext uri="{FF2B5EF4-FFF2-40B4-BE49-F238E27FC236}">
                <a16:creationId xmlns:a16="http://schemas.microsoft.com/office/drawing/2014/main" id="{CAD89418-6644-4F07-D824-11937B56DA59}"/>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134813D5-DAC3-F76F-4FE3-D001FB43C641}"/>
              </a:ext>
            </a:extLst>
          </p:cNvPr>
          <p:cNvSpPr>
            <a:spLocks noGrp="1"/>
          </p:cNvSpPr>
          <p:nvPr>
            <p:ph type="sldNum" sz="quarter" idx="12"/>
          </p:nvPr>
        </p:nvSpPr>
        <p:spPr/>
        <p:txBody>
          <a:bodyPr/>
          <a:lstStyle/>
          <a:p>
            <a:pPr>
              <a:defRPr/>
            </a:pPr>
            <a:fld id="{CD2646EA-3FBA-4312-AF5F-311BA8B2DFAE}" type="slidenum">
              <a:rPr lang="en-GB" altLang="en-US" smtClean="0"/>
              <a:pPr>
                <a:defRPr/>
              </a:pPr>
              <a:t>9</a:t>
            </a:fld>
            <a:endParaRPr lang="en-GB" altLang="en-US"/>
          </a:p>
        </p:txBody>
      </p:sp>
    </p:spTree>
    <p:extLst>
      <p:ext uri="{BB962C8B-B14F-4D97-AF65-F5344CB8AC3E}">
        <p14:creationId xmlns:p14="http://schemas.microsoft.com/office/powerpoint/2010/main" val="257847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587955-10F7-CE6C-98AF-282D05846ECE}"/>
              </a:ext>
            </a:extLst>
          </p:cNvPr>
          <p:cNvSpPr>
            <a:spLocks noGrp="1"/>
          </p:cNvSpPr>
          <p:nvPr>
            <p:ph idx="1"/>
          </p:nvPr>
        </p:nvSpPr>
        <p:spPr>
          <a:xfrm>
            <a:off x="457200" y="260648"/>
            <a:ext cx="8229600" cy="5256585"/>
          </a:xfrm>
          <a:solidFill>
            <a:schemeClr val="accent1"/>
          </a:solidFill>
        </p:spPr>
        <p:txBody>
          <a:bodyPr/>
          <a:lstStyle/>
          <a:p>
            <a:endParaRPr lang="en-GB" dirty="0"/>
          </a:p>
          <a:p>
            <a:endParaRPr lang="en-GB" dirty="0"/>
          </a:p>
          <a:p>
            <a:endParaRPr lang="en-GB" i="1" dirty="0"/>
          </a:p>
          <a:p>
            <a:endParaRPr lang="en-GB" i="1" dirty="0"/>
          </a:p>
          <a:p>
            <a:pPr algn="ctr"/>
            <a:r>
              <a:rPr lang="en-GB" b="1" i="1" dirty="0"/>
              <a:t>What has been the history of integrated services?</a:t>
            </a:r>
          </a:p>
        </p:txBody>
      </p:sp>
      <p:sp>
        <p:nvSpPr>
          <p:cNvPr id="4" name="Date Placeholder 3">
            <a:extLst>
              <a:ext uri="{FF2B5EF4-FFF2-40B4-BE49-F238E27FC236}">
                <a16:creationId xmlns:a16="http://schemas.microsoft.com/office/drawing/2014/main" id="{23EFBD0B-F973-40E3-93A6-2A63FBAC8ABE}"/>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9ED6A8B5-B7B0-FF41-83AB-1B21FA3A6EE7}"/>
              </a:ext>
            </a:extLst>
          </p:cNvPr>
          <p:cNvSpPr>
            <a:spLocks noGrp="1"/>
          </p:cNvSpPr>
          <p:nvPr>
            <p:ph type="sldNum" sz="quarter" idx="12"/>
          </p:nvPr>
        </p:nvSpPr>
        <p:spPr/>
        <p:txBody>
          <a:bodyPr/>
          <a:lstStyle/>
          <a:p>
            <a:pPr>
              <a:defRPr/>
            </a:pPr>
            <a:fld id="{CD2646EA-3FBA-4312-AF5F-311BA8B2DFAE}" type="slidenum">
              <a:rPr lang="en-GB" altLang="en-US" smtClean="0"/>
              <a:pPr>
                <a:defRPr/>
              </a:pPr>
              <a:t>10</a:t>
            </a:fld>
            <a:endParaRPr lang="en-GB" altLang="en-US"/>
          </a:p>
        </p:txBody>
      </p:sp>
    </p:spTree>
    <p:extLst>
      <p:ext uri="{BB962C8B-B14F-4D97-AF65-F5344CB8AC3E}">
        <p14:creationId xmlns:p14="http://schemas.microsoft.com/office/powerpoint/2010/main" val="701589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24896E-10C4-36B7-4163-1A5B1F2B4281}"/>
              </a:ext>
            </a:extLst>
          </p:cNvPr>
          <p:cNvSpPr>
            <a:spLocks noGrp="1"/>
          </p:cNvSpPr>
          <p:nvPr>
            <p:ph idx="1"/>
          </p:nvPr>
        </p:nvSpPr>
        <p:spPr>
          <a:xfrm>
            <a:off x="278614" y="260648"/>
            <a:ext cx="8541858" cy="5328592"/>
          </a:xfrm>
        </p:spPr>
        <p:txBody>
          <a:bodyPr/>
          <a:lstStyle/>
          <a:p>
            <a:pPr algn="l"/>
            <a:r>
              <a:rPr lang="en-GB" sz="2700" dirty="0">
                <a:latin typeface="Arial" panose="020B0604020202020204" pitchFamily="34" charset="0"/>
                <a:cs typeface="Arial" panose="020B0604020202020204" pitchFamily="34" charset="0"/>
              </a:rPr>
              <a:t>HSC organisations and providers have historically worked together to address mutual challenges supported by relevant policies</a:t>
            </a:r>
            <a:r>
              <a:rPr lang="en-GB" sz="2700" b="0" i="0" dirty="0">
                <a:solidFill>
                  <a:srgbClr val="141414"/>
                </a:solidFill>
                <a:effectLst/>
                <a:latin typeface="Arial" panose="020B0604020202020204" pitchFamily="34" charset="0"/>
                <a:cs typeface="Arial" panose="020B0604020202020204" pitchFamily="34" charset="0"/>
              </a:rPr>
              <a:t>.</a:t>
            </a:r>
          </a:p>
          <a:p>
            <a:pPr algn="l"/>
            <a:r>
              <a:rPr lang="en-GB" sz="2700" dirty="0">
                <a:solidFill>
                  <a:srgbClr val="141414"/>
                </a:solidFill>
                <a:latin typeface="Arial" panose="020B0604020202020204" pitchFamily="34" charset="0"/>
                <a:cs typeface="Arial" panose="020B0604020202020204" pitchFamily="34" charset="0"/>
              </a:rPr>
              <a:t>Key periods indicating policy goals and approaches </a:t>
            </a:r>
          </a:p>
          <a:p>
            <a:pPr lvl="1"/>
            <a:r>
              <a:rPr lang="en-GB" sz="2700" b="0" i="0" dirty="0">
                <a:solidFill>
                  <a:srgbClr val="141414"/>
                </a:solidFill>
                <a:effectLst/>
                <a:latin typeface="Arial" panose="020B0604020202020204" pitchFamily="34" charset="0"/>
                <a:cs typeface="Arial" panose="020B0604020202020204" pitchFamily="34" charset="0"/>
              </a:rPr>
              <a:t>1999 - 2003</a:t>
            </a:r>
          </a:p>
          <a:p>
            <a:pPr lvl="1"/>
            <a:r>
              <a:rPr lang="en-GB" sz="2700" dirty="0">
                <a:solidFill>
                  <a:srgbClr val="141414"/>
                </a:solidFill>
                <a:latin typeface="Arial" panose="020B0604020202020204" pitchFamily="34" charset="0"/>
                <a:cs typeface="Arial" panose="020B0604020202020204" pitchFamily="34" charset="0"/>
              </a:rPr>
              <a:t>2004 - 2009</a:t>
            </a:r>
          </a:p>
          <a:p>
            <a:pPr lvl="1"/>
            <a:r>
              <a:rPr lang="en-GB" sz="2700" b="0" i="0" dirty="0">
                <a:solidFill>
                  <a:srgbClr val="141414"/>
                </a:solidFill>
                <a:effectLst/>
                <a:latin typeface="Arial" panose="020B0604020202020204" pitchFamily="34" charset="0"/>
                <a:cs typeface="Arial" panose="020B0604020202020204" pitchFamily="34" charset="0"/>
              </a:rPr>
              <a:t>2010 - 2014</a:t>
            </a:r>
          </a:p>
          <a:p>
            <a:pPr lvl="1"/>
            <a:r>
              <a:rPr lang="en-GB" sz="2700" dirty="0">
                <a:solidFill>
                  <a:srgbClr val="141414"/>
                </a:solidFill>
                <a:latin typeface="Arial" panose="020B0604020202020204" pitchFamily="34" charset="0"/>
                <a:cs typeface="Arial" panose="020B0604020202020204" pitchFamily="34" charset="0"/>
              </a:rPr>
              <a:t>2015 - 2020</a:t>
            </a:r>
          </a:p>
          <a:p>
            <a:pPr lvl="1"/>
            <a:r>
              <a:rPr lang="en-GB" sz="2700" b="0" i="0" dirty="0">
                <a:solidFill>
                  <a:srgbClr val="141414"/>
                </a:solidFill>
                <a:effectLst/>
                <a:latin typeface="Arial" panose="020B0604020202020204" pitchFamily="34" charset="0"/>
                <a:cs typeface="Arial" panose="020B0604020202020204" pitchFamily="34" charset="0"/>
              </a:rPr>
              <a:t>2020 - current</a:t>
            </a:r>
          </a:p>
          <a:p>
            <a:r>
              <a:rPr lang="en-GB" sz="2700" dirty="0">
                <a:hlinkClick r:id="rId5"/>
              </a:rPr>
              <a:t>Timeline of integrated care policies in England, Scotland, Wales and Northern Ireland | Nuffield Trust</a:t>
            </a:r>
            <a:endParaRPr lang="en-GB" sz="2700" dirty="0"/>
          </a:p>
        </p:txBody>
      </p:sp>
      <p:sp>
        <p:nvSpPr>
          <p:cNvPr id="4" name="Date Placeholder 3">
            <a:extLst>
              <a:ext uri="{FF2B5EF4-FFF2-40B4-BE49-F238E27FC236}">
                <a16:creationId xmlns:a16="http://schemas.microsoft.com/office/drawing/2014/main" id="{93178A54-0AA3-FD56-48A9-6F75527623B3}"/>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A03475B2-0C56-4ADC-38BB-263BE54C8A06}"/>
              </a:ext>
            </a:extLst>
          </p:cNvPr>
          <p:cNvSpPr>
            <a:spLocks noGrp="1"/>
          </p:cNvSpPr>
          <p:nvPr>
            <p:ph type="sldNum" sz="quarter" idx="12"/>
          </p:nvPr>
        </p:nvSpPr>
        <p:spPr/>
        <p:txBody>
          <a:bodyPr/>
          <a:lstStyle/>
          <a:p>
            <a:pPr>
              <a:defRPr/>
            </a:pPr>
            <a:fld id="{CD2646EA-3FBA-4312-AF5F-311BA8B2DFAE}" type="slidenum">
              <a:rPr lang="en-GB" altLang="en-US" smtClean="0"/>
              <a:pPr>
                <a:defRPr/>
              </a:pPr>
              <a:t>11</a:t>
            </a:fld>
            <a:endParaRPr lang="en-GB" altLang="en-US"/>
          </a:p>
        </p:txBody>
      </p:sp>
    </p:spTree>
    <p:extLst>
      <p:ext uri="{BB962C8B-B14F-4D97-AF65-F5344CB8AC3E}">
        <p14:creationId xmlns:p14="http://schemas.microsoft.com/office/powerpoint/2010/main" val="88311040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9DC9C-88D4-BA86-5AC8-89F6B8B2509F}"/>
              </a:ext>
            </a:extLst>
          </p:cNvPr>
          <p:cNvSpPr>
            <a:spLocks noGrp="1"/>
          </p:cNvSpPr>
          <p:nvPr>
            <p:ph type="title"/>
          </p:nvPr>
        </p:nvSpPr>
        <p:spPr>
          <a:xfrm>
            <a:off x="445570" y="21309"/>
            <a:ext cx="8229600" cy="1143000"/>
          </a:xfrm>
        </p:spPr>
        <p:txBody>
          <a:bodyPr/>
          <a:lstStyle/>
          <a:p>
            <a:r>
              <a:rPr lang="en-GB" dirty="0"/>
              <a:t>Older policies/ legislation</a:t>
            </a:r>
          </a:p>
        </p:txBody>
      </p:sp>
      <p:sp>
        <p:nvSpPr>
          <p:cNvPr id="3" name="Content Placeholder 2">
            <a:extLst>
              <a:ext uri="{FF2B5EF4-FFF2-40B4-BE49-F238E27FC236}">
                <a16:creationId xmlns:a16="http://schemas.microsoft.com/office/drawing/2014/main" id="{17DFC7AB-FEB6-7C46-74D9-26C733946F73}"/>
              </a:ext>
            </a:extLst>
          </p:cNvPr>
          <p:cNvSpPr>
            <a:spLocks noGrp="1"/>
          </p:cNvSpPr>
          <p:nvPr>
            <p:ph idx="1"/>
          </p:nvPr>
        </p:nvSpPr>
        <p:spPr>
          <a:xfrm>
            <a:off x="457200" y="1182023"/>
            <a:ext cx="8229600" cy="3917032"/>
          </a:xfrm>
        </p:spPr>
        <p:txBody>
          <a:bodyPr/>
          <a:lstStyle/>
          <a:p>
            <a:pPr marL="457200" indent="-457200">
              <a:buFont typeface="+mj-lt"/>
              <a:buAutoNum type="arabicPeriod"/>
            </a:pPr>
            <a:r>
              <a:rPr lang="en-GB" sz="2000" b="0" i="0" dirty="0">
                <a:solidFill>
                  <a:srgbClr val="141414"/>
                </a:solidFill>
                <a:effectLst/>
                <a:latin typeface="Arial" panose="020B0604020202020204" pitchFamily="34" charset="0"/>
                <a:cs typeface="Arial" panose="020B0604020202020204" pitchFamily="34" charset="0"/>
              </a:rPr>
              <a:t>The NHS Five Year Forward View (2014) set out a number of new models of care with the aim of breaking down barriers between services and delivering integrated care (e.g., vanguard sites). </a:t>
            </a:r>
          </a:p>
          <a:p>
            <a:pPr marL="457200" indent="-457200">
              <a:buFont typeface="+mj-lt"/>
              <a:buAutoNum type="arabicPeriod"/>
            </a:pPr>
            <a:r>
              <a:rPr lang="en-GB" sz="2000" dirty="0">
                <a:solidFill>
                  <a:srgbClr val="141414"/>
                </a:solidFill>
                <a:latin typeface="Arial" panose="020B0604020202020204" pitchFamily="34" charset="0"/>
                <a:cs typeface="Arial" panose="020B0604020202020204" pitchFamily="34" charset="0"/>
              </a:rPr>
              <a:t>Carter Review (2015) efficiencies and quality improvements could be gained by sharing some supporting acute hospital services.</a:t>
            </a:r>
          </a:p>
          <a:p>
            <a:pPr marL="457200" indent="-457200">
              <a:buFont typeface="+mj-lt"/>
              <a:buAutoNum type="arabicPeriod"/>
            </a:pPr>
            <a:r>
              <a:rPr lang="en-GB" sz="2000" dirty="0">
                <a:solidFill>
                  <a:srgbClr val="141414"/>
                </a:solidFill>
                <a:latin typeface="Arial" panose="020B0604020202020204" pitchFamily="34" charset="0"/>
                <a:cs typeface="Arial" panose="020B0604020202020204" pitchFamily="34" charset="0"/>
              </a:rPr>
              <a:t>The</a:t>
            </a:r>
            <a:r>
              <a:rPr lang="en-GB" sz="2000" b="0" i="0" dirty="0">
                <a:solidFill>
                  <a:srgbClr val="141414"/>
                </a:solidFill>
                <a:effectLst/>
                <a:latin typeface="Arial" panose="020B0604020202020204" pitchFamily="34" charset="0"/>
                <a:cs typeface="Arial" panose="020B0604020202020204" pitchFamily="34" charset="0"/>
              </a:rPr>
              <a:t> Dalton review, which explored organisational models in practice to the creation of new models of care.</a:t>
            </a:r>
            <a:endParaRPr lang="en-GB" sz="2000" dirty="0">
              <a:latin typeface="Arial" panose="020B0604020202020204" pitchFamily="34" charset="0"/>
              <a:cs typeface="Arial" panose="020B0604020202020204" pitchFamily="34" charset="0"/>
            </a:endParaRPr>
          </a:p>
          <a:p>
            <a:pPr marL="457200" indent="-457200">
              <a:buFont typeface="+mj-lt"/>
              <a:buAutoNum type="arabicPeriod"/>
            </a:pPr>
            <a:r>
              <a:rPr lang="en-GB" sz="2000" dirty="0">
                <a:latin typeface="Arial" panose="020B0604020202020204" pitchFamily="34" charset="0"/>
                <a:cs typeface="Arial" panose="020B0604020202020204" pitchFamily="34" charset="0"/>
              </a:rPr>
              <a:t>The NHS Long Term Plan how the NHS will move to a new service model.</a:t>
            </a:r>
          </a:p>
          <a:p>
            <a:pPr marL="457200" indent="-457200">
              <a:buFont typeface="+mj-lt"/>
              <a:buAutoNum type="arabicPeriod"/>
            </a:pPr>
            <a:r>
              <a:rPr lang="en-GB" sz="2000" dirty="0">
                <a:latin typeface="Arial" panose="020B0604020202020204" pitchFamily="34" charset="0"/>
                <a:cs typeface="Arial" panose="020B0604020202020204" pitchFamily="34" charset="0"/>
              </a:rPr>
              <a:t>Five Year Forward View for Mental Health bringing together commissioning and provision of in and outpatient MH services.</a:t>
            </a:r>
          </a:p>
          <a:p>
            <a:pPr marL="457200" indent="-457200">
              <a:buFont typeface="+mj-lt"/>
              <a:buAutoNum type="arabicPeriod"/>
            </a:pPr>
            <a:r>
              <a:rPr lang="en-GB" sz="2000" dirty="0">
                <a:latin typeface="Arial" panose="020B0604020202020204" pitchFamily="34" charset="0"/>
                <a:cs typeface="Arial" panose="020B0604020202020204" pitchFamily="34" charset="0"/>
              </a:rPr>
              <a:t>Integrating care: Next steps to building strong and effective integrated care systems across England (reform).</a:t>
            </a:r>
          </a:p>
        </p:txBody>
      </p:sp>
      <p:sp>
        <p:nvSpPr>
          <p:cNvPr id="4" name="Date Placeholder 3">
            <a:extLst>
              <a:ext uri="{FF2B5EF4-FFF2-40B4-BE49-F238E27FC236}">
                <a16:creationId xmlns:a16="http://schemas.microsoft.com/office/drawing/2014/main" id="{54BE18BE-F0FF-7FA4-90FB-3F31E8FDF098}"/>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5C7B9BCE-E213-3994-7599-6D9454708D5A}"/>
              </a:ext>
            </a:extLst>
          </p:cNvPr>
          <p:cNvSpPr>
            <a:spLocks noGrp="1"/>
          </p:cNvSpPr>
          <p:nvPr>
            <p:ph type="sldNum" sz="quarter" idx="12"/>
          </p:nvPr>
        </p:nvSpPr>
        <p:spPr/>
        <p:txBody>
          <a:bodyPr/>
          <a:lstStyle/>
          <a:p>
            <a:pPr>
              <a:defRPr/>
            </a:pPr>
            <a:fld id="{CD2646EA-3FBA-4312-AF5F-311BA8B2DFAE}" type="slidenum">
              <a:rPr lang="en-GB" altLang="en-US" smtClean="0"/>
              <a:pPr>
                <a:defRPr/>
              </a:pPr>
              <a:t>12</a:t>
            </a:fld>
            <a:endParaRPr lang="en-GB" altLang="en-US"/>
          </a:p>
        </p:txBody>
      </p:sp>
    </p:spTree>
    <p:extLst>
      <p:ext uri="{BB962C8B-B14F-4D97-AF65-F5344CB8AC3E}">
        <p14:creationId xmlns:p14="http://schemas.microsoft.com/office/powerpoint/2010/main" val="5070764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2E47C-48B3-8C89-1E10-92FB876EC82A}"/>
              </a:ext>
            </a:extLst>
          </p:cNvPr>
          <p:cNvSpPr>
            <a:spLocks noGrp="1"/>
          </p:cNvSpPr>
          <p:nvPr>
            <p:ph type="title"/>
          </p:nvPr>
        </p:nvSpPr>
        <p:spPr/>
        <p:txBody>
          <a:bodyPr/>
          <a:lstStyle/>
          <a:p>
            <a:r>
              <a:rPr lang="en-GB" sz="3000" b="1" dirty="0">
                <a:latin typeface="Arial" panose="020B0604020202020204" pitchFamily="34" charset="0"/>
                <a:cs typeface="Arial" panose="020B0604020202020204" pitchFamily="34" charset="0"/>
              </a:rPr>
              <a:t>Sustainability and Transformation Partnership (STP) </a:t>
            </a:r>
          </a:p>
        </p:txBody>
      </p:sp>
      <p:sp>
        <p:nvSpPr>
          <p:cNvPr id="3" name="Content Placeholder 2">
            <a:extLst>
              <a:ext uri="{FF2B5EF4-FFF2-40B4-BE49-F238E27FC236}">
                <a16:creationId xmlns:a16="http://schemas.microsoft.com/office/drawing/2014/main" id="{70EB5FF7-360E-6F5E-A64B-C5A808F1095D}"/>
              </a:ext>
            </a:extLst>
          </p:cNvPr>
          <p:cNvSpPr>
            <a:spLocks noGrp="1"/>
          </p:cNvSpPr>
          <p:nvPr>
            <p:ph idx="1"/>
          </p:nvPr>
        </p:nvSpPr>
        <p:spPr/>
        <p:txBody>
          <a:bodyPr/>
          <a:lstStyle/>
          <a:p>
            <a:r>
              <a:rPr lang="en-GB" sz="2700" dirty="0">
                <a:latin typeface="Arial" panose="020B0604020202020204" pitchFamily="34" charset="0"/>
                <a:cs typeface="Arial" panose="020B0604020202020204" pitchFamily="34" charset="0"/>
              </a:rPr>
              <a:t>Were an integral part of NHS England and NHS Improvement. A Sustainability and Transformation Partnership was where local NHS organisations and Local Authorities drew up shared proposals to improve health and care in the areas they serve.</a:t>
            </a:r>
          </a:p>
          <a:p>
            <a:r>
              <a:rPr lang="en-GB" sz="2700" dirty="0">
                <a:latin typeface="Arial" panose="020B0604020202020204" pitchFamily="34" charset="0"/>
                <a:cs typeface="Arial" panose="020B0604020202020204" pitchFamily="34" charset="0"/>
              </a:rPr>
              <a:t>By December 2020 only 13 sustainability and transformation partnerships still existed, with 29 transformed into integrated care systems.</a:t>
            </a:r>
          </a:p>
        </p:txBody>
      </p:sp>
      <p:sp>
        <p:nvSpPr>
          <p:cNvPr id="4" name="Date Placeholder 3">
            <a:extLst>
              <a:ext uri="{FF2B5EF4-FFF2-40B4-BE49-F238E27FC236}">
                <a16:creationId xmlns:a16="http://schemas.microsoft.com/office/drawing/2014/main" id="{86EBCC37-85A4-52CC-694D-F8C3972E8B09}"/>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EE726EE5-4E94-11CE-C6EC-40B0B2DF7EAE}"/>
              </a:ext>
            </a:extLst>
          </p:cNvPr>
          <p:cNvSpPr>
            <a:spLocks noGrp="1"/>
          </p:cNvSpPr>
          <p:nvPr>
            <p:ph type="sldNum" sz="quarter" idx="12"/>
          </p:nvPr>
        </p:nvSpPr>
        <p:spPr/>
        <p:txBody>
          <a:bodyPr/>
          <a:lstStyle/>
          <a:p>
            <a:pPr>
              <a:defRPr/>
            </a:pPr>
            <a:fld id="{CD2646EA-3FBA-4312-AF5F-311BA8B2DFAE}" type="slidenum">
              <a:rPr lang="en-GB" altLang="en-US" smtClean="0"/>
              <a:pPr>
                <a:defRPr/>
              </a:pPr>
              <a:t>13</a:t>
            </a:fld>
            <a:endParaRPr lang="en-GB" altLang="en-US"/>
          </a:p>
        </p:txBody>
      </p:sp>
    </p:spTree>
    <p:extLst>
      <p:ext uri="{BB962C8B-B14F-4D97-AF65-F5344CB8AC3E}">
        <p14:creationId xmlns:p14="http://schemas.microsoft.com/office/powerpoint/2010/main" val="1632526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121D3-21D2-98BB-0E3F-560EFAA3C118}"/>
              </a:ext>
            </a:extLst>
          </p:cNvPr>
          <p:cNvSpPr>
            <a:spLocks noGrp="1"/>
          </p:cNvSpPr>
          <p:nvPr>
            <p:ph type="title"/>
          </p:nvPr>
        </p:nvSpPr>
        <p:spPr/>
        <p:txBody>
          <a:bodyPr/>
          <a:lstStyle/>
          <a:p>
            <a:r>
              <a:rPr lang="en-GB" sz="3000" b="1" dirty="0">
                <a:latin typeface="Arial" panose="020B0604020202020204" pitchFamily="34" charset="0"/>
                <a:cs typeface="Arial" panose="020B0604020202020204" pitchFamily="34" charset="0"/>
              </a:rPr>
              <a:t>Vanguard sites</a:t>
            </a:r>
            <a:br>
              <a:rPr lang="en-GB" sz="3000"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new care model program (2015)</a:t>
            </a:r>
          </a:p>
        </p:txBody>
      </p:sp>
      <p:sp>
        <p:nvSpPr>
          <p:cNvPr id="3" name="Content Placeholder 2">
            <a:extLst>
              <a:ext uri="{FF2B5EF4-FFF2-40B4-BE49-F238E27FC236}">
                <a16:creationId xmlns:a16="http://schemas.microsoft.com/office/drawing/2014/main" id="{8EB1A7BB-C882-6297-355E-9A3BC7127C6D}"/>
              </a:ext>
            </a:extLst>
          </p:cNvPr>
          <p:cNvSpPr>
            <a:spLocks noGrp="1"/>
          </p:cNvSpPr>
          <p:nvPr>
            <p:ph idx="1"/>
          </p:nvPr>
        </p:nvSpPr>
        <p:spPr/>
        <p:txBody>
          <a:bodyPr/>
          <a:lstStyle/>
          <a:p>
            <a:r>
              <a:rPr lang="en-GB" sz="2200" dirty="0">
                <a:latin typeface="Arial" panose="020B0604020202020204" pitchFamily="34" charset="0"/>
                <a:cs typeface="Arial" panose="020B0604020202020204" pitchFamily="34" charset="0"/>
              </a:rPr>
              <a:t>In March 2015, the first 29 vanguards were chosen. </a:t>
            </a:r>
          </a:p>
          <a:p>
            <a:r>
              <a:rPr lang="en-GB" sz="2200" dirty="0">
                <a:latin typeface="Arial" panose="020B0604020202020204" pitchFamily="34" charset="0"/>
                <a:cs typeface="Arial" panose="020B0604020202020204" pitchFamily="34" charset="0"/>
              </a:rPr>
              <a:t>Three vanguard types – integrated primary and acute care systems; enhanced health in care homes; and multispecialty community providers. </a:t>
            </a:r>
          </a:p>
          <a:p>
            <a:r>
              <a:rPr lang="en-GB" sz="2200" dirty="0">
                <a:latin typeface="Arial" panose="020B0604020202020204" pitchFamily="34" charset="0"/>
                <a:cs typeface="Arial" panose="020B0604020202020204" pitchFamily="34" charset="0"/>
              </a:rPr>
              <a:t>All 50 vanguards were selected following a rigorous process, involving workshops and the engagement of key partners and patient representative groups. </a:t>
            </a:r>
          </a:p>
          <a:p>
            <a:r>
              <a:rPr lang="en-GB" sz="2200" dirty="0">
                <a:latin typeface="Arial" panose="020B0604020202020204" pitchFamily="34" charset="0"/>
                <a:cs typeface="Arial" panose="020B0604020202020204" pitchFamily="34" charset="0"/>
              </a:rPr>
              <a:t>Each vanguard was taking a lead on the development of new care models which will act as the blueprints for the NHS moving forward and the inspiration to the rest of the health and care system.</a:t>
            </a:r>
            <a:endParaRPr lang="en-GB" sz="2200" b="0" i="0" dirty="0">
              <a:solidFill>
                <a:srgbClr val="202A30"/>
              </a:solidFill>
              <a:effectLst/>
              <a:latin typeface="Arial" panose="020B0604020202020204" pitchFamily="34" charset="0"/>
              <a:cs typeface="Arial" panose="020B0604020202020204" pitchFamily="34" charset="0"/>
            </a:endParaRPr>
          </a:p>
          <a:p>
            <a:endParaRPr lang="en-GB" sz="2000" dirty="0"/>
          </a:p>
        </p:txBody>
      </p:sp>
      <p:sp>
        <p:nvSpPr>
          <p:cNvPr id="4" name="Date Placeholder 3">
            <a:extLst>
              <a:ext uri="{FF2B5EF4-FFF2-40B4-BE49-F238E27FC236}">
                <a16:creationId xmlns:a16="http://schemas.microsoft.com/office/drawing/2014/main" id="{B37A37CB-5357-F31E-E1C6-5A8A47BD9C75}"/>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BDF32675-8451-A0BD-3410-0996567F4F58}"/>
              </a:ext>
            </a:extLst>
          </p:cNvPr>
          <p:cNvSpPr>
            <a:spLocks noGrp="1"/>
          </p:cNvSpPr>
          <p:nvPr>
            <p:ph type="sldNum" sz="quarter" idx="12"/>
          </p:nvPr>
        </p:nvSpPr>
        <p:spPr/>
        <p:txBody>
          <a:bodyPr/>
          <a:lstStyle/>
          <a:p>
            <a:pPr>
              <a:defRPr/>
            </a:pPr>
            <a:fld id="{CD2646EA-3FBA-4312-AF5F-311BA8B2DFAE}" type="slidenum">
              <a:rPr lang="en-GB" altLang="en-US" smtClean="0"/>
              <a:pPr>
                <a:defRPr/>
              </a:pPr>
              <a:t>14</a:t>
            </a:fld>
            <a:endParaRPr lang="en-GB" altLang="en-US"/>
          </a:p>
        </p:txBody>
      </p:sp>
    </p:spTree>
    <p:extLst>
      <p:ext uri="{BB962C8B-B14F-4D97-AF65-F5344CB8AC3E}">
        <p14:creationId xmlns:p14="http://schemas.microsoft.com/office/powerpoint/2010/main" val="3903473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37C6-7FE3-41E2-9A04-B35283110253}"/>
              </a:ext>
            </a:extLst>
          </p:cNvPr>
          <p:cNvSpPr>
            <a:spLocks noGrp="1"/>
          </p:cNvSpPr>
          <p:nvPr>
            <p:ph type="title"/>
          </p:nvPr>
        </p:nvSpPr>
        <p:spPr/>
        <p:txBody>
          <a:bodyPr/>
          <a:lstStyle/>
          <a:p>
            <a:r>
              <a:rPr lang="en-GB" sz="3000" b="1" dirty="0">
                <a:latin typeface="Arial" panose="020B0604020202020204" pitchFamily="34" charset="0"/>
                <a:cs typeface="Arial" panose="020B0604020202020204" pitchFamily="34" charset="0"/>
              </a:rPr>
              <a:t>Implementation Transformation Fund</a:t>
            </a:r>
            <a:br>
              <a:rPr lang="en-GB" sz="35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Kings Fund &amp; Health Foundation (2015)</a:t>
            </a:r>
          </a:p>
        </p:txBody>
      </p:sp>
      <p:sp>
        <p:nvSpPr>
          <p:cNvPr id="4" name="Date Placeholder 3">
            <a:extLst>
              <a:ext uri="{FF2B5EF4-FFF2-40B4-BE49-F238E27FC236}">
                <a16:creationId xmlns:a16="http://schemas.microsoft.com/office/drawing/2014/main" id="{7F5006CE-6078-7DDC-58B9-686323810D4A}"/>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143F1756-296C-67C4-A2E0-1A6179AD06BD}"/>
              </a:ext>
            </a:extLst>
          </p:cNvPr>
          <p:cNvSpPr>
            <a:spLocks noGrp="1"/>
          </p:cNvSpPr>
          <p:nvPr>
            <p:ph type="sldNum" sz="quarter" idx="12"/>
          </p:nvPr>
        </p:nvSpPr>
        <p:spPr/>
        <p:txBody>
          <a:bodyPr/>
          <a:lstStyle/>
          <a:p>
            <a:pPr>
              <a:defRPr/>
            </a:pPr>
            <a:fld id="{CD2646EA-3FBA-4312-AF5F-311BA8B2DFAE}" type="slidenum">
              <a:rPr lang="en-GB" altLang="en-US" smtClean="0"/>
              <a:pPr>
                <a:defRPr/>
              </a:pPr>
              <a:t>15</a:t>
            </a:fld>
            <a:endParaRPr lang="en-GB" altLang="en-US"/>
          </a:p>
        </p:txBody>
      </p:sp>
      <p:pic>
        <p:nvPicPr>
          <p:cNvPr id="7" name="Picture 6">
            <a:extLst>
              <a:ext uri="{FF2B5EF4-FFF2-40B4-BE49-F238E27FC236}">
                <a16:creationId xmlns:a16="http://schemas.microsoft.com/office/drawing/2014/main" id="{47F9560A-F760-1714-71C9-A44EE420C082}"/>
              </a:ext>
            </a:extLst>
          </p:cNvPr>
          <p:cNvPicPr>
            <a:picLocks noChangeAspect="1"/>
          </p:cNvPicPr>
          <p:nvPr/>
        </p:nvPicPr>
        <p:blipFill rotWithShape="1">
          <a:blip r:embed="rId3"/>
          <a:srcRect l="35412" t="26932" r="41267" b="49718"/>
          <a:stretch>
            <a:fillRect/>
          </a:stretch>
        </p:blipFill>
        <p:spPr>
          <a:xfrm>
            <a:off x="1043608" y="1417638"/>
            <a:ext cx="7414524" cy="4176000"/>
          </a:xfrm>
          <a:prstGeom prst="rect">
            <a:avLst/>
          </a:prstGeom>
        </p:spPr>
      </p:pic>
    </p:spTree>
    <p:extLst>
      <p:ext uri="{BB962C8B-B14F-4D97-AF65-F5344CB8AC3E}">
        <p14:creationId xmlns:p14="http://schemas.microsoft.com/office/powerpoint/2010/main" val="3433847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B9821-CA5E-F81E-3158-34FCD342D0D8}"/>
              </a:ext>
            </a:extLst>
          </p:cNvPr>
          <p:cNvSpPr>
            <a:spLocks noGrp="1"/>
          </p:cNvSpPr>
          <p:nvPr>
            <p:ph type="title"/>
          </p:nvPr>
        </p:nvSpPr>
        <p:spPr/>
        <p:txBody>
          <a:bodyPr/>
          <a:lstStyle/>
          <a:p>
            <a:r>
              <a:rPr lang="en-GB" dirty="0"/>
              <a:t>Hence, </a:t>
            </a:r>
          </a:p>
        </p:txBody>
      </p:sp>
      <p:sp>
        <p:nvSpPr>
          <p:cNvPr id="4" name="Date Placeholder 3">
            <a:extLst>
              <a:ext uri="{FF2B5EF4-FFF2-40B4-BE49-F238E27FC236}">
                <a16:creationId xmlns:a16="http://schemas.microsoft.com/office/drawing/2014/main" id="{8308C2AE-5EBC-181A-E690-06CCE73B8DEF}"/>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031A7050-A1E3-B2AF-CD01-5AEAA77A93C0}"/>
              </a:ext>
            </a:extLst>
          </p:cNvPr>
          <p:cNvSpPr>
            <a:spLocks noGrp="1"/>
          </p:cNvSpPr>
          <p:nvPr>
            <p:ph type="sldNum" sz="quarter" idx="12"/>
          </p:nvPr>
        </p:nvSpPr>
        <p:spPr/>
        <p:txBody>
          <a:bodyPr/>
          <a:lstStyle/>
          <a:p>
            <a:pPr>
              <a:defRPr/>
            </a:pPr>
            <a:fld id="{CD2646EA-3FBA-4312-AF5F-311BA8B2DFAE}" type="slidenum">
              <a:rPr lang="en-GB" altLang="en-US" smtClean="0"/>
              <a:pPr>
                <a:defRPr/>
              </a:pPr>
              <a:t>16</a:t>
            </a:fld>
            <a:endParaRPr lang="en-GB" altLang="en-US"/>
          </a:p>
        </p:txBody>
      </p:sp>
      <p:pic>
        <p:nvPicPr>
          <p:cNvPr id="7" name="Picture 6">
            <a:extLst>
              <a:ext uri="{FF2B5EF4-FFF2-40B4-BE49-F238E27FC236}">
                <a16:creationId xmlns:a16="http://schemas.microsoft.com/office/drawing/2014/main" id="{5E5FBDC6-3B99-A146-A701-D2E52B2F14BC}"/>
              </a:ext>
            </a:extLst>
          </p:cNvPr>
          <p:cNvPicPr>
            <a:picLocks noChangeAspect="1"/>
          </p:cNvPicPr>
          <p:nvPr/>
        </p:nvPicPr>
        <p:blipFill>
          <a:blip r:embed="rId2"/>
          <a:stretch>
            <a:fillRect/>
          </a:stretch>
        </p:blipFill>
        <p:spPr>
          <a:xfrm>
            <a:off x="1691680" y="1423798"/>
            <a:ext cx="6516216" cy="4344144"/>
          </a:xfrm>
          <a:prstGeom prst="rect">
            <a:avLst/>
          </a:prstGeom>
        </p:spPr>
      </p:pic>
      <p:sp>
        <p:nvSpPr>
          <p:cNvPr id="8" name="Arrow: Curved Down 7">
            <a:extLst>
              <a:ext uri="{FF2B5EF4-FFF2-40B4-BE49-F238E27FC236}">
                <a16:creationId xmlns:a16="http://schemas.microsoft.com/office/drawing/2014/main" id="{9297B7E7-D3FA-F664-CC81-DED3119059A7}"/>
              </a:ext>
            </a:extLst>
          </p:cNvPr>
          <p:cNvSpPr/>
          <p:nvPr/>
        </p:nvSpPr>
        <p:spPr>
          <a:xfrm rot="1869308">
            <a:off x="5796079" y="2200812"/>
            <a:ext cx="1216152" cy="731520"/>
          </a:xfrm>
          <a:prstGeom prst="curved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Curved Down 8">
            <a:extLst>
              <a:ext uri="{FF2B5EF4-FFF2-40B4-BE49-F238E27FC236}">
                <a16:creationId xmlns:a16="http://schemas.microsoft.com/office/drawing/2014/main" id="{C5A83CE9-1DA4-DB46-FF21-C159D17CA452}"/>
              </a:ext>
            </a:extLst>
          </p:cNvPr>
          <p:cNvSpPr/>
          <p:nvPr/>
        </p:nvSpPr>
        <p:spPr>
          <a:xfrm rot="18412008">
            <a:off x="2829547" y="2509720"/>
            <a:ext cx="1216152" cy="731520"/>
          </a:xfrm>
          <a:prstGeom prst="curved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789106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587955-10F7-CE6C-98AF-282D05846ECE}"/>
              </a:ext>
            </a:extLst>
          </p:cNvPr>
          <p:cNvSpPr>
            <a:spLocks noGrp="1"/>
          </p:cNvSpPr>
          <p:nvPr>
            <p:ph idx="1"/>
          </p:nvPr>
        </p:nvSpPr>
        <p:spPr>
          <a:xfrm>
            <a:off x="457200" y="260648"/>
            <a:ext cx="8229600" cy="5256585"/>
          </a:xfrm>
          <a:solidFill>
            <a:schemeClr val="accent1"/>
          </a:solidFill>
        </p:spPr>
        <p:txBody>
          <a:bodyPr/>
          <a:lstStyle/>
          <a:p>
            <a:endParaRPr lang="en-GB" dirty="0"/>
          </a:p>
          <a:p>
            <a:endParaRPr lang="en-GB" dirty="0"/>
          </a:p>
          <a:p>
            <a:endParaRPr lang="en-GB" i="1" dirty="0"/>
          </a:p>
          <a:p>
            <a:pPr algn="ctr"/>
            <a:r>
              <a:rPr lang="en-GB" b="1" i="1" dirty="0"/>
              <a:t>What are the specific parts of an integrated care system in the UK?</a:t>
            </a:r>
          </a:p>
        </p:txBody>
      </p:sp>
      <p:sp>
        <p:nvSpPr>
          <p:cNvPr id="4" name="Date Placeholder 3">
            <a:extLst>
              <a:ext uri="{FF2B5EF4-FFF2-40B4-BE49-F238E27FC236}">
                <a16:creationId xmlns:a16="http://schemas.microsoft.com/office/drawing/2014/main" id="{23EFBD0B-F973-40E3-93A6-2A63FBAC8ABE}"/>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9ED6A8B5-B7B0-FF41-83AB-1B21FA3A6EE7}"/>
              </a:ext>
            </a:extLst>
          </p:cNvPr>
          <p:cNvSpPr>
            <a:spLocks noGrp="1"/>
          </p:cNvSpPr>
          <p:nvPr>
            <p:ph type="sldNum" sz="quarter" idx="12"/>
          </p:nvPr>
        </p:nvSpPr>
        <p:spPr/>
        <p:txBody>
          <a:bodyPr/>
          <a:lstStyle/>
          <a:p>
            <a:pPr>
              <a:defRPr/>
            </a:pPr>
            <a:fld id="{CD2646EA-3FBA-4312-AF5F-311BA8B2DFAE}" type="slidenum">
              <a:rPr lang="en-GB" altLang="en-US" smtClean="0"/>
              <a:pPr>
                <a:defRPr/>
              </a:pPr>
              <a:t>17</a:t>
            </a:fld>
            <a:endParaRPr lang="en-GB" altLang="en-US"/>
          </a:p>
        </p:txBody>
      </p:sp>
    </p:spTree>
    <p:extLst>
      <p:ext uri="{BB962C8B-B14F-4D97-AF65-F5344CB8AC3E}">
        <p14:creationId xmlns:p14="http://schemas.microsoft.com/office/powerpoint/2010/main" val="521104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0F69F-B695-CF5D-E2F0-9FFD4773691C}"/>
              </a:ext>
            </a:extLst>
          </p:cNvPr>
          <p:cNvSpPr>
            <a:spLocks noGrp="1"/>
          </p:cNvSpPr>
          <p:nvPr>
            <p:ph type="title"/>
          </p:nvPr>
        </p:nvSpPr>
        <p:spPr>
          <a:xfrm>
            <a:off x="457200" y="141731"/>
            <a:ext cx="8229600" cy="1143000"/>
          </a:xfrm>
        </p:spPr>
        <p:txBody>
          <a:bodyPr/>
          <a:lstStyle/>
          <a:p>
            <a:r>
              <a:rPr lang="en-GB" sz="3500" b="1" dirty="0">
                <a:latin typeface="Arial" panose="020B0604020202020204" pitchFamily="34" charset="0"/>
                <a:cs typeface="Arial" panose="020B0604020202020204" pitchFamily="34" charset="0"/>
              </a:rPr>
              <a:t>First test your understanding of jargon? (1)</a:t>
            </a:r>
          </a:p>
        </p:txBody>
      </p:sp>
      <p:sp>
        <p:nvSpPr>
          <p:cNvPr id="3" name="Content Placeholder 2">
            <a:extLst>
              <a:ext uri="{FF2B5EF4-FFF2-40B4-BE49-F238E27FC236}">
                <a16:creationId xmlns:a16="http://schemas.microsoft.com/office/drawing/2014/main" id="{73EB389F-903D-7EFE-9E14-7F2B26D3B408}"/>
              </a:ext>
            </a:extLst>
          </p:cNvPr>
          <p:cNvSpPr>
            <a:spLocks noGrp="1"/>
          </p:cNvSpPr>
          <p:nvPr>
            <p:ph idx="1"/>
          </p:nvPr>
        </p:nvSpPr>
        <p:spPr>
          <a:xfrm>
            <a:off x="442325" y="1796728"/>
            <a:ext cx="8229600" cy="3917032"/>
          </a:xfrm>
        </p:spPr>
        <p:txBody>
          <a:bodyPr/>
          <a:lstStyle/>
          <a:p>
            <a:pPr>
              <a:buFont typeface="Wingdings" panose="05000000000000000000" pitchFamily="2" charset="2"/>
              <a:buChar char="q"/>
            </a:pPr>
            <a:r>
              <a:rPr lang="en-GB" sz="2700" dirty="0">
                <a:latin typeface="Arial" panose="020B0604020202020204" pitchFamily="34" charset="0"/>
                <a:cs typeface="Arial" panose="020B0604020202020204" pitchFamily="34" charset="0"/>
              </a:rPr>
              <a:t>ICP</a:t>
            </a:r>
          </a:p>
          <a:p>
            <a:pPr marL="0" indent="0">
              <a:buNone/>
            </a:pPr>
            <a:r>
              <a:rPr lang="en-GB" sz="2700" dirty="0">
                <a:latin typeface="Arial" panose="020B0604020202020204" pitchFamily="34" charset="0"/>
                <a:cs typeface="Arial" panose="020B0604020202020204" pitchFamily="34" charset="0"/>
              </a:rPr>
              <a:t>Integrated Care Partnerships</a:t>
            </a:r>
          </a:p>
          <a:p>
            <a:pPr>
              <a:buFont typeface="Wingdings" panose="05000000000000000000" pitchFamily="2" charset="2"/>
              <a:buChar char="q"/>
            </a:pPr>
            <a:r>
              <a:rPr lang="en-GB" sz="2700" dirty="0">
                <a:latin typeface="Arial" panose="020B0604020202020204" pitchFamily="34" charset="0"/>
                <a:cs typeface="Arial" panose="020B0604020202020204" pitchFamily="34" charset="0"/>
              </a:rPr>
              <a:t>ICS </a:t>
            </a:r>
          </a:p>
          <a:p>
            <a:pPr marL="0" indent="0">
              <a:buNone/>
            </a:pPr>
            <a:r>
              <a:rPr lang="en-GB" sz="2700" dirty="0">
                <a:latin typeface="Arial" panose="020B0604020202020204" pitchFamily="34" charset="0"/>
                <a:cs typeface="Arial" panose="020B0604020202020204" pitchFamily="34" charset="0"/>
              </a:rPr>
              <a:t>Integrated Care System</a:t>
            </a:r>
          </a:p>
          <a:p>
            <a:pPr>
              <a:buFont typeface="Wingdings" panose="05000000000000000000" pitchFamily="2" charset="2"/>
              <a:buChar char="q"/>
            </a:pPr>
            <a:r>
              <a:rPr lang="en-GB" sz="2700" dirty="0">
                <a:latin typeface="Arial" panose="020B0604020202020204" pitchFamily="34" charset="0"/>
                <a:cs typeface="Arial" panose="020B0604020202020204" pitchFamily="34" charset="0"/>
              </a:rPr>
              <a:t>ICB </a:t>
            </a:r>
          </a:p>
          <a:p>
            <a:pPr marL="0" indent="0">
              <a:buNone/>
            </a:pPr>
            <a:r>
              <a:rPr lang="en-GB" sz="2700" dirty="0">
                <a:latin typeface="Arial" panose="020B0604020202020204" pitchFamily="34" charset="0"/>
                <a:cs typeface="Arial" panose="020B0604020202020204" pitchFamily="34" charset="0"/>
              </a:rPr>
              <a:t>Integrated Care Boards </a:t>
            </a:r>
          </a:p>
        </p:txBody>
      </p:sp>
      <p:sp>
        <p:nvSpPr>
          <p:cNvPr id="4" name="Date Placeholder 3">
            <a:extLst>
              <a:ext uri="{FF2B5EF4-FFF2-40B4-BE49-F238E27FC236}">
                <a16:creationId xmlns:a16="http://schemas.microsoft.com/office/drawing/2014/main" id="{B4D06363-BBE4-0FC5-B5A5-FB342A31A12B}"/>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78A6937C-7292-347E-6B62-79C0FF67B9FE}"/>
              </a:ext>
            </a:extLst>
          </p:cNvPr>
          <p:cNvSpPr>
            <a:spLocks noGrp="1"/>
          </p:cNvSpPr>
          <p:nvPr>
            <p:ph type="sldNum" sz="quarter" idx="12"/>
          </p:nvPr>
        </p:nvSpPr>
        <p:spPr/>
        <p:txBody>
          <a:bodyPr/>
          <a:lstStyle/>
          <a:p>
            <a:pPr>
              <a:defRPr/>
            </a:pPr>
            <a:fld id="{CD2646EA-3FBA-4312-AF5F-311BA8B2DFAE}" type="slidenum">
              <a:rPr lang="en-GB" altLang="en-US" smtClean="0"/>
              <a:pPr>
                <a:defRPr/>
              </a:pPr>
              <a:t>18</a:t>
            </a:fld>
            <a:endParaRPr lang="en-GB" altLang="en-US"/>
          </a:p>
        </p:txBody>
      </p:sp>
    </p:spTree>
    <p:extLst>
      <p:ext uri="{BB962C8B-B14F-4D97-AF65-F5344CB8AC3E}">
        <p14:creationId xmlns:p14="http://schemas.microsoft.com/office/powerpoint/2010/main" val="1179399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461A1-D7EF-B4A4-E035-929E49A169F3}"/>
              </a:ext>
            </a:extLst>
          </p:cNvPr>
          <p:cNvSpPr>
            <a:spLocks noGrp="1"/>
          </p:cNvSpPr>
          <p:nvPr>
            <p:ph type="title"/>
          </p:nvPr>
        </p:nvSpPr>
        <p:spPr/>
        <p:txBody>
          <a:bodyPr/>
          <a:lstStyle/>
          <a:p>
            <a:r>
              <a:rPr lang="en-GB" sz="3500" b="1" dirty="0">
                <a:latin typeface="Arial" panose="020B0604020202020204" pitchFamily="34" charset="0"/>
                <a:cs typeface="Arial" panose="020B0604020202020204" pitchFamily="34" charset="0"/>
              </a:rPr>
              <a:t>First test your understanding of jargon? (2)</a:t>
            </a:r>
          </a:p>
        </p:txBody>
      </p:sp>
      <p:sp>
        <p:nvSpPr>
          <p:cNvPr id="3" name="Content Placeholder 2">
            <a:extLst>
              <a:ext uri="{FF2B5EF4-FFF2-40B4-BE49-F238E27FC236}">
                <a16:creationId xmlns:a16="http://schemas.microsoft.com/office/drawing/2014/main" id="{B99D3242-74EF-4B60-84FE-33705C177713}"/>
              </a:ext>
            </a:extLst>
          </p:cNvPr>
          <p:cNvSpPr>
            <a:spLocks noGrp="1"/>
          </p:cNvSpPr>
          <p:nvPr>
            <p:ph idx="1"/>
          </p:nvPr>
        </p:nvSpPr>
        <p:spPr>
          <a:xfrm>
            <a:off x="448139" y="1556792"/>
            <a:ext cx="8229600" cy="3917032"/>
          </a:xfrm>
        </p:spPr>
        <p:txBody>
          <a:bodyPr/>
          <a:lstStyle/>
          <a:p>
            <a:pPr>
              <a:buFont typeface="Wingdings" panose="05000000000000000000" pitchFamily="2" charset="2"/>
              <a:buChar char="q"/>
            </a:pPr>
            <a:r>
              <a:rPr lang="en-GB" sz="2700" dirty="0">
                <a:latin typeface="Arial" panose="020B0604020202020204" pitchFamily="34" charset="0"/>
                <a:cs typeface="Arial" panose="020B0604020202020204" pitchFamily="34" charset="0"/>
              </a:rPr>
              <a:t>ASC </a:t>
            </a:r>
          </a:p>
          <a:p>
            <a:pPr marL="0" indent="0">
              <a:buNone/>
            </a:pPr>
            <a:r>
              <a:rPr lang="en-GB" sz="2700" dirty="0">
                <a:latin typeface="Arial" panose="020B0604020202020204" pitchFamily="34" charset="0"/>
                <a:cs typeface="Arial" panose="020B0604020202020204" pitchFamily="34" charset="0"/>
              </a:rPr>
              <a:t>Adult Social Care</a:t>
            </a:r>
          </a:p>
          <a:p>
            <a:pPr>
              <a:buFont typeface="Wingdings" panose="05000000000000000000" pitchFamily="2" charset="2"/>
              <a:buChar char="q"/>
            </a:pPr>
            <a:r>
              <a:rPr lang="en-GB" sz="2700" dirty="0">
                <a:latin typeface="Arial" panose="020B0604020202020204" pitchFamily="34" charset="0"/>
                <a:cs typeface="Arial" panose="020B0604020202020204" pitchFamily="34" charset="0"/>
              </a:rPr>
              <a:t>VCSE </a:t>
            </a:r>
          </a:p>
          <a:p>
            <a:pPr marL="0" indent="0">
              <a:buNone/>
            </a:pPr>
            <a:r>
              <a:rPr lang="en-GB" sz="2700" dirty="0">
                <a:latin typeface="Arial" panose="020B0604020202020204" pitchFamily="34" charset="0"/>
                <a:cs typeface="Arial" panose="020B0604020202020204" pitchFamily="34" charset="0"/>
              </a:rPr>
              <a:t>Voluntary, Community and Social Enterprise</a:t>
            </a:r>
          </a:p>
          <a:p>
            <a:pPr>
              <a:buFont typeface="Wingdings" panose="05000000000000000000" pitchFamily="2" charset="2"/>
              <a:buChar char="q"/>
            </a:pPr>
            <a:r>
              <a:rPr lang="en-GB" sz="2700" dirty="0">
                <a:latin typeface="Arial" panose="020B0604020202020204" pitchFamily="34" charset="0"/>
                <a:cs typeface="Arial" panose="020B0604020202020204" pitchFamily="34" charset="0"/>
              </a:rPr>
              <a:t>LA </a:t>
            </a:r>
          </a:p>
          <a:p>
            <a:pPr marL="0" indent="0">
              <a:buNone/>
            </a:pPr>
            <a:r>
              <a:rPr lang="en-GB" sz="2700" dirty="0">
                <a:latin typeface="Arial" panose="020B0604020202020204" pitchFamily="34" charset="0"/>
                <a:cs typeface="Arial" panose="020B0604020202020204" pitchFamily="34" charset="0"/>
              </a:rPr>
              <a:t>Local Authority</a:t>
            </a:r>
          </a:p>
          <a:p>
            <a:pPr>
              <a:buFont typeface="Wingdings" panose="05000000000000000000" pitchFamily="2" charset="2"/>
              <a:buChar char="q"/>
            </a:pPr>
            <a:r>
              <a:rPr lang="en-GB" sz="2700" dirty="0">
                <a:latin typeface="Arial" panose="020B0604020202020204" pitchFamily="34" charset="0"/>
                <a:cs typeface="Arial" panose="020B0604020202020204" pitchFamily="34" charset="0"/>
              </a:rPr>
              <a:t>NHSE </a:t>
            </a:r>
          </a:p>
          <a:p>
            <a:pPr marL="0" indent="0">
              <a:buNone/>
            </a:pPr>
            <a:r>
              <a:rPr lang="en-GB" sz="2700" dirty="0">
                <a:latin typeface="Arial" panose="020B0604020202020204" pitchFamily="34" charset="0"/>
                <a:cs typeface="Arial" panose="020B0604020202020204" pitchFamily="34" charset="0"/>
              </a:rPr>
              <a:t>NHS England</a:t>
            </a:r>
          </a:p>
          <a:p>
            <a:endParaRPr lang="en-GB" sz="2700" dirty="0"/>
          </a:p>
        </p:txBody>
      </p:sp>
      <p:sp>
        <p:nvSpPr>
          <p:cNvPr id="4" name="Date Placeholder 3">
            <a:extLst>
              <a:ext uri="{FF2B5EF4-FFF2-40B4-BE49-F238E27FC236}">
                <a16:creationId xmlns:a16="http://schemas.microsoft.com/office/drawing/2014/main" id="{9FFCEE20-9482-B671-E7B9-F54281113E64}"/>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D7EE2C74-B873-39CD-F85C-3FCB41E44E42}"/>
              </a:ext>
            </a:extLst>
          </p:cNvPr>
          <p:cNvSpPr>
            <a:spLocks noGrp="1"/>
          </p:cNvSpPr>
          <p:nvPr>
            <p:ph type="sldNum" sz="quarter" idx="12"/>
          </p:nvPr>
        </p:nvSpPr>
        <p:spPr/>
        <p:txBody>
          <a:bodyPr/>
          <a:lstStyle/>
          <a:p>
            <a:pPr>
              <a:defRPr/>
            </a:pPr>
            <a:fld id="{CD2646EA-3FBA-4312-AF5F-311BA8B2DFAE}" type="slidenum">
              <a:rPr lang="en-GB" altLang="en-US" smtClean="0"/>
              <a:pPr>
                <a:defRPr/>
              </a:pPr>
              <a:t>19</a:t>
            </a:fld>
            <a:endParaRPr lang="en-GB" altLang="en-US"/>
          </a:p>
        </p:txBody>
      </p:sp>
    </p:spTree>
    <p:extLst>
      <p:ext uri="{BB962C8B-B14F-4D97-AF65-F5344CB8AC3E}">
        <p14:creationId xmlns:p14="http://schemas.microsoft.com/office/powerpoint/2010/main" val="276784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2329F-F507-8618-4DBE-231C4FC75A64}"/>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Relevant Laws &amp; Legislation</a:t>
            </a:r>
          </a:p>
        </p:txBody>
      </p:sp>
      <p:sp>
        <p:nvSpPr>
          <p:cNvPr id="3" name="Content Placeholder 2">
            <a:extLst>
              <a:ext uri="{FF2B5EF4-FFF2-40B4-BE49-F238E27FC236}">
                <a16:creationId xmlns:a16="http://schemas.microsoft.com/office/drawing/2014/main" id="{EE5CE6E4-20E4-058B-40BB-A35486C2B102}"/>
              </a:ext>
            </a:extLst>
          </p:cNvPr>
          <p:cNvSpPr>
            <a:spLocks noGrp="1"/>
          </p:cNvSpPr>
          <p:nvPr>
            <p:ph idx="1"/>
          </p:nvPr>
        </p:nvSpPr>
        <p:spPr/>
        <p:txBody>
          <a:bodyPr/>
          <a:lstStyle/>
          <a:p>
            <a:pPr marL="0" indent="0">
              <a:buNone/>
            </a:pPr>
            <a:r>
              <a:rPr lang="en-GB" sz="3300" dirty="0">
                <a:latin typeface="Arial" panose="020B0604020202020204" pitchFamily="34" charset="0"/>
                <a:cs typeface="Arial" panose="020B0604020202020204" pitchFamily="34" charset="0"/>
              </a:rPr>
              <a:t>The Health and Care Act 2022 </a:t>
            </a:r>
          </a:p>
          <a:p>
            <a:r>
              <a:rPr lang="en-GB" sz="3300" dirty="0">
                <a:latin typeface="Arial" panose="020B0604020202020204" pitchFamily="34" charset="0"/>
                <a:cs typeface="Arial" panose="020B0604020202020204" pitchFamily="34" charset="0"/>
              </a:rPr>
              <a:t>NHS bodies were established and formalised</a:t>
            </a:r>
          </a:p>
          <a:p>
            <a:pPr lvl="1"/>
            <a:r>
              <a:rPr lang="en-GB" sz="3300" dirty="0">
                <a:latin typeface="Arial" panose="020B0604020202020204" pitchFamily="34" charset="0"/>
                <a:cs typeface="Arial" panose="020B0604020202020204" pitchFamily="34" charset="0"/>
              </a:rPr>
              <a:t>Resulting in statutory integrated care systems (ICSs) / (ICBs) and (ICPs)</a:t>
            </a:r>
          </a:p>
          <a:p>
            <a:r>
              <a:rPr lang="en-GB" sz="3300" dirty="0">
                <a:latin typeface="Arial" panose="020B0604020202020204" pitchFamily="34" charset="0"/>
                <a:cs typeface="Arial" panose="020B0604020202020204" pitchFamily="34" charset="0"/>
              </a:rPr>
              <a:t>Legal entities with statutory powers and responsibilities. </a:t>
            </a:r>
          </a:p>
        </p:txBody>
      </p:sp>
      <p:sp>
        <p:nvSpPr>
          <p:cNvPr id="4" name="Date Placeholder 3">
            <a:extLst>
              <a:ext uri="{FF2B5EF4-FFF2-40B4-BE49-F238E27FC236}">
                <a16:creationId xmlns:a16="http://schemas.microsoft.com/office/drawing/2014/main" id="{678B8C89-C702-48B5-D530-5D2E166B939B}"/>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C3516FED-BAE4-55A3-DC66-8FFE2474F3F9}"/>
              </a:ext>
            </a:extLst>
          </p:cNvPr>
          <p:cNvSpPr>
            <a:spLocks noGrp="1"/>
          </p:cNvSpPr>
          <p:nvPr>
            <p:ph type="sldNum" sz="quarter" idx="12"/>
          </p:nvPr>
        </p:nvSpPr>
        <p:spPr/>
        <p:txBody>
          <a:bodyPr/>
          <a:lstStyle/>
          <a:p>
            <a:pPr>
              <a:defRPr/>
            </a:pPr>
            <a:fld id="{CD2646EA-3FBA-4312-AF5F-311BA8B2DFAE}" type="slidenum">
              <a:rPr lang="en-GB" altLang="en-US" smtClean="0"/>
              <a:pPr>
                <a:defRPr/>
              </a:pPr>
              <a:t>20</a:t>
            </a:fld>
            <a:endParaRPr lang="en-GB" altLang="en-US"/>
          </a:p>
        </p:txBody>
      </p:sp>
    </p:spTree>
    <p:extLst>
      <p:ext uri="{BB962C8B-B14F-4D97-AF65-F5344CB8AC3E}">
        <p14:creationId xmlns:p14="http://schemas.microsoft.com/office/powerpoint/2010/main" val="13148176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B9214-DCEC-60E3-3DE3-D13DA46BEAE9}"/>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4 Policy levers for integration</a:t>
            </a:r>
          </a:p>
        </p:txBody>
      </p:sp>
      <p:sp>
        <p:nvSpPr>
          <p:cNvPr id="3" name="Content Placeholder 2">
            <a:extLst>
              <a:ext uri="{FF2B5EF4-FFF2-40B4-BE49-F238E27FC236}">
                <a16:creationId xmlns:a16="http://schemas.microsoft.com/office/drawing/2014/main" id="{D6B9A9B0-D3FF-6062-7EBE-467A50A9A678}"/>
              </a:ext>
            </a:extLst>
          </p:cNvPr>
          <p:cNvSpPr>
            <a:spLocks noGrp="1"/>
          </p:cNvSpPr>
          <p:nvPr>
            <p:ph idx="1"/>
          </p:nvPr>
        </p:nvSpPr>
        <p:spPr>
          <a:xfrm>
            <a:off x="539552" y="1268760"/>
            <a:ext cx="8229600" cy="3917032"/>
          </a:xfrm>
        </p:spPr>
        <p:txBody>
          <a:bodyPr/>
          <a:lstStyle/>
          <a:p>
            <a:r>
              <a:rPr lang="en-GB" dirty="0">
                <a:latin typeface="Arial" panose="020B0604020202020204" pitchFamily="34" charset="0"/>
                <a:cs typeface="Arial" panose="020B0604020202020204" pitchFamily="34" charset="0"/>
              </a:rPr>
              <a:t>Main policy levers and approaches to make integration happen at scale: </a:t>
            </a:r>
          </a:p>
          <a:p>
            <a:pPr lvl="1"/>
            <a:r>
              <a:rPr lang="en-GB" dirty="0">
                <a:latin typeface="Arial" panose="020B0604020202020204" pitchFamily="34" charset="0"/>
                <a:cs typeface="Arial" panose="020B0604020202020204" pitchFamily="34" charset="0"/>
              </a:rPr>
              <a:t> joint governance and organisational structures </a:t>
            </a:r>
          </a:p>
          <a:p>
            <a:pPr lvl="1"/>
            <a:r>
              <a:rPr lang="en-GB" dirty="0">
                <a:latin typeface="Arial" panose="020B0604020202020204" pitchFamily="34" charset="0"/>
                <a:cs typeface="Arial" panose="020B0604020202020204" pitchFamily="34" charset="0"/>
              </a:rPr>
              <a:t>integrated finances </a:t>
            </a:r>
          </a:p>
          <a:p>
            <a:pPr lvl="1"/>
            <a:r>
              <a:rPr lang="en-GB" dirty="0">
                <a:latin typeface="Arial" panose="020B0604020202020204" pitchFamily="34" charset="0"/>
                <a:cs typeface="Arial" panose="020B0604020202020204" pitchFamily="34" charset="0"/>
              </a:rPr>
              <a:t>transformation funding and support to develop and scale integrated services models </a:t>
            </a:r>
          </a:p>
          <a:p>
            <a:pPr lvl="1"/>
            <a:r>
              <a:rPr lang="en-GB" dirty="0">
                <a:latin typeface="Arial" panose="020B0604020202020204" pitchFamily="34" charset="0"/>
                <a:cs typeface="Arial" panose="020B0604020202020204" pitchFamily="34" charset="0"/>
              </a:rPr>
              <a:t> performance management and accountability</a:t>
            </a:r>
          </a:p>
        </p:txBody>
      </p:sp>
      <p:sp>
        <p:nvSpPr>
          <p:cNvPr id="4" name="Date Placeholder 3">
            <a:extLst>
              <a:ext uri="{FF2B5EF4-FFF2-40B4-BE49-F238E27FC236}">
                <a16:creationId xmlns:a16="http://schemas.microsoft.com/office/drawing/2014/main" id="{9CFCE4A8-AE13-20B2-D8E1-AAFDD0CFCA9F}"/>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45CB24B4-77C8-6EBD-F97A-8DB36E7F4BB2}"/>
              </a:ext>
            </a:extLst>
          </p:cNvPr>
          <p:cNvSpPr>
            <a:spLocks noGrp="1"/>
          </p:cNvSpPr>
          <p:nvPr>
            <p:ph type="sldNum" sz="quarter" idx="12"/>
          </p:nvPr>
        </p:nvSpPr>
        <p:spPr/>
        <p:txBody>
          <a:bodyPr/>
          <a:lstStyle/>
          <a:p>
            <a:pPr>
              <a:defRPr/>
            </a:pPr>
            <a:fld id="{CD2646EA-3FBA-4312-AF5F-311BA8B2DFAE}" type="slidenum">
              <a:rPr lang="en-GB" altLang="en-US" smtClean="0"/>
              <a:pPr>
                <a:defRPr/>
              </a:pPr>
              <a:t>21</a:t>
            </a:fld>
            <a:endParaRPr lang="en-GB" altLang="en-US"/>
          </a:p>
        </p:txBody>
      </p:sp>
    </p:spTree>
    <p:extLst>
      <p:ext uri="{BB962C8B-B14F-4D97-AF65-F5344CB8AC3E}">
        <p14:creationId xmlns:p14="http://schemas.microsoft.com/office/powerpoint/2010/main" val="3809563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EBD72-C9E8-4EAE-E7A3-B48A57730581}"/>
              </a:ext>
            </a:extLst>
          </p:cNvPr>
          <p:cNvSpPr>
            <a:spLocks noGrp="1"/>
          </p:cNvSpPr>
          <p:nvPr>
            <p:ph type="title"/>
          </p:nvPr>
        </p:nvSpPr>
        <p:spPr>
          <a:xfrm>
            <a:off x="457200" y="274638"/>
            <a:ext cx="8229600" cy="255587"/>
          </a:xfrm>
        </p:spPr>
        <p:txBody>
          <a:bodyPr/>
          <a:lstStyle/>
          <a:p>
            <a:r>
              <a:rPr lang="en-GB" sz="3500" b="1" dirty="0">
                <a:latin typeface="Arial" panose="020B0604020202020204" pitchFamily="34" charset="0"/>
                <a:cs typeface="Arial" panose="020B0604020202020204" pitchFamily="34" charset="0"/>
              </a:rPr>
              <a:t>The Integrated Care System</a:t>
            </a:r>
          </a:p>
        </p:txBody>
      </p:sp>
      <p:sp>
        <p:nvSpPr>
          <p:cNvPr id="3" name="Content Placeholder 2">
            <a:extLst>
              <a:ext uri="{FF2B5EF4-FFF2-40B4-BE49-F238E27FC236}">
                <a16:creationId xmlns:a16="http://schemas.microsoft.com/office/drawing/2014/main" id="{482E6746-DA9A-2B2E-4412-A605E071EAAC}"/>
              </a:ext>
            </a:extLst>
          </p:cNvPr>
          <p:cNvSpPr>
            <a:spLocks noGrp="1"/>
          </p:cNvSpPr>
          <p:nvPr>
            <p:ph idx="1"/>
          </p:nvPr>
        </p:nvSpPr>
        <p:spPr/>
        <p:txBody>
          <a:bodyPr/>
          <a:lstStyle/>
          <a:p>
            <a:endParaRPr lang="en-GB" dirty="0"/>
          </a:p>
        </p:txBody>
      </p:sp>
      <p:sp>
        <p:nvSpPr>
          <p:cNvPr id="4" name="Date Placeholder 3">
            <a:extLst>
              <a:ext uri="{FF2B5EF4-FFF2-40B4-BE49-F238E27FC236}">
                <a16:creationId xmlns:a16="http://schemas.microsoft.com/office/drawing/2014/main" id="{679004E1-F492-77AE-30D6-1AD533ED03A6}"/>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CDAE05DE-83A6-BE25-6964-1CD830F4A94F}"/>
              </a:ext>
            </a:extLst>
          </p:cNvPr>
          <p:cNvSpPr>
            <a:spLocks noGrp="1"/>
          </p:cNvSpPr>
          <p:nvPr>
            <p:ph type="sldNum" sz="quarter" idx="12"/>
          </p:nvPr>
        </p:nvSpPr>
        <p:spPr/>
        <p:txBody>
          <a:bodyPr/>
          <a:lstStyle/>
          <a:p>
            <a:pPr>
              <a:defRPr/>
            </a:pPr>
            <a:fld id="{CD2646EA-3FBA-4312-AF5F-311BA8B2DFAE}" type="slidenum">
              <a:rPr lang="en-GB" altLang="en-US" smtClean="0"/>
              <a:pPr>
                <a:defRPr/>
              </a:pPr>
              <a:t>22</a:t>
            </a:fld>
            <a:endParaRPr lang="en-GB" altLang="en-US"/>
          </a:p>
        </p:txBody>
      </p:sp>
      <p:pic>
        <p:nvPicPr>
          <p:cNvPr id="1026" name="Picture 2" descr="Digram showing how integrated care systems will work under the 2022 Health and Care Act">
            <a:extLst>
              <a:ext uri="{FF2B5EF4-FFF2-40B4-BE49-F238E27FC236}">
                <a16:creationId xmlns:a16="http://schemas.microsoft.com/office/drawing/2014/main" id="{A7431F12-C929-39CE-4537-7E5CA45D07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666750"/>
            <a:ext cx="8753475"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6789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AB796-1AD0-2104-D92E-A8556E8766D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Integrated Care Systems (ICS)</a:t>
            </a:r>
          </a:p>
        </p:txBody>
      </p:sp>
      <p:sp>
        <p:nvSpPr>
          <p:cNvPr id="3" name="Content Placeholder 2">
            <a:extLst>
              <a:ext uri="{FF2B5EF4-FFF2-40B4-BE49-F238E27FC236}">
                <a16:creationId xmlns:a16="http://schemas.microsoft.com/office/drawing/2014/main" id="{6D498906-6298-3603-DB68-9551D5495F55}"/>
              </a:ext>
            </a:extLst>
          </p:cNvPr>
          <p:cNvSpPr>
            <a:spLocks noGrp="1"/>
          </p:cNvSpPr>
          <p:nvPr>
            <p:ph idx="1"/>
          </p:nvPr>
        </p:nvSpPr>
        <p:spPr/>
        <p:txBody>
          <a:bodyPr/>
          <a:lstStyle/>
          <a:p>
            <a:r>
              <a:rPr lang="en-GB" sz="3300" dirty="0">
                <a:latin typeface="Arial" panose="020B0604020202020204" pitchFamily="34" charset="0"/>
                <a:cs typeface="Arial" panose="020B0604020202020204" pitchFamily="34" charset="0"/>
              </a:rPr>
              <a:t>Integrated care systems (ICSs) are partnerships that bring together NHS organisations, local authorities and others to take collective responsibility for planning services, improving health and reducing inequalities across geographical areas.</a:t>
            </a:r>
          </a:p>
          <a:p>
            <a:pPr marL="0" indent="0">
              <a:buNone/>
            </a:pPr>
            <a:r>
              <a:rPr lang="en-GB" sz="33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(Kings Fund, 2022)</a:t>
            </a:r>
          </a:p>
        </p:txBody>
      </p:sp>
      <p:sp>
        <p:nvSpPr>
          <p:cNvPr id="4" name="Date Placeholder 3">
            <a:extLst>
              <a:ext uri="{FF2B5EF4-FFF2-40B4-BE49-F238E27FC236}">
                <a16:creationId xmlns:a16="http://schemas.microsoft.com/office/drawing/2014/main" id="{496704D6-2087-11BC-99CA-3428D4850A20}"/>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4A3FCD35-34B9-0685-BD1A-13902FE5653A}"/>
              </a:ext>
            </a:extLst>
          </p:cNvPr>
          <p:cNvSpPr>
            <a:spLocks noGrp="1"/>
          </p:cNvSpPr>
          <p:nvPr>
            <p:ph type="sldNum" sz="quarter" idx="12"/>
          </p:nvPr>
        </p:nvSpPr>
        <p:spPr/>
        <p:txBody>
          <a:bodyPr/>
          <a:lstStyle/>
          <a:p>
            <a:pPr>
              <a:defRPr/>
            </a:pPr>
            <a:fld id="{CD2646EA-3FBA-4312-AF5F-311BA8B2DFAE}" type="slidenum">
              <a:rPr lang="en-GB" altLang="en-US" smtClean="0"/>
              <a:pPr>
                <a:defRPr/>
              </a:pPr>
              <a:t>23</a:t>
            </a:fld>
            <a:endParaRPr lang="en-GB" altLang="en-US"/>
          </a:p>
        </p:txBody>
      </p:sp>
    </p:spTree>
    <p:extLst>
      <p:ext uri="{BB962C8B-B14F-4D97-AF65-F5344CB8AC3E}">
        <p14:creationId xmlns:p14="http://schemas.microsoft.com/office/powerpoint/2010/main" val="3308262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BF7B1-CF8C-A68E-327A-F91F95315BC0}"/>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42 Integrated Care Systems - UK</a:t>
            </a:r>
          </a:p>
        </p:txBody>
      </p:sp>
      <p:sp>
        <p:nvSpPr>
          <p:cNvPr id="4" name="Date Placeholder 3">
            <a:extLst>
              <a:ext uri="{FF2B5EF4-FFF2-40B4-BE49-F238E27FC236}">
                <a16:creationId xmlns:a16="http://schemas.microsoft.com/office/drawing/2014/main" id="{6A45D162-0A4A-932E-0F2D-CE0D16C1FDD3}"/>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D23A8943-C496-D1D9-9545-54B341374CE6}"/>
              </a:ext>
            </a:extLst>
          </p:cNvPr>
          <p:cNvSpPr>
            <a:spLocks noGrp="1"/>
          </p:cNvSpPr>
          <p:nvPr>
            <p:ph type="sldNum" sz="quarter" idx="12"/>
          </p:nvPr>
        </p:nvSpPr>
        <p:spPr/>
        <p:txBody>
          <a:bodyPr/>
          <a:lstStyle/>
          <a:p>
            <a:pPr>
              <a:defRPr/>
            </a:pPr>
            <a:fld id="{CD2646EA-3FBA-4312-AF5F-311BA8B2DFAE}" type="slidenum">
              <a:rPr lang="en-GB" altLang="en-US" smtClean="0"/>
              <a:pPr>
                <a:defRPr/>
              </a:pPr>
              <a:t>24</a:t>
            </a:fld>
            <a:endParaRPr lang="en-GB" altLang="en-US"/>
          </a:p>
        </p:txBody>
      </p:sp>
      <p:sp>
        <p:nvSpPr>
          <p:cNvPr id="13" name="TextBox 12">
            <a:extLst>
              <a:ext uri="{FF2B5EF4-FFF2-40B4-BE49-F238E27FC236}">
                <a16:creationId xmlns:a16="http://schemas.microsoft.com/office/drawing/2014/main" id="{24C79165-267A-759E-9DE2-D78988B77F9B}"/>
              </a:ext>
            </a:extLst>
          </p:cNvPr>
          <p:cNvSpPr txBox="1"/>
          <p:nvPr/>
        </p:nvSpPr>
        <p:spPr>
          <a:xfrm>
            <a:off x="4985966" y="1799058"/>
            <a:ext cx="3240360" cy="3785652"/>
          </a:xfrm>
          <a:prstGeom prst="rect">
            <a:avLst/>
          </a:prstGeom>
          <a:noFill/>
        </p:spPr>
        <p:txBody>
          <a:bodyPr wrap="square" rtlCol="0">
            <a:spAutoFit/>
          </a:bodyPr>
          <a:lstStyle/>
          <a:p>
            <a:r>
              <a:rPr lang="en-GB" sz="2800" dirty="0"/>
              <a:t>There are 42 ICSs across England,</a:t>
            </a:r>
          </a:p>
          <a:p>
            <a:endParaRPr lang="en-GB" sz="2800" dirty="0"/>
          </a:p>
          <a:p>
            <a:r>
              <a:rPr lang="en-GB" sz="2800" dirty="0"/>
              <a:t>Covering populations of around 500,000 to 3 million people.</a:t>
            </a:r>
          </a:p>
          <a:p>
            <a:endParaRPr lang="en-GB" sz="2800" dirty="0"/>
          </a:p>
          <a:p>
            <a:r>
              <a:rPr lang="en-GB" sz="1600" dirty="0"/>
              <a:t>(NHS Confederation, 2022)</a:t>
            </a:r>
          </a:p>
        </p:txBody>
      </p:sp>
      <p:pic>
        <p:nvPicPr>
          <p:cNvPr id="4098" name="Picture 2" descr="Map of England with geographic boundaries of the 42 integrated care boards, shaded by NHS region">
            <a:extLst>
              <a:ext uri="{FF2B5EF4-FFF2-40B4-BE49-F238E27FC236}">
                <a16:creationId xmlns:a16="http://schemas.microsoft.com/office/drawing/2014/main" id="{4E5405EF-6102-8CCD-9405-A5A4B3D4D9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027" y="1273289"/>
            <a:ext cx="3786465" cy="4311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18049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5B1F-CBA3-EB3B-5A00-82DAE02E67D1}"/>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Integrated Care Systems (ICS)</a:t>
            </a:r>
          </a:p>
        </p:txBody>
      </p:sp>
      <p:sp>
        <p:nvSpPr>
          <p:cNvPr id="3" name="Content Placeholder 2">
            <a:extLst>
              <a:ext uri="{FF2B5EF4-FFF2-40B4-BE49-F238E27FC236}">
                <a16:creationId xmlns:a16="http://schemas.microsoft.com/office/drawing/2014/main" id="{5625696E-7B84-49B3-1EA7-D44B1C26B79D}"/>
              </a:ext>
            </a:extLst>
          </p:cNvPr>
          <p:cNvSpPr>
            <a:spLocks noGrp="1"/>
          </p:cNvSpPr>
          <p:nvPr>
            <p:ph idx="1"/>
          </p:nvPr>
        </p:nvSpPr>
        <p:spPr/>
        <p:txBody>
          <a:bodyPr/>
          <a:lstStyle/>
          <a:p>
            <a:r>
              <a:rPr lang="en-GB" b="0" i="0" dirty="0">
                <a:solidFill>
                  <a:srgbClr val="141414"/>
                </a:solidFill>
                <a:effectLst/>
                <a:latin typeface="Arial" panose="020B0604020202020204" pitchFamily="34" charset="0"/>
                <a:cs typeface="Arial" panose="020B0604020202020204" pitchFamily="34" charset="0"/>
              </a:rPr>
              <a:t>Is made up of three levels</a:t>
            </a:r>
          </a:p>
          <a:p>
            <a:pPr lvl="1"/>
            <a:r>
              <a:rPr lang="en-GB" dirty="0">
                <a:solidFill>
                  <a:srgbClr val="141414"/>
                </a:solidFill>
                <a:latin typeface="Arial" panose="020B0604020202020204" pitchFamily="34" charset="0"/>
                <a:cs typeface="Arial" panose="020B0604020202020204" pitchFamily="34" charset="0"/>
              </a:rPr>
              <a:t>System </a:t>
            </a:r>
          </a:p>
          <a:p>
            <a:pPr lvl="1"/>
            <a:r>
              <a:rPr lang="en-GB" dirty="0">
                <a:solidFill>
                  <a:srgbClr val="141414"/>
                </a:solidFill>
                <a:latin typeface="Arial" panose="020B0604020202020204" pitchFamily="34" charset="0"/>
                <a:cs typeface="Arial" panose="020B0604020202020204" pitchFamily="34" charset="0"/>
              </a:rPr>
              <a:t>Place</a:t>
            </a:r>
          </a:p>
          <a:p>
            <a:pPr lvl="1"/>
            <a:r>
              <a:rPr lang="en-GB" dirty="0">
                <a:solidFill>
                  <a:srgbClr val="141414"/>
                </a:solidFill>
                <a:latin typeface="Arial" panose="020B0604020202020204" pitchFamily="34" charset="0"/>
                <a:cs typeface="Arial" panose="020B0604020202020204" pitchFamily="34" charset="0"/>
              </a:rPr>
              <a:t>Neighbourhoods</a:t>
            </a:r>
          </a:p>
          <a:p>
            <a:endParaRPr lang="en-GB" sz="2800" dirty="0">
              <a:solidFill>
                <a:srgbClr val="141414"/>
              </a:solidFill>
              <a:latin typeface="Arial" panose="020B0604020202020204" pitchFamily="34" charset="0"/>
              <a:cs typeface="Arial" panose="020B0604020202020204" pitchFamily="34" charset="0"/>
            </a:endParaRPr>
          </a:p>
          <a:p>
            <a:r>
              <a:rPr lang="en-GB" sz="2800" dirty="0">
                <a:solidFill>
                  <a:srgbClr val="141414"/>
                </a:solidFill>
                <a:latin typeface="Arial" panose="020B0604020202020204" pitchFamily="34" charset="0"/>
                <a:cs typeface="Arial" panose="020B0604020202020204" pitchFamily="34" charset="0"/>
              </a:rPr>
              <a:t>Have a broad focus, covering public health, social care, and wider issues impacting the health and wellbeing of the local population</a:t>
            </a:r>
          </a:p>
        </p:txBody>
      </p:sp>
      <p:sp>
        <p:nvSpPr>
          <p:cNvPr id="4" name="Date Placeholder 3">
            <a:extLst>
              <a:ext uri="{FF2B5EF4-FFF2-40B4-BE49-F238E27FC236}">
                <a16:creationId xmlns:a16="http://schemas.microsoft.com/office/drawing/2014/main" id="{92BF4D37-F410-5231-B5A7-F6065EBBE128}"/>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1280B7FB-0E11-E3DB-A4AF-9714F44A569E}"/>
              </a:ext>
            </a:extLst>
          </p:cNvPr>
          <p:cNvSpPr>
            <a:spLocks noGrp="1"/>
          </p:cNvSpPr>
          <p:nvPr>
            <p:ph type="sldNum" sz="quarter" idx="12"/>
          </p:nvPr>
        </p:nvSpPr>
        <p:spPr/>
        <p:txBody>
          <a:bodyPr/>
          <a:lstStyle/>
          <a:p>
            <a:pPr>
              <a:defRPr/>
            </a:pPr>
            <a:fld id="{CD2646EA-3FBA-4312-AF5F-311BA8B2DFAE}" type="slidenum">
              <a:rPr lang="en-GB" altLang="en-US" smtClean="0"/>
              <a:pPr>
                <a:defRPr/>
              </a:pPr>
              <a:t>25</a:t>
            </a:fld>
            <a:endParaRPr lang="en-GB" altLang="en-US"/>
          </a:p>
        </p:txBody>
      </p:sp>
      <p:pic>
        <p:nvPicPr>
          <p:cNvPr id="2052" name="Picture 4" descr="Graph showing locality of ICSs - ranging from neighbourhood (PCNs), to Place (LCOs, ICPs), to system (ICS,ICP)">
            <a:extLst>
              <a:ext uri="{FF2B5EF4-FFF2-40B4-BE49-F238E27FC236}">
                <a16:creationId xmlns:a16="http://schemas.microsoft.com/office/drawing/2014/main" id="{51DEA90C-192E-B992-2D16-D700577632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3928" y="592809"/>
            <a:ext cx="6624736" cy="4059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8421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D9317-0298-F67C-ED10-18ACF25EBD5C}"/>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Integrated Care System (ICS)</a:t>
            </a:r>
            <a:br>
              <a:rPr lang="en-GB" sz="4400" b="1" dirty="0">
                <a:latin typeface="Arial" panose="020B0604020202020204" pitchFamily="34" charset="0"/>
                <a:cs typeface="Arial" panose="020B0604020202020204" pitchFamily="34" charset="0"/>
              </a:rPr>
            </a:br>
            <a:r>
              <a:rPr lang="en-GB" sz="4400" b="1" dirty="0">
                <a:latin typeface="Arial" panose="020B0604020202020204" pitchFamily="34" charset="0"/>
                <a:cs typeface="Arial" panose="020B0604020202020204" pitchFamily="34" charset="0"/>
              </a:rPr>
              <a:t>&amp; Partnerships</a:t>
            </a:r>
            <a:endParaRPr lang="en-GB" dirty="0"/>
          </a:p>
        </p:txBody>
      </p:sp>
      <p:sp>
        <p:nvSpPr>
          <p:cNvPr id="4" name="Date Placeholder 3">
            <a:extLst>
              <a:ext uri="{FF2B5EF4-FFF2-40B4-BE49-F238E27FC236}">
                <a16:creationId xmlns:a16="http://schemas.microsoft.com/office/drawing/2014/main" id="{A8F8CA26-029D-8CAF-4DF1-2FBAACC5125D}"/>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24F47608-C846-3085-4971-F3883DE98CF4}"/>
              </a:ext>
            </a:extLst>
          </p:cNvPr>
          <p:cNvSpPr>
            <a:spLocks noGrp="1"/>
          </p:cNvSpPr>
          <p:nvPr>
            <p:ph type="sldNum" sz="quarter" idx="12"/>
          </p:nvPr>
        </p:nvSpPr>
        <p:spPr/>
        <p:txBody>
          <a:bodyPr/>
          <a:lstStyle/>
          <a:p>
            <a:pPr>
              <a:defRPr/>
            </a:pPr>
            <a:fld id="{CD2646EA-3FBA-4312-AF5F-311BA8B2DFAE}" type="slidenum">
              <a:rPr lang="en-GB" altLang="en-US" smtClean="0"/>
              <a:pPr>
                <a:defRPr/>
              </a:pPr>
              <a:t>26</a:t>
            </a:fld>
            <a:endParaRPr lang="en-GB" altLang="en-US"/>
          </a:p>
        </p:txBody>
      </p:sp>
      <p:pic>
        <p:nvPicPr>
          <p:cNvPr id="6" name="Picture 2" descr="Digram showing how integrated care systems will work under the 2022 Health and Care Act">
            <a:extLst>
              <a:ext uri="{FF2B5EF4-FFF2-40B4-BE49-F238E27FC236}">
                <a16:creationId xmlns:a16="http://schemas.microsoft.com/office/drawing/2014/main" id="{9A7C4808-71E2-D95B-D913-484CD3DC4BD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54051"/>
          <a:stretch/>
        </p:blipFill>
        <p:spPr bwMode="auto">
          <a:xfrm>
            <a:off x="15957" y="1417638"/>
            <a:ext cx="9144001" cy="3132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1D95678-B4D1-9163-85C2-FA35EB3B3199}"/>
              </a:ext>
            </a:extLst>
          </p:cNvPr>
          <p:cNvSpPr txBox="1"/>
          <p:nvPr/>
        </p:nvSpPr>
        <p:spPr>
          <a:xfrm>
            <a:off x="2720075" y="5167799"/>
            <a:ext cx="6408712" cy="369332"/>
          </a:xfrm>
          <a:prstGeom prst="rect">
            <a:avLst/>
          </a:prstGeom>
          <a:noFill/>
        </p:spPr>
        <p:txBody>
          <a:bodyPr wrap="square">
            <a:spAutoFit/>
          </a:bodyPr>
          <a:lstStyle/>
          <a:p>
            <a:r>
              <a:rPr lang="en-GB" dirty="0"/>
              <a:t>https://www.youtube.com/watch?v=wHonNBIVewQ&amp;t=1s</a:t>
            </a:r>
          </a:p>
        </p:txBody>
      </p:sp>
    </p:spTree>
    <p:extLst>
      <p:ext uri="{BB962C8B-B14F-4D97-AF65-F5344CB8AC3E}">
        <p14:creationId xmlns:p14="http://schemas.microsoft.com/office/powerpoint/2010/main" val="9946681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04860-2C0C-4E6E-B196-D85E2B18DE41}"/>
              </a:ext>
            </a:extLst>
          </p:cNvPr>
          <p:cNvSpPr>
            <a:spLocks noGrp="1"/>
          </p:cNvSpPr>
          <p:nvPr>
            <p:ph type="title"/>
          </p:nvPr>
        </p:nvSpPr>
        <p:spPr/>
        <p:txBody>
          <a:bodyPr/>
          <a:lstStyle/>
          <a:p>
            <a:r>
              <a:rPr lang="en-GB" sz="3800" b="1" dirty="0">
                <a:latin typeface="Arial" panose="020B0604020202020204" pitchFamily="34" charset="0"/>
                <a:cs typeface="Arial" panose="020B0604020202020204" pitchFamily="34" charset="0"/>
              </a:rPr>
              <a:t>Guiding principles provider collaboratives</a:t>
            </a:r>
          </a:p>
        </p:txBody>
      </p:sp>
      <p:sp>
        <p:nvSpPr>
          <p:cNvPr id="3" name="Content Placeholder 2">
            <a:extLst>
              <a:ext uri="{FF2B5EF4-FFF2-40B4-BE49-F238E27FC236}">
                <a16:creationId xmlns:a16="http://schemas.microsoft.com/office/drawing/2014/main" id="{EC72F9EC-5CE9-2981-BC3A-4734820C307B}"/>
              </a:ext>
            </a:extLst>
          </p:cNvPr>
          <p:cNvSpPr>
            <a:spLocks noGrp="1"/>
          </p:cNvSpPr>
          <p:nvPr>
            <p:ph idx="1"/>
          </p:nvPr>
        </p:nvSpPr>
        <p:spPr>
          <a:xfrm>
            <a:off x="457200" y="1417638"/>
            <a:ext cx="8229600" cy="3917032"/>
          </a:xfrm>
        </p:spPr>
        <p:txBody>
          <a:bodyPr/>
          <a:lstStyle/>
          <a:p>
            <a:pPr marL="0" indent="0" algn="l">
              <a:buNone/>
            </a:pPr>
            <a:r>
              <a:rPr lang="en-GB" sz="2500" b="0" i="0" dirty="0">
                <a:solidFill>
                  <a:srgbClr val="141414"/>
                </a:solidFill>
                <a:effectLst/>
                <a:latin typeface="Arial" panose="020B0604020202020204" pitchFamily="34" charset="0"/>
                <a:cs typeface="Arial" panose="020B0604020202020204" pitchFamily="34" charset="0"/>
              </a:rPr>
              <a:t>NHS England has set out a number of guiding principles that should underpin the chosen arrangement. These include:</a:t>
            </a:r>
          </a:p>
          <a:p>
            <a:pPr algn="l">
              <a:buFont typeface="Arial" panose="020B0604020202020204" pitchFamily="34" charset="0"/>
              <a:buChar char="•"/>
            </a:pPr>
            <a:r>
              <a:rPr lang="en-GB" sz="2500" b="0" i="0" dirty="0">
                <a:solidFill>
                  <a:srgbClr val="141414"/>
                </a:solidFill>
                <a:effectLst/>
                <a:latin typeface="Arial" panose="020B0604020202020204" pitchFamily="34" charset="0"/>
                <a:cs typeface="Arial" panose="020B0604020202020204" pitchFamily="34" charset="0"/>
              </a:rPr>
              <a:t>a shared vision and commitment to collaborate</a:t>
            </a:r>
          </a:p>
          <a:p>
            <a:pPr algn="l">
              <a:buFont typeface="Arial" panose="020B0604020202020204" pitchFamily="34" charset="0"/>
              <a:buChar char="•"/>
            </a:pPr>
            <a:r>
              <a:rPr lang="en-GB" sz="2500" b="0" i="0" dirty="0">
                <a:solidFill>
                  <a:srgbClr val="141414"/>
                </a:solidFill>
                <a:effectLst/>
                <a:latin typeface="Arial" panose="020B0604020202020204" pitchFamily="34" charset="0"/>
                <a:cs typeface="Arial" panose="020B0604020202020204" pitchFamily="34" charset="0"/>
              </a:rPr>
              <a:t>strong accountability mechanisms for members</a:t>
            </a:r>
          </a:p>
          <a:p>
            <a:pPr algn="l">
              <a:buFont typeface="Arial" panose="020B0604020202020204" pitchFamily="34" charset="0"/>
              <a:buChar char="•"/>
            </a:pPr>
            <a:r>
              <a:rPr lang="en-GB" sz="2500" b="0" i="0" dirty="0">
                <a:solidFill>
                  <a:srgbClr val="141414"/>
                </a:solidFill>
                <a:effectLst/>
                <a:latin typeface="Arial" panose="020B0604020202020204" pitchFamily="34" charset="0"/>
                <a:cs typeface="Arial" panose="020B0604020202020204" pitchFamily="34" charset="0"/>
              </a:rPr>
              <a:t>building on existing successful governance arrangements</a:t>
            </a:r>
          </a:p>
          <a:p>
            <a:pPr algn="l">
              <a:buFont typeface="Arial" panose="020B0604020202020204" pitchFamily="34" charset="0"/>
              <a:buChar char="•"/>
            </a:pPr>
            <a:r>
              <a:rPr lang="en-GB" sz="2500" b="0" i="0" dirty="0">
                <a:solidFill>
                  <a:srgbClr val="141414"/>
                </a:solidFill>
                <a:effectLst/>
                <a:latin typeface="Arial" panose="020B0604020202020204" pitchFamily="34" charset="0"/>
                <a:cs typeface="Arial" panose="020B0604020202020204" pitchFamily="34" charset="0"/>
              </a:rPr>
              <a:t>efficient decision-making</a:t>
            </a:r>
          </a:p>
          <a:p>
            <a:pPr algn="l">
              <a:buFont typeface="Arial" panose="020B0604020202020204" pitchFamily="34" charset="0"/>
              <a:buChar char="•"/>
            </a:pPr>
            <a:r>
              <a:rPr lang="en-GB" sz="2500" b="0" i="0" dirty="0">
                <a:solidFill>
                  <a:srgbClr val="141414"/>
                </a:solidFill>
                <a:effectLst/>
                <a:latin typeface="Arial" panose="020B0604020202020204" pitchFamily="34" charset="0"/>
                <a:cs typeface="Arial" panose="020B0604020202020204" pitchFamily="34" charset="0"/>
              </a:rPr>
              <a:t>embedding clinical and community voices</a:t>
            </a:r>
          </a:p>
          <a:p>
            <a:pPr algn="l">
              <a:buFont typeface="Arial" panose="020B0604020202020204" pitchFamily="34" charset="0"/>
              <a:buChar char="•"/>
            </a:pPr>
            <a:r>
              <a:rPr lang="en-GB" sz="2500" b="0" i="0" dirty="0">
                <a:solidFill>
                  <a:srgbClr val="141414"/>
                </a:solidFill>
                <a:effectLst/>
                <a:latin typeface="Arial" panose="020B0604020202020204" pitchFamily="34" charset="0"/>
                <a:cs typeface="Arial" panose="020B0604020202020204" pitchFamily="34" charset="0"/>
              </a:rPr>
              <a:t>streamlining ways of working.</a:t>
            </a:r>
          </a:p>
          <a:p>
            <a:endParaRPr lang="en-GB" sz="2500" dirty="0"/>
          </a:p>
        </p:txBody>
      </p:sp>
      <p:sp>
        <p:nvSpPr>
          <p:cNvPr id="4" name="Date Placeholder 3">
            <a:extLst>
              <a:ext uri="{FF2B5EF4-FFF2-40B4-BE49-F238E27FC236}">
                <a16:creationId xmlns:a16="http://schemas.microsoft.com/office/drawing/2014/main" id="{76993E61-21A0-3060-C547-DC74F78A465E}"/>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087A9AE8-DC98-5E7B-1124-4CB0689A47A4}"/>
              </a:ext>
            </a:extLst>
          </p:cNvPr>
          <p:cNvSpPr>
            <a:spLocks noGrp="1"/>
          </p:cNvSpPr>
          <p:nvPr>
            <p:ph type="sldNum" sz="quarter" idx="12"/>
          </p:nvPr>
        </p:nvSpPr>
        <p:spPr/>
        <p:txBody>
          <a:bodyPr/>
          <a:lstStyle/>
          <a:p>
            <a:pPr>
              <a:defRPr/>
            </a:pPr>
            <a:fld id="{CD2646EA-3FBA-4312-AF5F-311BA8B2DFAE}" type="slidenum">
              <a:rPr lang="en-GB" altLang="en-US" smtClean="0"/>
              <a:pPr>
                <a:defRPr/>
              </a:pPr>
              <a:t>27</a:t>
            </a:fld>
            <a:endParaRPr lang="en-GB" altLang="en-US"/>
          </a:p>
        </p:txBody>
      </p:sp>
    </p:spTree>
    <p:extLst>
      <p:ext uri="{BB962C8B-B14F-4D97-AF65-F5344CB8AC3E}">
        <p14:creationId xmlns:p14="http://schemas.microsoft.com/office/powerpoint/2010/main" val="5875920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E46E8-82F9-D438-1D15-A9756E93EF3B}"/>
              </a:ext>
            </a:extLst>
          </p:cNvPr>
          <p:cNvSpPr>
            <a:spLocks noGrp="1"/>
          </p:cNvSpPr>
          <p:nvPr>
            <p:ph type="title"/>
          </p:nvPr>
        </p:nvSpPr>
        <p:spPr>
          <a:xfrm>
            <a:off x="323528" y="21309"/>
            <a:ext cx="8229600" cy="1143000"/>
          </a:xfrm>
        </p:spPr>
        <p:txBody>
          <a:bodyPr/>
          <a:lstStyle/>
          <a:p>
            <a:r>
              <a:rPr lang="en-GB" sz="4000" b="1" dirty="0">
                <a:latin typeface="Arial" panose="020B0604020202020204" pitchFamily="34" charset="0"/>
                <a:cs typeface="Arial" panose="020B0604020202020204" pitchFamily="34" charset="0"/>
              </a:rPr>
              <a:t>Principles the ICS must meet</a:t>
            </a:r>
          </a:p>
        </p:txBody>
      </p:sp>
      <p:sp>
        <p:nvSpPr>
          <p:cNvPr id="3" name="Content Placeholder 2">
            <a:extLst>
              <a:ext uri="{FF2B5EF4-FFF2-40B4-BE49-F238E27FC236}">
                <a16:creationId xmlns:a16="http://schemas.microsoft.com/office/drawing/2014/main" id="{A361D69F-279E-2027-3C09-658FCE0487C3}"/>
              </a:ext>
            </a:extLst>
          </p:cNvPr>
          <p:cNvSpPr>
            <a:spLocks noGrp="1"/>
          </p:cNvSpPr>
          <p:nvPr>
            <p:ph idx="1"/>
          </p:nvPr>
        </p:nvSpPr>
        <p:spPr>
          <a:xfrm>
            <a:off x="556592" y="1268760"/>
            <a:ext cx="8229600" cy="3917032"/>
          </a:xfrm>
        </p:spPr>
        <p:txBody>
          <a:bodyPr/>
          <a:lstStyle/>
          <a:p>
            <a:pPr algn="l">
              <a:buFont typeface="Arial" panose="020B0604020202020204" pitchFamily="34" charset="0"/>
              <a:buChar char="•"/>
            </a:pPr>
            <a:r>
              <a:rPr lang="en-GB" sz="2200" b="0" i="0" dirty="0">
                <a:solidFill>
                  <a:srgbClr val="111111"/>
                </a:solidFill>
                <a:effectLst/>
                <a:latin typeface="Arial" panose="020B0604020202020204" pitchFamily="34" charset="0"/>
                <a:cs typeface="Arial" panose="020B0604020202020204" pitchFamily="34" charset="0"/>
              </a:rPr>
              <a:t>Ensure the pay and conditions of all NHS staff are fully protected</a:t>
            </a:r>
          </a:p>
          <a:p>
            <a:pPr algn="l">
              <a:buFont typeface="Arial" panose="020B0604020202020204" pitchFamily="34" charset="0"/>
              <a:buChar char="•"/>
            </a:pPr>
            <a:r>
              <a:rPr lang="en-GB" sz="2200" b="0" i="0" dirty="0">
                <a:solidFill>
                  <a:srgbClr val="111111"/>
                </a:solidFill>
                <a:effectLst/>
                <a:latin typeface="Arial" panose="020B0604020202020204" pitchFamily="34" charset="0"/>
                <a:cs typeface="Arial" panose="020B0604020202020204" pitchFamily="34" charset="0"/>
              </a:rPr>
              <a:t>Protect the partnership model of general practice and GPs’ independent contractor status</a:t>
            </a:r>
          </a:p>
          <a:p>
            <a:pPr algn="l">
              <a:buFont typeface="Arial" panose="020B0604020202020204" pitchFamily="34" charset="0"/>
              <a:buChar char="•"/>
            </a:pPr>
            <a:r>
              <a:rPr lang="en-GB" sz="2200" b="0" i="0" dirty="0">
                <a:solidFill>
                  <a:srgbClr val="111111"/>
                </a:solidFill>
                <a:effectLst/>
                <a:latin typeface="Arial" panose="020B0604020202020204" pitchFamily="34" charset="0"/>
                <a:cs typeface="Arial" panose="020B0604020202020204" pitchFamily="34" charset="0"/>
              </a:rPr>
              <a:t>Demonstrable engagement with frontline clinicians and the public, and must allow local stakeholders to challenge plans</a:t>
            </a:r>
          </a:p>
          <a:p>
            <a:pPr algn="l">
              <a:buFont typeface="Arial" panose="020B0604020202020204" pitchFamily="34" charset="0"/>
              <a:buChar char="•"/>
            </a:pPr>
            <a:r>
              <a:rPr lang="en-GB" sz="2200" b="0" i="0" dirty="0">
                <a:solidFill>
                  <a:srgbClr val="111111"/>
                </a:solidFill>
                <a:effectLst/>
                <a:latin typeface="Arial" panose="020B0604020202020204" pitchFamily="34" charset="0"/>
                <a:cs typeface="Arial" panose="020B0604020202020204" pitchFamily="34" charset="0"/>
              </a:rPr>
              <a:t>Be given proper funding and time to develop, with patient care and the integration of services prioritised ahead of financial imperatives and savings</a:t>
            </a:r>
          </a:p>
          <a:p>
            <a:pPr algn="l">
              <a:buFont typeface="Arial" panose="020B0604020202020204" pitchFamily="34" charset="0"/>
              <a:buChar char="•"/>
            </a:pPr>
            <a:r>
              <a:rPr lang="en-GB" sz="2200" b="0" i="0" dirty="0">
                <a:solidFill>
                  <a:srgbClr val="111111"/>
                </a:solidFill>
                <a:effectLst/>
                <a:latin typeface="Arial" panose="020B0604020202020204" pitchFamily="34" charset="0"/>
                <a:cs typeface="Arial" panose="020B0604020202020204" pitchFamily="34" charset="0"/>
              </a:rPr>
              <a:t>Be operated by NHS and publicly accountable bodies, free from competition and privatisation.</a:t>
            </a:r>
          </a:p>
          <a:p>
            <a:pPr marL="0" indent="0" algn="l">
              <a:buNone/>
            </a:pPr>
            <a:r>
              <a:rPr lang="en-GB" sz="2200" dirty="0">
                <a:solidFill>
                  <a:srgbClr val="111111"/>
                </a:solidFill>
                <a:latin typeface="Arial" panose="020B0604020202020204" pitchFamily="34" charset="0"/>
                <a:cs typeface="Arial" panose="020B0604020202020204" pitchFamily="34" charset="0"/>
              </a:rPr>
              <a:t>					(BMA Briefing, 2022)</a:t>
            </a:r>
            <a:endParaRPr lang="en-GB" sz="2200" b="0" i="0" dirty="0">
              <a:solidFill>
                <a:srgbClr val="111111"/>
              </a:solidFill>
              <a:effectLst/>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DC0205-55D7-E5C4-5069-8930D46BAE35}"/>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51510808-9F21-1E13-C8C2-E183F020A6C2}"/>
              </a:ext>
            </a:extLst>
          </p:cNvPr>
          <p:cNvSpPr>
            <a:spLocks noGrp="1"/>
          </p:cNvSpPr>
          <p:nvPr>
            <p:ph type="sldNum" sz="quarter" idx="12"/>
          </p:nvPr>
        </p:nvSpPr>
        <p:spPr/>
        <p:txBody>
          <a:bodyPr/>
          <a:lstStyle/>
          <a:p>
            <a:pPr>
              <a:defRPr/>
            </a:pPr>
            <a:fld id="{CD2646EA-3FBA-4312-AF5F-311BA8B2DFAE}" type="slidenum">
              <a:rPr lang="en-GB" altLang="en-US" smtClean="0"/>
              <a:pPr>
                <a:defRPr/>
              </a:pPr>
              <a:t>28</a:t>
            </a:fld>
            <a:endParaRPr lang="en-GB" altLang="en-US"/>
          </a:p>
        </p:txBody>
      </p:sp>
    </p:spTree>
    <p:extLst>
      <p:ext uri="{BB962C8B-B14F-4D97-AF65-F5344CB8AC3E}">
        <p14:creationId xmlns:p14="http://schemas.microsoft.com/office/powerpoint/2010/main" val="15303163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AD11E-1925-BB0C-2367-D088ADCD0F6E}"/>
              </a:ext>
            </a:extLst>
          </p:cNvPr>
          <p:cNvSpPr>
            <a:spLocks noGrp="1"/>
          </p:cNvSpPr>
          <p:nvPr>
            <p:ph type="title"/>
          </p:nvPr>
        </p:nvSpPr>
        <p:spPr>
          <a:xfrm>
            <a:off x="457200" y="114300"/>
            <a:ext cx="8229600" cy="1143000"/>
          </a:xfrm>
        </p:spPr>
        <p:txBody>
          <a:bodyPr/>
          <a:lstStyle/>
          <a:p>
            <a:r>
              <a:rPr lang="en-GB" sz="4000" b="1" dirty="0">
                <a:latin typeface="Arial" panose="020B0604020202020204" pitchFamily="34" charset="0"/>
                <a:cs typeface="Arial" panose="020B0604020202020204" pitchFamily="34" charset="0"/>
              </a:rPr>
              <a:t>What does it mean for patients</a:t>
            </a:r>
          </a:p>
        </p:txBody>
      </p:sp>
      <p:sp>
        <p:nvSpPr>
          <p:cNvPr id="3" name="Content Placeholder 2">
            <a:extLst>
              <a:ext uri="{FF2B5EF4-FFF2-40B4-BE49-F238E27FC236}">
                <a16:creationId xmlns:a16="http://schemas.microsoft.com/office/drawing/2014/main" id="{8F2D9A2E-3612-B6E1-11FA-B483E08A97B8}"/>
              </a:ext>
            </a:extLst>
          </p:cNvPr>
          <p:cNvSpPr>
            <a:spLocks noGrp="1"/>
          </p:cNvSpPr>
          <p:nvPr>
            <p:ph idx="1"/>
          </p:nvPr>
        </p:nvSpPr>
        <p:spPr>
          <a:xfrm>
            <a:off x="457200" y="1257300"/>
            <a:ext cx="8229600" cy="3917032"/>
          </a:xfrm>
        </p:spPr>
        <p:txBody>
          <a:bodyPr/>
          <a:lstStyle/>
          <a:p>
            <a:r>
              <a:rPr lang="en-GB" sz="2700" b="0" i="0" dirty="0">
                <a:solidFill>
                  <a:srgbClr val="141414"/>
                </a:solidFill>
                <a:effectLst/>
                <a:latin typeface="Arial" panose="020B0604020202020204" pitchFamily="34" charset="0"/>
                <a:cs typeface="Arial" panose="020B0604020202020204" pitchFamily="34" charset="0"/>
              </a:rPr>
              <a:t>Services and care are organised around the needs of people living in the area, i</a:t>
            </a:r>
            <a:r>
              <a:rPr lang="en-GB" sz="2700" dirty="0">
                <a:solidFill>
                  <a:srgbClr val="141414"/>
                </a:solidFill>
                <a:latin typeface="Arial" panose="020B0604020202020204" pitchFamily="34" charset="0"/>
                <a:cs typeface="Arial" panose="020B0604020202020204" pitchFamily="34" charset="0"/>
              </a:rPr>
              <a:t>nstead of </a:t>
            </a:r>
            <a:r>
              <a:rPr lang="en-GB" sz="2700" b="0" i="0" dirty="0">
                <a:solidFill>
                  <a:srgbClr val="141414"/>
                </a:solidFill>
                <a:effectLst/>
                <a:latin typeface="Arial" panose="020B0604020202020204" pitchFamily="34" charset="0"/>
                <a:cs typeface="Arial" panose="020B0604020202020204" pitchFamily="34" charset="0"/>
              </a:rPr>
              <a:t>planned at individual organisational level.</a:t>
            </a:r>
          </a:p>
          <a:p>
            <a:r>
              <a:rPr lang="en-GB" sz="2700" b="0" i="0" dirty="0">
                <a:solidFill>
                  <a:srgbClr val="141414"/>
                </a:solidFill>
                <a:effectLst/>
                <a:latin typeface="Arial" panose="020B0604020202020204" pitchFamily="34" charset="0"/>
                <a:cs typeface="Arial" panose="020B0604020202020204" pitchFamily="34" charset="0"/>
              </a:rPr>
              <a:t>More democratic/ holistic approach.</a:t>
            </a:r>
          </a:p>
          <a:p>
            <a:r>
              <a:rPr lang="en-GB" sz="2700" dirty="0">
                <a:solidFill>
                  <a:srgbClr val="141414"/>
                </a:solidFill>
                <a:latin typeface="Arial" panose="020B0604020202020204" pitchFamily="34" charset="0"/>
                <a:cs typeface="Arial" panose="020B0604020202020204" pitchFamily="34" charset="0"/>
              </a:rPr>
              <a:t>E</a:t>
            </a:r>
            <a:r>
              <a:rPr lang="en-GB" sz="2700" b="0" i="0" dirty="0">
                <a:solidFill>
                  <a:srgbClr val="141414"/>
                </a:solidFill>
                <a:effectLst/>
                <a:latin typeface="Arial" panose="020B0604020202020204" pitchFamily="34" charset="0"/>
                <a:cs typeface="Arial" panose="020B0604020202020204" pitchFamily="34" charset="0"/>
              </a:rPr>
              <a:t>nables delivering more joined-up, high-quality care for patients. </a:t>
            </a:r>
          </a:p>
          <a:p>
            <a:r>
              <a:rPr lang="en-GB" sz="2700" dirty="0">
                <a:solidFill>
                  <a:srgbClr val="141414"/>
                </a:solidFill>
                <a:latin typeface="Arial" panose="020B0604020202020204" pitchFamily="34" charset="0"/>
                <a:cs typeface="Arial" panose="020B0604020202020204" pitchFamily="34" charset="0"/>
              </a:rPr>
              <a:t>T</a:t>
            </a:r>
            <a:r>
              <a:rPr lang="en-GB" sz="2700" b="0" i="0" dirty="0">
                <a:solidFill>
                  <a:srgbClr val="141414"/>
                </a:solidFill>
                <a:effectLst/>
                <a:latin typeface="Arial" panose="020B0604020202020204" pitchFamily="34" charset="0"/>
                <a:cs typeface="Arial" panose="020B0604020202020204" pitchFamily="34" charset="0"/>
              </a:rPr>
              <a:t>he ability to change models of care for patients.</a:t>
            </a:r>
          </a:p>
          <a:p>
            <a:r>
              <a:rPr lang="en-GB" sz="2700" b="0" i="0" dirty="0">
                <a:solidFill>
                  <a:srgbClr val="141414"/>
                </a:solidFill>
                <a:effectLst/>
                <a:latin typeface="Arial" panose="020B0604020202020204" pitchFamily="34" charset="0"/>
                <a:cs typeface="Arial" panose="020B0604020202020204" pitchFamily="34" charset="0"/>
              </a:rPr>
              <a:t>More effective use of resources for providers and better outcomes for patients through improved staffing and concentrated expertise.</a:t>
            </a:r>
          </a:p>
          <a:p>
            <a:endParaRPr lang="en-GB" sz="2700" dirty="0"/>
          </a:p>
        </p:txBody>
      </p:sp>
      <p:sp>
        <p:nvSpPr>
          <p:cNvPr id="4" name="Date Placeholder 3">
            <a:extLst>
              <a:ext uri="{FF2B5EF4-FFF2-40B4-BE49-F238E27FC236}">
                <a16:creationId xmlns:a16="http://schemas.microsoft.com/office/drawing/2014/main" id="{6E85CF6B-366E-0649-D8B8-C800B529326A}"/>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A5651778-1948-9B36-914A-F484D0ED2A23}"/>
              </a:ext>
            </a:extLst>
          </p:cNvPr>
          <p:cNvSpPr>
            <a:spLocks noGrp="1"/>
          </p:cNvSpPr>
          <p:nvPr>
            <p:ph type="sldNum" sz="quarter" idx="12"/>
          </p:nvPr>
        </p:nvSpPr>
        <p:spPr/>
        <p:txBody>
          <a:bodyPr/>
          <a:lstStyle/>
          <a:p>
            <a:pPr>
              <a:defRPr/>
            </a:pPr>
            <a:fld id="{CD2646EA-3FBA-4312-AF5F-311BA8B2DFAE}" type="slidenum">
              <a:rPr lang="en-GB" altLang="en-US" smtClean="0"/>
              <a:pPr>
                <a:defRPr/>
              </a:pPr>
              <a:t>29</a:t>
            </a:fld>
            <a:endParaRPr lang="en-GB" altLang="en-US"/>
          </a:p>
        </p:txBody>
      </p:sp>
    </p:spTree>
    <p:extLst>
      <p:ext uri="{BB962C8B-B14F-4D97-AF65-F5344CB8AC3E}">
        <p14:creationId xmlns:p14="http://schemas.microsoft.com/office/powerpoint/2010/main" val="187640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7C85D-3EF7-1076-7F17-724266D8CD13}"/>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Integrated Care Partnerships (ICPs) (1)</a:t>
            </a:r>
          </a:p>
        </p:txBody>
      </p:sp>
      <p:sp>
        <p:nvSpPr>
          <p:cNvPr id="3" name="Content Placeholder 2">
            <a:extLst>
              <a:ext uri="{FF2B5EF4-FFF2-40B4-BE49-F238E27FC236}">
                <a16:creationId xmlns:a16="http://schemas.microsoft.com/office/drawing/2014/main" id="{7AD2B712-4C7F-C82D-FE7B-26097E8C9EF4}"/>
              </a:ext>
            </a:extLst>
          </p:cNvPr>
          <p:cNvSpPr>
            <a:spLocks noGrp="1"/>
          </p:cNvSpPr>
          <p:nvPr>
            <p:ph idx="1"/>
          </p:nvPr>
        </p:nvSpPr>
        <p:spPr/>
        <p:txBody>
          <a:bodyPr/>
          <a:lstStyle/>
          <a:p>
            <a:endParaRPr lang="en-GB" dirty="0"/>
          </a:p>
          <a:p>
            <a:r>
              <a:rPr lang="en-GB" i="1" dirty="0">
                <a:effectLst/>
                <a:latin typeface="Arial" panose="020B0604020202020204" pitchFamily="34" charset="0"/>
              </a:rPr>
              <a:t>“The ICP is the ‘guiding mind’ of the health and care system, providing a forum for NHS leaders and Local Authorities to come together with important stakeholders from across the system and community.” </a:t>
            </a:r>
            <a:r>
              <a:rPr lang="en-GB" b="1" i="1" dirty="0">
                <a:effectLst/>
                <a:latin typeface="Arial" panose="020B0604020202020204" pitchFamily="34" charset="0"/>
              </a:rPr>
              <a:t>				</a:t>
            </a:r>
            <a:r>
              <a:rPr lang="en-GB" sz="1600" b="1" i="1" dirty="0">
                <a:effectLst/>
                <a:latin typeface="Arial" panose="020B0604020202020204" pitchFamily="34" charset="0"/>
              </a:rPr>
              <a:t>(NHS Nottingham &amp; Nottinghamshire, 2023 )</a:t>
            </a:r>
            <a:endParaRPr lang="en-GB" sz="1600" i="1" dirty="0"/>
          </a:p>
        </p:txBody>
      </p:sp>
      <p:sp>
        <p:nvSpPr>
          <p:cNvPr id="4" name="Date Placeholder 3">
            <a:extLst>
              <a:ext uri="{FF2B5EF4-FFF2-40B4-BE49-F238E27FC236}">
                <a16:creationId xmlns:a16="http://schemas.microsoft.com/office/drawing/2014/main" id="{03EF4C1A-A329-5BAE-5FAD-B7884EBB4691}"/>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6217139E-73C5-2C7E-AD36-A2358C92297A}"/>
              </a:ext>
            </a:extLst>
          </p:cNvPr>
          <p:cNvSpPr>
            <a:spLocks noGrp="1"/>
          </p:cNvSpPr>
          <p:nvPr>
            <p:ph type="sldNum" sz="quarter" idx="12"/>
          </p:nvPr>
        </p:nvSpPr>
        <p:spPr/>
        <p:txBody>
          <a:bodyPr/>
          <a:lstStyle/>
          <a:p>
            <a:pPr>
              <a:defRPr/>
            </a:pPr>
            <a:fld id="{CD2646EA-3FBA-4312-AF5F-311BA8B2DFAE}" type="slidenum">
              <a:rPr lang="en-GB" altLang="en-US" smtClean="0"/>
              <a:pPr>
                <a:defRPr/>
              </a:pPr>
              <a:t>30</a:t>
            </a:fld>
            <a:endParaRPr lang="en-GB" altLang="en-US"/>
          </a:p>
        </p:txBody>
      </p:sp>
    </p:spTree>
    <p:extLst>
      <p:ext uri="{BB962C8B-B14F-4D97-AF65-F5344CB8AC3E}">
        <p14:creationId xmlns:p14="http://schemas.microsoft.com/office/powerpoint/2010/main" val="13514397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7FE17-FA9D-FCE3-BE40-C790E7C01E82}"/>
              </a:ext>
            </a:extLst>
          </p:cNvPr>
          <p:cNvSpPr>
            <a:spLocks noGrp="1"/>
          </p:cNvSpPr>
          <p:nvPr>
            <p:ph type="title"/>
          </p:nvPr>
        </p:nvSpPr>
        <p:spPr>
          <a:xfrm>
            <a:off x="457200" y="21309"/>
            <a:ext cx="8229600" cy="1143000"/>
          </a:xfrm>
        </p:spPr>
        <p:txBody>
          <a:bodyPr/>
          <a:lstStyle/>
          <a:p>
            <a:r>
              <a:rPr lang="en-GB" sz="4000" b="1" dirty="0">
                <a:latin typeface="Arial" panose="020B0604020202020204" pitchFamily="34" charset="0"/>
                <a:cs typeface="Arial" panose="020B0604020202020204" pitchFamily="34" charset="0"/>
              </a:rPr>
              <a:t>Integrated Care Partnerships (ICPs) (2)</a:t>
            </a:r>
          </a:p>
        </p:txBody>
      </p:sp>
      <p:sp>
        <p:nvSpPr>
          <p:cNvPr id="3" name="Content Placeholder 2">
            <a:extLst>
              <a:ext uri="{FF2B5EF4-FFF2-40B4-BE49-F238E27FC236}">
                <a16:creationId xmlns:a16="http://schemas.microsoft.com/office/drawing/2014/main" id="{D9CDEE97-558F-EED6-1AD1-5CA3636BD2B0}"/>
              </a:ext>
            </a:extLst>
          </p:cNvPr>
          <p:cNvSpPr>
            <a:spLocks noGrp="1"/>
          </p:cNvSpPr>
          <p:nvPr>
            <p:ph idx="1"/>
          </p:nvPr>
        </p:nvSpPr>
        <p:spPr>
          <a:xfrm>
            <a:off x="457200" y="1171138"/>
            <a:ext cx="8229600" cy="3917032"/>
          </a:xfrm>
        </p:spPr>
        <p:txBody>
          <a:bodyPr/>
          <a:lstStyle/>
          <a:p>
            <a:r>
              <a:rPr lang="en-GB" sz="2300" dirty="0"/>
              <a:t>A statutory committee </a:t>
            </a:r>
          </a:p>
          <a:p>
            <a:pPr lvl="1"/>
            <a:r>
              <a:rPr lang="en-GB" sz="2000" b="0" i="0" dirty="0">
                <a:solidFill>
                  <a:srgbClr val="212B32"/>
                </a:solidFill>
                <a:effectLst/>
                <a:latin typeface="Arial" panose="020B0604020202020204" pitchFamily="34" charset="0"/>
              </a:rPr>
              <a:t>Jointly formed between the NHS ICB and all upper-tier local authorities that fall within the ICS area. </a:t>
            </a:r>
          </a:p>
          <a:p>
            <a:r>
              <a:rPr lang="en-GB" sz="2700" b="0" i="0" dirty="0">
                <a:solidFill>
                  <a:srgbClr val="212B32"/>
                </a:solidFill>
                <a:effectLst/>
                <a:latin typeface="Arial" panose="020B0604020202020204" pitchFamily="34" charset="0"/>
              </a:rPr>
              <a:t>A broad alliance of partners </a:t>
            </a:r>
          </a:p>
          <a:p>
            <a:pPr lvl="1"/>
            <a:r>
              <a:rPr lang="en-GB" sz="2000" dirty="0">
                <a:solidFill>
                  <a:srgbClr val="212B32"/>
                </a:solidFill>
                <a:latin typeface="Arial" panose="020B0604020202020204" pitchFamily="34" charset="0"/>
              </a:rPr>
              <a:t>C</a:t>
            </a:r>
            <a:r>
              <a:rPr lang="en-GB" sz="2000" b="0" i="0" dirty="0">
                <a:solidFill>
                  <a:srgbClr val="212B32"/>
                </a:solidFill>
                <a:effectLst/>
                <a:latin typeface="Arial" panose="020B0604020202020204" pitchFamily="34" charset="0"/>
              </a:rPr>
              <a:t>oncerned with improving the care, health and wellbeing of the population</a:t>
            </a:r>
          </a:p>
          <a:p>
            <a:r>
              <a:rPr lang="en-GB" sz="2700" dirty="0">
                <a:solidFill>
                  <a:srgbClr val="212B32"/>
                </a:solidFill>
                <a:latin typeface="Arial" panose="020B0604020202020204" pitchFamily="34" charset="0"/>
              </a:rPr>
              <a:t>M</a:t>
            </a:r>
            <a:r>
              <a:rPr lang="en-GB" sz="2700" b="0" i="0" dirty="0">
                <a:solidFill>
                  <a:srgbClr val="212B32"/>
                </a:solidFill>
                <a:effectLst/>
                <a:latin typeface="Arial" panose="020B0604020202020204" pitchFamily="34" charset="0"/>
              </a:rPr>
              <a:t>embership is determined locally</a:t>
            </a:r>
          </a:p>
          <a:p>
            <a:r>
              <a:rPr lang="en-GB" sz="2700" dirty="0">
                <a:solidFill>
                  <a:srgbClr val="212B32"/>
                </a:solidFill>
                <a:latin typeface="Arial" panose="020B0604020202020204" pitchFamily="34" charset="0"/>
              </a:rPr>
              <a:t>Responsible for producing an integrated care strategy </a:t>
            </a:r>
          </a:p>
          <a:p>
            <a:pPr lvl="1"/>
            <a:r>
              <a:rPr lang="en-GB" sz="2000" dirty="0">
                <a:solidFill>
                  <a:srgbClr val="212B32"/>
                </a:solidFill>
                <a:latin typeface="Arial" panose="020B0604020202020204" pitchFamily="34" charset="0"/>
              </a:rPr>
              <a:t>On how to meet the health and wellbeing needs of the population in the ICS area</a:t>
            </a:r>
          </a:p>
        </p:txBody>
      </p:sp>
      <p:sp>
        <p:nvSpPr>
          <p:cNvPr id="4" name="Date Placeholder 3">
            <a:extLst>
              <a:ext uri="{FF2B5EF4-FFF2-40B4-BE49-F238E27FC236}">
                <a16:creationId xmlns:a16="http://schemas.microsoft.com/office/drawing/2014/main" id="{39AA5519-880F-EC7A-249C-DA6D5BFE62DB}"/>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656B6C55-0F01-BF3C-9572-E0242575275D}"/>
              </a:ext>
            </a:extLst>
          </p:cNvPr>
          <p:cNvSpPr>
            <a:spLocks noGrp="1"/>
          </p:cNvSpPr>
          <p:nvPr>
            <p:ph type="sldNum" sz="quarter" idx="12"/>
          </p:nvPr>
        </p:nvSpPr>
        <p:spPr/>
        <p:txBody>
          <a:bodyPr/>
          <a:lstStyle/>
          <a:p>
            <a:pPr>
              <a:defRPr/>
            </a:pPr>
            <a:fld id="{CD2646EA-3FBA-4312-AF5F-311BA8B2DFAE}" type="slidenum">
              <a:rPr lang="en-GB" altLang="en-US" smtClean="0"/>
              <a:pPr>
                <a:defRPr/>
              </a:pPr>
              <a:t>31</a:t>
            </a:fld>
            <a:endParaRPr lang="en-GB" altLang="en-US"/>
          </a:p>
        </p:txBody>
      </p:sp>
    </p:spTree>
    <p:extLst>
      <p:ext uri="{BB962C8B-B14F-4D97-AF65-F5344CB8AC3E}">
        <p14:creationId xmlns:p14="http://schemas.microsoft.com/office/powerpoint/2010/main" val="14420195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312D1-CFF9-DB9E-34D8-C10AF9F4B138}"/>
              </a:ext>
            </a:extLst>
          </p:cNvPr>
          <p:cNvSpPr>
            <a:spLocks noGrp="1"/>
          </p:cNvSpPr>
          <p:nvPr>
            <p:ph type="title"/>
          </p:nvPr>
        </p:nvSpPr>
        <p:spPr>
          <a:xfrm>
            <a:off x="443947" y="-99392"/>
            <a:ext cx="8229600" cy="1143000"/>
          </a:xfrm>
        </p:spPr>
        <p:txBody>
          <a:bodyPr/>
          <a:lstStyle/>
          <a:p>
            <a:r>
              <a:rPr lang="en-GB" b="1" i="0" dirty="0">
                <a:solidFill>
                  <a:srgbClr val="141414"/>
                </a:solidFill>
                <a:effectLst/>
                <a:latin typeface="Lato" panose="020F0502020204030203" pitchFamily="34" charset="0"/>
              </a:rPr>
              <a:t>Integrated care boards (ICBs) </a:t>
            </a:r>
            <a:r>
              <a:rPr lang="en-GB" sz="3000" b="1" i="0" dirty="0">
                <a:solidFill>
                  <a:srgbClr val="141414"/>
                </a:solidFill>
                <a:effectLst/>
                <a:latin typeface="Lato" panose="020F0502020204030203" pitchFamily="34" charset="0"/>
              </a:rPr>
              <a:t>(1)</a:t>
            </a:r>
            <a:endParaRPr lang="en-GB" sz="3000" dirty="0"/>
          </a:p>
        </p:txBody>
      </p:sp>
      <p:sp>
        <p:nvSpPr>
          <p:cNvPr id="3" name="Content Placeholder 2">
            <a:extLst>
              <a:ext uri="{FF2B5EF4-FFF2-40B4-BE49-F238E27FC236}">
                <a16:creationId xmlns:a16="http://schemas.microsoft.com/office/drawing/2014/main" id="{88FBE89B-7EA9-0022-1093-D06EAC5E3EF6}"/>
              </a:ext>
            </a:extLst>
          </p:cNvPr>
          <p:cNvSpPr>
            <a:spLocks noGrp="1"/>
          </p:cNvSpPr>
          <p:nvPr>
            <p:ph idx="1"/>
          </p:nvPr>
        </p:nvSpPr>
        <p:spPr>
          <a:xfrm>
            <a:off x="457200" y="836712"/>
            <a:ext cx="8229600" cy="3917032"/>
          </a:xfrm>
        </p:spPr>
        <p:txBody>
          <a:bodyPr/>
          <a:lstStyle/>
          <a:p>
            <a:pPr marL="457200" indent="-457200">
              <a:buFont typeface="+mj-lt"/>
              <a:buAutoNum type="arabicPeriod"/>
            </a:pPr>
            <a:r>
              <a:rPr lang="en-GB" sz="2300" dirty="0">
                <a:latin typeface="Arial" panose="020B0604020202020204" pitchFamily="34" charset="0"/>
                <a:cs typeface="Arial" panose="020B0604020202020204" pitchFamily="34" charset="0"/>
              </a:rPr>
              <a:t>Are statutory members of the ICP </a:t>
            </a:r>
          </a:p>
          <a:p>
            <a:pPr marL="400050" lvl="1" indent="0">
              <a:buNone/>
            </a:pPr>
            <a:r>
              <a:rPr lang="en-GB" sz="1800" dirty="0">
                <a:latin typeface="Arial" panose="020B0604020202020204" pitchFamily="34" charset="0"/>
                <a:cs typeface="Arial" panose="020B0604020202020204" pitchFamily="34" charset="0"/>
              </a:rPr>
              <a:t>- And form an equal partnership. </a:t>
            </a:r>
          </a:p>
          <a:p>
            <a:pPr marL="457200" indent="-457200">
              <a:buFont typeface="+mj-lt"/>
              <a:buAutoNum type="arabicPeriod"/>
            </a:pPr>
            <a:r>
              <a:rPr lang="en-GB" sz="2200" dirty="0">
                <a:latin typeface="Arial" panose="020B0604020202020204" pitchFamily="34" charset="0"/>
                <a:cs typeface="Arial" panose="020B0604020202020204" pitchFamily="34" charset="0"/>
              </a:rPr>
              <a:t>Are required in law to set up and run the ICP</a:t>
            </a:r>
          </a:p>
          <a:p>
            <a:pPr marL="457200" indent="-457200">
              <a:buFont typeface="+mj-lt"/>
              <a:buAutoNum type="arabicPeriod"/>
            </a:pPr>
            <a:r>
              <a:rPr lang="en-GB" sz="2300" dirty="0">
                <a:latin typeface="Arial" panose="020B0604020202020204" pitchFamily="34" charset="0"/>
                <a:cs typeface="Arial" panose="020B0604020202020204" pitchFamily="34" charset="0"/>
              </a:rPr>
              <a:t>Allocate the NHS budget and commission services for the population</a:t>
            </a:r>
            <a:r>
              <a:rPr lang="en-GB" sz="2300" b="0" i="0" dirty="0">
                <a:solidFill>
                  <a:srgbClr val="141414"/>
                </a:solidFill>
                <a:effectLst/>
                <a:latin typeface="Arial" panose="020B0604020202020204" pitchFamily="34" charset="0"/>
                <a:cs typeface="Arial" panose="020B0604020202020204" pitchFamily="34" charset="0"/>
              </a:rPr>
              <a:t> </a:t>
            </a:r>
          </a:p>
          <a:p>
            <a:pPr marL="400050" lvl="1" indent="0">
              <a:buNone/>
            </a:pPr>
            <a:r>
              <a:rPr lang="en-GB" sz="1800" dirty="0">
                <a:latin typeface="Arial" panose="020B0604020202020204" pitchFamily="34" charset="0"/>
                <a:cs typeface="Arial" panose="020B0604020202020204" pitchFamily="34" charset="0"/>
              </a:rPr>
              <a:t>- Former functions from the clinical commissioning groups CCGs. </a:t>
            </a:r>
          </a:p>
          <a:p>
            <a:pPr marL="457200" indent="-457200">
              <a:buFont typeface="+mj-lt"/>
              <a:buAutoNum type="arabicPeriod"/>
            </a:pPr>
            <a:r>
              <a:rPr lang="en-GB" sz="2300" dirty="0">
                <a:latin typeface="Arial" panose="020B0604020202020204" pitchFamily="34" charset="0"/>
                <a:cs typeface="Arial" panose="020B0604020202020204" pitchFamily="34" charset="0"/>
              </a:rPr>
              <a:t>Directly accountable to NHS England</a:t>
            </a:r>
          </a:p>
          <a:p>
            <a:pPr marL="400050" lvl="1" indent="0">
              <a:buNone/>
            </a:pPr>
            <a:r>
              <a:rPr lang="en-GB" sz="1900" dirty="0">
                <a:latin typeface="Arial" panose="020B0604020202020204" pitchFamily="34" charset="0"/>
                <a:cs typeface="Arial" panose="020B0604020202020204" pitchFamily="34" charset="0"/>
              </a:rPr>
              <a:t>- For NHS spending and performance within the system</a:t>
            </a:r>
          </a:p>
          <a:p>
            <a:pPr marL="457200" indent="-457200">
              <a:buFont typeface="+mj-lt"/>
              <a:buAutoNum type="arabicPeriod"/>
            </a:pPr>
            <a:r>
              <a:rPr lang="en-GB" sz="2300" dirty="0">
                <a:latin typeface="Arial" panose="020B0604020202020204" pitchFamily="34" charset="0"/>
                <a:cs typeface="Arial" panose="020B0604020202020204" pitchFamily="34" charset="0"/>
              </a:rPr>
              <a:t>Must prepare a five-year system plan setting out how they will meet the health needs of their population</a:t>
            </a:r>
          </a:p>
          <a:p>
            <a:pPr marL="400050" lvl="1" indent="0">
              <a:buNone/>
            </a:pPr>
            <a:r>
              <a:rPr lang="en-GB" sz="19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Considering, partners, ICP strategy, HW boards strategy from local area, capital spending)</a:t>
            </a:r>
          </a:p>
          <a:p>
            <a:pPr marL="0" indent="0">
              <a:buNone/>
            </a:pPr>
            <a:r>
              <a:rPr lang="en-GB" sz="1700" dirty="0">
                <a:latin typeface="Arial" panose="020B0604020202020204" pitchFamily="34" charset="0"/>
                <a:cs typeface="Arial" panose="020B0604020202020204" pitchFamily="34" charset="0"/>
              </a:rPr>
              <a:t>						(Kings Fund, 2022)</a:t>
            </a:r>
          </a:p>
        </p:txBody>
      </p:sp>
      <p:sp>
        <p:nvSpPr>
          <p:cNvPr id="4" name="Date Placeholder 3">
            <a:extLst>
              <a:ext uri="{FF2B5EF4-FFF2-40B4-BE49-F238E27FC236}">
                <a16:creationId xmlns:a16="http://schemas.microsoft.com/office/drawing/2014/main" id="{D0116B5F-0204-9E4B-2C39-F2971B18C09D}"/>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3F82A8E4-AC76-59A0-DAE7-00ABFD5784D2}"/>
              </a:ext>
            </a:extLst>
          </p:cNvPr>
          <p:cNvSpPr>
            <a:spLocks noGrp="1"/>
          </p:cNvSpPr>
          <p:nvPr>
            <p:ph type="sldNum" sz="quarter" idx="12"/>
          </p:nvPr>
        </p:nvSpPr>
        <p:spPr/>
        <p:txBody>
          <a:bodyPr/>
          <a:lstStyle/>
          <a:p>
            <a:pPr>
              <a:defRPr/>
            </a:pPr>
            <a:fld id="{CD2646EA-3FBA-4312-AF5F-311BA8B2DFAE}" type="slidenum">
              <a:rPr lang="en-GB" altLang="en-US" smtClean="0"/>
              <a:pPr>
                <a:defRPr/>
              </a:pPr>
              <a:t>32</a:t>
            </a:fld>
            <a:endParaRPr lang="en-GB" altLang="en-US"/>
          </a:p>
        </p:txBody>
      </p:sp>
    </p:spTree>
    <p:extLst>
      <p:ext uri="{BB962C8B-B14F-4D97-AF65-F5344CB8AC3E}">
        <p14:creationId xmlns:p14="http://schemas.microsoft.com/office/powerpoint/2010/main" val="40087367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11A55-28E4-6E8B-9643-8E32DF6C3813}"/>
              </a:ext>
            </a:extLst>
          </p:cNvPr>
          <p:cNvSpPr>
            <a:spLocks noGrp="1"/>
          </p:cNvSpPr>
          <p:nvPr>
            <p:ph type="title"/>
          </p:nvPr>
        </p:nvSpPr>
        <p:spPr>
          <a:xfrm>
            <a:off x="107504" y="21340"/>
            <a:ext cx="8784976" cy="1143000"/>
          </a:xfrm>
        </p:spPr>
        <p:txBody>
          <a:bodyPr/>
          <a:lstStyle/>
          <a:p>
            <a:r>
              <a:rPr lang="en-GB" b="1" i="0" dirty="0">
                <a:solidFill>
                  <a:srgbClr val="141414"/>
                </a:solidFill>
                <a:effectLst/>
                <a:latin typeface="Arial" panose="020B0604020202020204" pitchFamily="34" charset="0"/>
                <a:cs typeface="Arial" panose="020B0604020202020204" pitchFamily="34" charset="0"/>
              </a:rPr>
              <a:t>Integrated care boards (ICBs) </a:t>
            </a:r>
            <a:r>
              <a:rPr lang="en-GB" sz="3000" b="1" i="0" dirty="0">
                <a:solidFill>
                  <a:srgbClr val="141414"/>
                </a:solidFill>
                <a:effectLst/>
                <a:latin typeface="Arial" panose="020B0604020202020204" pitchFamily="34" charset="0"/>
                <a:cs typeface="Arial" panose="020B0604020202020204" pitchFamily="34" charset="0"/>
              </a:rPr>
              <a:t>(2)</a:t>
            </a:r>
            <a:endParaRPr lang="en-GB" sz="3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CD8F0F-7083-415B-61C8-DFC89E397BD6}"/>
              </a:ext>
            </a:extLst>
          </p:cNvPr>
          <p:cNvSpPr>
            <a:spLocks noGrp="1"/>
          </p:cNvSpPr>
          <p:nvPr>
            <p:ph idx="1"/>
          </p:nvPr>
        </p:nvSpPr>
        <p:spPr>
          <a:xfrm>
            <a:off x="450641" y="1164340"/>
            <a:ext cx="8229600" cy="3917032"/>
          </a:xfrm>
        </p:spPr>
        <p:txBody>
          <a:bodyPr/>
          <a:lstStyle/>
          <a:p>
            <a:pPr marL="0" indent="0">
              <a:buNone/>
            </a:pPr>
            <a:r>
              <a:rPr lang="en-GB" sz="2700" dirty="0">
                <a:latin typeface="Arial" panose="020B0604020202020204" pitchFamily="34" charset="0"/>
                <a:cs typeface="Arial" panose="020B0604020202020204" pitchFamily="34" charset="0"/>
              </a:rPr>
              <a:t>6. Unitary board with membership </a:t>
            </a:r>
          </a:p>
          <a:p>
            <a:pPr marL="400050" lvl="1" indent="0">
              <a:buNone/>
            </a:pPr>
            <a:r>
              <a:rPr lang="en-GB" sz="2300" dirty="0">
                <a:latin typeface="Arial" panose="020B0604020202020204" pitchFamily="34" charset="0"/>
                <a:cs typeface="Arial" panose="020B0604020202020204" pitchFamily="34" charset="0"/>
              </a:rPr>
              <a:t>-that will include a chair, the CEO (leadership team), three other members drawn from NHS trusts and foundation trusts, general practice, and local authorities.</a:t>
            </a:r>
          </a:p>
          <a:p>
            <a:pPr marL="0" indent="0">
              <a:buNone/>
            </a:pPr>
            <a:r>
              <a:rPr lang="en-GB" sz="2700" dirty="0">
                <a:latin typeface="Arial" panose="020B0604020202020204" pitchFamily="34" charset="0"/>
                <a:cs typeface="Arial" panose="020B0604020202020204" pitchFamily="34" charset="0"/>
              </a:rPr>
              <a:t>7. Must also ensure that patients and communities are involved </a:t>
            </a:r>
          </a:p>
          <a:p>
            <a:pPr marL="400050" lvl="1" indent="0">
              <a:buNone/>
            </a:pPr>
            <a:r>
              <a:rPr lang="en-GB" sz="2300" dirty="0">
                <a:latin typeface="Arial" panose="020B0604020202020204" pitchFamily="34" charset="0"/>
                <a:cs typeface="Arial" panose="020B0604020202020204" pitchFamily="34" charset="0"/>
              </a:rPr>
              <a:t>-In the planning and commissioning of services. </a:t>
            </a:r>
          </a:p>
          <a:p>
            <a:pPr marL="0" indent="0">
              <a:buNone/>
            </a:pPr>
            <a:r>
              <a:rPr lang="en-GB" sz="2700" dirty="0">
                <a:latin typeface="Arial" panose="020B0604020202020204" pitchFamily="34" charset="0"/>
                <a:cs typeface="Arial" panose="020B0604020202020204" pitchFamily="34" charset="0"/>
              </a:rPr>
              <a:t>8. Choose to exercise their functions through delegating them to place-based committees </a:t>
            </a:r>
          </a:p>
          <a:p>
            <a:pPr marL="400050" lvl="1" indent="0">
              <a:buNone/>
            </a:pPr>
            <a:r>
              <a:rPr lang="en-GB" sz="2300" dirty="0">
                <a:latin typeface="Arial" panose="020B0604020202020204" pitchFamily="34" charset="0"/>
                <a:cs typeface="Arial" panose="020B0604020202020204" pitchFamily="34" charset="0"/>
              </a:rPr>
              <a:t>-But the ICB remains formally accountable </a:t>
            </a:r>
          </a:p>
          <a:p>
            <a:pPr marL="3657600" lvl="8" indent="0">
              <a:buNone/>
            </a:pPr>
            <a:r>
              <a:rPr lang="en-GB" sz="1500" dirty="0">
                <a:latin typeface="Arial" panose="020B0604020202020204" pitchFamily="34" charset="0"/>
                <a:cs typeface="Arial" panose="020B0604020202020204" pitchFamily="34" charset="0"/>
              </a:rPr>
              <a:t>			(Kings Fund, 2022)</a:t>
            </a:r>
          </a:p>
        </p:txBody>
      </p:sp>
      <p:sp>
        <p:nvSpPr>
          <p:cNvPr id="4" name="Date Placeholder 3">
            <a:extLst>
              <a:ext uri="{FF2B5EF4-FFF2-40B4-BE49-F238E27FC236}">
                <a16:creationId xmlns:a16="http://schemas.microsoft.com/office/drawing/2014/main" id="{29961E68-0483-0D28-8F55-F1C89CB86DA3}"/>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29A46DA6-E122-ED7E-DF12-B6E007616D39}"/>
              </a:ext>
            </a:extLst>
          </p:cNvPr>
          <p:cNvSpPr>
            <a:spLocks noGrp="1"/>
          </p:cNvSpPr>
          <p:nvPr>
            <p:ph type="sldNum" sz="quarter" idx="12"/>
          </p:nvPr>
        </p:nvSpPr>
        <p:spPr/>
        <p:txBody>
          <a:bodyPr/>
          <a:lstStyle/>
          <a:p>
            <a:pPr>
              <a:defRPr/>
            </a:pPr>
            <a:fld id="{CD2646EA-3FBA-4312-AF5F-311BA8B2DFAE}" type="slidenum">
              <a:rPr lang="en-GB" altLang="en-US" smtClean="0"/>
              <a:pPr>
                <a:defRPr/>
              </a:pPr>
              <a:t>33</a:t>
            </a:fld>
            <a:endParaRPr lang="en-GB" altLang="en-US"/>
          </a:p>
        </p:txBody>
      </p:sp>
    </p:spTree>
    <p:extLst>
      <p:ext uri="{BB962C8B-B14F-4D97-AF65-F5344CB8AC3E}">
        <p14:creationId xmlns:p14="http://schemas.microsoft.com/office/powerpoint/2010/main" val="8910422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6798F-07F5-4125-5AA4-CCECA0F9EA5E}"/>
              </a:ext>
            </a:extLst>
          </p:cNvPr>
          <p:cNvSpPr>
            <a:spLocks noGrp="1"/>
          </p:cNvSpPr>
          <p:nvPr>
            <p:ph type="title"/>
          </p:nvPr>
        </p:nvSpPr>
        <p:spPr/>
        <p:txBody>
          <a:bodyPr/>
          <a:lstStyle/>
          <a:p>
            <a:r>
              <a:rPr lang="en-GB" sz="4000" b="1" dirty="0">
                <a:solidFill>
                  <a:srgbClr val="141414"/>
                </a:solidFill>
                <a:latin typeface="Arial" panose="020B0604020202020204" pitchFamily="34" charset="0"/>
                <a:cs typeface="Arial" panose="020B0604020202020204" pitchFamily="34" charset="0"/>
              </a:rPr>
              <a:t>Expectations of ICS, ICBs, ICPs</a:t>
            </a:r>
          </a:p>
        </p:txBody>
      </p:sp>
      <p:sp>
        <p:nvSpPr>
          <p:cNvPr id="3" name="Content Placeholder 2">
            <a:extLst>
              <a:ext uri="{FF2B5EF4-FFF2-40B4-BE49-F238E27FC236}">
                <a16:creationId xmlns:a16="http://schemas.microsoft.com/office/drawing/2014/main" id="{EF248AE5-96C4-C982-0B72-E97FC62A824F}"/>
              </a:ext>
            </a:extLst>
          </p:cNvPr>
          <p:cNvSpPr>
            <a:spLocks noGrp="1"/>
          </p:cNvSpPr>
          <p:nvPr>
            <p:ph idx="1"/>
          </p:nvPr>
        </p:nvSpPr>
        <p:spPr/>
        <p:txBody>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Improve outcomes in population health and healthcare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Tackle inequalities in outcomes, experience and access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Enhance productivity and value for money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Help the NHS support broader social and economic development</a:t>
            </a:r>
          </a:p>
          <a:p>
            <a:pPr marL="3200400" lvl="7" indent="0">
              <a:buNone/>
            </a:pPr>
            <a:r>
              <a:rPr lang="en-GB" dirty="0">
                <a:latin typeface="Arial" panose="020B0604020202020204" pitchFamily="34" charset="0"/>
                <a:cs typeface="Arial" panose="020B0604020202020204" pitchFamily="34" charset="0"/>
              </a:rPr>
              <a:t>(NHS Lancashire &amp; South Cumbria, 2023)</a:t>
            </a:r>
          </a:p>
        </p:txBody>
      </p:sp>
      <p:sp>
        <p:nvSpPr>
          <p:cNvPr id="4" name="Date Placeholder 3">
            <a:extLst>
              <a:ext uri="{FF2B5EF4-FFF2-40B4-BE49-F238E27FC236}">
                <a16:creationId xmlns:a16="http://schemas.microsoft.com/office/drawing/2014/main" id="{9F74DA0A-83D3-7F1C-7845-F5EAC6708244}"/>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484E89AD-8016-84D6-FC89-3C45F295517E}"/>
              </a:ext>
            </a:extLst>
          </p:cNvPr>
          <p:cNvSpPr>
            <a:spLocks noGrp="1"/>
          </p:cNvSpPr>
          <p:nvPr>
            <p:ph type="sldNum" sz="quarter" idx="12"/>
          </p:nvPr>
        </p:nvSpPr>
        <p:spPr/>
        <p:txBody>
          <a:bodyPr/>
          <a:lstStyle/>
          <a:p>
            <a:pPr>
              <a:defRPr/>
            </a:pPr>
            <a:fld id="{CD2646EA-3FBA-4312-AF5F-311BA8B2DFAE}" type="slidenum">
              <a:rPr lang="en-GB" altLang="en-US" smtClean="0"/>
              <a:pPr>
                <a:defRPr/>
              </a:pPr>
              <a:t>34</a:t>
            </a:fld>
            <a:endParaRPr lang="en-GB" altLang="en-US"/>
          </a:p>
        </p:txBody>
      </p:sp>
    </p:spTree>
    <p:extLst>
      <p:ext uri="{BB962C8B-B14F-4D97-AF65-F5344CB8AC3E}">
        <p14:creationId xmlns:p14="http://schemas.microsoft.com/office/powerpoint/2010/main" val="30499837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3ED84-B96F-4961-834E-0EECB0995E16}"/>
              </a:ext>
            </a:extLst>
          </p:cNvPr>
          <p:cNvSpPr>
            <a:spLocks noGrp="1"/>
          </p:cNvSpPr>
          <p:nvPr>
            <p:ph type="title"/>
          </p:nvPr>
        </p:nvSpPr>
        <p:spPr>
          <a:xfrm>
            <a:off x="445570" y="716483"/>
            <a:ext cx="8229600" cy="1143000"/>
          </a:xfrm>
        </p:spPr>
        <p:txBody>
          <a:bodyPr/>
          <a:lstStyle/>
          <a:p>
            <a:r>
              <a:rPr lang="en-GB" sz="4000" b="1" dirty="0">
                <a:solidFill>
                  <a:srgbClr val="141414"/>
                </a:solidFill>
                <a:latin typeface="Arial" panose="020B0604020202020204" pitchFamily="34" charset="0"/>
                <a:cs typeface="Arial" panose="020B0604020202020204" pitchFamily="34" charset="0"/>
              </a:rPr>
              <a:t>What is the difference between an ICP and an ICB</a:t>
            </a:r>
            <a:r>
              <a:rPr lang="en-GB" sz="4000" b="1" dirty="0">
                <a:solidFill>
                  <a:srgbClr val="141414"/>
                </a:solidFill>
                <a:latin typeface="Lato" panose="020F0502020204030203" pitchFamily="34" charset="0"/>
              </a:rPr>
              <a:t>?</a:t>
            </a:r>
            <a:br>
              <a:rPr lang="en-GB" sz="4000" dirty="0"/>
            </a:br>
            <a:endParaRPr lang="en-GB" sz="4000" dirty="0"/>
          </a:p>
        </p:txBody>
      </p:sp>
      <p:sp>
        <p:nvSpPr>
          <p:cNvPr id="3" name="Content Placeholder 2">
            <a:extLst>
              <a:ext uri="{FF2B5EF4-FFF2-40B4-BE49-F238E27FC236}">
                <a16:creationId xmlns:a16="http://schemas.microsoft.com/office/drawing/2014/main" id="{85CC860E-F312-1AA4-2861-682F98166848}"/>
              </a:ext>
            </a:extLst>
          </p:cNvPr>
          <p:cNvSpPr>
            <a:spLocks noGrp="1"/>
          </p:cNvSpPr>
          <p:nvPr>
            <p:ph idx="1"/>
          </p:nvPr>
        </p:nvSpPr>
        <p:spPr>
          <a:xfrm>
            <a:off x="92075" y="1859483"/>
            <a:ext cx="4623941" cy="3801765"/>
          </a:xfrm>
        </p:spPr>
        <p:txBody>
          <a:bodyPr/>
          <a:lstStyle/>
          <a:p>
            <a:r>
              <a:rPr lang="en-GB" dirty="0">
                <a:latin typeface="Arial" panose="020B0604020202020204" pitchFamily="34" charset="0"/>
                <a:cs typeface="Arial" panose="020B0604020202020204" pitchFamily="34" charset="0"/>
              </a:rPr>
              <a:t>Note down 2-3 key points</a:t>
            </a:r>
          </a:p>
          <a:p>
            <a:r>
              <a:rPr lang="en-GB" dirty="0">
                <a:latin typeface="Arial" panose="020B0604020202020204" pitchFamily="34" charset="0"/>
                <a:cs typeface="Arial" panose="020B0604020202020204" pitchFamily="34" charset="0"/>
              </a:rPr>
              <a:t>Turn to the student next to you and discuss</a:t>
            </a:r>
          </a:p>
          <a:p>
            <a:r>
              <a:rPr lang="en-GB" dirty="0">
                <a:latin typeface="Arial" panose="020B0604020202020204" pitchFamily="34" charset="0"/>
                <a:cs typeface="Arial" panose="020B0604020202020204" pitchFamily="34" charset="0"/>
              </a:rPr>
              <a:t>Feedback to the whole class</a:t>
            </a:r>
          </a:p>
        </p:txBody>
      </p:sp>
      <p:sp>
        <p:nvSpPr>
          <p:cNvPr id="4" name="Date Placeholder 3">
            <a:extLst>
              <a:ext uri="{FF2B5EF4-FFF2-40B4-BE49-F238E27FC236}">
                <a16:creationId xmlns:a16="http://schemas.microsoft.com/office/drawing/2014/main" id="{D9E375FF-747B-D8E4-2ECB-1430A95CC2FC}"/>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C82D15CE-146E-0932-24A4-437A75090ACB}"/>
              </a:ext>
            </a:extLst>
          </p:cNvPr>
          <p:cNvSpPr>
            <a:spLocks noGrp="1"/>
          </p:cNvSpPr>
          <p:nvPr>
            <p:ph type="sldNum" sz="quarter" idx="12"/>
          </p:nvPr>
        </p:nvSpPr>
        <p:spPr/>
        <p:txBody>
          <a:bodyPr/>
          <a:lstStyle/>
          <a:p>
            <a:pPr>
              <a:defRPr/>
            </a:pPr>
            <a:fld id="{CD2646EA-3FBA-4312-AF5F-311BA8B2DFAE}" type="slidenum">
              <a:rPr lang="en-GB" altLang="en-US" smtClean="0"/>
              <a:pPr>
                <a:defRPr/>
              </a:pPr>
              <a:t>35</a:t>
            </a:fld>
            <a:endParaRPr lang="en-GB" altLang="en-US"/>
          </a:p>
        </p:txBody>
      </p:sp>
      <p:pic>
        <p:nvPicPr>
          <p:cNvPr id="1028" name="Picture 4" descr="ICS explained – ICB, ICP ICS – Our Dorset">
            <a:extLst>
              <a:ext uri="{FF2B5EF4-FFF2-40B4-BE49-F238E27FC236}">
                <a16:creationId xmlns:a16="http://schemas.microsoft.com/office/drawing/2014/main" id="{3E876BD7-C3B8-D74A-116B-42342BF21E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8485" y="1916832"/>
            <a:ext cx="3674215" cy="205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2329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38B3E-288E-5509-2322-C8C1BE3A0B84}"/>
              </a:ext>
            </a:extLst>
          </p:cNvPr>
          <p:cNvSpPr>
            <a:spLocks noGrp="1"/>
          </p:cNvSpPr>
          <p:nvPr>
            <p:ph type="title"/>
          </p:nvPr>
        </p:nvSpPr>
        <p:spPr>
          <a:xfrm>
            <a:off x="0" y="90162"/>
            <a:ext cx="9143999" cy="1143000"/>
          </a:xfrm>
        </p:spPr>
        <p:txBody>
          <a:bodyPr/>
          <a:lstStyle/>
          <a:p>
            <a:r>
              <a:rPr lang="en-GB" sz="3000" b="1" dirty="0">
                <a:latin typeface="Arial" panose="020B0604020202020204" pitchFamily="34" charset="0"/>
                <a:cs typeface="Arial" panose="020B0604020202020204" pitchFamily="34" charset="0"/>
              </a:rPr>
              <a:t>People and organisations to consider involving (1)</a:t>
            </a:r>
            <a:br>
              <a:rPr lang="en-GB" sz="35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preparation of areas integrated care strategy</a:t>
            </a:r>
          </a:p>
        </p:txBody>
      </p:sp>
      <p:sp>
        <p:nvSpPr>
          <p:cNvPr id="4" name="Date Placeholder 3">
            <a:extLst>
              <a:ext uri="{FF2B5EF4-FFF2-40B4-BE49-F238E27FC236}">
                <a16:creationId xmlns:a16="http://schemas.microsoft.com/office/drawing/2014/main" id="{AC184F7C-5914-C367-053A-472D50F84FC7}"/>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EA271281-60AA-40D7-C6B0-CEF48F62B0F3}"/>
              </a:ext>
            </a:extLst>
          </p:cNvPr>
          <p:cNvSpPr>
            <a:spLocks noGrp="1"/>
          </p:cNvSpPr>
          <p:nvPr>
            <p:ph type="sldNum" sz="quarter" idx="12"/>
          </p:nvPr>
        </p:nvSpPr>
        <p:spPr/>
        <p:txBody>
          <a:bodyPr/>
          <a:lstStyle/>
          <a:p>
            <a:pPr>
              <a:defRPr/>
            </a:pPr>
            <a:fld id="{CD2646EA-3FBA-4312-AF5F-311BA8B2DFAE}" type="slidenum">
              <a:rPr lang="en-GB" altLang="en-US" smtClean="0"/>
              <a:pPr>
                <a:defRPr/>
              </a:pPr>
              <a:t>36</a:t>
            </a:fld>
            <a:endParaRPr lang="en-GB" altLang="en-US"/>
          </a:p>
        </p:txBody>
      </p:sp>
      <p:graphicFrame>
        <p:nvGraphicFramePr>
          <p:cNvPr id="6" name="Table 6">
            <a:extLst>
              <a:ext uri="{FF2B5EF4-FFF2-40B4-BE49-F238E27FC236}">
                <a16:creationId xmlns:a16="http://schemas.microsoft.com/office/drawing/2014/main" id="{B26ABA8D-1B82-5923-10B4-3BDE0DD56C69}"/>
              </a:ext>
            </a:extLst>
          </p:cNvPr>
          <p:cNvGraphicFramePr>
            <a:graphicFrameLocks noGrp="1"/>
          </p:cNvGraphicFramePr>
          <p:nvPr>
            <p:extLst>
              <p:ext uri="{D42A27DB-BD31-4B8C-83A1-F6EECF244321}">
                <p14:modId xmlns:p14="http://schemas.microsoft.com/office/powerpoint/2010/main" val="3525741892"/>
              </p:ext>
            </p:extLst>
          </p:nvPr>
        </p:nvGraphicFramePr>
        <p:xfrm>
          <a:off x="214265" y="1496380"/>
          <a:ext cx="8715468" cy="4479277"/>
        </p:xfrm>
        <a:graphic>
          <a:graphicData uri="http://schemas.openxmlformats.org/drawingml/2006/table">
            <a:tbl>
              <a:tblPr firstRow="1" bandRow="1">
                <a:tableStyleId>{5C22544A-7EE6-4342-B048-85BDC9FD1C3A}</a:tableStyleId>
              </a:tblPr>
              <a:tblGrid>
                <a:gridCol w="4357734">
                  <a:extLst>
                    <a:ext uri="{9D8B030D-6E8A-4147-A177-3AD203B41FA5}">
                      <a16:colId xmlns:a16="http://schemas.microsoft.com/office/drawing/2014/main" val="1366576259"/>
                    </a:ext>
                  </a:extLst>
                </a:gridCol>
                <a:gridCol w="4357734">
                  <a:extLst>
                    <a:ext uri="{9D8B030D-6E8A-4147-A177-3AD203B41FA5}">
                      <a16:colId xmlns:a16="http://schemas.microsoft.com/office/drawing/2014/main" val="2655821163"/>
                    </a:ext>
                  </a:extLst>
                </a:gridCol>
              </a:tblGrid>
              <a:tr h="349130">
                <a:tc>
                  <a:txBody>
                    <a:bodyPr/>
                    <a:lstStyle/>
                    <a:p>
                      <a:endParaRPr lang="en-GB" dirty="0"/>
                    </a:p>
                  </a:txBody>
                  <a:tcPr/>
                </a:tc>
                <a:tc>
                  <a:txBody>
                    <a:bodyPr/>
                    <a:lstStyle/>
                    <a:p>
                      <a:r>
                        <a:rPr lang="en-GB" dirty="0"/>
                        <a:t>Examples</a:t>
                      </a:r>
                    </a:p>
                  </a:txBody>
                  <a:tcPr/>
                </a:tc>
                <a:extLst>
                  <a:ext uri="{0D108BD9-81ED-4DB2-BD59-A6C34878D82A}">
                    <a16:rowId xmlns:a16="http://schemas.microsoft.com/office/drawing/2014/main" val="1279813670"/>
                  </a:ext>
                </a:extLst>
              </a:tr>
              <a:tr h="9019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i="0" dirty="0">
                          <a:solidFill>
                            <a:srgbClr val="0B0C0C"/>
                          </a:solidFill>
                          <a:effectLst/>
                          <a:latin typeface="Arial" panose="020B0604020202020204" pitchFamily="34" charset="0"/>
                          <a:cs typeface="Arial" panose="020B0604020202020204" pitchFamily="34" charset="0"/>
                        </a:rPr>
                        <a:t>Health and care service providers and networks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i="0" dirty="0">
                          <a:solidFill>
                            <a:srgbClr val="0B0C0C"/>
                          </a:solidFill>
                          <a:effectLst/>
                          <a:latin typeface="Arial" panose="020B0604020202020204" pitchFamily="34" charset="0"/>
                          <a:cs typeface="Arial" panose="020B0604020202020204" pitchFamily="34" charset="0"/>
                        </a:rPr>
                        <a:t>adult social care providers, advocacy service providers, assisted living technology providers, audiology provider</a:t>
                      </a:r>
                    </a:p>
                    <a:p>
                      <a:endParaRPr lang="en-GB" sz="1400" dirty="0"/>
                    </a:p>
                  </a:txBody>
                  <a:tcPr/>
                </a:tc>
                <a:extLst>
                  <a:ext uri="{0D108BD9-81ED-4DB2-BD59-A6C34878D82A}">
                    <a16:rowId xmlns:a16="http://schemas.microsoft.com/office/drawing/2014/main" val="929409511"/>
                  </a:ext>
                </a:extLst>
              </a:tr>
              <a:tr h="12788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B0C0C"/>
                          </a:solidFill>
                          <a:latin typeface="Arial" panose="020B0604020202020204" pitchFamily="34" charset="0"/>
                          <a:cs typeface="Arial" panose="020B0604020202020204" pitchFamily="34" charset="0"/>
                        </a:rPr>
                        <a:t>Health-related service providers</a:t>
                      </a:r>
                    </a:p>
                    <a:p>
                      <a:endParaRPr lang="en-GB" dirty="0"/>
                    </a:p>
                  </a:txBody>
                  <a:tcPr/>
                </a:tc>
                <a:tc>
                  <a:txBody>
                    <a:bodyPr/>
                    <a:lstStyle/>
                    <a:p>
                      <a:r>
                        <a:rPr lang="en-GB" sz="1400" dirty="0">
                          <a:solidFill>
                            <a:srgbClr val="0B0C0C"/>
                          </a:solidFill>
                          <a:latin typeface="Arial" panose="020B0604020202020204" pitchFamily="34" charset="0"/>
                          <a:cs typeface="Arial" panose="020B0604020202020204" pitchFamily="34" charset="0"/>
                        </a:rPr>
                        <a:t>armed forces, babies, children, young people, and families’ services providers (including family hubs), bereavement services (including suicide bereavement services), criminal justice system agencies, including probation and prison services</a:t>
                      </a:r>
                      <a:endParaRPr lang="en-GB" sz="1400" dirty="0"/>
                    </a:p>
                  </a:txBody>
                  <a:tcPr/>
                </a:tc>
                <a:extLst>
                  <a:ext uri="{0D108BD9-81ED-4DB2-BD59-A6C34878D82A}">
                    <a16:rowId xmlns:a16="http://schemas.microsoft.com/office/drawing/2014/main" val="1143897999"/>
                  </a:ext>
                </a:extLst>
              </a:tr>
              <a:tr h="9300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B0C0C"/>
                          </a:solidFill>
                          <a:latin typeface="Arial" panose="020B0604020202020204" pitchFamily="34" charset="0"/>
                          <a:cs typeface="Arial" panose="020B0604020202020204" pitchFamily="34" charset="0"/>
                        </a:rPr>
                        <a:t>Multi-agency boards and partnerships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0B0C0C"/>
                          </a:solidFill>
                          <a:effectLst/>
                          <a:latin typeface="GDS Transport"/>
                        </a:rPr>
                        <a:t>clinical senates, combatting drugs partnerships, community safety partnerships, early help partnerships, health and wellbeing boards</a:t>
                      </a:r>
                    </a:p>
                    <a:p>
                      <a:endParaRPr lang="en-GB" sz="1400" dirty="0"/>
                    </a:p>
                  </a:txBody>
                  <a:tcPr/>
                </a:tc>
                <a:extLst>
                  <a:ext uri="{0D108BD9-81ED-4DB2-BD59-A6C34878D82A}">
                    <a16:rowId xmlns:a16="http://schemas.microsoft.com/office/drawing/2014/main" val="3432551397"/>
                  </a:ext>
                </a:extLst>
              </a:tr>
              <a:tr h="90192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B0C0C"/>
                          </a:solidFill>
                          <a:latin typeface="Arial" panose="020B0604020202020204" pitchFamily="34" charset="0"/>
                          <a:cs typeface="Arial" panose="020B0604020202020204" pitchFamily="34" charset="0"/>
                        </a:rPr>
                        <a:t>Local authority leaders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0B0C0C"/>
                          </a:solidFill>
                          <a:effectLst/>
                          <a:latin typeface="GDS Transport"/>
                        </a:rPr>
                        <a:t>directors of adult social services, directors of children’s services, directors of public health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a:p>
                      <a:endParaRPr lang="en-GB" sz="1400" dirty="0"/>
                    </a:p>
                  </a:txBody>
                  <a:tcPr/>
                </a:tc>
                <a:extLst>
                  <a:ext uri="{0D108BD9-81ED-4DB2-BD59-A6C34878D82A}">
                    <a16:rowId xmlns:a16="http://schemas.microsoft.com/office/drawing/2014/main" val="447113978"/>
                  </a:ext>
                </a:extLst>
              </a:tr>
            </a:tbl>
          </a:graphicData>
        </a:graphic>
      </p:graphicFrame>
    </p:spTree>
    <p:extLst>
      <p:ext uri="{BB962C8B-B14F-4D97-AF65-F5344CB8AC3E}">
        <p14:creationId xmlns:p14="http://schemas.microsoft.com/office/powerpoint/2010/main" val="30466517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65199-A8DB-7E67-E550-B38718718D87}"/>
              </a:ext>
            </a:extLst>
          </p:cNvPr>
          <p:cNvSpPr>
            <a:spLocks noGrp="1"/>
          </p:cNvSpPr>
          <p:nvPr>
            <p:ph type="title"/>
          </p:nvPr>
        </p:nvSpPr>
        <p:spPr>
          <a:xfrm>
            <a:off x="146566" y="274638"/>
            <a:ext cx="8715468" cy="1143000"/>
          </a:xfrm>
        </p:spPr>
        <p:txBody>
          <a:bodyPr/>
          <a:lstStyle/>
          <a:p>
            <a:r>
              <a:rPr lang="en-GB" sz="3000" b="1" dirty="0">
                <a:latin typeface="Arial" panose="020B0604020202020204" pitchFamily="34" charset="0"/>
                <a:cs typeface="Arial" panose="020B0604020202020204" pitchFamily="34" charset="0"/>
              </a:rPr>
              <a:t>People and organisations to consider involving (2)</a:t>
            </a:r>
            <a:br>
              <a:rPr lang="en-GB" sz="1700" dirty="0">
                <a:latin typeface="Arial" panose="020B0604020202020204" pitchFamily="34" charset="0"/>
                <a:cs typeface="Arial" panose="020B0604020202020204" pitchFamily="34" charset="0"/>
              </a:rPr>
            </a:br>
            <a:r>
              <a:rPr lang="en-GB" sz="1700" dirty="0">
                <a:latin typeface="Arial" panose="020B0604020202020204" pitchFamily="34" charset="0"/>
                <a:cs typeface="Arial" panose="020B0604020202020204" pitchFamily="34" charset="0"/>
              </a:rPr>
              <a:t>preparation of areas integrated care strategy</a:t>
            </a:r>
            <a:endParaRPr lang="en-GB" sz="1700" dirty="0"/>
          </a:p>
        </p:txBody>
      </p:sp>
      <p:sp>
        <p:nvSpPr>
          <p:cNvPr id="4" name="Date Placeholder 3">
            <a:extLst>
              <a:ext uri="{FF2B5EF4-FFF2-40B4-BE49-F238E27FC236}">
                <a16:creationId xmlns:a16="http://schemas.microsoft.com/office/drawing/2014/main" id="{C14631BA-643B-90E1-07AF-A1B8E3C18C40}"/>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497BA694-4C28-93AE-02FB-0BA4A532B6DC}"/>
              </a:ext>
            </a:extLst>
          </p:cNvPr>
          <p:cNvSpPr>
            <a:spLocks noGrp="1"/>
          </p:cNvSpPr>
          <p:nvPr>
            <p:ph type="sldNum" sz="quarter" idx="12"/>
          </p:nvPr>
        </p:nvSpPr>
        <p:spPr/>
        <p:txBody>
          <a:bodyPr/>
          <a:lstStyle/>
          <a:p>
            <a:pPr>
              <a:defRPr/>
            </a:pPr>
            <a:fld id="{CD2646EA-3FBA-4312-AF5F-311BA8B2DFAE}" type="slidenum">
              <a:rPr lang="en-GB" altLang="en-US" smtClean="0"/>
              <a:pPr>
                <a:defRPr/>
              </a:pPr>
              <a:t>37</a:t>
            </a:fld>
            <a:endParaRPr lang="en-GB" altLang="en-US"/>
          </a:p>
        </p:txBody>
      </p:sp>
      <p:graphicFrame>
        <p:nvGraphicFramePr>
          <p:cNvPr id="6" name="Table 6">
            <a:extLst>
              <a:ext uri="{FF2B5EF4-FFF2-40B4-BE49-F238E27FC236}">
                <a16:creationId xmlns:a16="http://schemas.microsoft.com/office/drawing/2014/main" id="{C549AF73-1262-A868-863F-CF1E16D61785}"/>
              </a:ext>
            </a:extLst>
          </p:cNvPr>
          <p:cNvGraphicFramePr>
            <a:graphicFrameLocks noGrp="1"/>
          </p:cNvGraphicFramePr>
          <p:nvPr>
            <p:extLst>
              <p:ext uri="{D42A27DB-BD31-4B8C-83A1-F6EECF244321}">
                <p14:modId xmlns:p14="http://schemas.microsoft.com/office/powerpoint/2010/main" val="3895231129"/>
              </p:ext>
            </p:extLst>
          </p:nvPr>
        </p:nvGraphicFramePr>
        <p:xfrm>
          <a:off x="214266" y="2014697"/>
          <a:ext cx="8715468" cy="3627120"/>
        </p:xfrm>
        <a:graphic>
          <a:graphicData uri="http://schemas.openxmlformats.org/drawingml/2006/table">
            <a:tbl>
              <a:tblPr firstRow="1" bandRow="1">
                <a:tableStyleId>{5C22544A-7EE6-4342-B048-85BDC9FD1C3A}</a:tableStyleId>
              </a:tblPr>
              <a:tblGrid>
                <a:gridCol w="4357734">
                  <a:extLst>
                    <a:ext uri="{9D8B030D-6E8A-4147-A177-3AD203B41FA5}">
                      <a16:colId xmlns:a16="http://schemas.microsoft.com/office/drawing/2014/main" val="1366576259"/>
                    </a:ext>
                  </a:extLst>
                </a:gridCol>
                <a:gridCol w="4357734">
                  <a:extLst>
                    <a:ext uri="{9D8B030D-6E8A-4147-A177-3AD203B41FA5}">
                      <a16:colId xmlns:a16="http://schemas.microsoft.com/office/drawing/2014/main" val="2655821163"/>
                    </a:ext>
                  </a:extLst>
                </a:gridCol>
              </a:tblGrid>
              <a:tr h="217529">
                <a:tc>
                  <a:txBody>
                    <a:bodyPr/>
                    <a:lstStyle/>
                    <a:p>
                      <a:endParaRPr lang="en-GB" dirty="0"/>
                    </a:p>
                  </a:txBody>
                  <a:tcPr/>
                </a:tc>
                <a:tc>
                  <a:txBody>
                    <a:bodyPr/>
                    <a:lstStyle/>
                    <a:p>
                      <a:endParaRPr lang="en-GB"/>
                    </a:p>
                  </a:txBody>
                  <a:tcPr/>
                </a:tc>
                <a:extLst>
                  <a:ext uri="{0D108BD9-81ED-4DB2-BD59-A6C34878D82A}">
                    <a16:rowId xmlns:a16="http://schemas.microsoft.com/office/drawing/2014/main" val="1279813670"/>
                  </a:ext>
                </a:extLst>
              </a:tr>
              <a:tr h="561950">
                <a:tc>
                  <a:txBody>
                    <a:bodyPr/>
                    <a:lstStyle/>
                    <a:p>
                      <a:r>
                        <a:rPr lang="en-GB" sz="1800" dirty="0">
                          <a:solidFill>
                            <a:srgbClr val="0B0C0C"/>
                          </a:solidFill>
                          <a:latin typeface="Arial" panose="020B0604020202020204" pitchFamily="34" charset="0"/>
                          <a:cs typeface="Arial" panose="020B0604020202020204" pitchFamily="34" charset="0"/>
                        </a:rPr>
                        <a:t>Research and innovation partners</a:t>
                      </a:r>
                    </a:p>
                    <a:p>
                      <a:endParaRPr lang="en-GB" dirty="0"/>
                    </a:p>
                  </a:txBody>
                  <a:tcPr/>
                </a:tc>
                <a:tc>
                  <a:txBody>
                    <a:bodyPr/>
                    <a:lstStyle/>
                    <a:p>
                      <a:pPr algn="l">
                        <a:buFont typeface="Arial" panose="020B0604020202020204" pitchFamily="34" charset="0"/>
                        <a:buNone/>
                      </a:pPr>
                      <a:r>
                        <a:rPr lang="en-GB" sz="1400" b="0" i="0" dirty="0">
                          <a:solidFill>
                            <a:srgbClr val="0B0C0C"/>
                          </a:solidFill>
                          <a:effectLst/>
                          <a:latin typeface="GDS Transport"/>
                        </a:rPr>
                        <a:t>academic health science centres (AHSCs)</a:t>
                      </a:r>
                    </a:p>
                    <a:p>
                      <a:pPr algn="l">
                        <a:buFont typeface="Arial" panose="020B0604020202020204" pitchFamily="34" charset="0"/>
                        <a:buNone/>
                      </a:pPr>
                      <a:r>
                        <a:rPr lang="en-GB" sz="1400" b="0" i="0" dirty="0">
                          <a:solidFill>
                            <a:srgbClr val="0B0C0C"/>
                          </a:solidFill>
                          <a:effectLst/>
                          <a:latin typeface="GDS Transport"/>
                        </a:rPr>
                        <a:t>academic health science networks (AHSNs)</a:t>
                      </a:r>
                    </a:p>
                    <a:p>
                      <a:pPr algn="l">
                        <a:buFont typeface="Arial" panose="020B0604020202020204" pitchFamily="34" charset="0"/>
                        <a:buNone/>
                      </a:pPr>
                      <a:r>
                        <a:rPr lang="en-GB" sz="1400" b="0" i="0" dirty="0">
                          <a:solidFill>
                            <a:srgbClr val="0B0C0C"/>
                          </a:solidFill>
                          <a:effectLst/>
                          <a:latin typeface="GDS Transport"/>
                        </a:rPr>
                        <a:t>IMPACT (improving adult social care together)</a:t>
                      </a:r>
                    </a:p>
                    <a:p>
                      <a:endParaRPr lang="en-GB" sz="1400" dirty="0"/>
                    </a:p>
                  </a:txBody>
                  <a:tcPr/>
                </a:tc>
                <a:extLst>
                  <a:ext uri="{0D108BD9-81ED-4DB2-BD59-A6C34878D82A}">
                    <a16:rowId xmlns:a16="http://schemas.microsoft.com/office/drawing/2014/main" val="929409511"/>
                  </a:ext>
                </a:extLst>
              </a:tr>
              <a:tr h="8157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B0C0C"/>
                          </a:solidFill>
                          <a:latin typeface="Arial" panose="020B0604020202020204" pitchFamily="34" charset="0"/>
                          <a:cs typeface="Arial" panose="020B0604020202020204" pitchFamily="34" charset="0"/>
                        </a:rPr>
                        <a:t>Community groups and their representatives</a:t>
                      </a:r>
                    </a:p>
                    <a:p>
                      <a:endParaRPr lang="en-GB" dirty="0"/>
                    </a:p>
                  </a:txBody>
                  <a:tcPr/>
                </a:tc>
                <a:tc>
                  <a:txBody>
                    <a:bodyPr/>
                    <a:lstStyle/>
                    <a:p>
                      <a:pPr algn="l">
                        <a:buFont typeface="Arial" panose="020B0604020202020204" pitchFamily="34" charset="0"/>
                        <a:buNone/>
                      </a:pPr>
                      <a:r>
                        <a:rPr lang="en-GB" sz="1400" b="0" i="0" dirty="0">
                          <a:solidFill>
                            <a:srgbClr val="0B0C0C"/>
                          </a:solidFill>
                          <a:effectLst/>
                          <a:latin typeface="GDS Transport"/>
                        </a:rPr>
                        <a:t>women’s and men’s health and care groups, black and minority ethnic voices, children and young people, children and young people with SEND, disabled people</a:t>
                      </a:r>
                    </a:p>
                    <a:p>
                      <a:pPr algn="l">
                        <a:buFont typeface="Arial" panose="020B0604020202020204" pitchFamily="34" charset="0"/>
                        <a:buNone/>
                      </a:pPr>
                      <a:r>
                        <a:rPr lang="en-GB" sz="1400" b="0" i="0" dirty="0">
                          <a:solidFill>
                            <a:srgbClr val="0B0C0C"/>
                          </a:solidFill>
                          <a:effectLst/>
                          <a:latin typeface="GDS Transport"/>
                        </a:rPr>
                        <a:t>Healthwatch</a:t>
                      </a:r>
                    </a:p>
                    <a:p>
                      <a:endParaRPr lang="en-GB" sz="1400" dirty="0"/>
                    </a:p>
                  </a:txBody>
                  <a:tcPr/>
                </a:tc>
                <a:extLst>
                  <a:ext uri="{0D108BD9-81ED-4DB2-BD59-A6C34878D82A}">
                    <a16:rowId xmlns:a16="http://schemas.microsoft.com/office/drawing/2014/main" val="1143897999"/>
                  </a:ext>
                </a:extLst>
              </a:tr>
              <a:tr h="4252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rgbClr val="0B0C0C"/>
                          </a:solidFill>
                          <a:latin typeface="Arial" panose="020B0604020202020204" pitchFamily="34" charset="0"/>
                          <a:ea typeface="+mn-ea"/>
                          <a:cs typeface="Arial" panose="020B0604020202020204" pitchFamily="34" charset="0"/>
                        </a:rPr>
                        <a:t>Other partners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B0C0C"/>
                        </a:solidFill>
                        <a:latin typeface="Arial" panose="020B0604020202020204" pitchFamily="34" charset="0"/>
                        <a:cs typeface="Arial" panose="020B0604020202020204" pitchFamily="34" charset="0"/>
                      </a:endParaRPr>
                    </a:p>
                  </a:txBody>
                  <a:tcPr/>
                </a:tc>
                <a:tc>
                  <a:txBody>
                    <a:bodyPr/>
                    <a:lstStyle/>
                    <a:p>
                      <a:pPr algn="l">
                        <a:buFont typeface="Arial" panose="020B0604020202020204" pitchFamily="34" charset="0"/>
                        <a:buNone/>
                      </a:pPr>
                      <a:r>
                        <a:rPr lang="en-GB" sz="1400" b="0" i="0" dirty="0">
                          <a:solidFill>
                            <a:srgbClr val="0B0C0C"/>
                          </a:solidFill>
                          <a:effectLst/>
                          <a:latin typeface="GDS Transport"/>
                        </a:rPr>
                        <a:t>HM Courts and Tribunal Service, HM Prison and Probation Service, local businesses and employers</a:t>
                      </a:r>
                    </a:p>
                    <a:p>
                      <a:pPr algn="l">
                        <a:buFont typeface="Arial" panose="020B0604020202020204" pitchFamily="34" charset="0"/>
                        <a:buNone/>
                      </a:pPr>
                      <a:r>
                        <a:rPr lang="en-GB" sz="1400" b="0" i="0" dirty="0">
                          <a:solidFill>
                            <a:srgbClr val="0B0C0C"/>
                          </a:solidFill>
                          <a:effectLst/>
                          <a:latin typeface="GDS Transport"/>
                        </a:rPr>
                        <a:t>NHS England commissioners, police and crime commissioners, trade unions</a:t>
                      </a:r>
                    </a:p>
                    <a:p>
                      <a:endParaRPr lang="en-GB" sz="1400" dirty="0"/>
                    </a:p>
                  </a:txBody>
                  <a:tcPr/>
                </a:tc>
                <a:extLst>
                  <a:ext uri="{0D108BD9-81ED-4DB2-BD59-A6C34878D82A}">
                    <a16:rowId xmlns:a16="http://schemas.microsoft.com/office/drawing/2014/main" val="3432551397"/>
                  </a:ext>
                </a:extLst>
              </a:tr>
            </a:tbl>
          </a:graphicData>
        </a:graphic>
      </p:graphicFrame>
    </p:spTree>
    <p:extLst>
      <p:ext uri="{BB962C8B-B14F-4D97-AF65-F5344CB8AC3E}">
        <p14:creationId xmlns:p14="http://schemas.microsoft.com/office/powerpoint/2010/main" val="17929906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EBC9E-25DF-529F-B385-E86E7E29CB30}"/>
              </a:ext>
            </a:extLst>
          </p:cNvPr>
          <p:cNvSpPr>
            <a:spLocks noGrp="1"/>
          </p:cNvSpPr>
          <p:nvPr>
            <p:ph type="title"/>
          </p:nvPr>
        </p:nvSpPr>
        <p:spPr/>
        <p:txBody>
          <a:bodyPr/>
          <a:lstStyle/>
          <a:p>
            <a:r>
              <a:rPr lang="en-GB" sz="4000" b="1" dirty="0">
                <a:solidFill>
                  <a:srgbClr val="141414"/>
                </a:solidFill>
                <a:latin typeface="Arial" panose="020B0604020202020204" pitchFamily="34" charset="0"/>
                <a:cs typeface="Arial" panose="020B0604020202020204" pitchFamily="34" charset="0"/>
              </a:rPr>
              <a:t>Expectations from adult social care providers (ASC)</a:t>
            </a:r>
          </a:p>
        </p:txBody>
      </p:sp>
      <p:sp>
        <p:nvSpPr>
          <p:cNvPr id="3" name="Content Placeholder 2">
            <a:extLst>
              <a:ext uri="{FF2B5EF4-FFF2-40B4-BE49-F238E27FC236}">
                <a16:creationId xmlns:a16="http://schemas.microsoft.com/office/drawing/2014/main" id="{1C1699BB-9B87-28BE-5CAB-098C724FAF37}"/>
              </a:ext>
            </a:extLst>
          </p:cNvPr>
          <p:cNvSpPr>
            <a:spLocks noGrp="1"/>
          </p:cNvSpPr>
          <p:nvPr>
            <p:ph idx="1"/>
          </p:nvPr>
        </p:nvSpPr>
        <p:spPr/>
        <p:txBody>
          <a:bodyPr/>
          <a:lstStyle/>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All systems should work together collaboratively through ICPs to achieve better health and wellbeing outcomes for their populations</a:t>
            </a: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Are critical partners in planning, delivering, and improving health and wellbeing outcomes.</a:t>
            </a: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ICPs and providers should collectively support the whole ASC voice to be heard in each ICP.</a:t>
            </a: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ICPs and ASC providers should build on the existing place-based partnership arrangements and locally foster new working relationships</a:t>
            </a:r>
          </a:p>
          <a:p>
            <a:pPr>
              <a:buFont typeface="Wingdings" panose="05000000000000000000" pitchFamily="2" charset="2"/>
              <a:buChar char="v"/>
            </a:pPr>
            <a:r>
              <a:rPr lang="en-GB" sz="2000" dirty="0">
                <a:latin typeface="Arial" panose="020B0604020202020204" pitchFamily="34" charset="0"/>
                <a:cs typeface="Arial" panose="020B0604020202020204" pitchFamily="34" charset="0"/>
              </a:rPr>
              <a:t>Share good practice across places and systems to improve health and care services</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5ACE9E6-1EE6-B032-F15F-A9E7C915770C}"/>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74ABC1FF-F20D-69E0-0014-5EE876003BC0}"/>
              </a:ext>
            </a:extLst>
          </p:cNvPr>
          <p:cNvSpPr>
            <a:spLocks noGrp="1"/>
          </p:cNvSpPr>
          <p:nvPr>
            <p:ph type="sldNum" sz="quarter" idx="12"/>
          </p:nvPr>
        </p:nvSpPr>
        <p:spPr/>
        <p:txBody>
          <a:bodyPr/>
          <a:lstStyle/>
          <a:p>
            <a:pPr>
              <a:defRPr/>
            </a:pPr>
            <a:fld id="{CD2646EA-3FBA-4312-AF5F-311BA8B2DFAE}" type="slidenum">
              <a:rPr lang="en-GB" altLang="en-US" smtClean="0"/>
              <a:pPr>
                <a:defRPr/>
              </a:pPr>
              <a:t>38</a:t>
            </a:fld>
            <a:endParaRPr lang="en-GB" altLang="en-US"/>
          </a:p>
        </p:txBody>
      </p:sp>
    </p:spTree>
    <p:extLst>
      <p:ext uri="{BB962C8B-B14F-4D97-AF65-F5344CB8AC3E}">
        <p14:creationId xmlns:p14="http://schemas.microsoft.com/office/powerpoint/2010/main" val="20673708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08B03-DD9D-9F29-2C19-A33FB8EAB845}"/>
              </a:ext>
            </a:extLst>
          </p:cNvPr>
          <p:cNvSpPr>
            <a:spLocks noGrp="1"/>
          </p:cNvSpPr>
          <p:nvPr>
            <p:ph type="title"/>
          </p:nvPr>
        </p:nvSpPr>
        <p:spPr/>
        <p:txBody>
          <a:bodyPr/>
          <a:lstStyle/>
          <a:p>
            <a:r>
              <a:rPr lang="en-GB" dirty="0"/>
              <a:t>Expectations from VSCEs</a:t>
            </a:r>
          </a:p>
        </p:txBody>
      </p:sp>
      <p:sp>
        <p:nvSpPr>
          <p:cNvPr id="4" name="Date Placeholder 3">
            <a:extLst>
              <a:ext uri="{FF2B5EF4-FFF2-40B4-BE49-F238E27FC236}">
                <a16:creationId xmlns:a16="http://schemas.microsoft.com/office/drawing/2014/main" id="{AAB24290-E5D2-0E55-8BAF-D8FF36655F3A}"/>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84123877-7E5D-57DB-6E97-0E0D36F9BCFE}"/>
              </a:ext>
            </a:extLst>
          </p:cNvPr>
          <p:cNvSpPr>
            <a:spLocks noGrp="1"/>
          </p:cNvSpPr>
          <p:nvPr>
            <p:ph type="sldNum" sz="quarter" idx="12"/>
          </p:nvPr>
        </p:nvSpPr>
        <p:spPr/>
        <p:txBody>
          <a:bodyPr/>
          <a:lstStyle/>
          <a:p>
            <a:pPr>
              <a:defRPr/>
            </a:pPr>
            <a:fld id="{CD2646EA-3FBA-4312-AF5F-311BA8B2DFAE}" type="slidenum">
              <a:rPr lang="en-GB" altLang="en-US" smtClean="0"/>
              <a:pPr>
                <a:defRPr/>
              </a:pPr>
              <a:t>39</a:t>
            </a:fld>
            <a:endParaRPr lang="en-GB" altLang="en-US"/>
          </a:p>
        </p:txBody>
      </p:sp>
      <p:pic>
        <p:nvPicPr>
          <p:cNvPr id="7" name="Picture 6">
            <a:extLst>
              <a:ext uri="{FF2B5EF4-FFF2-40B4-BE49-F238E27FC236}">
                <a16:creationId xmlns:a16="http://schemas.microsoft.com/office/drawing/2014/main" id="{2F21AFF7-F121-172F-3523-EFAABD02EA22}"/>
              </a:ext>
            </a:extLst>
          </p:cNvPr>
          <p:cNvPicPr>
            <a:picLocks noChangeAspect="1"/>
          </p:cNvPicPr>
          <p:nvPr/>
        </p:nvPicPr>
        <p:blipFill rotWithShape="1">
          <a:blip r:embed="rId3"/>
          <a:srcRect l="15350" t="19947" r="50788" b="32827"/>
          <a:stretch/>
        </p:blipFill>
        <p:spPr>
          <a:xfrm>
            <a:off x="899592" y="1503000"/>
            <a:ext cx="7528932" cy="3852000"/>
          </a:xfrm>
          <a:prstGeom prst="rect">
            <a:avLst/>
          </a:prstGeom>
        </p:spPr>
      </p:pic>
    </p:spTree>
    <p:extLst>
      <p:ext uri="{BB962C8B-B14F-4D97-AF65-F5344CB8AC3E}">
        <p14:creationId xmlns:p14="http://schemas.microsoft.com/office/powerpoint/2010/main" val="10355941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A00D-5ED2-8DC9-E0DD-B5BA260A957C}"/>
              </a:ext>
            </a:extLst>
          </p:cNvPr>
          <p:cNvSpPr>
            <a:spLocks noGrp="1"/>
          </p:cNvSpPr>
          <p:nvPr>
            <p:ph type="title"/>
          </p:nvPr>
        </p:nvSpPr>
        <p:spPr>
          <a:xfrm>
            <a:off x="92075" y="329518"/>
            <a:ext cx="8229600" cy="1143000"/>
          </a:xfrm>
        </p:spPr>
        <p:txBody>
          <a:bodyPr/>
          <a:lstStyle/>
          <a:p>
            <a:r>
              <a:rPr lang="en-GB" sz="4000" b="1" dirty="0">
                <a:solidFill>
                  <a:srgbClr val="141414"/>
                </a:solidFill>
                <a:latin typeface="Arial" panose="020B0604020202020204" pitchFamily="34" charset="0"/>
                <a:cs typeface="Arial" panose="020B0604020202020204" pitchFamily="34" charset="0"/>
              </a:rPr>
              <a:t>SEMINAR SESSION</a:t>
            </a:r>
          </a:p>
        </p:txBody>
      </p:sp>
      <p:sp>
        <p:nvSpPr>
          <p:cNvPr id="3" name="Content Placeholder 2">
            <a:extLst>
              <a:ext uri="{FF2B5EF4-FFF2-40B4-BE49-F238E27FC236}">
                <a16:creationId xmlns:a16="http://schemas.microsoft.com/office/drawing/2014/main" id="{CFC28AA8-C555-146F-E95D-8E868BF61283}"/>
              </a:ext>
            </a:extLst>
          </p:cNvPr>
          <p:cNvSpPr>
            <a:spLocks noGrp="1"/>
          </p:cNvSpPr>
          <p:nvPr>
            <p:ph idx="1"/>
          </p:nvPr>
        </p:nvSpPr>
        <p:spPr>
          <a:xfrm>
            <a:off x="457200" y="1600200"/>
            <a:ext cx="8579296" cy="4133055"/>
          </a:xfrm>
        </p:spPr>
        <p:txBody>
          <a:bodyPr/>
          <a:lstStyle/>
          <a:p>
            <a:pPr marL="0" indent="0">
              <a:buNone/>
            </a:pPr>
            <a:r>
              <a:rPr lang="en-GB" sz="1800" dirty="0">
                <a:latin typeface="Arial" panose="020B0604020202020204" pitchFamily="34" charset="0"/>
                <a:cs typeface="Arial" panose="020B0604020202020204" pitchFamily="34" charset="0"/>
              </a:rPr>
              <a:t>In small groups (3-4 students) discuss the below case study and present in class.</a:t>
            </a:r>
          </a:p>
          <a:p>
            <a:pPr marL="0" indent="0">
              <a:buNone/>
            </a:pPr>
            <a:r>
              <a:rPr lang="en-GB" sz="1800" dirty="0">
                <a:latin typeface="Arial" panose="020B0604020202020204" pitchFamily="34" charset="0"/>
                <a:cs typeface="Arial" panose="020B0604020202020204" pitchFamily="34" charset="0"/>
              </a:rPr>
              <a:t>Case study Stoke-on-Trent</a:t>
            </a:r>
          </a:p>
          <a:p>
            <a:r>
              <a:rPr lang="en-GB" sz="1800" dirty="0">
                <a:latin typeface="Arial" panose="020B0604020202020204" pitchFamily="34" charset="0"/>
                <a:cs typeface="Arial" panose="020B0604020202020204" pitchFamily="34" charset="0"/>
              </a:rPr>
              <a:t>Stoke-on-Trent is one of the 20% most deprived district authority in England and about 24% (12,660) children live in low income families.</a:t>
            </a:r>
          </a:p>
          <a:p>
            <a:r>
              <a:rPr lang="en-GB" sz="1800" dirty="0">
                <a:latin typeface="Arial" panose="020B0604020202020204" pitchFamily="34" charset="0"/>
                <a:cs typeface="Arial" panose="020B0604020202020204" pitchFamily="34" charset="0"/>
              </a:rPr>
              <a:t>Stoke-on-Trent’s health and wellbeing strategy focuses on wanting to support people to stay healthy for as long as possible, live well and have fulfilling lives into old age.</a:t>
            </a:r>
          </a:p>
          <a:p>
            <a:r>
              <a:rPr lang="en-GB" sz="1800" dirty="0">
                <a:latin typeface="Arial" panose="020B0604020202020204" pitchFamily="34" charset="0"/>
                <a:cs typeface="Arial" panose="020B0604020202020204" pitchFamily="34" charset="0"/>
              </a:rPr>
              <a:t>The ICB wants to include more Voluntary, Community and Social Enterprises to support children from low and income families.</a:t>
            </a:r>
          </a:p>
          <a:p>
            <a:pPr lvl="1"/>
            <a:r>
              <a:rPr lang="en-GB" sz="1400" dirty="0">
                <a:latin typeface="Arial" panose="020B0604020202020204" pitchFamily="34" charset="0"/>
                <a:cs typeface="Arial" panose="020B0604020202020204" pitchFamily="34" charset="0"/>
              </a:rPr>
              <a:t>Identify and discuss which partners are taking part in the ICB?</a:t>
            </a:r>
          </a:p>
          <a:p>
            <a:pPr lvl="1"/>
            <a:r>
              <a:rPr lang="en-GB" sz="1400" dirty="0">
                <a:latin typeface="Arial" panose="020B0604020202020204" pitchFamily="34" charset="0"/>
                <a:cs typeface="Arial" panose="020B0604020202020204" pitchFamily="34" charset="0"/>
              </a:rPr>
              <a:t>Identify and discuss which outcomes they should formulate?</a:t>
            </a:r>
          </a:p>
          <a:p>
            <a:pPr lvl="1"/>
            <a:r>
              <a:rPr lang="en-GB" sz="1400" dirty="0">
                <a:latin typeface="Arial" panose="020B0604020202020204" pitchFamily="34" charset="0"/>
                <a:cs typeface="Arial" panose="020B0604020202020204" pitchFamily="34" charset="0"/>
              </a:rPr>
              <a:t>Identify and discuss an approach to include which VCSEs?</a:t>
            </a:r>
          </a:p>
          <a:p>
            <a:pPr lvl="1"/>
            <a:r>
              <a:rPr lang="en-GB" sz="1400" dirty="0">
                <a:latin typeface="Arial" panose="020B0604020202020204" pitchFamily="34" charset="0"/>
                <a:cs typeface="Arial" panose="020B0604020202020204" pitchFamily="34" charset="0"/>
              </a:rPr>
              <a:t>What will be the expectations of the partners of this partnership?</a:t>
            </a:r>
          </a:p>
          <a:p>
            <a:pPr lvl="1"/>
            <a:r>
              <a:rPr lang="en-GB" sz="1400" dirty="0">
                <a:latin typeface="Arial" panose="020B0604020202020204" pitchFamily="34" charset="0"/>
                <a:cs typeface="Arial" panose="020B0604020202020204" pitchFamily="34" charset="0"/>
              </a:rPr>
              <a:t>Identify which complexities the ICB can encounter?</a:t>
            </a:r>
          </a:p>
          <a:p>
            <a:pPr lvl="1"/>
            <a:endParaRPr lang="en-GB" sz="14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5DCFC0C-20FD-2F9F-D6A7-6606B9F71AA4}"/>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BC7782D8-F988-82B6-09E0-F267F97569CC}"/>
              </a:ext>
            </a:extLst>
          </p:cNvPr>
          <p:cNvSpPr>
            <a:spLocks noGrp="1"/>
          </p:cNvSpPr>
          <p:nvPr>
            <p:ph type="sldNum" sz="quarter" idx="12"/>
          </p:nvPr>
        </p:nvSpPr>
        <p:spPr/>
        <p:txBody>
          <a:bodyPr/>
          <a:lstStyle/>
          <a:p>
            <a:pPr>
              <a:defRPr/>
            </a:pPr>
            <a:fld id="{CD2646EA-3FBA-4312-AF5F-311BA8B2DFAE}" type="slidenum">
              <a:rPr lang="en-GB" altLang="en-US" smtClean="0"/>
              <a:pPr>
                <a:defRPr/>
              </a:pPr>
              <a:t>40</a:t>
            </a:fld>
            <a:endParaRPr lang="en-GB" altLang="en-US"/>
          </a:p>
        </p:txBody>
      </p:sp>
      <p:pic>
        <p:nvPicPr>
          <p:cNvPr id="1026" name="Picture 2" descr="Seminar meeting stock vector. Illustration of bubbles - 50293088">
            <a:extLst>
              <a:ext uri="{FF2B5EF4-FFF2-40B4-BE49-F238E27FC236}">
                <a16:creationId xmlns:a16="http://schemas.microsoft.com/office/drawing/2014/main" id="{5E643A9D-A2F0-27D7-C42D-C25B6C5B5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6257" y="201835"/>
            <a:ext cx="2016224" cy="1426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7107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7FE7D-477B-A38C-747D-132E5756591C}"/>
              </a:ext>
            </a:extLst>
          </p:cNvPr>
          <p:cNvSpPr>
            <a:spLocks noGrp="1"/>
          </p:cNvSpPr>
          <p:nvPr>
            <p:ph type="title"/>
          </p:nvPr>
        </p:nvSpPr>
        <p:spPr/>
        <p:txBody>
          <a:bodyPr/>
          <a:lstStyle/>
          <a:p>
            <a:r>
              <a:rPr lang="en-GB" dirty="0"/>
              <a:t>What did you learn today?</a:t>
            </a:r>
          </a:p>
        </p:txBody>
      </p:sp>
      <p:sp>
        <p:nvSpPr>
          <p:cNvPr id="4" name="Date Placeholder 3">
            <a:extLst>
              <a:ext uri="{FF2B5EF4-FFF2-40B4-BE49-F238E27FC236}">
                <a16:creationId xmlns:a16="http://schemas.microsoft.com/office/drawing/2014/main" id="{7F2F93B7-0BC6-4D33-3314-2D1CD6BB3E12}"/>
              </a:ext>
            </a:extLst>
          </p:cNvPr>
          <p:cNvSpPr>
            <a:spLocks noGrp="1"/>
          </p:cNvSpPr>
          <p:nvPr>
            <p:ph type="dt" sz="half" idx="10"/>
          </p:nvPr>
        </p:nvSpPr>
        <p:spPr/>
        <p:txBody>
          <a:bodyPr/>
          <a:lstStyle/>
          <a:p>
            <a:pPr>
              <a:defRPr/>
            </a:pPr>
            <a:fld id="{5F6C42B4-4545-4B0B-8922-C1BEB82246AC}" type="datetime1">
              <a:rPr lang="en-GB" altLang="en-US" smtClean="0"/>
              <a:pPr>
                <a:defRPr/>
              </a:pPr>
              <a:t>06/02/2026</a:t>
            </a:fld>
            <a:endParaRPr lang="en-GB" altLang="en-US" dirty="0"/>
          </a:p>
        </p:txBody>
      </p:sp>
      <p:sp>
        <p:nvSpPr>
          <p:cNvPr id="5" name="Slide Number Placeholder 4">
            <a:extLst>
              <a:ext uri="{FF2B5EF4-FFF2-40B4-BE49-F238E27FC236}">
                <a16:creationId xmlns:a16="http://schemas.microsoft.com/office/drawing/2014/main" id="{4DEB7EF4-6FB5-FC0A-FF78-BC01F82C2F3B}"/>
              </a:ext>
            </a:extLst>
          </p:cNvPr>
          <p:cNvSpPr>
            <a:spLocks noGrp="1"/>
          </p:cNvSpPr>
          <p:nvPr>
            <p:ph type="sldNum" sz="quarter" idx="12"/>
          </p:nvPr>
        </p:nvSpPr>
        <p:spPr/>
        <p:txBody>
          <a:bodyPr/>
          <a:lstStyle/>
          <a:p>
            <a:pPr>
              <a:defRPr/>
            </a:pPr>
            <a:fld id="{CD2646EA-3FBA-4312-AF5F-311BA8B2DFAE}" type="slidenum">
              <a:rPr lang="en-GB" altLang="en-US" smtClean="0"/>
              <a:pPr>
                <a:defRPr/>
              </a:pPr>
              <a:t>41</a:t>
            </a:fld>
            <a:endParaRPr lang="en-GB" altLang="en-US"/>
          </a:p>
        </p:txBody>
      </p:sp>
      <p:pic>
        <p:nvPicPr>
          <p:cNvPr id="3074" name="Picture 2" descr="What Did You Learn Today? - The Upside Learning Blog">
            <a:extLst>
              <a:ext uri="{FF2B5EF4-FFF2-40B4-BE49-F238E27FC236}">
                <a16:creationId xmlns:a16="http://schemas.microsoft.com/office/drawing/2014/main" id="{98432923-8F7A-2098-C9C6-319E59DFCC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250" y="1762125"/>
            <a:ext cx="5905500"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14691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96E7E36-AFCE-1F46-4D3E-2DE71D34AD30}"/>
              </a:ext>
            </a:extLst>
          </p:cNvPr>
          <p:cNvSpPr>
            <a:spLocks noGrp="1"/>
          </p:cNvSpPr>
          <p:nvPr>
            <p:ph type="title"/>
          </p:nvPr>
        </p:nvSpPr>
        <p:spPr/>
        <p:txBody>
          <a:bodyPr/>
          <a:lstStyle/>
          <a:p>
            <a:r>
              <a:rPr lang="en-GB" altLang="en-US" dirty="0"/>
              <a:t>References</a:t>
            </a:r>
          </a:p>
        </p:txBody>
      </p:sp>
      <p:sp>
        <p:nvSpPr>
          <p:cNvPr id="32771" name="Content Placeholder 2">
            <a:extLst>
              <a:ext uri="{FF2B5EF4-FFF2-40B4-BE49-F238E27FC236}">
                <a16:creationId xmlns:a16="http://schemas.microsoft.com/office/drawing/2014/main" id="{E49DD31A-0D8E-B61A-DBB0-B61BE164451F}"/>
              </a:ext>
            </a:extLst>
          </p:cNvPr>
          <p:cNvSpPr>
            <a:spLocks noGrp="1"/>
          </p:cNvSpPr>
          <p:nvPr>
            <p:ph idx="1"/>
          </p:nvPr>
        </p:nvSpPr>
        <p:spPr>
          <a:xfrm>
            <a:off x="457200" y="1600200"/>
            <a:ext cx="8229600" cy="3916363"/>
          </a:xfrm>
        </p:spPr>
        <p:txBody>
          <a:bodyPr/>
          <a:lstStyle/>
          <a:p>
            <a:r>
              <a:rPr lang="en-GB" altLang="en-US" sz="1700" dirty="0"/>
              <a:t>BMA (2022). Integrated Care Systems (ICS). https://www.bma.org.uk/advice-and-support/nhs-delivery-and-workforce/integration/integrated-care-systems-icss</a:t>
            </a:r>
          </a:p>
          <a:p>
            <a:r>
              <a:rPr lang="en-GB" altLang="en-US" sz="1700" dirty="0"/>
              <a:t>NHS Confederation. (2022). Integrated Care Systems (ICS): parliamentary briefing. </a:t>
            </a:r>
            <a:r>
              <a:rPr lang="en-GB" altLang="en-US" sz="1700" dirty="0">
                <a:hlinkClick r:id="rId3"/>
              </a:rPr>
              <a:t>https://www.nhsconfed.org/publications/integrated-care-systems-ics</a:t>
            </a:r>
            <a:endParaRPr lang="en-GB" altLang="en-US" sz="1700" dirty="0"/>
          </a:p>
          <a:p>
            <a:r>
              <a:rPr lang="en-GB" altLang="en-US" sz="1700" dirty="0"/>
              <a:t>NHS 75 England. (2020). Integrating care: Next steps to building strong and effective integrated care systems across England. </a:t>
            </a:r>
            <a:r>
              <a:rPr lang="en-GB" altLang="en-US" sz="1700" dirty="0">
                <a:hlinkClick r:id="rId4"/>
              </a:rPr>
              <a:t>https://www.england.nhs.uk/publication/integrating-care-next-steps-to-building-strong-and-effective-integrated-care-systems-across-england/</a:t>
            </a:r>
            <a:endParaRPr lang="en-GB" altLang="en-US" sz="1700" dirty="0"/>
          </a:p>
          <a:p>
            <a:r>
              <a:rPr lang="en-GB" altLang="en-US" sz="1700" dirty="0"/>
              <a:t>NHS England and NHS Improvement. (2020). Integrating Care: Next steps to building strong and effective integrated care systems across England. https://www.england.nhs.uk/wp-content/uploads/2021/01/integrating-care-next-steps-to-building-strong-and-effective-integrated-care-systems.pdf 	</a:t>
            </a:r>
          </a:p>
          <a:p>
            <a:endParaRPr lang="en-GB" altLang="en-US" sz="1700" dirty="0"/>
          </a:p>
          <a:p>
            <a:endParaRPr lang="en-GB" altLang="en-US" sz="1700" dirty="0"/>
          </a:p>
          <a:p>
            <a:endParaRPr lang="en-GB" altLang="en-US" sz="1700" dirty="0"/>
          </a:p>
        </p:txBody>
      </p:sp>
      <p:sp>
        <p:nvSpPr>
          <p:cNvPr id="4" name="Date Placeholder 3">
            <a:extLst>
              <a:ext uri="{FF2B5EF4-FFF2-40B4-BE49-F238E27FC236}">
                <a16:creationId xmlns:a16="http://schemas.microsoft.com/office/drawing/2014/main" id="{98B40B46-E9FF-286D-CFA3-C6940C813E14}"/>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32773" name="Slide Number Placeholder 4">
            <a:extLst>
              <a:ext uri="{FF2B5EF4-FFF2-40B4-BE49-F238E27FC236}">
                <a16:creationId xmlns:a16="http://schemas.microsoft.com/office/drawing/2014/main" id="{DE8E56BE-3359-5707-00C4-913379B9A54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DCD58C-2B66-46D1-A54E-860594CAFB7D}" type="slidenum">
              <a:rPr lang="en-GB" altLang="en-US" smtClean="0">
                <a:solidFill>
                  <a:srgbClr val="898989"/>
                </a:solidFill>
                <a:latin typeface="Myriad Pro"/>
              </a:rPr>
              <a:pPr/>
              <a:t>42</a:t>
            </a:fld>
            <a:endParaRPr lang="en-GB" altLang="en-US">
              <a:solidFill>
                <a:srgbClr val="898989"/>
              </a:solidFill>
              <a:latin typeface="Myriad Pro"/>
            </a:endParaRP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896E7E36-AFCE-1F46-4D3E-2DE71D34AD30}"/>
              </a:ext>
            </a:extLst>
          </p:cNvPr>
          <p:cNvSpPr>
            <a:spLocks noGrp="1"/>
          </p:cNvSpPr>
          <p:nvPr>
            <p:ph type="title"/>
          </p:nvPr>
        </p:nvSpPr>
        <p:spPr/>
        <p:txBody>
          <a:bodyPr/>
          <a:lstStyle/>
          <a:p>
            <a:r>
              <a:rPr lang="en-GB" altLang="en-US" dirty="0"/>
              <a:t>References</a:t>
            </a:r>
          </a:p>
        </p:txBody>
      </p:sp>
      <p:sp>
        <p:nvSpPr>
          <p:cNvPr id="32771" name="Content Placeholder 2">
            <a:extLst>
              <a:ext uri="{FF2B5EF4-FFF2-40B4-BE49-F238E27FC236}">
                <a16:creationId xmlns:a16="http://schemas.microsoft.com/office/drawing/2014/main" id="{E49DD31A-0D8E-B61A-DBB0-B61BE164451F}"/>
              </a:ext>
            </a:extLst>
          </p:cNvPr>
          <p:cNvSpPr>
            <a:spLocks noGrp="1"/>
          </p:cNvSpPr>
          <p:nvPr>
            <p:ph idx="1"/>
          </p:nvPr>
        </p:nvSpPr>
        <p:spPr>
          <a:xfrm>
            <a:off x="457200" y="1600200"/>
            <a:ext cx="8229600" cy="3916363"/>
          </a:xfrm>
        </p:spPr>
        <p:txBody>
          <a:bodyPr/>
          <a:lstStyle/>
          <a:p>
            <a:r>
              <a:rPr lang="en-GB" altLang="en-US" sz="1700" dirty="0"/>
              <a:t>Kings Fund. (2022). Provider collaboratives: explaining their role in system working. https://www.kingsfund.org.uk/publications/provider-collaboratives	</a:t>
            </a:r>
          </a:p>
          <a:p>
            <a:endParaRPr lang="en-GB" altLang="en-US" sz="1700" dirty="0"/>
          </a:p>
          <a:p>
            <a:endParaRPr lang="en-GB" altLang="en-US" sz="1700" dirty="0"/>
          </a:p>
          <a:p>
            <a:endParaRPr lang="en-GB" altLang="en-US" sz="1700" dirty="0"/>
          </a:p>
        </p:txBody>
      </p:sp>
      <p:sp>
        <p:nvSpPr>
          <p:cNvPr id="4" name="Date Placeholder 3">
            <a:extLst>
              <a:ext uri="{FF2B5EF4-FFF2-40B4-BE49-F238E27FC236}">
                <a16:creationId xmlns:a16="http://schemas.microsoft.com/office/drawing/2014/main" id="{98B40B46-E9FF-286D-CFA3-C6940C813E14}"/>
              </a:ext>
            </a:extLst>
          </p:cNvPr>
          <p:cNvSpPr>
            <a:spLocks noGrp="1"/>
          </p:cNvSpPr>
          <p:nvPr>
            <p:ph type="dt" sz="quarter" idx="10"/>
          </p:nvPr>
        </p:nvSpPr>
        <p:spPr/>
        <p:txBody>
          <a:bodyPr/>
          <a:lstStyle/>
          <a:p>
            <a:pPr>
              <a:defRPr/>
            </a:pPr>
            <a:fld id="{B0F4EA53-DAB4-4B12-893E-CC974D2B91F8}" type="datetime1">
              <a:rPr lang="en-GB" altLang="en-US" smtClean="0"/>
              <a:pPr>
                <a:defRPr/>
              </a:pPr>
              <a:t>06/02/2026</a:t>
            </a:fld>
            <a:endParaRPr lang="en-GB" altLang="en-US" dirty="0"/>
          </a:p>
        </p:txBody>
      </p:sp>
      <p:sp>
        <p:nvSpPr>
          <p:cNvPr id="32773" name="Slide Number Placeholder 4">
            <a:extLst>
              <a:ext uri="{FF2B5EF4-FFF2-40B4-BE49-F238E27FC236}">
                <a16:creationId xmlns:a16="http://schemas.microsoft.com/office/drawing/2014/main" id="{DE8E56BE-3359-5707-00C4-913379B9A54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DCD58C-2B66-46D1-A54E-860594CAFB7D}" type="slidenum">
              <a:rPr lang="en-GB" altLang="en-US" smtClean="0">
                <a:solidFill>
                  <a:srgbClr val="898989"/>
                </a:solidFill>
                <a:latin typeface="Myriad Pro"/>
              </a:rPr>
              <a:pPr/>
              <a:t>43</a:t>
            </a:fld>
            <a:endParaRPr lang="en-GB" altLang="en-US">
              <a:solidFill>
                <a:srgbClr val="898989"/>
              </a:solidFill>
              <a:latin typeface="Myriad Pro"/>
            </a:endParaRPr>
          </a:p>
        </p:txBody>
      </p:sp>
    </p:spTree>
    <p:extLst>
      <p:ext uri="{BB962C8B-B14F-4D97-AF65-F5344CB8AC3E}">
        <p14:creationId xmlns:p14="http://schemas.microsoft.com/office/powerpoint/2010/main" val="41729218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0</TotalTime>
  <Words>2600</Words>
  <Application>Microsoft Office PowerPoint</Application>
  <PresentationFormat>On-screen Show (4:3)</PresentationFormat>
  <Paragraphs>360</Paragraphs>
  <Slides>43</Slides>
  <Notes>42</Notes>
  <HiddenSlides>1</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43</vt:i4>
      </vt:variant>
    </vt:vector>
  </HeadingPairs>
  <TitlesOfParts>
    <vt:vector size="55" baseType="lpstr">
      <vt:lpstr>ColumbusMTStd-Regular</vt:lpstr>
      <vt:lpstr>GDS Transport</vt:lpstr>
      <vt:lpstr>Myriad Pro</vt:lpstr>
      <vt:lpstr>Arial</vt:lpstr>
      <vt:lpstr>Calibri</vt:lpstr>
      <vt:lpstr>Lato</vt:lpstr>
      <vt:lpstr>Symbol</vt:lpstr>
      <vt:lpstr>Times New Roman</vt:lpstr>
      <vt:lpstr>Verdana</vt:lpstr>
      <vt:lpstr>Wingdings</vt:lpstr>
      <vt:lpstr>20140311PresentationUWTSDTemplate</vt:lpstr>
      <vt:lpstr>1_20140311PresentationUWTSDTemplate</vt:lpstr>
      <vt:lpstr>  Service Integration and Partnership Working      </vt:lpstr>
      <vt:lpstr>Module aims</vt:lpstr>
      <vt:lpstr> Learning Outcomes  </vt:lpstr>
      <vt:lpstr>Session objectives</vt:lpstr>
      <vt:lpstr>PowerPoint Presentation</vt:lpstr>
      <vt:lpstr>Rationale for integrated services (1)</vt:lpstr>
      <vt:lpstr>Rationale for integrated services (2)</vt:lpstr>
      <vt:lpstr>The rationale of the people</vt:lpstr>
      <vt:lpstr>Relevance to practice</vt:lpstr>
      <vt:lpstr>PowerPoint Presentation</vt:lpstr>
      <vt:lpstr>PowerPoint Presentation</vt:lpstr>
      <vt:lpstr>Older policies/ legislation</vt:lpstr>
      <vt:lpstr>Sustainability and Transformation Partnership (STP) </vt:lpstr>
      <vt:lpstr>Vanguard sites new care model program (2015)</vt:lpstr>
      <vt:lpstr>Implementation Transformation Fund Kings Fund &amp; Health Foundation (2015)</vt:lpstr>
      <vt:lpstr>Hence, </vt:lpstr>
      <vt:lpstr>PowerPoint Presentation</vt:lpstr>
      <vt:lpstr>First test your understanding of jargon? (1)</vt:lpstr>
      <vt:lpstr>First test your understanding of jargon? (2)</vt:lpstr>
      <vt:lpstr>Relevant Laws &amp; Legislation</vt:lpstr>
      <vt:lpstr>4 Policy levers for integration</vt:lpstr>
      <vt:lpstr>The Integrated Care System</vt:lpstr>
      <vt:lpstr>Integrated Care Systems (ICS)</vt:lpstr>
      <vt:lpstr>42 Integrated Care Systems - UK</vt:lpstr>
      <vt:lpstr>Integrated Care Systems (ICS)</vt:lpstr>
      <vt:lpstr>Integrated Care System (ICS) &amp; Partnerships</vt:lpstr>
      <vt:lpstr>Guiding principles provider collaboratives</vt:lpstr>
      <vt:lpstr>Principles the ICS must meet</vt:lpstr>
      <vt:lpstr>What does it mean for patients</vt:lpstr>
      <vt:lpstr>Integrated Care Partnerships (ICPs) (1)</vt:lpstr>
      <vt:lpstr>Integrated Care Partnerships (ICPs) (2)</vt:lpstr>
      <vt:lpstr>Integrated care boards (ICBs) (1)</vt:lpstr>
      <vt:lpstr>Integrated care boards (ICBs) (2)</vt:lpstr>
      <vt:lpstr>Expectations of ICS, ICBs, ICPs</vt:lpstr>
      <vt:lpstr>What is the difference between an ICP and an ICB? </vt:lpstr>
      <vt:lpstr>People and organisations to consider involving (1) preparation of areas integrated care strategy</vt:lpstr>
      <vt:lpstr>People and organisations to consider involving (2) preparation of areas integrated care strategy</vt:lpstr>
      <vt:lpstr>Expectations from adult social care providers (ASC)</vt:lpstr>
      <vt:lpstr>Expectations from VSCEs</vt:lpstr>
      <vt:lpstr>SEMINAR SESSION</vt:lpstr>
      <vt:lpstr>What did you learn today?</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284</cp:revision>
  <cp:lastPrinted>1601-01-01T00:00:00Z</cp:lastPrinted>
  <dcterms:created xsi:type="dcterms:W3CDTF">2002-10-07T19:43:58Z</dcterms:created>
  <dcterms:modified xsi:type="dcterms:W3CDTF">2026-02-06T15:43:47Z</dcterms:modified>
</cp:coreProperties>
</file>