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14"/>
  </p:notesMasterIdLst>
  <p:sldIdLst>
    <p:sldId id="256" r:id="rId2"/>
    <p:sldId id="259" r:id="rId3"/>
    <p:sldId id="260" r:id="rId4"/>
    <p:sldId id="261" r:id="rId5"/>
    <p:sldId id="262" r:id="rId6"/>
    <p:sldId id="263" r:id="rId7"/>
    <p:sldId id="264" r:id="rId8"/>
    <p:sldId id="265" r:id="rId9"/>
    <p:sldId id="266" r:id="rId10"/>
    <p:sldId id="267" r:id="rId11"/>
    <p:sldId id="268"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77114" autoAdjust="0"/>
  </p:normalViewPr>
  <p:slideViewPr>
    <p:cSldViewPr snapToGrid="0">
      <p:cViewPr varScale="1">
        <p:scale>
          <a:sx n="88" d="100"/>
          <a:sy n="88" d="100"/>
        </p:scale>
        <p:origin x="118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4BCA65F4-282C-402E-ACD9-7C0D7C26D940}"/>
    <pc:docChg chg="undo custSel addSld modSld">
      <pc:chgData name="Laura Knight" userId="fcc6b1b8-7f69-4c06-9fd3-1a1553b3cd99" providerId="ADAL" clId="{4BCA65F4-282C-402E-ACD9-7C0D7C26D940}" dt="2022-03-14T09:34:30.857" v="27" actId="114"/>
      <pc:docMkLst>
        <pc:docMk/>
      </pc:docMkLst>
      <pc:sldChg chg="addSp delSp modSp new mod modNotesTx">
        <pc:chgData name="Laura Knight" userId="fcc6b1b8-7f69-4c06-9fd3-1a1553b3cd99" providerId="ADAL" clId="{4BCA65F4-282C-402E-ACD9-7C0D7C26D940}" dt="2022-03-14T09:34:30.857" v="27" actId="114"/>
        <pc:sldMkLst>
          <pc:docMk/>
          <pc:sldMk cId="3626119230" sldId="268"/>
        </pc:sldMkLst>
        <pc:spChg chg="mod">
          <ac:chgData name="Laura Knight" userId="fcc6b1b8-7f69-4c06-9fd3-1a1553b3cd99" providerId="ADAL" clId="{4BCA65F4-282C-402E-ACD9-7C0D7C26D940}" dt="2022-03-14T09:31:04.276" v="2" actId="20577"/>
          <ac:spMkLst>
            <pc:docMk/>
            <pc:sldMk cId="3626119230" sldId="268"/>
            <ac:spMk id="2" creationId="{DC704452-0E7E-4636-A86A-D36699DB3A19}"/>
          </ac:spMkLst>
        </pc:spChg>
        <pc:spChg chg="add del">
          <ac:chgData name="Laura Knight" userId="fcc6b1b8-7f69-4c06-9fd3-1a1553b3cd99" providerId="ADAL" clId="{4BCA65F4-282C-402E-ACD9-7C0D7C26D940}" dt="2022-03-14T09:33:14.676" v="5"/>
          <ac:spMkLst>
            <pc:docMk/>
            <pc:sldMk cId="3626119230" sldId="268"/>
            <ac:spMk id="3" creationId="{8DE34C13-94F8-44C0-B5EF-CB1AC815A1A9}"/>
          </ac:spMkLst>
        </pc:spChg>
        <pc:spChg chg="add del mod">
          <ac:chgData name="Laura Knight" userId="fcc6b1b8-7f69-4c06-9fd3-1a1553b3cd99" providerId="ADAL" clId="{4BCA65F4-282C-402E-ACD9-7C0D7C26D940}" dt="2022-03-14T09:33:10.634" v="4"/>
          <ac:spMkLst>
            <pc:docMk/>
            <pc:sldMk cId="3626119230" sldId="268"/>
            <ac:spMk id="4" creationId="{8D48948C-9779-4C84-9BB1-3EA1C2207893}"/>
          </ac:spMkLst>
        </pc:spChg>
        <pc:spChg chg="add del mod">
          <ac:chgData name="Laura Knight" userId="fcc6b1b8-7f69-4c06-9fd3-1a1553b3cd99" providerId="ADAL" clId="{4BCA65F4-282C-402E-ACD9-7C0D7C26D940}" dt="2022-03-14T09:33:45.672" v="16" actId="478"/>
          <ac:spMkLst>
            <pc:docMk/>
            <pc:sldMk cId="3626119230" sldId="268"/>
            <ac:spMk id="5" creationId="{9551F892-D5B9-402C-A69E-722C9281E0F7}"/>
          </ac:spMkLst>
        </pc:spChg>
        <pc:spChg chg="add mod">
          <ac:chgData name="Laura Knight" userId="fcc6b1b8-7f69-4c06-9fd3-1a1553b3cd99" providerId="ADAL" clId="{4BCA65F4-282C-402E-ACD9-7C0D7C26D940}" dt="2022-03-14T09:34:30.857" v="27" actId="114"/>
          <ac:spMkLst>
            <pc:docMk/>
            <pc:sldMk cId="3626119230" sldId="268"/>
            <ac:spMk id="6" creationId="{8EFBE957-471A-474D-93D9-4227279821AF}"/>
          </ac:spMkLst>
        </pc:spChg>
        <pc:spChg chg="add del mod">
          <ac:chgData name="Laura Knight" userId="fcc6b1b8-7f69-4c06-9fd3-1a1553b3cd99" providerId="ADAL" clId="{4BCA65F4-282C-402E-ACD9-7C0D7C26D940}" dt="2022-03-14T09:34:06.538" v="21" actId="478"/>
          <ac:spMkLst>
            <pc:docMk/>
            <pc:sldMk cId="3626119230" sldId="268"/>
            <ac:spMk id="7" creationId="{002E0D8C-7F9D-4807-A1FB-D1AE0A86286C}"/>
          </ac:spMkLst>
        </pc:spChg>
        <pc:spChg chg="add mod">
          <ac:chgData name="Laura Knight" userId="fcc6b1b8-7f69-4c06-9fd3-1a1553b3cd99" providerId="ADAL" clId="{4BCA65F4-282C-402E-ACD9-7C0D7C26D940}" dt="2022-03-14T09:34:17.058" v="25" actId="1076"/>
          <ac:spMkLst>
            <pc:docMk/>
            <pc:sldMk cId="3626119230" sldId="268"/>
            <ac:spMk id="8" creationId="{6A034608-FA36-4E28-A709-092B40C6D0E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82868-2590-45E8-8382-D9B31F08CDCF}" type="datetimeFigureOut">
              <a:rPr lang="en-GB" smtClean="0"/>
              <a:t>14/03/2022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7DC93E-9ECA-4C75-8FA2-F7BA5AB19FE1}" type="slidenum">
              <a:rPr lang="en-GB" smtClean="0"/>
              <a:t>‹#›</a:t>
            </a:fld>
            <a:endParaRPr lang="en-GB"/>
          </a:p>
        </p:txBody>
      </p:sp>
    </p:spTree>
    <p:extLst>
      <p:ext uri="{BB962C8B-B14F-4D97-AF65-F5344CB8AC3E}">
        <p14:creationId xmlns:p14="http://schemas.microsoft.com/office/powerpoint/2010/main" val="1827579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E25B268-BADF-4F34-ADD8-7C7FEB3BB8AB}" type="slidenum">
              <a:rPr lang="en-GB" smtClean="0"/>
              <a:t>3</a:t>
            </a:fld>
            <a:endParaRPr lang="en-GB"/>
          </a:p>
        </p:txBody>
      </p:sp>
    </p:spTree>
    <p:extLst>
      <p:ext uri="{BB962C8B-B14F-4D97-AF65-F5344CB8AC3E}">
        <p14:creationId xmlns:p14="http://schemas.microsoft.com/office/powerpoint/2010/main" val="8694411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E25B268-BADF-4F34-ADD8-7C7FEB3BB8AB}" type="slidenum">
              <a:rPr lang="en-GB" smtClean="0"/>
              <a:t>4</a:t>
            </a:fld>
            <a:endParaRPr lang="en-GB"/>
          </a:p>
        </p:txBody>
      </p:sp>
    </p:spTree>
    <p:extLst>
      <p:ext uri="{BB962C8B-B14F-4D97-AF65-F5344CB8AC3E}">
        <p14:creationId xmlns:p14="http://schemas.microsoft.com/office/powerpoint/2010/main" val="2839308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E25B268-BADF-4F34-ADD8-7C7FEB3BB8AB}" type="slidenum">
              <a:rPr lang="en-GB" smtClean="0"/>
              <a:t>5</a:t>
            </a:fld>
            <a:endParaRPr lang="en-GB"/>
          </a:p>
        </p:txBody>
      </p:sp>
    </p:spTree>
    <p:extLst>
      <p:ext uri="{BB962C8B-B14F-4D97-AF65-F5344CB8AC3E}">
        <p14:creationId xmlns:p14="http://schemas.microsoft.com/office/powerpoint/2010/main" val="625650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6</a:t>
            </a:fld>
            <a:endParaRPr lang="en-GB"/>
          </a:p>
        </p:txBody>
      </p:sp>
    </p:spTree>
    <p:extLst>
      <p:ext uri="{BB962C8B-B14F-4D97-AF65-F5344CB8AC3E}">
        <p14:creationId xmlns:p14="http://schemas.microsoft.com/office/powerpoint/2010/main" val="4235784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7</a:t>
            </a:fld>
            <a:endParaRPr lang="en-GB"/>
          </a:p>
        </p:txBody>
      </p:sp>
    </p:spTree>
    <p:extLst>
      <p:ext uri="{BB962C8B-B14F-4D97-AF65-F5344CB8AC3E}">
        <p14:creationId xmlns:p14="http://schemas.microsoft.com/office/powerpoint/2010/main" val="4209195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25B268-BADF-4F34-ADD8-7C7FEB3BB8AB}" type="slidenum">
              <a:rPr lang="en-GB" smtClean="0"/>
              <a:t>8</a:t>
            </a:fld>
            <a:endParaRPr lang="en-GB"/>
          </a:p>
        </p:txBody>
      </p:sp>
    </p:spTree>
    <p:extLst>
      <p:ext uri="{BB962C8B-B14F-4D97-AF65-F5344CB8AC3E}">
        <p14:creationId xmlns:p14="http://schemas.microsoft.com/office/powerpoint/2010/main" val="2953030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5"/>
                </a:solidFill>
                <a:effectLst/>
                <a:latin typeface="Verdana" panose="020B0604030504040204" pitchFamily="34" charset="0"/>
              </a:rPr>
              <a:t>The applicants decided to organise a demonstration in front of a hotel where a reception, which was being attended by the Romanian and Hungarian Prime Minsters, was being held. They did not inform the police about their intentions. On the day of the reception approximately 150 persons, including the applicants, assembled in front of the hotel. The police were also present. There was a sharp noise, whereupon the police decided to disband the assembly, considering that it constituted a risk to the security of the reception. The applicants sought judicial review of the action of the police, requesting the district court to declare it unlawful. They submitted, inter alia, that the demonstration had been totally peaceful and its only aim had been to express their opinion. Moreover, the applicants pointed out that it had obviously been impossible to inform the police about the assembly three days in advance, as required by domestic legislation, because one of the Prime Minister's had only announced his intention to attend the reception the day before. The district court dismissed the applicants' action declaring the police measures lawful. The district court basing their decision on the applicants' lack of prior notice, noted that the duty to inform the police about such meetings was applicable to every type of demonstration, including spontaneous ones. The applicants unsuccessfully appealed. The applicants then lodged an unsuccessful petition for review with the Supreme Court. The applicants complained to the European Court of Human Rights that their right to peaceful assembly under art 11 of the European Convention on Human Rights had been violated. The Government did not dispute that the dispersal of the applicants' demonstration interfered with the exercise of the applicants' rights under that provision. However, they contended that the interference was justified under the second paragraph of art 11.</a:t>
            </a:r>
            <a:endParaRPr lang="en-GB" dirty="0"/>
          </a:p>
        </p:txBody>
      </p:sp>
      <p:sp>
        <p:nvSpPr>
          <p:cNvPr id="4" name="Slide Number Placeholder 3"/>
          <p:cNvSpPr>
            <a:spLocks noGrp="1"/>
          </p:cNvSpPr>
          <p:nvPr>
            <p:ph type="sldNum" sz="quarter" idx="5"/>
          </p:nvPr>
        </p:nvSpPr>
        <p:spPr/>
        <p:txBody>
          <a:bodyPr/>
          <a:lstStyle/>
          <a:p>
            <a:fld id="{A47DC93E-9ECA-4C75-8FA2-F7BA5AB19FE1}" type="slidenum">
              <a:rPr lang="en-GB" smtClean="0"/>
              <a:t>10</a:t>
            </a:fld>
            <a:endParaRPr lang="en-GB"/>
          </a:p>
        </p:txBody>
      </p:sp>
    </p:spTree>
    <p:extLst>
      <p:ext uri="{BB962C8B-B14F-4D97-AF65-F5344CB8AC3E}">
        <p14:creationId xmlns:p14="http://schemas.microsoft.com/office/powerpoint/2010/main" val="2696232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b="0" i="0" dirty="0">
              <a:solidFill>
                <a:srgbClr val="222222"/>
              </a:solidFill>
              <a:effectLst/>
              <a:latin typeface="Lora" pitchFamily="2" charset="0"/>
            </a:endParaRPr>
          </a:p>
          <a:p>
            <a:pPr algn="ctr"/>
            <a:r>
              <a:rPr lang="en-GB" b="1" i="0" dirty="0">
                <a:solidFill>
                  <a:srgbClr val="222222"/>
                </a:solidFill>
                <a:effectLst/>
                <a:latin typeface="Open Sans" panose="020B0606030504020204" pitchFamily="34" charset="0"/>
              </a:rPr>
              <a:t>Austin and Others v The United Kingdom: ECHR 15 Mar 2012</a:t>
            </a:r>
          </a:p>
          <a:p>
            <a:pPr algn="l"/>
            <a:r>
              <a:rPr lang="en-GB" b="0" i="0" dirty="0">
                <a:solidFill>
                  <a:srgbClr val="222222"/>
                </a:solidFill>
                <a:effectLst/>
                <a:latin typeface="Lora" pitchFamily="2" charset="0"/>
              </a:rPr>
              <a:t>Grand Chamber – The applicants complained that their restriction within a police cordon (a measure known as ‘</a:t>
            </a:r>
            <a:r>
              <a:rPr lang="en-GB" b="0" i="0" dirty="0" err="1">
                <a:solidFill>
                  <a:srgbClr val="222222"/>
                </a:solidFill>
                <a:effectLst/>
                <a:latin typeface="Lora" pitchFamily="2" charset="0"/>
              </a:rPr>
              <a:t>kettling</a:t>
            </a:r>
            <a:r>
              <a:rPr lang="en-GB" b="0" i="0" dirty="0">
                <a:solidFill>
                  <a:srgbClr val="222222"/>
                </a:solidFill>
                <a:effectLst/>
                <a:latin typeface="Lora" pitchFamily="2" charset="0"/>
              </a:rPr>
              <a:t>’) for up to seven hours during the course of a demonstration in central London amounted to a deprivation of their liberty in breach of Article 5-1 of the Convention.</a:t>
            </a:r>
            <a:br>
              <a:rPr lang="en-GB" b="0" i="0" dirty="0">
                <a:solidFill>
                  <a:srgbClr val="222222"/>
                </a:solidFill>
                <a:effectLst/>
                <a:latin typeface="Lora" pitchFamily="2" charset="0"/>
              </a:rPr>
            </a:br>
            <a:r>
              <a:rPr lang="en-GB" b="0" i="0" dirty="0">
                <a:solidFill>
                  <a:srgbClr val="222222"/>
                </a:solidFill>
                <a:effectLst/>
                <a:latin typeface="Lora" pitchFamily="2" charset="0"/>
              </a:rPr>
              <a:t>Held: Public order containment for several hours did not to infringe article 5. In reaching its conclusions it could take into account the type and manner of implementation of the measure in question and the fact that the implementation of restrictions on freedom of movement or liberty were in the interests of the common good. It noted that it did not consider that: ‘Commonly occurring restrictions on movement, so long as they are rendered unavoidable as a result of circumstances beyond the control of the authorities and are necessary to avert a real risk of serious injury or damage, and are kept to a minimum required for that purpose can properly be described as ‘deprivations of liberty’.’</a:t>
            </a:r>
            <a:br>
              <a:rPr lang="en-GB" b="0" i="0" dirty="0">
                <a:solidFill>
                  <a:srgbClr val="222222"/>
                </a:solidFill>
                <a:effectLst/>
                <a:latin typeface="Lora" pitchFamily="2" charset="0"/>
              </a:rPr>
            </a:br>
            <a:r>
              <a:rPr lang="en-GB" b="0" i="0" dirty="0">
                <a:solidFill>
                  <a:srgbClr val="222222"/>
                </a:solidFill>
                <a:effectLst/>
                <a:latin typeface="Lora" pitchFamily="2" charset="0"/>
              </a:rPr>
              <a:t>‘ . . article 5(1) is not concerned with mere restrictions on liberty of movement, which are governed by article 2 of Protocol No 4. In order to determine whether someone has been ‘deprived of his liberty’ within the meaning of article 5(1), the starting point must be his concrete situation and account must be taken of a whole range of criteria such as the type, duration, effects and manner of implementation of the measure in question. The difference between deprivation of and restriction upon liberty is one of degree or intensity, and not of nature or substance.’</a:t>
            </a:r>
          </a:p>
          <a:p>
            <a:endParaRPr lang="en-GB" dirty="0"/>
          </a:p>
        </p:txBody>
      </p:sp>
      <p:sp>
        <p:nvSpPr>
          <p:cNvPr id="4" name="Slide Number Placeholder 3"/>
          <p:cNvSpPr>
            <a:spLocks noGrp="1"/>
          </p:cNvSpPr>
          <p:nvPr>
            <p:ph type="sldNum" sz="quarter" idx="5"/>
          </p:nvPr>
        </p:nvSpPr>
        <p:spPr/>
        <p:txBody>
          <a:bodyPr/>
          <a:lstStyle/>
          <a:p>
            <a:fld id="{A47DC93E-9ECA-4C75-8FA2-F7BA5AB19FE1}" type="slidenum">
              <a:rPr lang="en-GB" smtClean="0"/>
              <a:t>11</a:t>
            </a:fld>
            <a:endParaRPr lang="en-GB"/>
          </a:p>
        </p:txBody>
      </p:sp>
    </p:spTree>
    <p:extLst>
      <p:ext uri="{BB962C8B-B14F-4D97-AF65-F5344CB8AC3E}">
        <p14:creationId xmlns:p14="http://schemas.microsoft.com/office/powerpoint/2010/main" val="2056717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3/14/2022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1286167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3/14/2022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2" r:id="rId1"/>
    <p:sldLayoutId id="2147483843" r:id="rId2"/>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bing.com/videos/search?q=ukraine+protests+2022+london&amp;&amp;view=detail&amp;mid=ADCE344484D681DE1B6BADCE344484D681DE1B6B&amp;&amp;FORM=VRDGAR&amp;ru=%2Fvideos%2Fsearch%3Fq%3Dukraine%2Bprotests%2B2022%2Blondon%26FORM%3DHDRSC4"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7" name="Picture 3" descr="A close-up of a wave&#10;&#10;Description automatically generated with low confidence">
            <a:extLst>
              <a:ext uri="{FF2B5EF4-FFF2-40B4-BE49-F238E27FC236}">
                <a16:creationId xmlns:a16="http://schemas.microsoft.com/office/drawing/2014/main" id="{587C13A3-CE83-4084-8B39-2F257FFFCD9D}"/>
              </a:ext>
            </a:extLst>
          </p:cNvPr>
          <p:cNvPicPr>
            <a:picLocks noChangeAspect="1"/>
          </p:cNvPicPr>
          <p:nvPr/>
        </p:nvPicPr>
        <p:blipFill rotWithShape="1">
          <a:blip r:embed="rId2"/>
          <a:srcRect t="12791"/>
          <a:stretch/>
        </p:blipFill>
        <p:spPr>
          <a:xfrm>
            <a:off x="20" y="-1"/>
            <a:ext cx="12191979" cy="6858001"/>
          </a:xfrm>
          <a:custGeom>
            <a:avLst/>
            <a:gdLst/>
            <a:ahLst/>
            <a:cxnLst/>
            <a:rect l="l" t="t" r="r" b="b"/>
            <a:pathLst>
              <a:path w="12192000" h="6858000">
                <a:moveTo>
                  <a:pt x="0" y="0"/>
                </a:moveTo>
                <a:lnTo>
                  <a:pt x="12192000" y="0"/>
                </a:lnTo>
                <a:lnTo>
                  <a:pt x="12192000" y="529223"/>
                </a:lnTo>
                <a:lnTo>
                  <a:pt x="11953979" y="541759"/>
                </a:lnTo>
                <a:cubicBezTo>
                  <a:pt x="11205478" y="591203"/>
                  <a:pt x="10431054" y="699982"/>
                  <a:pt x="9651089" y="827627"/>
                </a:cubicBezTo>
                <a:cubicBezTo>
                  <a:pt x="7233991" y="1222984"/>
                  <a:pt x="6590499" y="2476708"/>
                  <a:pt x="6133345" y="3948664"/>
                </a:cubicBezTo>
                <a:cubicBezTo>
                  <a:pt x="5827390" y="4934281"/>
                  <a:pt x="5572190" y="5830059"/>
                  <a:pt x="6876220" y="6551721"/>
                </a:cubicBezTo>
                <a:cubicBezTo>
                  <a:pt x="7059065" y="6652933"/>
                  <a:pt x="7253882" y="6741181"/>
                  <a:pt x="7457481" y="6819371"/>
                </a:cubicBezTo>
                <a:lnTo>
                  <a:pt x="7563875" y="6858000"/>
                </a:lnTo>
                <a:lnTo>
                  <a:pt x="0" y="6858000"/>
                </a:lnTo>
                <a:close/>
              </a:path>
            </a:pathLst>
          </a:custGeom>
        </p:spPr>
      </p:pic>
      <p:sp>
        <p:nvSpPr>
          <p:cNvPr id="2" name="Title 1">
            <a:extLst>
              <a:ext uri="{FF2B5EF4-FFF2-40B4-BE49-F238E27FC236}">
                <a16:creationId xmlns:a16="http://schemas.microsoft.com/office/drawing/2014/main" id="{C765A13E-DC7A-43D5-9359-62F074D1C118}"/>
              </a:ext>
            </a:extLst>
          </p:cNvPr>
          <p:cNvSpPr>
            <a:spLocks noGrp="1"/>
          </p:cNvSpPr>
          <p:nvPr>
            <p:ph type="ctrTitle"/>
          </p:nvPr>
        </p:nvSpPr>
        <p:spPr>
          <a:xfrm>
            <a:off x="7620000" y="2299787"/>
            <a:ext cx="3810000" cy="2286000"/>
          </a:xfrm>
        </p:spPr>
        <p:txBody>
          <a:bodyPr>
            <a:normAutofit/>
          </a:bodyPr>
          <a:lstStyle/>
          <a:p>
            <a:pPr algn="l"/>
            <a:r>
              <a:rPr lang="en-GB" sz="4400"/>
              <a:t>Freedom of assembly and association</a:t>
            </a:r>
          </a:p>
        </p:txBody>
      </p:sp>
      <p:sp>
        <p:nvSpPr>
          <p:cNvPr id="3" name="Subtitle 2">
            <a:extLst>
              <a:ext uri="{FF2B5EF4-FFF2-40B4-BE49-F238E27FC236}">
                <a16:creationId xmlns:a16="http://schemas.microsoft.com/office/drawing/2014/main" id="{63C50D46-DC7D-45A5-888F-98F4EEC9B6AB}"/>
              </a:ext>
            </a:extLst>
          </p:cNvPr>
          <p:cNvSpPr>
            <a:spLocks noGrp="1"/>
          </p:cNvSpPr>
          <p:nvPr>
            <p:ph type="subTitle" idx="1"/>
          </p:nvPr>
        </p:nvSpPr>
        <p:spPr>
          <a:xfrm>
            <a:off x="7620000" y="4571999"/>
            <a:ext cx="3810000" cy="1524000"/>
          </a:xfrm>
        </p:spPr>
        <p:txBody>
          <a:bodyPr anchor="b">
            <a:normAutofit/>
          </a:bodyPr>
          <a:lstStyle/>
          <a:p>
            <a:pPr algn="l"/>
            <a:r>
              <a:rPr lang="en-GB" dirty="0"/>
              <a:t>Public law workshop</a:t>
            </a:r>
          </a:p>
        </p:txBody>
      </p:sp>
    </p:spTree>
    <p:extLst>
      <p:ext uri="{BB962C8B-B14F-4D97-AF65-F5344CB8AC3E}">
        <p14:creationId xmlns:p14="http://schemas.microsoft.com/office/powerpoint/2010/main" val="1659127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77E44-9AEB-49C4-B7F2-4156D86F58DC}"/>
              </a:ext>
            </a:extLst>
          </p:cNvPr>
          <p:cNvSpPr>
            <a:spLocks noGrp="1"/>
          </p:cNvSpPr>
          <p:nvPr>
            <p:ph type="title"/>
          </p:nvPr>
        </p:nvSpPr>
        <p:spPr/>
        <p:txBody>
          <a:bodyPr/>
          <a:lstStyle/>
          <a:p>
            <a:r>
              <a:rPr lang="en-GB" dirty="0"/>
              <a:t>Why does this matter?</a:t>
            </a:r>
          </a:p>
        </p:txBody>
      </p:sp>
      <p:sp>
        <p:nvSpPr>
          <p:cNvPr id="3" name="Content Placeholder 2">
            <a:extLst>
              <a:ext uri="{FF2B5EF4-FFF2-40B4-BE49-F238E27FC236}">
                <a16:creationId xmlns:a16="http://schemas.microsoft.com/office/drawing/2014/main" id="{C4ED30E2-E77A-4832-9F3B-7A8FFFABD80D}"/>
              </a:ext>
            </a:extLst>
          </p:cNvPr>
          <p:cNvSpPr>
            <a:spLocks noGrp="1"/>
          </p:cNvSpPr>
          <p:nvPr>
            <p:ph idx="1"/>
          </p:nvPr>
        </p:nvSpPr>
        <p:spPr>
          <a:xfrm>
            <a:off x="3957758" y="-1149047"/>
            <a:ext cx="7315200" cy="5120640"/>
          </a:xfrm>
        </p:spPr>
        <p:txBody>
          <a:bodyPr/>
          <a:lstStyle/>
          <a:p>
            <a:r>
              <a:rPr lang="en-GB" dirty="0">
                <a:hlinkClick r:id="rId2"/>
              </a:rPr>
              <a:t>Ukraine conflict: Protests held across the globe - Bing video</a:t>
            </a:r>
            <a:endParaRPr lang="en-GB" dirty="0"/>
          </a:p>
          <a:p>
            <a:pPr marL="0" indent="0">
              <a:buNone/>
            </a:pPr>
            <a:endParaRPr lang="en-GB" dirty="0"/>
          </a:p>
        </p:txBody>
      </p:sp>
      <p:pic>
        <p:nvPicPr>
          <p:cNvPr id="5" name="Picture 4">
            <a:extLst>
              <a:ext uri="{FF2B5EF4-FFF2-40B4-BE49-F238E27FC236}">
                <a16:creationId xmlns:a16="http://schemas.microsoft.com/office/drawing/2014/main" id="{5FF2193A-CF04-425C-9A1D-92AB143A4A2B}"/>
              </a:ext>
            </a:extLst>
          </p:cNvPr>
          <p:cNvPicPr>
            <a:picLocks noChangeAspect="1"/>
          </p:cNvPicPr>
          <p:nvPr/>
        </p:nvPicPr>
        <p:blipFill rotWithShape="1">
          <a:blip r:embed="rId3"/>
          <a:srcRect l="31027" t="18172" r="25388" b="37634"/>
          <a:stretch/>
        </p:blipFill>
        <p:spPr>
          <a:xfrm>
            <a:off x="4586748" y="2123768"/>
            <a:ext cx="4483509" cy="3030794"/>
          </a:xfrm>
          <a:prstGeom prst="rect">
            <a:avLst/>
          </a:prstGeom>
        </p:spPr>
      </p:pic>
    </p:spTree>
    <p:extLst>
      <p:ext uri="{BB962C8B-B14F-4D97-AF65-F5344CB8AC3E}">
        <p14:creationId xmlns:p14="http://schemas.microsoft.com/office/powerpoint/2010/main" val="1926687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83001" y="503428"/>
            <a:ext cx="7713132" cy="3539067"/>
          </a:xfrm>
          <a:prstGeom prst="rect">
            <a:avLst/>
          </a:prstGeom>
          <a:solidFill>
            <a:srgbClr val="F3FBA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PUBLIC ASSEMBLIES:</a:t>
            </a:r>
            <a:br>
              <a:rPr lang="en-GB" dirty="0"/>
            </a:br>
            <a:br>
              <a:rPr lang="en-GB" dirty="0"/>
            </a:br>
            <a:r>
              <a:rPr lang="en-GB" dirty="0"/>
              <a:t>and Public Disorder</a:t>
            </a:r>
          </a:p>
        </p:txBody>
      </p:sp>
      <p:sp>
        <p:nvSpPr>
          <p:cNvPr id="3" name="Content Placeholder 2"/>
          <p:cNvSpPr>
            <a:spLocks noGrp="1"/>
          </p:cNvSpPr>
          <p:nvPr>
            <p:ph idx="1"/>
          </p:nvPr>
        </p:nvSpPr>
        <p:spPr>
          <a:xfrm>
            <a:off x="4080933" y="-287359"/>
            <a:ext cx="7315200" cy="5120640"/>
          </a:xfrm>
        </p:spPr>
        <p:txBody>
          <a:bodyPr/>
          <a:lstStyle/>
          <a:p>
            <a:r>
              <a:rPr lang="en-GB" b="1" dirty="0">
                <a:solidFill>
                  <a:schemeClr val="accent6"/>
                </a:solidFill>
              </a:rPr>
              <a:t>S14 Public Order Act 1986 (POA 1986), </a:t>
            </a:r>
            <a:r>
              <a:rPr lang="en-GB" b="1" dirty="0">
                <a:solidFill>
                  <a:schemeClr val="tx1"/>
                </a:solidFill>
              </a:rPr>
              <a:t>a </a:t>
            </a:r>
            <a:r>
              <a:rPr lang="en-GB" sz="2400" b="1" dirty="0">
                <a:solidFill>
                  <a:schemeClr val="tx1"/>
                </a:solidFill>
              </a:rPr>
              <a:t>senior</a:t>
            </a:r>
            <a:r>
              <a:rPr lang="en-GB" b="1" dirty="0">
                <a:solidFill>
                  <a:schemeClr val="tx1"/>
                </a:solidFill>
              </a:rPr>
              <a:t> police officer can impose conditions on any public assembly if he reasonably believes that it will result in:</a:t>
            </a:r>
          </a:p>
          <a:p>
            <a:pPr marL="457200" indent="-457200">
              <a:buAutoNum type="alphaLcParenR"/>
            </a:pPr>
            <a:r>
              <a:rPr lang="en-GB" b="1" dirty="0">
                <a:solidFill>
                  <a:schemeClr val="tx1"/>
                </a:solidFill>
              </a:rPr>
              <a:t>serious public disorder;</a:t>
            </a:r>
          </a:p>
          <a:p>
            <a:pPr marL="457200" indent="-457200">
              <a:buAutoNum type="alphaLcParenR"/>
            </a:pPr>
            <a:r>
              <a:rPr lang="en-GB" b="1" dirty="0">
                <a:solidFill>
                  <a:schemeClr val="tx1"/>
                </a:solidFill>
              </a:rPr>
              <a:t>serious damage to property;</a:t>
            </a:r>
          </a:p>
          <a:p>
            <a:pPr marL="457200" indent="-457200">
              <a:buAutoNum type="alphaLcParenR"/>
            </a:pPr>
            <a:r>
              <a:rPr lang="en-GB" b="1" dirty="0">
                <a:solidFill>
                  <a:schemeClr val="tx1"/>
                </a:solidFill>
              </a:rPr>
              <a:t> serious disruption to the life of the community;</a:t>
            </a:r>
          </a:p>
          <a:p>
            <a:pPr marL="457200" indent="-457200">
              <a:buAutoNum type="alphaLcParenR"/>
            </a:pPr>
            <a:r>
              <a:rPr lang="en-GB" b="1" dirty="0">
                <a:solidFill>
                  <a:schemeClr val="tx1"/>
                </a:solidFill>
              </a:rPr>
              <a:t>that the purpose of the organisers is the intimidation of others. </a:t>
            </a:r>
          </a:p>
        </p:txBody>
      </p:sp>
      <p:sp>
        <p:nvSpPr>
          <p:cNvPr id="5" name="TextBox 4"/>
          <p:cNvSpPr txBox="1"/>
          <p:nvPr/>
        </p:nvSpPr>
        <p:spPr>
          <a:xfrm>
            <a:off x="3683001" y="4385733"/>
            <a:ext cx="7984066" cy="1631216"/>
          </a:xfrm>
          <a:prstGeom prst="rect">
            <a:avLst/>
          </a:prstGeom>
          <a:noFill/>
        </p:spPr>
        <p:txBody>
          <a:bodyPr wrap="square" rtlCol="0">
            <a:spAutoFit/>
          </a:bodyPr>
          <a:lstStyle/>
          <a:p>
            <a:r>
              <a:rPr lang="en-GB" sz="2000" b="1" u="sng" dirty="0"/>
              <a:t>CONDITIONS:</a:t>
            </a:r>
          </a:p>
          <a:p>
            <a:pPr marL="285750" indent="-285750">
              <a:buFont typeface="Arial" panose="020B0604020202020204" pitchFamily="34" charset="0"/>
              <a:buChar char="•"/>
            </a:pPr>
            <a:r>
              <a:rPr lang="en-GB" sz="2000" dirty="0"/>
              <a:t>The officer concerned must specify precisely which conditions were being imposed and give sufficient reasons to enable the person being told to understand – </a:t>
            </a:r>
            <a:r>
              <a:rPr lang="en-GB" sz="2000" b="1" i="1" dirty="0">
                <a:solidFill>
                  <a:srgbClr val="FF0000"/>
                </a:solidFill>
              </a:rPr>
              <a:t>Chief Constable of Greater Manchester (</a:t>
            </a:r>
            <a:r>
              <a:rPr lang="en-GB" sz="2000" b="1" i="1" dirty="0" err="1">
                <a:solidFill>
                  <a:srgbClr val="FF0000"/>
                </a:solidFill>
              </a:rPr>
              <a:t>Brehony</a:t>
            </a:r>
            <a:r>
              <a:rPr lang="en-GB" sz="2000" b="1" i="1" dirty="0">
                <a:solidFill>
                  <a:srgbClr val="FF0000"/>
                </a:solidFill>
              </a:rPr>
              <a:t>) [2005]</a:t>
            </a:r>
          </a:p>
        </p:txBody>
      </p:sp>
      <p:pic>
        <p:nvPicPr>
          <p:cNvPr id="6" name="Picture 5"/>
          <p:cNvPicPr>
            <a:picLocks noChangeAspect="1"/>
          </p:cNvPicPr>
          <p:nvPr/>
        </p:nvPicPr>
        <p:blipFill>
          <a:blip r:embed="rId3"/>
          <a:stretch>
            <a:fillRect/>
          </a:stretch>
        </p:blipFill>
        <p:spPr>
          <a:xfrm>
            <a:off x="247651" y="4948732"/>
            <a:ext cx="2952750" cy="1552575"/>
          </a:xfrm>
          <a:prstGeom prst="rect">
            <a:avLst/>
          </a:prstGeom>
        </p:spPr>
      </p:pic>
    </p:spTree>
    <p:extLst>
      <p:ext uri="{BB962C8B-B14F-4D97-AF65-F5344CB8AC3E}">
        <p14:creationId xmlns:p14="http://schemas.microsoft.com/office/powerpoint/2010/main" val="2399560287"/>
      </p:ext>
    </p:extLst>
  </p:cSld>
  <p:clrMapOvr>
    <a:masterClrMapping/>
  </p:clrMapOvr>
  <mc:AlternateContent xmlns:mc="http://schemas.openxmlformats.org/markup-compatibility/2006" xmlns:p14="http://schemas.microsoft.com/office/powerpoint/2010/main">
    <mc:Choice Requires="p14">
      <p:transition spd="slow" p14:dur="2000" advTm="218835"/>
    </mc:Choice>
    <mc:Fallback xmlns="">
      <p:transition spd="slow" advTm="21883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S14 POA</a:t>
            </a:r>
          </a:p>
        </p:txBody>
      </p:sp>
      <p:sp>
        <p:nvSpPr>
          <p:cNvPr id="3" name="Content Placeholder 2"/>
          <p:cNvSpPr>
            <a:spLocks noGrp="1"/>
          </p:cNvSpPr>
          <p:nvPr>
            <p:ph idx="1"/>
          </p:nvPr>
        </p:nvSpPr>
        <p:sp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lstStyle/>
          <a:p>
            <a:pPr algn="ctr"/>
            <a:r>
              <a:rPr lang="en-GB" sz="2400" b="1" u="sng" dirty="0">
                <a:solidFill>
                  <a:schemeClr val="tx1"/>
                </a:solidFill>
              </a:rPr>
              <a:t>The types of condition specifically referred to in </a:t>
            </a:r>
            <a:r>
              <a:rPr lang="en-GB" sz="3200" b="1" u="sng" dirty="0">
                <a:solidFill>
                  <a:srgbClr val="FF0000"/>
                </a:solidFill>
              </a:rPr>
              <a:t>s14</a:t>
            </a:r>
            <a:r>
              <a:rPr lang="en-GB" sz="2400" b="1" u="sng" dirty="0">
                <a:solidFill>
                  <a:schemeClr val="tx1"/>
                </a:solidFill>
              </a:rPr>
              <a:t> include:</a:t>
            </a:r>
          </a:p>
          <a:p>
            <a:pPr>
              <a:buFontTx/>
              <a:buChar char="-"/>
            </a:pPr>
            <a:r>
              <a:rPr lang="en-GB" b="1" dirty="0">
                <a:solidFill>
                  <a:schemeClr val="tx1"/>
                </a:solidFill>
              </a:rPr>
              <a:t>Maximum duration of a public assembly </a:t>
            </a:r>
          </a:p>
          <a:p>
            <a:pPr>
              <a:buFontTx/>
              <a:buChar char="-"/>
            </a:pPr>
            <a:r>
              <a:rPr lang="en-GB" b="1" dirty="0">
                <a:solidFill>
                  <a:schemeClr val="tx1"/>
                </a:solidFill>
              </a:rPr>
              <a:t>Maximum number of persons </a:t>
            </a:r>
          </a:p>
          <a:p>
            <a:pPr marL="0" indent="0">
              <a:buNone/>
            </a:pPr>
            <a:r>
              <a:rPr lang="en-GB" b="1" dirty="0">
                <a:solidFill>
                  <a:schemeClr val="tx1"/>
                </a:solidFill>
              </a:rPr>
              <a:t>The senior police officer may only impose these conditions if he reasonably believes that the public assembly will result in:</a:t>
            </a:r>
          </a:p>
          <a:p>
            <a:pPr marL="457200" indent="-457200">
              <a:buAutoNum type="alphaLcParenR"/>
            </a:pPr>
            <a:r>
              <a:rPr lang="en-GB" b="1" dirty="0">
                <a:solidFill>
                  <a:schemeClr val="tx1"/>
                </a:solidFill>
              </a:rPr>
              <a:t>serious public disorder;</a:t>
            </a:r>
          </a:p>
          <a:p>
            <a:pPr marL="457200" indent="-457200">
              <a:buAutoNum type="alphaLcParenR"/>
            </a:pPr>
            <a:r>
              <a:rPr lang="en-GB" b="1" dirty="0">
                <a:solidFill>
                  <a:schemeClr val="tx1"/>
                </a:solidFill>
              </a:rPr>
              <a:t>serious damage to property;</a:t>
            </a:r>
          </a:p>
          <a:p>
            <a:pPr marL="457200" indent="-457200">
              <a:buAutoNum type="alphaLcParenR"/>
            </a:pPr>
            <a:r>
              <a:rPr lang="en-GB" b="1" dirty="0">
                <a:solidFill>
                  <a:schemeClr val="tx1"/>
                </a:solidFill>
              </a:rPr>
              <a:t> serious disruption to the life of the community;</a:t>
            </a:r>
          </a:p>
          <a:p>
            <a:pPr marL="457200" indent="-457200">
              <a:buAutoNum type="alphaLcParenR"/>
            </a:pPr>
            <a:r>
              <a:rPr lang="en-GB" b="1" dirty="0">
                <a:solidFill>
                  <a:schemeClr val="tx1"/>
                </a:solidFill>
              </a:rPr>
              <a:t>that the purpose of the organisers is the intimidation of others. </a:t>
            </a:r>
          </a:p>
          <a:p>
            <a:pPr marL="0" indent="0">
              <a:buNone/>
            </a:pPr>
            <a:endParaRPr lang="en-GB" dirty="0"/>
          </a:p>
        </p:txBody>
      </p:sp>
      <p:pic>
        <p:nvPicPr>
          <p:cNvPr id="5" name="Picture 4"/>
          <p:cNvPicPr>
            <a:picLocks noChangeAspect="1"/>
          </p:cNvPicPr>
          <p:nvPr/>
        </p:nvPicPr>
        <p:blipFill>
          <a:blip r:embed="rId3"/>
          <a:stretch>
            <a:fillRect/>
          </a:stretch>
        </p:blipFill>
        <p:spPr>
          <a:xfrm>
            <a:off x="493172" y="1123837"/>
            <a:ext cx="2466975" cy="1847850"/>
          </a:xfrm>
          <a:prstGeom prst="rect">
            <a:avLst/>
          </a:prstGeom>
        </p:spPr>
      </p:pic>
      <p:pic>
        <p:nvPicPr>
          <p:cNvPr id="6" name="Picture 5"/>
          <p:cNvPicPr>
            <a:picLocks noChangeAspect="1"/>
          </p:cNvPicPr>
          <p:nvPr/>
        </p:nvPicPr>
        <p:blipFill>
          <a:blip r:embed="rId4"/>
          <a:stretch>
            <a:fillRect/>
          </a:stretch>
        </p:blipFill>
        <p:spPr>
          <a:xfrm>
            <a:off x="493172" y="3949234"/>
            <a:ext cx="2314575" cy="1971675"/>
          </a:xfrm>
          <a:prstGeom prst="rect">
            <a:avLst/>
          </a:prstGeom>
        </p:spPr>
      </p:pic>
    </p:spTree>
    <p:extLst>
      <p:ext uri="{BB962C8B-B14F-4D97-AF65-F5344CB8AC3E}">
        <p14:creationId xmlns:p14="http://schemas.microsoft.com/office/powerpoint/2010/main" val="3840643859"/>
      </p:ext>
    </p:extLst>
  </p:cSld>
  <p:clrMapOvr>
    <a:masterClrMapping/>
  </p:clrMapOvr>
  <mc:AlternateContent xmlns:mc="http://schemas.openxmlformats.org/markup-compatibility/2006" xmlns:p14="http://schemas.microsoft.com/office/powerpoint/2010/main">
    <mc:Choice Requires="p14">
      <p:transition spd="slow" p14:dur="2000" advTm="144913"/>
    </mc:Choice>
    <mc:Fallback xmlns="">
      <p:transition spd="slow" advTm="14491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36"/>
            <a:ext cx="3437467" cy="4601183"/>
          </a:xfrm>
        </p:spPr>
        <p:txBody>
          <a:bodyPr/>
          <a:lstStyle/>
          <a:p>
            <a:r>
              <a:rPr lang="en-GB" dirty="0"/>
              <a:t>PUBLIC PROCESSIONS</a:t>
            </a:r>
            <a:br>
              <a:rPr lang="en-GB" dirty="0"/>
            </a:br>
            <a:br>
              <a:rPr lang="en-GB" dirty="0"/>
            </a:br>
            <a:r>
              <a:rPr lang="en-GB" dirty="0"/>
              <a:t>“Marches”</a:t>
            </a:r>
          </a:p>
        </p:txBody>
      </p:sp>
      <p:sp>
        <p:nvSpPr>
          <p:cNvPr id="3" name="Content Placeholder 2"/>
          <p:cNvSpPr>
            <a:spLocks noGrp="1"/>
          </p:cNvSpPr>
          <p:nvPr>
            <p:ph idx="1"/>
          </p:nvPr>
        </p:nvSpPr>
        <p:spPr>
          <a:xfrm>
            <a:off x="3657600" y="305308"/>
            <a:ext cx="7526868" cy="5120640"/>
          </a:xfrm>
        </p:spPr>
        <p:txBody>
          <a:bodyPr/>
          <a:lstStyle/>
          <a:p>
            <a:pPr marL="0" indent="0" algn="ctr">
              <a:buNone/>
            </a:pPr>
            <a:r>
              <a:rPr lang="en-GB" sz="2800" b="1" dirty="0"/>
              <a:t>Public Order Act 1986 significantly extends the powers that were originally in POA 1936 to control those who may threaten the </a:t>
            </a:r>
            <a:r>
              <a:rPr lang="en-GB" sz="2800" b="1"/>
              <a:t>peace by </a:t>
            </a:r>
            <a:r>
              <a:rPr lang="en-GB" sz="2800" b="1" dirty="0"/>
              <a:t>marching, meeting and demonstrating in public.</a:t>
            </a:r>
          </a:p>
          <a:p>
            <a:pPr marL="0" indent="0" algn="ctr">
              <a:buNone/>
            </a:pPr>
            <a:r>
              <a:rPr lang="en-GB" sz="2800" b="1" dirty="0"/>
              <a:t>The police now have a wide range of powers to deal with such issues, the main provisions being:</a:t>
            </a:r>
          </a:p>
          <a:p>
            <a:pPr marL="457200" indent="-457200">
              <a:buAutoNum type="arabicPeriod"/>
            </a:pPr>
            <a:r>
              <a:rPr lang="en-GB" sz="2800" b="1" dirty="0">
                <a:solidFill>
                  <a:srgbClr val="FF0000"/>
                </a:solidFill>
              </a:rPr>
              <a:t>s.11 POA 1986</a:t>
            </a:r>
          </a:p>
          <a:p>
            <a:pPr marL="457200" indent="-457200">
              <a:buAutoNum type="arabicPeriod"/>
            </a:pPr>
            <a:r>
              <a:rPr lang="en-GB" sz="2800" b="1" dirty="0">
                <a:solidFill>
                  <a:srgbClr val="FF0000"/>
                </a:solidFill>
              </a:rPr>
              <a:t>S.12 POA 1986</a:t>
            </a:r>
          </a:p>
          <a:p>
            <a:pPr marL="457200" indent="-457200">
              <a:buAutoNum type="arabicPeriod"/>
            </a:pPr>
            <a:r>
              <a:rPr lang="en-GB" sz="2800" b="1" dirty="0">
                <a:solidFill>
                  <a:srgbClr val="FF0000"/>
                </a:solidFill>
              </a:rPr>
              <a:t>S.13 POA 1986</a:t>
            </a:r>
          </a:p>
        </p:txBody>
      </p:sp>
      <p:sp>
        <p:nvSpPr>
          <p:cNvPr id="4" name="TextBox 3"/>
          <p:cNvSpPr txBox="1"/>
          <p:nvPr/>
        </p:nvSpPr>
        <p:spPr>
          <a:xfrm>
            <a:off x="3869268" y="5725019"/>
            <a:ext cx="7315200" cy="523220"/>
          </a:xfrm>
          <a:prstGeom prst="rect">
            <a:avLst/>
          </a:prstGeom>
          <a:noFill/>
        </p:spPr>
        <p:txBody>
          <a:bodyPr wrap="square" lIns="91440" tIns="45720" rIns="91440" bIns="45720" rtlCol="0" anchor="t">
            <a:spAutoFit/>
          </a:bodyPr>
          <a:lstStyle/>
          <a:p>
            <a:pPr algn="ctr"/>
            <a:endParaRPr lang="en-GB" sz="2800" b="1" dirty="0">
              <a:solidFill>
                <a:srgbClr val="00B0F0"/>
              </a:solidFill>
            </a:endParaRPr>
          </a:p>
        </p:txBody>
      </p:sp>
    </p:spTree>
    <p:extLst>
      <p:ext uri="{BB962C8B-B14F-4D97-AF65-F5344CB8AC3E}">
        <p14:creationId xmlns:p14="http://schemas.microsoft.com/office/powerpoint/2010/main" val="1346778270"/>
      </p:ext>
    </p:extLst>
  </p:cSld>
  <p:clrMapOvr>
    <a:masterClrMapping/>
  </p:clrMapOvr>
  <mc:AlternateContent xmlns:mc="http://schemas.openxmlformats.org/markup-compatibility/2006" xmlns:p14="http://schemas.microsoft.com/office/powerpoint/2010/main">
    <mc:Choice Requires="p14">
      <p:transition spd="slow" p14:dur="2000" advTm="49593"/>
    </mc:Choice>
    <mc:Fallback xmlns="">
      <p:transition spd="slow" advTm="4959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s.11 POA (1986)</a:t>
            </a:r>
            <a:br>
              <a:rPr lang="en-GB" dirty="0"/>
            </a:br>
            <a:br>
              <a:rPr lang="en-GB" dirty="0"/>
            </a:br>
            <a:br>
              <a:rPr lang="en-GB" dirty="0"/>
            </a:br>
            <a:br>
              <a:rPr lang="en-GB" dirty="0"/>
            </a:br>
            <a:br>
              <a:rPr lang="en-GB" dirty="0"/>
            </a:br>
            <a:br>
              <a:rPr lang="en-GB" dirty="0"/>
            </a:br>
            <a:endParaRPr lang="en-GB" dirty="0"/>
          </a:p>
        </p:txBody>
      </p:sp>
      <p:sp>
        <p:nvSpPr>
          <p:cNvPr id="3" name="Content Placeholder 2"/>
          <p:cNvSpPr>
            <a:spLocks noGrp="1"/>
          </p:cNvSpPr>
          <p:nvPr>
            <p:ph idx="1"/>
          </p:nvPr>
        </p:nvSpPr>
        <p:spPr>
          <a:xfrm>
            <a:off x="3750735" y="-439759"/>
            <a:ext cx="7315200" cy="5120640"/>
          </a:xfrm>
        </p:spPr>
        <p:txBody>
          <a:bodyPr>
            <a:normAutofit/>
          </a:bodyPr>
          <a:lstStyle/>
          <a:p>
            <a:pPr marL="0" indent="0">
              <a:buNone/>
            </a:pPr>
            <a:r>
              <a:rPr lang="en-GB" sz="2800" dirty="0"/>
              <a:t>Any person organising a march must give the police at least </a:t>
            </a:r>
            <a:r>
              <a:rPr lang="en-GB" sz="2800" b="1" dirty="0">
                <a:solidFill>
                  <a:srgbClr val="00B0F0"/>
                </a:solidFill>
              </a:rPr>
              <a:t>six clear days </a:t>
            </a:r>
            <a:r>
              <a:rPr lang="en-GB" sz="2800" dirty="0"/>
              <a:t>notice to avoid committing an offence.</a:t>
            </a:r>
          </a:p>
          <a:p>
            <a:pPr marL="0" indent="0">
              <a:buNone/>
            </a:pPr>
            <a:r>
              <a:rPr lang="en-GB" sz="2800" dirty="0"/>
              <a:t>There is an exception for occasions when it is not reasonably practicable to give notice.</a:t>
            </a:r>
          </a:p>
          <a:p>
            <a:pPr marL="0" indent="0">
              <a:buNone/>
            </a:pPr>
            <a:r>
              <a:rPr lang="en-GB" sz="2800" dirty="0"/>
              <a:t>An exception also applies to processions that are commonly held and to funeral processions. </a:t>
            </a:r>
          </a:p>
        </p:txBody>
      </p:sp>
      <p:pic>
        <p:nvPicPr>
          <p:cNvPr id="4" name="Picture 3"/>
          <p:cNvPicPr>
            <a:picLocks noChangeAspect="1"/>
          </p:cNvPicPr>
          <p:nvPr/>
        </p:nvPicPr>
        <p:blipFill>
          <a:blip r:embed="rId3"/>
          <a:stretch>
            <a:fillRect/>
          </a:stretch>
        </p:blipFill>
        <p:spPr>
          <a:xfrm>
            <a:off x="5364692" y="4105148"/>
            <a:ext cx="3626908" cy="2361404"/>
          </a:xfrm>
          <a:prstGeom prst="rect">
            <a:avLst/>
          </a:prstGeom>
        </p:spPr>
      </p:pic>
      <p:pic>
        <p:nvPicPr>
          <p:cNvPr id="5" name="Picture 4"/>
          <p:cNvPicPr>
            <a:picLocks noChangeAspect="1"/>
          </p:cNvPicPr>
          <p:nvPr/>
        </p:nvPicPr>
        <p:blipFill rotWithShape="1">
          <a:blip r:embed="rId4"/>
          <a:srcRect l="13689" t="13462" r="39019"/>
          <a:stretch/>
        </p:blipFill>
        <p:spPr>
          <a:xfrm>
            <a:off x="288904" y="2934068"/>
            <a:ext cx="2861834" cy="2790952"/>
          </a:xfrm>
          <a:prstGeom prst="rect">
            <a:avLst/>
          </a:prstGeom>
        </p:spPr>
      </p:pic>
    </p:spTree>
    <p:extLst>
      <p:ext uri="{BB962C8B-B14F-4D97-AF65-F5344CB8AC3E}">
        <p14:creationId xmlns:p14="http://schemas.microsoft.com/office/powerpoint/2010/main" val="1250028241"/>
      </p:ext>
    </p:extLst>
  </p:cSld>
  <p:clrMapOvr>
    <a:masterClrMapping/>
  </p:clrMapOvr>
  <mc:AlternateContent xmlns:mc="http://schemas.openxmlformats.org/markup-compatibility/2006" xmlns:p14="http://schemas.microsoft.com/office/powerpoint/2010/main">
    <mc:Choice Requires="p14">
      <p:transition spd="slow" p14:dur="2000" advTm="100024"/>
    </mc:Choice>
    <mc:Fallback xmlns="">
      <p:transition spd="slow" advTm="10002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 12 POA</a:t>
            </a:r>
          </a:p>
        </p:txBody>
      </p:sp>
      <p:sp>
        <p:nvSpPr>
          <p:cNvPr id="3" name="Content Placeholder 2"/>
          <p:cNvSpPr>
            <a:spLocks noGrp="1"/>
          </p:cNvSpPr>
          <p:nvPr>
            <p:ph idx="1"/>
          </p:nvPr>
        </p:nvSpPr>
        <p:spPr>
          <a:xfrm>
            <a:off x="3513667" y="495215"/>
            <a:ext cx="8288866" cy="6193452"/>
          </a:xfrm>
        </p:spPr>
        <p:txBody>
          <a:bodyPr>
            <a:normAutofit/>
          </a:bodyPr>
          <a:lstStyle/>
          <a:p>
            <a:pPr marL="0" indent="0" algn="ctr">
              <a:buNone/>
            </a:pPr>
            <a:r>
              <a:rPr lang="en-GB" sz="3200" dirty="0"/>
              <a:t>The police have powers to impose conditions upon marches, provided that a </a:t>
            </a:r>
            <a:r>
              <a:rPr lang="en-GB" sz="3200" b="1" dirty="0"/>
              <a:t>senior police </a:t>
            </a:r>
            <a:r>
              <a:rPr lang="en-GB" sz="3200" dirty="0"/>
              <a:t>officer has a reasonable belief that the march will result in:</a:t>
            </a:r>
          </a:p>
          <a:p>
            <a:pPr>
              <a:buFontTx/>
              <a:buChar char="-"/>
            </a:pPr>
            <a:r>
              <a:rPr lang="en-GB" sz="3200" dirty="0"/>
              <a:t>Serious public disorder</a:t>
            </a:r>
          </a:p>
          <a:p>
            <a:pPr>
              <a:buFontTx/>
              <a:buChar char="-"/>
            </a:pPr>
            <a:r>
              <a:rPr lang="en-GB" sz="3200" dirty="0"/>
              <a:t>Serious damage to property</a:t>
            </a:r>
          </a:p>
          <a:p>
            <a:pPr>
              <a:buFontTx/>
              <a:buChar char="-"/>
            </a:pPr>
            <a:r>
              <a:rPr lang="en-GB" sz="3200" dirty="0"/>
              <a:t>Or serious disruption to the life of the community,</a:t>
            </a:r>
          </a:p>
          <a:p>
            <a:pPr>
              <a:buFontTx/>
              <a:buChar char="-"/>
            </a:pPr>
            <a:r>
              <a:rPr lang="en-GB" sz="3200" dirty="0"/>
              <a:t>Or that the purpose of the organisers is the intimidation of others.</a:t>
            </a:r>
          </a:p>
          <a:p>
            <a:pPr algn="ctr">
              <a:buFontTx/>
              <a:buChar char="-"/>
            </a:pPr>
            <a:endParaRPr lang="en-GB" sz="2400" dirty="0"/>
          </a:p>
        </p:txBody>
      </p:sp>
      <p:pic>
        <p:nvPicPr>
          <p:cNvPr id="4" name="Picture 3"/>
          <p:cNvPicPr>
            <a:picLocks noChangeAspect="1"/>
          </p:cNvPicPr>
          <p:nvPr/>
        </p:nvPicPr>
        <p:blipFill>
          <a:blip r:embed="rId3"/>
          <a:stretch>
            <a:fillRect/>
          </a:stretch>
        </p:blipFill>
        <p:spPr>
          <a:xfrm>
            <a:off x="656697" y="4145492"/>
            <a:ext cx="1800225" cy="2543175"/>
          </a:xfrm>
          <a:prstGeom prst="rect">
            <a:avLst/>
          </a:prstGeom>
        </p:spPr>
      </p:pic>
    </p:spTree>
    <p:extLst>
      <p:ext uri="{BB962C8B-B14F-4D97-AF65-F5344CB8AC3E}">
        <p14:creationId xmlns:p14="http://schemas.microsoft.com/office/powerpoint/2010/main" val="3707147866"/>
      </p:ext>
    </p:extLst>
  </p:cSld>
  <p:clrMapOvr>
    <a:masterClrMapping/>
  </p:clrMapOvr>
  <mc:AlternateContent xmlns:mc="http://schemas.openxmlformats.org/markup-compatibility/2006" xmlns:p14="http://schemas.microsoft.com/office/powerpoint/2010/main">
    <mc:Choice Requires="p14">
      <p:transition spd="slow" p14:dur="2000" advTm="61304"/>
    </mc:Choice>
    <mc:Fallback xmlns="">
      <p:transition spd="slow" advTm="6130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s.13 POA </a:t>
            </a:r>
          </a:p>
        </p:txBody>
      </p:sp>
      <p:sp>
        <p:nvSpPr>
          <p:cNvPr id="3" name="Content Placeholder 2"/>
          <p:cNvSpPr>
            <a:spLocks noGrp="1"/>
          </p:cNvSpPr>
          <p:nvPr>
            <p:ph idx="1"/>
          </p:nvPr>
        </p:nvSpPr>
        <p:spPr>
          <a:xfrm>
            <a:off x="3742267" y="864108"/>
            <a:ext cx="7814734" cy="5120640"/>
          </a:xfrm>
        </p:spPr>
        <p:txBody>
          <a:bodyPr>
            <a:normAutofit/>
          </a:bodyPr>
          <a:lstStyle/>
          <a:p>
            <a:r>
              <a:rPr lang="en-GB" sz="2400" dirty="0"/>
              <a:t>Provides that a </a:t>
            </a:r>
            <a:r>
              <a:rPr lang="en-GB" sz="2400" b="1" dirty="0"/>
              <a:t>chief police officer </a:t>
            </a:r>
            <a:r>
              <a:rPr lang="en-GB" sz="2400" dirty="0"/>
              <a:t>can apply for a </a:t>
            </a:r>
            <a:r>
              <a:rPr lang="en-GB" sz="2400" b="1" dirty="0">
                <a:solidFill>
                  <a:srgbClr val="00B0F0"/>
                </a:solidFill>
              </a:rPr>
              <a:t>prohibition order </a:t>
            </a:r>
            <a:r>
              <a:rPr lang="en-GB" sz="2400" dirty="0"/>
              <a:t>in respect of marches (court ordered BAN) provided that he has reasonable grounds for believing that the march may pose a risk of serious public disorder.</a:t>
            </a:r>
          </a:p>
          <a:p>
            <a:endParaRPr lang="en-GB" sz="2400" dirty="0"/>
          </a:p>
          <a:p>
            <a:r>
              <a:rPr lang="en-GB" sz="2400" dirty="0"/>
              <a:t>Application is made to the local authority and, if granted, must be confirmed by the Home Secretary.</a:t>
            </a:r>
          </a:p>
          <a:p>
            <a:r>
              <a:rPr lang="en-GB" sz="2400" dirty="0"/>
              <a:t>Last for any period, </a:t>
            </a:r>
            <a:r>
              <a:rPr lang="en-GB" sz="2400" b="1" dirty="0"/>
              <a:t>not exceeding 3 months.</a:t>
            </a:r>
          </a:p>
          <a:p>
            <a:r>
              <a:rPr lang="en-GB" sz="2400" dirty="0"/>
              <a:t>Blanket ban: covers all marches</a:t>
            </a:r>
          </a:p>
        </p:txBody>
      </p:sp>
      <p:pic>
        <p:nvPicPr>
          <p:cNvPr id="4" name="Picture 3"/>
          <p:cNvPicPr>
            <a:picLocks noChangeAspect="1"/>
          </p:cNvPicPr>
          <p:nvPr/>
        </p:nvPicPr>
        <p:blipFill>
          <a:blip r:embed="rId3"/>
          <a:stretch>
            <a:fillRect/>
          </a:stretch>
        </p:blipFill>
        <p:spPr>
          <a:xfrm>
            <a:off x="520170" y="3779837"/>
            <a:ext cx="2143125" cy="2143125"/>
          </a:xfrm>
          <a:prstGeom prst="rect">
            <a:avLst/>
          </a:prstGeom>
        </p:spPr>
      </p:pic>
    </p:spTree>
    <p:extLst>
      <p:ext uri="{BB962C8B-B14F-4D97-AF65-F5344CB8AC3E}">
        <p14:creationId xmlns:p14="http://schemas.microsoft.com/office/powerpoint/2010/main" val="3362652586"/>
      </p:ext>
    </p:extLst>
  </p:cSld>
  <p:clrMapOvr>
    <a:masterClrMapping/>
  </p:clrMapOvr>
  <mc:AlternateContent xmlns:mc="http://schemas.openxmlformats.org/markup-compatibility/2006" xmlns:p14="http://schemas.microsoft.com/office/powerpoint/2010/main">
    <mc:Choice Requires="p14">
      <p:transition spd="slow" p14:dur="2000" advTm="65249"/>
    </mc:Choice>
    <mc:Fallback xmlns="">
      <p:transition spd="slow" advTm="6524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94046-8ED5-4C50-891E-EE15B79247E0}"/>
              </a:ext>
            </a:extLst>
          </p:cNvPr>
          <p:cNvSpPr>
            <a:spLocks noGrp="1"/>
          </p:cNvSpPr>
          <p:nvPr>
            <p:ph type="title"/>
          </p:nvPr>
        </p:nvSpPr>
        <p:spPr/>
        <p:txBody>
          <a:bodyPr/>
          <a:lstStyle/>
          <a:p>
            <a:r>
              <a:rPr lang="en-GB" dirty="0"/>
              <a:t>KEY CASES</a:t>
            </a:r>
          </a:p>
        </p:txBody>
      </p:sp>
      <p:sp>
        <p:nvSpPr>
          <p:cNvPr id="3" name="Content Placeholder 2">
            <a:extLst>
              <a:ext uri="{FF2B5EF4-FFF2-40B4-BE49-F238E27FC236}">
                <a16:creationId xmlns:a16="http://schemas.microsoft.com/office/drawing/2014/main" id="{E1153337-B3CD-4C5A-B7A7-7908B43C7D45}"/>
              </a:ext>
            </a:extLst>
          </p:cNvPr>
          <p:cNvSpPr>
            <a:spLocks noGrp="1"/>
          </p:cNvSpPr>
          <p:nvPr>
            <p:ph idx="1"/>
          </p:nvPr>
        </p:nvSpPr>
        <p:spPr>
          <a:xfrm>
            <a:off x="3884017" y="1247566"/>
            <a:ext cx="7315200" cy="5120640"/>
          </a:xfrm>
        </p:spPr>
        <p:txBody>
          <a:bodyPr/>
          <a:lstStyle/>
          <a:p>
            <a:r>
              <a:rPr lang="en-GB" sz="3200" dirty="0"/>
              <a:t>The right to peaceful assembly – </a:t>
            </a:r>
            <a:r>
              <a:rPr lang="en-GB" sz="3200" b="1" i="1" dirty="0" err="1"/>
              <a:t>Bukta</a:t>
            </a:r>
            <a:r>
              <a:rPr lang="en-GB" sz="3200" b="1" i="1" dirty="0"/>
              <a:t> and Others v Hungary [2007]</a:t>
            </a:r>
          </a:p>
          <a:p>
            <a:r>
              <a:rPr lang="en-GB" sz="3200" dirty="0"/>
              <a:t>Restricting the right to peaceful protest – </a:t>
            </a:r>
            <a:r>
              <a:rPr lang="en-GB" sz="3200" b="1" i="1" dirty="0" err="1"/>
              <a:t>Chassagnou</a:t>
            </a:r>
            <a:r>
              <a:rPr lang="en-GB" sz="3200" b="1" i="1" dirty="0"/>
              <a:t> and Others v France [1999]</a:t>
            </a:r>
          </a:p>
          <a:p>
            <a:r>
              <a:rPr lang="en-GB" sz="3200" dirty="0"/>
              <a:t>Restricting the right to freedom of expression – </a:t>
            </a:r>
            <a:r>
              <a:rPr lang="en-GB" sz="3200" b="1" i="1" dirty="0" err="1"/>
              <a:t>Wingrove</a:t>
            </a:r>
            <a:r>
              <a:rPr lang="en-GB" sz="3200" b="1" i="1" dirty="0"/>
              <a:t> v UK [1997]</a:t>
            </a:r>
          </a:p>
          <a:p>
            <a:r>
              <a:rPr lang="en-GB" sz="3200" dirty="0"/>
              <a:t>Police action should target the persons responsible for the breach of the peace – </a:t>
            </a:r>
            <a:r>
              <a:rPr lang="en-GB" sz="3200" b="1" i="1" dirty="0"/>
              <a:t>Austin v United Kingdom [2012]</a:t>
            </a:r>
          </a:p>
          <a:p>
            <a:endParaRPr lang="en-GB" b="1" i="1" dirty="0"/>
          </a:p>
          <a:p>
            <a:endParaRPr lang="en-GB" dirty="0"/>
          </a:p>
        </p:txBody>
      </p:sp>
    </p:spTree>
    <p:extLst>
      <p:ext uri="{BB962C8B-B14F-4D97-AF65-F5344CB8AC3E}">
        <p14:creationId xmlns:p14="http://schemas.microsoft.com/office/powerpoint/2010/main" val="3011741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CCC4C-8880-406E-A339-0F948A450F25}"/>
              </a:ext>
            </a:extLst>
          </p:cNvPr>
          <p:cNvSpPr>
            <a:spLocks noGrp="1"/>
          </p:cNvSpPr>
          <p:nvPr>
            <p:ph type="title"/>
          </p:nvPr>
        </p:nvSpPr>
        <p:spPr/>
        <p:txBody>
          <a:bodyPr/>
          <a:lstStyle/>
          <a:p>
            <a:r>
              <a:rPr lang="en-GB" sz="3600" b="1" i="1" dirty="0" err="1"/>
              <a:t>Bukta</a:t>
            </a:r>
            <a:r>
              <a:rPr lang="en-GB" sz="3600" b="1" i="1" dirty="0"/>
              <a:t> and Others v Hungary [2007]</a:t>
            </a:r>
            <a:br>
              <a:rPr lang="en-GB" sz="3600" b="1" i="1" dirty="0"/>
            </a:br>
            <a:endParaRPr lang="en-GB" dirty="0"/>
          </a:p>
        </p:txBody>
      </p:sp>
      <p:sp>
        <p:nvSpPr>
          <p:cNvPr id="3" name="Content Placeholder 2">
            <a:extLst>
              <a:ext uri="{FF2B5EF4-FFF2-40B4-BE49-F238E27FC236}">
                <a16:creationId xmlns:a16="http://schemas.microsoft.com/office/drawing/2014/main" id="{1C008808-4544-41AF-B24B-7CD1F486A641}"/>
              </a:ext>
            </a:extLst>
          </p:cNvPr>
          <p:cNvSpPr>
            <a:spLocks noGrp="1"/>
          </p:cNvSpPr>
          <p:nvPr>
            <p:ph idx="1"/>
          </p:nvPr>
        </p:nvSpPr>
        <p:spPr>
          <a:xfrm>
            <a:off x="3869268" y="449827"/>
            <a:ext cx="7315200" cy="6231192"/>
          </a:xfrm>
        </p:spPr>
        <p:txBody>
          <a:bodyPr>
            <a:normAutofit fontScale="92500" lnSpcReduction="10000"/>
          </a:bodyPr>
          <a:lstStyle/>
          <a:p>
            <a:r>
              <a:rPr lang="en-GB" dirty="0"/>
              <a:t>Held: </a:t>
            </a:r>
            <a:r>
              <a:rPr lang="en-GB" b="0" i="0" dirty="0">
                <a:solidFill>
                  <a:srgbClr val="333335"/>
                </a:solidFill>
                <a:effectLst/>
                <a:latin typeface="Verdana" panose="020B0604030504040204" pitchFamily="34" charset="0"/>
              </a:rPr>
              <a:t>Article 11(2) of the convention entitled States to impose 'lawful restrictions' on the exercise of the right to freedom of assembly. Moreover, the subjection of public assemblies to a prior authorisation procedure did not normally encroach upon the essence of the right. In special circumstances when an immediate response might be justified, in the form of a demonstration, to a political event, to disband the ensuing, peaceful assembly solely because of the absence of the requisite prior notice, without any illegal conduct by the participants, would amounted to a disproportionate restriction on freedom of peaceful assembly. Where demonstrators did not engage in actions violence, it was important for the public authorities to show a certain degree of tolerance towards peaceful gatherings if the freedom of assembly guaranteed by art 11 of the Convention was not to be deprived of all substance. Having regard to the foregoing considerations, the dispersal of the applicants' peaceful assembly could not be regarded as having been necessary in a democratic society in order to achieve the aims pursued. Accordingly, there had been a violation of art 11 of the Convention; </a:t>
            </a:r>
            <a:r>
              <a:rPr lang="en-GB" b="0" i="1" dirty="0" err="1">
                <a:solidFill>
                  <a:srgbClr val="333335"/>
                </a:solidFill>
                <a:effectLst/>
                <a:latin typeface="Verdana" panose="020B0604030504040204" pitchFamily="34" charset="0"/>
              </a:rPr>
              <a:t>Rassamblement</a:t>
            </a:r>
            <a:r>
              <a:rPr lang="en-GB" b="0" i="1" dirty="0">
                <a:solidFill>
                  <a:srgbClr val="333335"/>
                </a:solidFill>
                <a:effectLst/>
                <a:latin typeface="Verdana" panose="020B0604030504040204" pitchFamily="34" charset="0"/>
              </a:rPr>
              <a:t> </a:t>
            </a:r>
            <a:r>
              <a:rPr lang="en-GB" b="0" i="1" dirty="0" err="1">
                <a:solidFill>
                  <a:srgbClr val="333335"/>
                </a:solidFill>
                <a:effectLst/>
                <a:latin typeface="Verdana" panose="020B0604030504040204" pitchFamily="34" charset="0"/>
              </a:rPr>
              <a:t>Jurrasien</a:t>
            </a:r>
            <a:r>
              <a:rPr lang="en-GB" b="0" i="1" dirty="0">
                <a:solidFill>
                  <a:srgbClr val="333335"/>
                </a:solidFill>
                <a:effectLst/>
                <a:latin typeface="Verdana" panose="020B0604030504040204" pitchFamily="34" charset="0"/>
              </a:rPr>
              <a:t> Unite v Switzerland </a:t>
            </a:r>
            <a:r>
              <a:rPr lang="en-GB" b="0" i="0" dirty="0">
                <a:solidFill>
                  <a:srgbClr val="333335"/>
                </a:solidFill>
                <a:effectLst/>
                <a:latin typeface="Verdana" panose="020B0604030504040204" pitchFamily="34" charset="0"/>
              </a:rPr>
              <a:t>(1979) 17 DR 93, </a:t>
            </a:r>
            <a:r>
              <a:rPr lang="en-GB" b="0" i="0" dirty="0" err="1">
                <a:solidFill>
                  <a:srgbClr val="333335"/>
                </a:solidFill>
                <a:effectLst/>
                <a:latin typeface="Verdana" panose="020B0604030504040204" pitchFamily="34" charset="0"/>
              </a:rPr>
              <a:t>EComHR</a:t>
            </a:r>
            <a:r>
              <a:rPr lang="en-GB" b="0" i="0" dirty="0">
                <a:solidFill>
                  <a:srgbClr val="333335"/>
                </a:solidFill>
                <a:effectLst/>
                <a:latin typeface="Verdana" panose="020B0604030504040204" pitchFamily="34" charset="0"/>
              </a:rPr>
              <a:t> considered.</a:t>
            </a:r>
            <a:endParaRPr lang="en-GB" dirty="0"/>
          </a:p>
        </p:txBody>
      </p:sp>
    </p:spTree>
    <p:extLst>
      <p:ext uri="{BB962C8B-B14F-4D97-AF65-F5344CB8AC3E}">
        <p14:creationId xmlns:p14="http://schemas.microsoft.com/office/powerpoint/2010/main" val="1827552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04452-0E7E-4636-A86A-D36699DB3A19}"/>
              </a:ext>
            </a:extLst>
          </p:cNvPr>
          <p:cNvSpPr>
            <a:spLocks noGrp="1"/>
          </p:cNvSpPr>
          <p:nvPr>
            <p:ph type="title"/>
          </p:nvPr>
        </p:nvSpPr>
        <p:spPr/>
        <p:txBody>
          <a:bodyPr/>
          <a:lstStyle/>
          <a:p>
            <a:br>
              <a:rPr lang="en-GB" sz="3600" b="1" i="1" dirty="0"/>
            </a:br>
            <a:endParaRPr lang="en-GB" dirty="0"/>
          </a:p>
        </p:txBody>
      </p:sp>
      <p:sp>
        <p:nvSpPr>
          <p:cNvPr id="6" name="Content Placeholder 5">
            <a:extLst>
              <a:ext uri="{FF2B5EF4-FFF2-40B4-BE49-F238E27FC236}">
                <a16:creationId xmlns:a16="http://schemas.microsoft.com/office/drawing/2014/main" id="{8EFBE957-471A-474D-93D9-4227279821AF}"/>
              </a:ext>
            </a:extLst>
          </p:cNvPr>
          <p:cNvSpPr>
            <a:spLocks noGrp="1"/>
          </p:cNvSpPr>
          <p:nvPr>
            <p:ph idx="1"/>
          </p:nvPr>
        </p:nvSpPr>
        <p:spPr/>
        <p:txBody>
          <a:bodyPr/>
          <a:lstStyle/>
          <a:p>
            <a:r>
              <a:rPr lang="en-GB" b="0" i="1" dirty="0">
                <a:solidFill>
                  <a:srgbClr val="222222"/>
                </a:solidFill>
                <a:effectLst/>
                <a:latin typeface="Lora" pitchFamily="2" charset="0"/>
              </a:rPr>
              <a:t>‘ . . article 5(1) is not concerned with mere restrictions on liberty of movement, which are governed by article 2 of Protocol No 4. In order to determine whether someone has been ‘deprived of his liberty’ within the meaning of article 5(1), the starting point must be his concrete situation and account must be taken of a whole range of criteria such as the type, duration, effects and manner of implementation of the measure in question. The difference between deprivation of and restriction upon liberty is one of degree or intensity, and not of nature or substance.’</a:t>
            </a:r>
          </a:p>
          <a:p>
            <a:endParaRPr lang="en-GB" dirty="0"/>
          </a:p>
        </p:txBody>
      </p:sp>
      <p:sp>
        <p:nvSpPr>
          <p:cNvPr id="8" name="TextBox 7">
            <a:extLst>
              <a:ext uri="{FF2B5EF4-FFF2-40B4-BE49-F238E27FC236}">
                <a16:creationId xmlns:a16="http://schemas.microsoft.com/office/drawing/2014/main" id="{6A034608-FA36-4E28-A709-092B40C6D0E1}"/>
              </a:ext>
            </a:extLst>
          </p:cNvPr>
          <p:cNvSpPr txBox="1"/>
          <p:nvPr/>
        </p:nvSpPr>
        <p:spPr>
          <a:xfrm>
            <a:off x="252919" y="2797628"/>
            <a:ext cx="2947481" cy="1477328"/>
          </a:xfrm>
          <a:prstGeom prst="rect">
            <a:avLst/>
          </a:prstGeom>
          <a:noFill/>
        </p:spPr>
        <p:txBody>
          <a:bodyPr wrap="square" rtlCol="0">
            <a:spAutoFit/>
          </a:bodyPr>
          <a:lstStyle/>
          <a:p>
            <a:pPr algn="ctr"/>
            <a:endParaRPr lang="en-GB" b="0" i="0" dirty="0">
              <a:solidFill>
                <a:srgbClr val="222222"/>
              </a:solidFill>
              <a:effectLst/>
              <a:latin typeface="Lora" pitchFamily="2" charset="0"/>
            </a:endParaRPr>
          </a:p>
          <a:p>
            <a:pPr algn="ctr"/>
            <a:r>
              <a:rPr lang="en-GB" b="1" i="0" dirty="0">
                <a:solidFill>
                  <a:srgbClr val="222222"/>
                </a:solidFill>
                <a:effectLst/>
                <a:latin typeface="Open Sans" panose="020B0606030504020204" pitchFamily="34" charset="0"/>
              </a:rPr>
              <a:t>Austin and Others v The United Kingdom: ECHR 15 Mar 2012</a:t>
            </a:r>
          </a:p>
          <a:p>
            <a:endParaRPr lang="en-GB" dirty="0"/>
          </a:p>
        </p:txBody>
      </p:sp>
    </p:spTree>
    <p:extLst>
      <p:ext uri="{BB962C8B-B14F-4D97-AF65-F5344CB8AC3E}">
        <p14:creationId xmlns:p14="http://schemas.microsoft.com/office/powerpoint/2010/main" val="3626119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FA3AA-8082-4348-8AEF-E0017A66B248}"/>
              </a:ext>
            </a:extLst>
          </p:cNvPr>
          <p:cNvSpPr>
            <a:spLocks noGrp="1"/>
          </p:cNvSpPr>
          <p:nvPr>
            <p:ph type="title"/>
          </p:nvPr>
        </p:nvSpPr>
        <p:spPr>
          <a:xfrm>
            <a:off x="4166418" y="662108"/>
            <a:ext cx="7755359" cy="1524000"/>
          </a:xfrm>
        </p:spPr>
        <p:txBody>
          <a:bodyPr/>
          <a:lstStyle/>
          <a:p>
            <a:r>
              <a:rPr lang="en-GB" dirty="0">
                <a:solidFill>
                  <a:srgbClr val="FF0000"/>
                </a:solidFill>
              </a:rPr>
              <a:t>Larry problem question</a:t>
            </a:r>
          </a:p>
        </p:txBody>
      </p:sp>
      <p:sp>
        <p:nvSpPr>
          <p:cNvPr id="3" name="Content Placeholder 2">
            <a:extLst>
              <a:ext uri="{FF2B5EF4-FFF2-40B4-BE49-F238E27FC236}">
                <a16:creationId xmlns:a16="http://schemas.microsoft.com/office/drawing/2014/main" id="{30E17870-DB68-46DA-9CCC-B920AEB6086E}"/>
              </a:ext>
            </a:extLst>
          </p:cNvPr>
          <p:cNvSpPr>
            <a:spLocks noGrp="1"/>
          </p:cNvSpPr>
          <p:nvPr>
            <p:ph idx="1"/>
          </p:nvPr>
        </p:nvSpPr>
        <p:spPr>
          <a:xfrm>
            <a:off x="4092676" y="2005780"/>
            <a:ext cx="7091791" cy="3978967"/>
          </a:xfrm>
        </p:spPr>
        <p:txBody>
          <a:bodyPr>
            <a:normAutofit/>
          </a:bodyPr>
          <a:lstStyle/>
          <a:p>
            <a:pPr marL="0" indent="0">
              <a:lnSpc>
                <a:spcPct val="107000"/>
              </a:lnSpc>
              <a:spcAft>
                <a:spcPts val="800"/>
              </a:spcAft>
              <a:buNone/>
            </a:pPr>
            <a:r>
              <a:rPr lang="en-GB" dirty="0"/>
              <a:t> See handout </a:t>
            </a:r>
          </a:p>
        </p:txBody>
      </p:sp>
    </p:spTree>
    <p:extLst>
      <p:ext uri="{BB962C8B-B14F-4D97-AF65-F5344CB8AC3E}">
        <p14:creationId xmlns:p14="http://schemas.microsoft.com/office/powerpoint/2010/main" val="340694633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1552</Words>
  <Application>Microsoft Office PowerPoint</Application>
  <PresentationFormat>Widescreen</PresentationFormat>
  <Paragraphs>68</Paragraphs>
  <Slides>12</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Corbel</vt:lpstr>
      <vt:lpstr>Lora</vt:lpstr>
      <vt:lpstr>Open Sans</vt:lpstr>
      <vt:lpstr>Verdana</vt:lpstr>
      <vt:lpstr>Wingdings 2</vt:lpstr>
      <vt:lpstr>Frame</vt:lpstr>
      <vt:lpstr>Freedom of assembly and association</vt:lpstr>
      <vt:lpstr>Why does this matter?</vt:lpstr>
      <vt:lpstr>PUBLIC ASSEMBLIES:  and Public Disorder</vt:lpstr>
      <vt:lpstr>S14 POA</vt:lpstr>
      <vt:lpstr>PUBLIC PROCESSIONS  “Marches”</vt:lpstr>
      <vt:lpstr>s.11 POA (1986)      </vt:lpstr>
      <vt:lpstr>s. 12 POA</vt:lpstr>
      <vt:lpstr>s.13 POA </vt:lpstr>
      <vt:lpstr>KEY CASES</vt:lpstr>
      <vt:lpstr>Bukta and Others v Hungary [2007] </vt:lpstr>
      <vt:lpstr> </vt:lpstr>
      <vt:lpstr>Larry problem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Freedom of assembly and association</dc:title>
  <dc:creator>Laura Knight</dc:creator>
  <cp:lastModifiedBy>Laura Knight</cp:lastModifiedBy>
  <cp:revision>4</cp:revision>
  <dcterms:created xsi:type="dcterms:W3CDTF">2022-02-28T10:21:47Z</dcterms:created>
  <dcterms:modified xsi:type="dcterms:W3CDTF">2022-03-14T10:02:49Z</dcterms:modified>
</cp:coreProperties>
</file>