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 id="2147483732" r:id="rId3"/>
  </p:sldMasterIdLst>
  <p:notesMasterIdLst>
    <p:notesMasterId r:id="rId45"/>
  </p:notesMasterIdLst>
  <p:handoutMasterIdLst>
    <p:handoutMasterId r:id="rId46"/>
  </p:handoutMasterIdLst>
  <p:sldIdLst>
    <p:sldId id="299" r:id="rId4"/>
    <p:sldId id="306" r:id="rId5"/>
    <p:sldId id="307" r:id="rId6"/>
    <p:sldId id="310" r:id="rId7"/>
    <p:sldId id="311" r:id="rId8"/>
    <p:sldId id="312" r:id="rId9"/>
    <p:sldId id="313" r:id="rId10"/>
    <p:sldId id="314" r:id="rId11"/>
    <p:sldId id="315" r:id="rId12"/>
    <p:sldId id="316" r:id="rId13"/>
    <p:sldId id="317" r:id="rId14"/>
    <p:sldId id="318" r:id="rId15"/>
    <p:sldId id="319" r:id="rId16"/>
    <p:sldId id="320" r:id="rId17"/>
    <p:sldId id="321" r:id="rId18"/>
    <p:sldId id="322" r:id="rId19"/>
    <p:sldId id="323" r:id="rId20"/>
    <p:sldId id="324" r:id="rId21"/>
    <p:sldId id="325" r:id="rId22"/>
    <p:sldId id="327" r:id="rId23"/>
    <p:sldId id="332" r:id="rId24"/>
    <p:sldId id="333" r:id="rId25"/>
    <p:sldId id="334" r:id="rId26"/>
    <p:sldId id="348" r:id="rId27"/>
    <p:sldId id="335" r:id="rId28"/>
    <p:sldId id="329" r:id="rId29"/>
    <p:sldId id="331" r:id="rId30"/>
    <p:sldId id="336" r:id="rId31"/>
    <p:sldId id="337" r:id="rId32"/>
    <p:sldId id="338" r:id="rId33"/>
    <p:sldId id="339" r:id="rId34"/>
    <p:sldId id="349" r:id="rId35"/>
    <p:sldId id="350" r:id="rId36"/>
    <p:sldId id="351" r:id="rId37"/>
    <p:sldId id="340" r:id="rId38"/>
    <p:sldId id="341" r:id="rId39"/>
    <p:sldId id="342" r:id="rId40"/>
    <p:sldId id="346" r:id="rId41"/>
    <p:sldId id="352" r:id="rId42"/>
    <p:sldId id="345" r:id="rId43"/>
    <p:sldId id="347" r:id="rId4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C6/CGDGpr3pBLYg+5O7nVg==" hashData="lXVJbp0xgN9amBLR0LJh2e9UVr4KT1KGTcA9K+4H7y6Bnr5vAzFnwKj3eIyvj3EtghwsKBD6bFXJK0qVLTyrrg=="/>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556" autoAdjust="0"/>
    <p:restoredTop sz="59396" autoAdjust="0"/>
  </p:normalViewPr>
  <p:slideViewPr>
    <p:cSldViewPr>
      <p:cViewPr varScale="1">
        <p:scale>
          <a:sx n="58" d="100"/>
          <a:sy n="58" d="100"/>
        </p:scale>
        <p:origin x="636" y="6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2468"/>
    </p:cViewPr>
  </p:sorterViewPr>
  <p:notesViewPr>
    <p:cSldViewPr>
      <p:cViewPr varScale="1">
        <p:scale>
          <a:sx n="74" d="100"/>
          <a:sy n="74" d="100"/>
        </p:scale>
        <p:origin x="1254"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handoutMaster" Target="handoutMasters/handout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iagrams/_rels/data18.xml.rels><?xml version="1.0" encoding="UTF-8" standalone="yes"?>
<Relationships xmlns="http://schemas.openxmlformats.org/package/2006/relationships"><Relationship Id="rId1" Type="http://schemas.openxmlformats.org/officeDocument/2006/relationships/image" Target="../media/image17.png"/></Relationships>
</file>

<file path=ppt/diagrams/_rels/drawing18.xml.rels><?xml version="1.0" encoding="UTF-8" standalone="yes"?>
<Relationships xmlns="http://schemas.openxmlformats.org/package/2006/relationships"><Relationship Id="rId1" Type="http://schemas.openxmlformats.org/officeDocument/2006/relationships/image" Target="../media/image17.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A9699E-4710-48F3-97AD-239C33B9E8E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C1F1185-D508-459A-B313-5E62B69C9992}">
      <dgm:prSet phldrT="[Text]" custT="1"/>
      <dgm:spPr>
        <a:solidFill>
          <a:schemeClr val="bg1">
            <a:lumMod val="85000"/>
          </a:schemeClr>
        </a:solidFill>
        <a:ln>
          <a:solidFill>
            <a:schemeClr val="tx1"/>
          </a:solidFill>
        </a:ln>
      </dgm:spPr>
      <dgm:t>
        <a:bodyPr/>
        <a:lstStyle/>
        <a:p>
          <a:r>
            <a:rPr lang="en-GB" sz="2400" dirty="0">
              <a:solidFill>
                <a:schemeClr val="tx1"/>
              </a:solidFill>
            </a:rPr>
            <a:t>Identify the principles of Restorative Approaches</a:t>
          </a:r>
        </a:p>
      </dgm:t>
    </dgm:pt>
    <dgm:pt modelId="{F32C7D0C-3540-4A15-8C67-9D0EEFE44BDF}" type="parTrans" cxnId="{7FF9E659-DEA5-4371-A61C-C19186B8CE6B}">
      <dgm:prSet/>
      <dgm:spPr/>
      <dgm:t>
        <a:bodyPr/>
        <a:lstStyle/>
        <a:p>
          <a:endParaRPr lang="en-GB"/>
        </a:p>
      </dgm:t>
    </dgm:pt>
    <dgm:pt modelId="{1F4EBF3D-591F-42BD-8DB8-302D32246547}" type="sibTrans" cxnId="{7FF9E659-DEA5-4371-A61C-C19186B8CE6B}">
      <dgm:prSet/>
      <dgm:spPr/>
      <dgm:t>
        <a:bodyPr/>
        <a:lstStyle/>
        <a:p>
          <a:endParaRPr lang="en-GB"/>
        </a:p>
      </dgm:t>
    </dgm:pt>
    <dgm:pt modelId="{3351C7BE-36FD-461D-9CBB-4DE7143EE94A}">
      <dgm:prSet phldrT="[Text]" custT="1"/>
      <dgm:spPr>
        <a:solidFill>
          <a:schemeClr val="bg1">
            <a:lumMod val="85000"/>
          </a:schemeClr>
        </a:solidFill>
        <a:ln>
          <a:solidFill>
            <a:schemeClr val="tx1"/>
          </a:solidFill>
        </a:ln>
      </dgm:spPr>
      <dgm:t>
        <a:bodyPr/>
        <a:lstStyle/>
        <a:p>
          <a:r>
            <a:rPr lang="en-GB" sz="2400" dirty="0">
              <a:solidFill>
                <a:schemeClr val="tx1"/>
              </a:solidFill>
            </a:rPr>
            <a:t>Identify the benefits/ limitations of Restorative Approaches</a:t>
          </a:r>
        </a:p>
      </dgm:t>
    </dgm:pt>
    <dgm:pt modelId="{2CF5A166-0173-4E85-A98A-07FB7E5A27E2}" type="parTrans" cxnId="{125BBBAB-620C-4352-87C0-FEB3E8E07CD1}">
      <dgm:prSet/>
      <dgm:spPr/>
      <dgm:t>
        <a:bodyPr/>
        <a:lstStyle/>
        <a:p>
          <a:endParaRPr lang="en-GB"/>
        </a:p>
      </dgm:t>
    </dgm:pt>
    <dgm:pt modelId="{F4E74E32-C0AF-4644-BA09-9F9E6AA6BCE6}" type="sibTrans" cxnId="{125BBBAB-620C-4352-87C0-FEB3E8E07CD1}">
      <dgm:prSet/>
      <dgm:spPr/>
      <dgm:t>
        <a:bodyPr/>
        <a:lstStyle/>
        <a:p>
          <a:endParaRPr lang="en-GB"/>
        </a:p>
      </dgm:t>
    </dgm:pt>
    <dgm:pt modelId="{166E3EDB-EDC3-4764-9A90-A1B4F20ED5CC}">
      <dgm:prSet phldrT="[Text]" custT="1"/>
      <dgm:spPr>
        <a:solidFill>
          <a:schemeClr val="bg1">
            <a:lumMod val="85000"/>
          </a:schemeClr>
        </a:solidFill>
        <a:ln>
          <a:solidFill>
            <a:schemeClr val="tx1"/>
          </a:solidFill>
        </a:ln>
      </dgm:spPr>
      <dgm:t>
        <a:bodyPr/>
        <a:lstStyle/>
        <a:p>
          <a:r>
            <a:rPr lang="en-GB" sz="2400" dirty="0">
              <a:solidFill>
                <a:schemeClr val="tx1"/>
              </a:solidFill>
            </a:rPr>
            <a:t>Identify when an incident is suitable for a Level 1 Restorative meeting</a:t>
          </a:r>
        </a:p>
      </dgm:t>
    </dgm:pt>
    <dgm:pt modelId="{64EFBCAA-AD98-4788-9521-F9195670795B}" type="parTrans" cxnId="{C2142AD8-B242-4742-9B71-125CFA6531D2}">
      <dgm:prSet/>
      <dgm:spPr/>
      <dgm:t>
        <a:bodyPr/>
        <a:lstStyle/>
        <a:p>
          <a:endParaRPr lang="en-GB"/>
        </a:p>
      </dgm:t>
    </dgm:pt>
    <dgm:pt modelId="{0168CA4B-03FA-4666-BFD6-4AAB2742886C}" type="sibTrans" cxnId="{C2142AD8-B242-4742-9B71-125CFA6531D2}">
      <dgm:prSet/>
      <dgm:spPr/>
      <dgm:t>
        <a:bodyPr/>
        <a:lstStyle/>
        <a:p>
          <a:endParaRPr lang="en-GB"/>
        </a:p>
      </dgm:t>
    </dgm:pt>
    <dgm:pt modelId="{51FAE62E-4EE0-4CFB-B317-0B12C4212F56}">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Demonstrate their ability to facilitate a Level 1 Restorative meeting</a:t>
          </a:r>
        </a:p>
      </dgm:t>
    </dgm:pt>
    <dgm:pt modelId="{8F374F42-4A49-4D33-AB8D-DFE627420C32}" type="parTrans" cxnId="{0238F202-053F-4699-97B3-97F4A2FDB96F}">
      <dgm:prSet/>
      <dgm:spPr/>
      <dgm:t>
        <a:bodyPr/>
        <a:lstStyle/>
        <a:p>
          <a:endParaRPr lang="en-GB"/>
        </a:p>
      </dgm:t>
    </dgm:pt>
    <dgm:pt modelId="{CC251583-403F-460D-815A-49806DE4D263}" type="sibTrans" cxnId="{0238F202-053F-4699-97B3-97F4A2FDB96F}">
      <dgm:prSet/>
      <dgm:spPr/>
      <dgm:t>
        <a:bodyPr/>
        <a:lstStyle/>
        <a:p>
          <a:endParaRPr lang="en-GB"/>
        </a:p>
      </dgm:t>
    </dgm:pt>
    <dgm:pt modelId="{F548E7D3-67A1-499C-B3F0-4BE18D74E385}" type="pres">
      <dgm:prSet presAssocID="{CEA9699E-4710-48F3-97AD-239C33B9E8E3}" presName="diagram" presStyleCnt="0">
        <dgm:presLayoutVars>
          <dgm:dir/>
          <dgm:resizeHandles val="exact"/>
        </dgm:presLayoutVars>
      </dgm:prSet>
      <dgm:spPr/>
    </dgm:pt>
    <dgm:pt modelId="{3465A59C-933F-4D47-B7A4-2BA28EBB11F8}" type="pres">
      <dgm:prSet presAssocID="{1C1F1185-D508-459A-B313-5E62B69C9992}" presName="node" presStyleLbl="node1" presStyleIdx="0" presStyleCnt="4">
        <dgm:presLayoutVars>
          <dgm:bulletEnabled val="1"/>
        </dgm:presLayoutVars>
      </dgm:prSet>
      <dgm:spPr/>
    </dgm:pt>
    <dgm:pt modelId="{FDAFE773-D553-4D55-B356-F4461A008402}" type="pres">
      <dgm:prSet presAssocID="{1F4EBF3D-591F-42BD-8DB8-302D32246547}" presName="sibTrans" presStyleCnt="0"/>
      <dgm:spPr/>
    </dgm:pt>
    <dgm:pt modelId="{C4CF7D65-4F13-4A1F-89BE-B3000B93263D}" type="pres">
      <dgm:prSet presAssocID="{3351C7BE-36FD-461D-9CBB-4DE7143EE94A}" presName="node" presStyleLbl="node1" presStyleIdx="1" presStyleCnt="4">
        <dgm:presLayoutVars>
          <dgm:bulletEnabled val="1"/>
        </dgm:presLayoutVars>
      </dgm:prSet>
      <dgm:spPr/>
    </dgm:pt>
    <dgm:pt modelId="{0B29D421-33B6-4D6E-827F-0E06BDF33278}" type="pres">
      <dgm:prSet presAssocID="{F4E74E32-C0AF-4644-BA09-9F9E6AA6BCE6}" presName="sibTrans" presStyleCnt="0"/>
      <dgm:spPr/>
    </dgm:pt>
    <dgm:pt modelId="{29ADAA2C-FE03-435D-B69A-51F77058AF46}" type="pres">
      <dgm:prSet presAssocID="{166E3EDB-EDC3-4764-9A90-A1B4F20ED5CC}" presName="node" presStyleLbl="node1" presStyleIdx="2" presStyleCnt="4">
        <dgm:presLayoutVars>
          <dgm:bulletEnabled val="1"/>
        </dgm:presLayoutVars>
      </dgm:prSet>
      <dgm:spPr/>
    </dgm:pt>
    <dgm:pt modelId="{3F9565E8-B89F-44CB-B22F-499CDA418D52}" type="pres">
      <dgm:prSet presAssocID="{0168CA4B-03FA-4666-BFD6-4AAB2742886C}" presName="sibTrans" presStyleCnt="0"/>
      <dgm:spPr/>
    </dgm:pt>
    <dgm:pt modelId="{C0126A89-387B-4251-A768-C5E482FA51F3}" type="pres">
      <dgm:prSet presAssocID="{51FAE62E-4EE0-4CFB-B317-0B12C4212F56}" presName="node" presStyleLbl="node1" presStyleIdx="3" presStyleCnt="4">
        <dgm:presLayoutVars>
          <dgm:bulletEnabled val="1"/>
        </dgm:presLayoutVars>
      </dgm:prSet>
      <dgm:spPr/>
    </dgm:pt>
  </dgm:ptLst>
  <dgm:cxnLst>
    <dgm:cxn modelId="{0238F202-053F-4699-97B3-97F4A2FDB96F}" srcId="{CEA9699E-4710-48F3-97AD-239C33B9E8E3}" destId="{51FAE62E-4EE0-4CFB-B317-0B12C4212F56}" srcOrd="3" destOrd="0" parTransId="{8F374F42-4A49-4D33-AB8D-DFE627420C32}" sibTransId="{CC251583-403F-460D-815A-49806DE4D263}"/>
    <dgm:cxn modelId="{A8C0BE5F-68ED-42EC-859A-77868A4128DD}" type="presOf" srcId="{CEA9699E-4710-48F3-97AD-239C33B9E8E3}" destId="{F548E7D3-67A1-499C-B3F0-4BE18D74E385}" srcOrd="0" destOrd="0" presId="urn:microsoft.com/office/officeart/2005/8/layout/default"/>
    <dgm:cxn modelId="{CF573852-1191-4390-9F22-0C6DD136B159}" type="presOf" srcId="{51FAE62E-4EE0-4CFB-B317-0B12C4212F56}" destId="{C0126A89-387B-4251-A768-C5E482FA51F3}" srcOrd="0" destOrd="0" presId="urn:microsoft.com/office/officeart/2005/8/layout/default"/>
    <dgm:cxn modelId="{7FF9E659-DEA5-4371-A61C-C19186B8CE6B}" srcId="{CEA9699E-4710-48F3-97AD-239C33B9E8E3}" destId="{1C1F1185-D508-459A-B313-5E62B69C9992}" srcOrd="0" destOrd="0" parTransId="{F32C7D0C-3540-4A15-8C67-9D0EEFE44BDF}" sibTransId="{1F4EBF3D-591F-42BD-8DB8-302D32246547}"/>
    <dgm:cxn modelId="{068A1C7A-4DFE-4C02-8676-5C91B87E030B}" type="presOf" srcId="{166E3EDB-EDC3-4764-9A90-A1B4F20ED5CC}" destId="{29ADAA2C-FE03-435D-B69A-51F77058AF46}" srcOrd="0" destOrd="0" presId="urn:microsoft.com/office/officeart/2005/8/layout/default"/>
    <dgm:cxn modelId="{30100C7E-0BEA-4000-860A-719EDD7215CF}" type="presOf" srcId="{3351C7BE-36FD-461D-9CBB-4DE7143EE94A}" destId="{C4CF7D65-4F13-4A1F-89BE-B3000B93263D}" srcOrd="0" destOrd="0" presId="urn:microsoft.com/office/officeart/2005/8/layout/default"/>
    <dgm:cxn modelId="{125BBBAB-620C-4352-87C0-FEB3E8E07CD1}" srcId="{CEA9699E-4710-48F3-97AD-239C33B9E8E3}" destId="{3351C7BE-36FD-461D-9CBB-4DE7143EE94A}" srcOrd="1" destOrd="0" parTransId="{2CF5A166-0173-4E85-A98A-07FB7E5A27E2}" sibTransId="{F4E74E32-C0AF-4644-BA09-9F9E6AA6BCE6}"/>
    <dgm:cxn modelId="{B6176FB1-E845-4EBF-8748-FF03A1B0811D}" type="presOf" srcId="{1C1F1185-D508-459A-B313-5E62B69C9992}" destId="{3465A59C-933F-4D47-B7A4-2BA28EBB11F8}" srcOrd="0" destOrd="0" presId="urn:microsoft.com/office/officeart/2005/8/layout/default"/>
    <dgm:cxn modelId="{C2142AD8-B242-4742-9B71-125CFA6531D2}" srcId="{CEA9699E-4710-48F3-97AD-239C33B9E8E3}" destId="{166E3EDB-EDC3-4764-9A90-A1B4F20ED5CC}" srcOrd="2" destOrd="0" parTransId="{64EFBCAA-AD98-4788-9521-F9195670795B}" sibTransId="{0168CA4B-03FA-4666-BFD6-4AAB2742886C}"/>
    <dgm:cxn modelId="{2E1C8804-A59C-439D-8B97-05A4C7A7922F}" type="presParOf" srcId="{F548E7D3-67A1-499C-B3F0-4BE18D74E385}" destId="{3465A59C-933F-4D47-B7A4-2BA28EBB11F8}" srcOrd="0" destOrd="0" presId="urn:microsoft.com/office/officeart/2005/8/layout/default"/>
    <dgm:cxn modelId="{5A78A0CA-E96A-4340-8F66-431E4E89F927}" type="presParOf" srcId="{F548E7D3-67A1-499C-B3F0-4BE18D74E385}" destId="{FDAFE773-D553-4D55-B356-F4461A008402}" srcOrd="1" destOrd="0" presId="urn:microsoft.com/office/officeart/2005/8/layout/default"/>
    <dgm:cxn modelId="{96BD2175-8E6A-4E20-BF8D-3BAA1CC317C5}" type="presParOf" srcId="{F548E7D3-67A1-499C-B3F0-4BE18D74E385}" destId="{C4CF7D65-4F13-4A1F-89BE-B3000B93263D}" srcOrd="2" destOrd="0" presId="urn:microsoft.com/office/officeart/2005/8/layout/default"/>
    <dgm:cxn modelId="{94F757C2-9E6D-465A-B06D-32C1A3333F66}" type="presParOf" srcId="{F548E7D3-67A1-499C-B3F0-4BE18D74E385}" destId="{0B29D421-33B6-4D6E-827F-0E06BDF33278}" srcOrd="3" destOrd="0" presId="urn:microsoft.com/office/officeart/2005/8/layout/default"/>
    <dgm:cxn modelId="{E2D93750-E677-4544-8CE7-F53488F4BBA5}" type="presParOf" srcId="{F548E7D3-67A1-499C-B3F0-4BE18D74E385}" destId="{29ADAA2C-FE03-435D-B69A-51F77058AF46}" srcOrd="4" destOrd="0" presId="urn:microsoft.com/office/officeart/2005/8/layout/default"/>
    <dgm:cxn modelId="{54E64C32-3B72-43C0-8CE9-2E2F57C4FD69}" type="presParOf" srcId="{F548E7D3-67A1-499C-B3F0-4BE18D74E385}" destId="{3F9565E8-B89F-44CB-B22F-499CDA418D52}" srcOrd="5" destOrd="0" presId="urn:microsoft.com/office/officeart/2005/8/layout/default"/>
    <dgm:cxn modelId="{FB9C94B3-4795-40BA-9E0D-189214AB594C}" type="presParOf" srcId="{F548E7D3-67A1-499C-B3F0-4BE18D74E385}" destId="{C0126A89-387B-4251-A768-C5E482FA51F3}"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DC252D-5C6F-43AC-A7A0-BCA564FB505C}" type="doc">
      <dgm:prSet loTypeId="urn:microsoft.com/office/officeart/2005/8/layout/hProcess7" loCatId="process" qsTypeId="urn:microsoft.com/office/officeart/2005/8/quickstyle/simple1" qsCatId="simple" csTypeId="urn:microsoft.com/office/officeart/2005/8/colors/accent1_2" csCatId="accent1" phldr="1"/>
      <dgm:spPr/>
      <dgm:t>
        <a:bodyPr/>
        <a:lstStyle/>
        <a:p>
          <a:endParaRPr lang="en-GB"/>
        </a:p>
      </dgm:t>
    </dgm:pt>
    <dgm:pt modelId="{E624A4D6-9C29-4A9A-BBE8-CFDCE9D564A0}">
      <dgm:prSet phldrT="[Text]" phldr="1"/>
      <dgm:spPr>
        <a:solidFill>
          <a:schemeClr val="bg1">
            <a:lumMod val="85000"/>
          </a:schemeClr>
        </a:solidFill>
        <a:ln>
          <a:solidFill>
            <a:schemeClr val="tx1"/>
          </a:solidFill>
        </a:ln>
      </dgm:spPr>
      <dgm:t>
        <a:bodyPr/>
        <a:lstStyle/>
        <a:p>
          <a:endParaRPr lang="en-GB" dirty="0"/>
        </a:p>
      </dgm:t>
    </dgm:pt>
    <dgm:pt modelId="{D8B3B40C-82E2-42B2-A839-7DBC2781AB63}" type="parTrans" cxnId="{B3B3FEE8-253B-4F7A-8717-F155588D8284}">
      <dgm:prSet/>
      <dgm:spPr/>
      <dgm:t>
        <a:bodyPr/>
        <a:lstStyle/>
        <a:p>
          <a:endParaRPr lang="en-GB"/>
        </a:p>
      </dgm:t>
    </dgm:pt>
    <dgm:pt modelId="{5754F848-AAF8-4FB8-AC67-1675B3FC4A9E}" type="sibTrans" cxnId="{B3B3FEE8-253B-4F7A-8717-F155588D8284}">
      <dgm:prSet/>
      <dgm:spPr/>
      <dgm:t>
        <a:bodyPr/>
        <a:lstStyle/>
        <a:p>
          <a:endParaRPr lang="en-GB"/>
        </a:p>
      </dgm:t>
    </dgm:pt>
    <dgm:pt modelId="{97694EE0-1B64-4E1E-ACC1-37433DE0D2F0}">
      <dgm:prSet phldrT="[Text]" custT="1"/>
      <dgm:spPr/>
      <dgm:t>
        <a:bodyPr/>
        <a:lstStyle/>
        <a:p>
          <a:r>
            <a:rPr lang="en-GB" sz="2400" dirty="0">
              <a:solidFill>
                <a:schemeClr val="tx1"/>
              </a:solidFill>
            </a:rPr>
            <a:t>An RA meeting is  voluntary &amp; facilitated in a meaningful manner by a trained officer</a:t>
          </a:r>
        </a:p>
      </dgm:t>
    </dgm:pt>
    <dgm:pt modelId="{5E2AA52D-89BE-4B1C-B9C7-C8EF5B1D4566}" type="parTrans" cxnId="{CAD13ED2-0CEC-4738-983C-1476B4A55257}">
      <dgm:prSet/>
      <dgm:spPr/>
      <dgm:t>
        <a:bodyPr/>
        <a:lstStyle/>
        <a:p>
          <a:endParaRPr lang="en-GB"/>
        </a:p>
      </dgm:t>
    </dgm:pt>
    <dgm:pt modelId="{9551C16C-A183-49C1-82D5-1AB70D3BC05C}" type="sibTrans" cxnId="{CAD13ED2-0CEC-4738-983C-1476B4A55257}">
      <dgm:prSet/>
      <dgm:spPr/>
      <dgm:t>
        <a:bodyPr/>
        <a:lstStyle/>
        <a:p>
          <a:endParaRPr lang="en-GB"/>
        </a:p>
      </dgm:t>
    </dgm:pt>
    <dgm:pt modelId="{416C9F03-A81C-4CF7-98EB-9D3C60C961A8}">
      <dgm:prSet phldrT="[Text]" phldr="1"/>
      <dgm:spPr>
        <a:solidFill>
          <a:schemeClr val="accent1">
            <a:lumMod val="40000"/>
            <a:lumOff val="60000"/>
          </a:schemeClr>
        </a:solidFill>
        <a:ln>
          <a:solidFill>
            <a:schemeClr val="tx1"/>
          </a:solidFill>
        </a:ln>
      </dgm:spPr>
      <dgm:t>
        <a:bodyPr/>
        <a:lstStyle/>
        <a:p>
          <a:endParaRPr lang="en-GB" dirty="0"/>
        </a:p>
      </dgm:t>
    </dgm:pt>
    <dgm:pt modelId="{05121A9D-7E9E-47E9-8DD6-DACEB6E83891}" type="parTrans" cxnId="{6F7F407F-6F64-4E99-A092-A3664FFF1CB4}">
      <dgm:prSet/>
      <dgm:spPr/>
      <dgm:t>
        <a:bodyPr/>
        <a:lstStyle/>
        <a:p>
          <a:endParaRPr lang="en-GB"/>
        </a:p>
      </dgm:t>
    </dgm:pt>
    <dgm:pt modelId="{BC541250-325D-4055-8838-6AE73ACF9ACE}" type="sibTrans" cxnId="{6F7F407F-6F64-4E99-A092-A3664FFF1CB4}">
      <dgm:prSet/>
      <dgm:spPr/>
      <dgm:t>
        <a:bodyPr/>
        <a:lstStyle/>
        <a:p>
          <a:endParaRPr lang="en-GB"/>
        </a:p>
      </dgm:t>
    </dgm:pt>
    <dgm:pt modelId="{E6FA60B5-C1A0-4F5F-9E25-39073B690C60}">
      <dgm:prSet phldrT="[Text]" custT="1"/>
      <dgm:spPr/>
      <dgm:t>
        <a:bodyPr/>
        <a:lstStyle/>
        <a:p>
          <a:r>
            <a:rPr lang="en-GB" sz="2400" dirty="0">
              <a:solidFill>
                <a:schemeClr val="tx1"/>
              </a:solidFill>
            </a:rPr>
            <a:t>Officer must explain the process to both Victim &amp; Offender</a:t>
          </a:r>
        </a:p>
      </dgm:t>
    </dgm:pt>
    <dgm:pt modelId="{4F5B59D3-2D72-4D73-9AC3-5EF14B52037A}" type="parTrans" cxnId="{0E6D4217-7D9F-42AA-ABE2-866C69B6B60F}">
      <dgm:prSet/>
      <dgm:spPr/>
      <dgm:t>
        <a:bodyPr/>
        <a:lstStyle/>
        <a:p>
          <a:endParaRPr lang="en-GB"/>
        </a:p>
      </dgm:t>
    </dgm:pt>
    <dgm:pt modelId="{5C5F2115-DF7A-4D32-861E-6CDE4D88C837}" type="sibTrans" cxnId="{0E6D4217-7D9F-42AA-ABE2-866C69B6B60F}">
      <dgm:prSet/>
      <dgm:spPr/>
      <dgm:t>
        <a:bodyPr/>
        <a:lstStyle/>
        <a:p>
          <a:endParaRPr lang="en-GB"/>
        </a:p>
      </dgm:t>
    </dgm:pt>
    <dgm:pt modelId="{7E6B50E0-ED96-4C04-B0A5-ED696A11358D}">
      <dgm:prSet phldrT="[Text]" phldr="1"/>
      <dgm:spPr>
        <a:ln>
          <a:solidFill>
            <a:schemeClr val="tx1"/>
          </a:solidFill>
        </a:ln>
      </dgm:spPr>
      <dgm:t>
        <a:bodyPr/>
        <a:lstStyle/>
        <a:p>
          <a:endParaRPr lang="en-GB" dirty="0"/>
        </a:p>
      </dgm:t>
    </dgm:pt>
    <dgm:pt modelId="{1AABE729-DED8-494D-BE69-EE41024EDFB0}" type="parTrans" cxnId="{0E6D7FF4-370B-435D-93BD-05B08A25AD9A}">
      <dgm:prSet/>
      <dgm:spPr/>
      <dgm:t>
        <a:bodyPr/>
        <a:lstStyle/>
        <a:p>
          <a:endParaRPr lang="en-GB"/>
        </a:p>
      </dgm:t>
    </dgm:pt>
    <dgm:pt modelId="{DEDC64B5-C041-48D4-B6F8-7F1FDA742B10}" type="sibTrans" cxnId="{0E6D7FF4-370B-435D-93BD-05B08A25AD9A}">
      <dgm:prSet/>
      <dgm:spPr/>
      <dgm:t>
        <a:bodyPr/>
        <a:lstStyle/>
        <a:p>
          <a:endParaRPr lang="en-GB"/>
        </a:p>
      </dgm:t>
    </dgm:pt>
    <dgm:pt modelId="{284DA889-7D0B-4CA5-8A95-244EC805CBDF}">
      <dgm:prSet phldrT="[Text]" custT="1"/>
      <dgm:spPr/>
      <dgm:t>
        <a:bodyPr/>
        <a:lstStyle/>
        <a:p>
          <a:r>
            <a:rPr lang="en-GB" sz="2400" dirty="0">
              <a:solidFill>
                <a:schemeClr val="tx1"/>
              </a:solidFill>
            </a:rPr>
            <a:t>Early intervention to ‘get in’ before real problems</a:t>
          </a:r>
        </a:p>
      </dgm:t>
    </dgm:pt>
    <dgm:pt modelId="{14F9220C-EEF8-4BB6-9BFE-9CA1D5922A43}" type="parTrans" cxnId="{6F63C672-6BB2-421C-95AA-91CD24D3F0AA}">
      <dgm:prSet/>
      <dgm:spPr/>
      <dgm:t>
        <a:bodyPr/>
        <a:lstStyle/>
        <a:p>
          <a:endParaRPr lang="en-GB"/>
        </a:p>
      </dgm:t>
    </dgm:pt>
    <dgm:pt modelId="{1F39407B-CD3D-4F9C-863A-D8ECDD65602A}" type="sibTrans" cxnId="{6F63C672-6BB2-421C-95AA-91CD24D3F0AA}">
      <dgm:prSet/>
      <dgm:spPr/>
      <dgm:t>
        <a:bodyPr/>
        <a:lstStyle/>
        <a:p>
          <a:endParaRPr lang="en-GB"/>
        </a:p>
      </dgm:t>
    </dgm:pt>
    <dgm:pt modelId="{D7AF5412-7D0E-4216-9602-1910D1412D42}" type="pres">
      <dgm:prSet presAssocID="{17DC252D-5C6F-43AC-A7A0-BCA564FB505C}" presName="Name0" presStyleCnt="0">
        <dgm:presLayoutVars>
          <dgm:dir/>
          <dgm:animLvl val="lvl"/>
          <dgm:resizeHandles val="exact"/>
        </dgm:presLayoutVars>
      </dgm:prSet>
      <dgm:spPr/>
    </dgm:pt>
    <dgm:pt modelId="{92891F32-6563-466E-9BA6-5EBF13316BCA}" type="pres">
      <dgm:prSet presAssocID="{E624A4D6-9C29-4A9A-BBE8-CFDCE9D564A0}" presName="compositeNode" presStyleCnt="0">
        <dgm:presLayoutVars>
          <dgm:bulletEnabled val="1"/>
        </dgm:presLayoutVars>
      </dgm:prSet>
      <dgm:spPr/>
    </dgm:pt>
    <dgm:pt modelId="{0CC80A37-5EAD-4D71-AA72-4E94D31A0C9E}" type="pres">
      <dgm:prSet presAssocID="{E624A4D6-9C29-4A9A-BBE8-CFDCE9D564A0}" presName="bgRect" presStyleLbl="node1" presStyleIdx="0" presStyleCnt="3"/>
      <dgm:spPr/>
    </dgm:pt>
    <dgm:pt modelId="{7F0662CA-C5DD-4847-B962-44D21FF26A35}" type="pres">
      <dgm:prSet presAssocID="{E624A4D6-9C29-4A9A-BBE8-CFDCE9D564A0}" presName="parentNode" presStyleLbl="node1" presStyleIdx="0" presStyleCnt="3">
        <dgm:presLayoutVars>
          <dgm:chMax val="0"/>
          <dgm:bulletEnabled val="1"/>
        </dgm:presLayoutVars>
      </dgm:prSet>
      <dgm:spPr/>
    </dgm:pt>
    <dgm:pt modelId="{75E51EB1-7848-4EC6-92FA-7CE34CD86A8B}" type="pres">
      <dgm:prSet presAssocID="{E624A4D6-9C29-4A9A-BBE8-CFDCE9D564A0}" presName="childNode" presStyleLbl="node1" presStyleIdx="0" presStyleCnt="3">
        <dgm:presLayoutVars>
          <dgm:bulletEnabled val="1"/>
        </dgm:presLayoutVars>
      </dgm:prSet>
      <dgm:spPr/>
    </dgm:pt>
    <dgm:pt modelId="{2578CEC0-3C2E-4701-A180-50F6971613CD}" type="pres">
      <dgm:prSet presAssocID="{5754F848-AAF8-4FB8-AC67-1675B3FC4A9E}" presName="hSp" presStyleCnt="0"/>
      <dgm:spPr/>
    </dgm:pt>
    <dgm:pt modelId="{65507BE2-260A-40C8-BF81-79542F7994FE}" type="pres">
      <dgm:prSet presAssocID="{5754F848-AAF8-4FB8-AC67-1675B3FC4A9E}" presName="vProcSp" presStyleCnt="0"/>
      <dgm:spPr/>
    </dgm:pt>
    <dgm:pt modelId="{206EA662-2C50-4DEA-8EFD-2EFB6B8E4672}" type="pres">
      <dgm:prSet presAssocID="{5754F848-AAF8-4FB8-AC67-1675B3FC4A9E}" presName="vSp1" presStyleCnt="0"/>
      <dgm:spPr/>
    </dgm:pt>
    <dgm:pt modelId="{63B5CD74-BAE5-4D2A-B633-2D00810B9D96}" type="pres">
      <dgm:prSet presAssocID="{5754F848-AAF8-4FB8-AC67-1675B3FC4A9E}" presName="simulatedConn" presStyleLbl="solidFgAcc1" presStyleIdx="0" presStyleCnt="2"/>
      <dgm:spPr>
        <a:solidFill>
          <a:schemeClr val="accent1">
            <a:lumMod val="50000"/>
          </a:schemeClr>
        </a:solidFill>
        <a:ln>
          <a:solidFill>
            <a:schemeClr val="tx1"/>
          </a:solidFill>
        </a:ln>
      </dgm:spPr>
    </dgm:pt>
    <dgm:pt modelId="{BA041A62-1E93-4D9E-B17F-B8EF8A834DE8}" type="pres">
      <dgm:prSet presAssocID="{5754F848-AAF8-4FB8-AC67-1675B3FC4A9E}" presName="vSp2" presStyleCnt="0"/>
      <dgm:spPr/>
    </dgm:pt>
    <dgm:pt modelId="{C0182A66-21BD-4156-8967-12DB4AF8CA2C}" type="pres">
      <dgm:prSet presAssocID="{5754F848-AAF8-4FB8-AC67-1675B3FC4A9E}" presName="sibTrans" presStyleCnt="0"/>
      <dgm:spPr/>
    </dgm:pt>
    <dgm:pt modelId="{4450336F-DFF5-4080-A79A-3FDBB2CF1D89}" type="pres">
      <dgm:prSet presAssocID="{416C9F03-A81C-4CF7-98EB-9D3C60C961A8}" presName="compositeNode" presStyleCnt="0">
        <dgm:presLayoutVars>
          <dgm:bulletEnabled val="1"/>
        </dgm:presLayoutVars>
      </dgm:prSet>
      <dgm:spPr/>
    </dgm:pt>
    <dgm:pt modelId="{7074119A-84DF-45CE-8C1A-6AF703931150}" type="pres">
      <dgm:prSet presAssocID="{416C9F03-A81C-4CF7-98EB-9D3C60C961A8}" presName="bgRect" presStyleLbl="node1" presStyleIdx="1" presStyleCnt="3"/>
      <dgm:spPr/>
    </dgm:pt>
    <dgm:pt modelId="{E62400D2-2FB8-47A2-A88D-62DFBCECFF9C}" type="pres">
      <dgm:prSet presAssocID="{416C9F03-A81C-4CF7-98EB-9D3C60C961A8}" presName="parentNode" presStyleLbl="node1" presStyleIdx="1" presStyleCnt="3">
        <dgm:presLayoutVars>
          <dgm:chMax val="0"/>
          <dgm:bulletEnabled val="1"/>
        </dgm:presLayoutVars>
      </dgm:prSet>
      <dgm:spPr/>
    </dgm:pt>
    <dgm:pt modelId="{7ADF8A56-F1B3-4C89-BC48-2B51D2ABFCEE}" type="pres">
      <dgm:prSet presAssocID="{416C9F03-A81C-4CF7-98EB-9D3C60C961A8}" presName="childNode" presStyleLbl="node1" presStyleIdx="1" presStyleCnt="3">
        <dgm:presLayoutVars>
          <dgm:bulletEnabled val="1"/>
        </dgm:presLayoutVars>
      </dgm:prSet>
      <dgm:spPr/>
    </dgm:pt>
    <dgm:pt modelId="{24EBE74B-08AC-4C0E-BF90-3FC1E4D03A33}" type="pres">
      <dgm:prSet presAssocID="{BC541250-325D-4055-8838-6AE73ACF9ACE}" presName="hSp" presStyleCnt="0"/>
      <dgm:spPr/>
    </dgm:pt>
    <dgm:pt modelId="{03D19450-5741-40F2-944E-AA792390AD9B}" type="pres">
      <dgm:prSet presAssocID="{BC541250-325D-4055-8838-6AE73ACF9ACE}" presName="vProcSp" presStyleCnt="0"/>
      <dgm:spPr/>
    </dgm:pt>
    <dgm:pt modelId="{B65FA3F6-283B-4456-B2B1-71B1D3528406}" type="pres">
      <dgm:prSet presAssocID="{BC541250-325D-4055-8838-6AE73ACF9ACE}" presName="vSp1" presStyleCnt="0"/>
      <dgm:spPr/>
    </dgm:pt>
    <dgm:pt modelId="{14AAA457-108D-4FB5-B80B-6778A9AC1D47}" type="pres">
      <dgm:prSet presAssocID="{BC541250-325D-4055-8838-6AE73ACF9ACE}" presName="simulatedConn" presStyleLbl="solidFgAcc1" presStyleIdx="1" presStyleCnt="2"/>
      <dgm:spPr>
        <a:solidFill>
          <a:schemeClr val="accent1">
            <a:lumMod val="50000"/>
          </a:schemeClr>
        </a:solidFill>
        <a:ln>
          <a:solidFill>
            <a:schemeClr val="tx1"/>
          </a:solidFill>
        </a:ln>
      </dgm:spPr>
    </dgm:pt>
    <dgm:pt modelId="{FDFF8756-0DA9-457B-A990-5EFD2D513F20}" type="pres">
      <dgm:prSet presAssocID="{BC541250-325D-4055-8838-6AE73ACF9ACE}" presName="vSp2" presStyleCnt="0"/>
      <dgm:spPr/>
    </dgm:pt>
    <dgm:pt modelId="{F38AA146-0B1D-4962-BAEB-9A1331CB3DCD}" type="pres">
      <dgm:prSet presAssocID="{BC541250-325D-4055-8838-6AE73ACF9ACE}" presName="sibTrans" presStyleCnt="0"/>
      <dgm:spPr/>
    </dgm:pt>
    <dgm:pt modelId="{4F3F5AA3-1A69-425B-9AC3-CE5565181BB1}" type="pres">
      <dgm:prSet presAssocID="{7E6B50E0-ED96-4C04-B0A5-ED696A11358D}" presName="compositeNode" presStyleCnt="0">
        <dgm:presLayoutVars>
          <dgm:bulletEnabled val="1"/>
        </dgm:presLayoutVars>
      </dgm:prSet>
      <dgm:spPr/>
    </dgm:pt>
    <dgm:pt modelId="{4A32BD0B-A48F-45CD-A73C-5804517EE958}" type="pres">
      <dgm:prSet presAssocID="{7E6B50E0-ED96-4C04-B0A5-ED696A11358D}" presName="bgRect" presStyleLbl="node1" presStyleIdx="2" presStyleCnt="3"/>
      <dgm:spPr/>
    </dgm:pt>
    <dgm:pt modelId="{8062ED58-3E89-4785-AF4C-08F84CEC8950}" type="pres">
      <dgm:prSet presAssocID="{7E6B50E0-ED96-4C04-B0A5-ED696A11358D}" presName="parentNode" presStyleLbl="node1" presStyleIdx="2" presStyleCnt="3">
        <dgm:presLayoutVars>
          <dgm:chMax val="0"/>
          <dgm:bulletEnabled val="1"/>
        </dgm:presLayoutVars>
      </dgm:prSet>
      <dgm:spPr/>
    </dgm:pt>
    <dgm:pt modelId="{846F279B-FE55-433B-B1FE-1D1340FFEDC7}" type="pres">
      <dgm:prSet presAssocID="{7E6B50E0-ED96-4C04-B0A5-ED696A11358D}" presName="childNode" presStyleLbl="node1" presStyleIdx="2" presStyleCnt="3">
        <dgm:presLayoutVars>
          <dgm:bulletEnabled val="1"/>
        </dgm:presLayoutVars>
      </dgm:prSet>
      <dgm:spPr/>
    </dgm:pt>
  </dgm:ptLst>
  <dgm:cxnLst>
    <dgm:cxn modelId="{DA71B316-368C-4B47-86EC-6FCA019E2CC0}" type="presOf" srcId="{416C9F03-A81C-4CF7-98EB-9D3C60C961A8}" destId="{E62400D2-2FB8-47A2-A88D-62DFBCECFF9C}" srcOrd="1" destOrd="0" presId="urn:microsoft.com/office/officeart/2005/8/layout/hProcess7"/>
    <dgm:cxn modelId="{0E6D4217-7D9F-42AA-ABE2-866C69B6B60F}" srcId="{416C9F03-A81C-4CF7-98EB-9D3C60C961A8}" destId="{E6FA60B5-C1A0-4F5F-9E25-39073B690C60}" srcOrd="0" destOrd="0" parTransId="{4F5B59D3-2D72-4D73-9AC3-5EF14B52037A}" sibTransId="{5C5F2115-DF7A-4D32-861E-6CDE4D88C837}"/>
    <dgm:cxn modelId="{CE2EBC5E-6655-4AC2-9D62-F70E1C84D486}" type="presOf" srcId="{E624A4D6-9C29-4A9A-BBE8-CFDCE9D564A0}" destId="{0CC80A37-5EAD-4D71-AA72-4E94D31A0C9E}" srcOrd="0" destOrd="0" presId="urn:microsoft.com/office/officeart/2005/8/layout/hProcess7"/>
    <dgm:cxn modelId="{6F63C672-6BB2-421C-95AA-91CD24D3F0AA}" srcId="{7E6B50E0-ED96-4C04-B0A5-ED696A11358D}" destId="{284DA889-7D0B-4CA5-8A95-244EC805CBDF}" srcOrd="0" destOrd="0" parTransId="{14F9220C-EEF8-4BB6-9BFE-9CA1D5922A43}" sibTransId="{1F39407B-CD3D-4F9C-863A-D8ECDD65602A}"/>
    <dgm:cxn modelId="{6F7F407F-6F64-4E99-A092-A3664FFF1CB4}" srcId="{17DC252D-5C6F-43AC-A7A0-BCA564FB505C}" destId="{416C9F03-A81C-4CF7-98EB-9D3C60C961A8}" srcOrd="1" destOrd="0" parTransId="{05121A9D-7E9E-47E9-8DD6-DACEB6E83891}" sibTransId="{BC541250-325D-4055-8838-6AE73ACF9ACE}"/>
    <dgm:cxn modelId="{AF35DC89-D409-47A6-B4F3-27AED575D686}" type="presOf" srcId="{17DC252D-5C6F-43AC-A7A0-BCA564FB505C}" destId="{D7AF5412-7D0E-4216-9602-1910D1412D42}" srcOrd="0" destOrd="0" presId="urn:microsoft.com/office/officeart/2005/8/layout/hProcess7"/>
    <dgm:cxn modelId="{5F1F56AA-CC98-43DF-8BDA-BB80F8144861}" type="presOf" srcId="{284DA889-7D0B-4CA5-8A95-244EC805CBDF}" destId="{846F279B-FE55-433B-B1FE-1D1340FFEDC7}" srcOrd="0" destOrd="0" presId="urn:microsoft.com/office/officeart/2005/8/layout/hProcess7"/>
    <dgm:cxn modelId="{13C80EBC-7C00-45BE-9688-7F453FAD1E22}" type="presOf" srcId="{7E6B50E0-ED96-4C04-B0A5-ED696A11358D}" destId="{8062ED58-3E89-4785-AF4C-08F84CEC8950}" srcOrd="1" destOrd="0" presId="urn:microsoft.com/office/officeart/2005/8/layout/hProcess7"/>
    <dgm:cxn modelId="{6408A2C6-0427-42FE-B8BC-A81AA262E227}" type="presOf" srcId="{E6FA60B5-C1A0-4F5F-9E25-39073B690C60}" destId="{7ADF8A56-F1B3-4C89-BC48-2B51D2ABFCEE}" srcOrd="0" destOrd="0" presId="urn:microsoft.com/office/officeart/2005/8/layout/hProcess7"/>
    <dgm:cxn modelId="{43FF89C9-8C76-4C49-AAD6-BC52949C5E31}" type="presOf" srcId="{7E6B50E0-ED96-4C04-B0A5-ED696A11358D}" destId="{4A32BD0B-A48F-45CD-A73C-5804517EE958}" srcOrd="0" destOrd="0" presId="urn:microsoft.com/office/officeart/2005/8/layout/hProcess7"/>
    <dgm:cxn modelId="{83470DCC-E91A-4791-9551-09F585D157FF}" type="presOf" srcId="{E624A4D6-9C29-4A9A-BBE8-CFDCE9D564A0}" destId="{7F0662CA-C5DD-4847-B962-44D21FF26A35}" srcOrd="1" destOrd="0" presId="urn:microsoft.com/office/officeart/2005/8/layout/hProcess7"/>
    <dgm:cxn modelId="{CAD13ED2-0CEC-4738-983C-1476B4A55257}" srcId="{E624A4D6-9C29-4A9A-BBE8-CFDCE9D564A0}" destId="{97694EE0-1B64-4E1E-ACC1-37433DE0D2F0}" srcOrd="0" destOrd="0" parTransId="{5E2AA52D-89BE-4B1C-B9C7-C8EF5B1D4566}" sibTransId="{9551C16C-A183-49C1-82D5-1AB70D3BC05C}"/>
    <dgm:cxn modelId="{4A5FE8D9-7065-426F-8520-43EEF72C7A5D}" type="presOf" srcId="{97694EE0-1B64-4E1E-ACC1-37433DE0D2F0}" destId="{75E51EB1-7848-4EC6-92FA-7CE34CD86A8B}" srcOrd="0" destOrd="0" presId="urn:microsoft.com/office/officeart/2005/8/layout/hProcess7"/>
    <dgm:cxn modelId="{B3B3FEE8-253B-4F7A-8717-F155588D8284}" srcId="{17DC252D-5C6F-43AC-A7A0-BCA564FB505C}" destId="{E624A4D6-9C29-4A9A-BBE8-CFDCE9D564A0}" srcOrd="0" destOrd="0" parTransId="{D8B3B40C-82E2-42B2-A839-7DBC2781AB63}" sibTransId="{5754F848-AAF8-4FB8-AC67-1675B3FC4A9E}"/>
    <dgm:cxn modelId="{F93D4AF3-7AB0-4DE5-94A0-4AAB6C3D9FD1}" type="presOf" srcId="{416C9F03-A81C-4CF7-98EB-9D3C60C961A8}" destId="{7074119A-84DF-45CE-8C1A-6AF703931150}" srcOrd="0" destOrd="0" presId="urn:microsoft.com/office/officeart/2005/8/layout/hProcess7"/>
    <dgm:cxn modelId="{0E6D7FF4-370B-435D-93BD-05B08A25AD9A}" srcId="{17DC252D-5C6F-43AC-A7A0-BCA564FB505C}" destId="{7E6B50E0-ED96-4C04-B0A5-ED696A11358D}" srcOrd="2" destOrd="0" parTransId="{1AABE729-DED8-494D-BE69-EE41024EDFB0}" sibTransId="{DEDC64B5-C041-48D4-B6F8-7F1FDA742B10}"/>
    <dgm:cxn modelId="{363ADB2C-2BA0-450C-AE67-A7EE45A40630}" type="presParOf" srcId="{D7AF5412-7D0E-4216-9602-1910D1412D42}" destId="{92891F32-6563-466E-9BA6-5EBF13316BCA}" srcOrd="0" destOrd="0" presId="urn:microsoft.com/office/officeart/2005/8/layout/hProcess7"/>
    <dgm:cxn modelId="{4B3A77BB-0A31-494B-AC1E-0543B7A029E8}" type="presParOf" srcId="{92891F32-6563-466E-9BA6-5EBF13316BCA}" destId="{0CC80A37-5EAD-4D71-AA72-4E94D31A0C9E}" srcOrd="0" destOrd="0" presId="urn:microsoft.com/office/officeart/2005/8/layout/hProcess7"/>
    <dgm:cxn modelId="{D5E8314C-846C-463B-9C7B-3F1A3EC4EB32}" type="presParOf" srcId="{92891F32-6563-466E-9BA6-5EBF13316BCA}" destId="{7F0662CA-C5DD-4847-B962-44D21FF26A35}" srcOrd="1" destOrd="0" presId="urn:microsoft.com/office/officeart/2005/8/layout/hProcess7"/>
    <dgm:cxn modelId="{439B0C12-23F8-4EA4-B6F2-3161BBCED5D7}" type="presParOf" srcId="{92891F32-6563-466E-9BA6-5EBF13316BCA}" destId="{75E51EB1-7848-4EC6-92FA-7CE34CD86A8B}" srcOrd="2" destOrd="0" presId="urn:microsoft.com/office/officeart/2005/8/layout/hProcess7"/>
    <dgm:cxn modelId="{0D953F05-3D68-4184-83FA-D938A725DD90}" type="presParOf" srcId="{D7AF5412-7D0E-4216-9602-1910D1412D42}" destId="{2578CEC0-3C2E-4701-A180-50F6971613CD}" srcOrd="1" destOrd="0" presId="urn:microsoft.com/office/officeart/2005/8/layout/hProcess7"/>
    <dgm:cxn modelId="{87590EB5-2981-469F-BB4A-E3E97C5617F2}" type="presParOf" srcId="{D7AF5412-7D0E-4216-9602-1910D1412D42}" destId="{65507BE2-260A-40C8-BF81-79542F7994FE}" srcOrd="2" destOrd="0" presId="urn:microsoft.com/office/officeart/2005/8/layout/hProcess7"/>
    <dgm:cxn modelId="{0BF97A64-A7CF-43D0-B38E-B06C8D59A6AA}" type="presParOf" srcId="{65507BE2-260A-40C8-BF81-79542F7994FE}" destId="{206EA662-2C50-4DEA-8EFD-2EFB6B8E4672}" srcOrd="0" destOrd="0" presId="urn:microsoft.com/office/officeart/2005/8/layout/hProcess7"/>
    <dgm:cxn modelId="{CF2C6A5C-59F4-4195-9FB6-65618E5B56C6}" type="presParOf" srcId="{65507BE2-260A-40C8-BF81-79542F7994FE}" destId="{63B5CD74-BAE5-4D2A-B633-2D00810B9D96}" srcOrd="1" destOrd="0" presId="urn:microsoft.com/office/officeart/2005/8/layout/hProcess7"/>
    <dgm:cxn modelId="{52038C49-4A2D-460B-9B7A-A5CF0D2990A2}" type="presParOf" srcId="{65507BE2-260A-40C8-BF81-79542F7994FE}" destId="{BA041A62-1E93-4D9E-B17F-B8EF8A834DE8}" srcOrd="2" destOrd="0" presId="urn:microsoft.com/office/officeart/2005/8/layout/hProcess7"/>
    <dgm:cxn modelId="{1BF214AA-0DBB-453A-A9C8-D7546163CFC2}" type="presParOf" srcId="{D7AF5412-7D0E-4216-9602-1910D1412D42}" destId="{C0182A66-21BD-4156-8967-12DB4AF8CA2C}" srcOrd="3" destOrd="0" presId="urn:microsoft.com/office/officeart/2005/8/layout/hProcess7"/>
    <dgm:cxn modelId="{DB001186-0A4B-4D55-BC47-6AADC0257747}" type="presParOf" srcId="{D7AF5412-7D0E-4216-9602-1910D1412D42}" destId="{4450336F-DFF5-4080-A79A-3FDBB2CF1D89}" srcOrd="4" destOrd="0" presId="urn:microsoft.com/office/officeart/2005/8/layout/hProcess7"/>
    <dgm:cxn modelId="{0DCC4EF9-DE4D-44E1-A3C9-B28290DFEFE0}" type="presParOf" srcId="{4450336F-DFF5-4080-A79A-3FDBB2CF1D89}" destId="{7074119A-84DF-45CE-8C1A-6AF703931150}" srcOrd="0" destOrd="0" presId="urn:microsoft.com/office/officeart/2005/8/layout/hProcess7"/>
    <dgm:cxn modelId="{FDA31AB6-1022-4B62-90AA-158DC3090FDF}" type="presParOf" srcId="{4450336F-DFF5-4080-A79A-3FDBB2CF1D89}" destId="{E62400D2-2FB8-47A2-A88D-62DFBCECFF9C}" srcOrd="1" destOrd="0" presId="urn:microsoft.com/office/officeart/2005/8/layout/hProcess7"/>
    <dgm:cxn modelId="{CB39CDD1-1870-476A-8DEE-EF8043A41CFB}" type="presParOf" srcId="{4450336F-DFF5-4080-A79A-3FDBB2CF1D89}" destId="{7ADF8A56-F1B3-4C89-BC48-2B51D2ABFCEE}" srcOrd="2" destOrd="0" presId="urn:microsoft.com/office/officeart/2005/8/layout/hProcess7"/>
    <dgm:cxn modelId="{6C11CEBF-0486-45A6-A5A9-DFDAE920FF5D}" type="presParOf" srcId="{D7AF5412-7D0E-4216-9602-1910D1412D42}" destId="{24EBE74B-08AC-4C0E-BF90-3FC1E4D03A33}" srcOrd="5" destOrd="0" presId="urn:microsoft.com/office/officeart/2005/8/layout/hProcess7"/>
    <dgm:cxn modelId="{F7F26ACD-A878-42CD-A13B-F89595AB4168}" type="presParOf" srcId="{D7AF5412-7D0E-4216-9602-1910D1412D42}" destId="{03D19450-5741-40F2-944E-AA792390AD9B}" srcOrd="6" destOrd="0" presId="urn:microsoft.com/office/officeart/2005/8/layout/hProcess7"/>
    <dgm:cxn modelId="{78A0AF38-9EB4-4941-A2DB-377FCB276974}" type="presParOf" srcId="{03D19450-5741-40F2-944E-AA792390AD9B}" destId="{B65FA3F6-283B-4456-B2B1-71B1D3528406}" srcOrd="0" destOrd="0" presId="urn:microsoft.com/office/officeart/2005/8/layout/hProcess7"/>
    <dgm:cxn modelId="{C5D3E597-20D0-4182-89D2-99A530E4FB43}" type="presParOf" srcId="{03D19450-5741-40F2-944E-AA792390AD9B}" destId="{14AAA457-108D-4FB5-B80B-6778A9AC1D47}" srcOrd="1" destOrd="0" presId="urn:microsoft.com/office/officeart/2005/8/layout/hProcess7"/>
    <dgm:cxn modelId="{5B5317C6-946C-4658-A3E0-AE0EE1E12BDF}" type="presParOf" srcId="{03D19450-5741-40F2-944E-AA792390AD9B}" destId="{FDFF8756-0DA9-457B-A990-5EFD2D513F20}" srcOrd="2" destOrd="0" presId="urn:microsoft.com/office/officeart/2005/8/layout/hProcess7"/>
    <dgm:cxn modelId="{7A790931-2BA6-414E-96BB-1E8ED20C7844}" type="presParOf" srcId="{D7AF5412-7D0E-4216-9602-1910D1412D42}" destId="{F38AA146-0B1D-4962-BAEB-9A1331CB3DCD}" srcOrd="7" destOrd="0" presId="urn:microsoft.com/office/officeart/2005/8/layout/hProcess7"/>
    <dgm:cxn modelId="{3F13B6A1-5AE2-4BF9-ACDD-83D0448CD59D}" type="presParOf" srcId="{D7AF5412-7D0E-4216-9602-1910D1412D42}" destId="{4F3F5AA3-1A69-425B-9AC3-CE5565181BB1}" srcOrd="8" destOrd="0" presId="urn:microsoft.com/office/officeart/2005/8/layout/hProcess7"/>
    <dgm:cxn modelId="{218EEEC9-75DE-42C6-9A83-E8A29AC3FC37}" type="presParOf" srcId="{4F3F5AA3-1A69-425B-9AC3-CE5565181BB1}" destId="{4A32BD0B-A48F-45CD-A73C-5804517EE958}" srcOrd="0" destOrd="0" presId="urn:microsoft.com/office/officeart/2005/8/layout/hProcess7"/>
    <dgm:cxn modelId="{58155F26-0953-4007-8517-DCCE1DBC8522}" type="presParOf" srcId="{4F3F5AA3-1A69-425B-9AC3-CE5565181BB1}" destId="{8062ED58-3E89-4785-AF4C-08F84CEC8950}" srcOrd="1" destOrd="0" presId="urn:microsoft.com/office/officeart/2005/8/layout/hProcess7"/>
    <dgm:cxn modelId="{5E69946A-D79A-4BAC-9DE2-AC776DEAFE87}" type="presParOf" srcId="{4F3F5AA3-1A69-425B-9AC3-CE5565181BB1}" destId="{846F279B-FE55-433B-B1FE-1D1340FFEDC7}"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C2D802-638F-41FE-9D90-A6F711C49CB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B470453-B650-4285-AD03-D6BB5728D1A4}">
      <dgm:prSet phldrT="[Text]" custT="1"/>
      <dgm:spPr>
        <a:solidFill>
          <a:schemeClr val="bg1">
            <a:lumMod val="85000"/>
          </a:schemeClr>
        </a:solidFill>
        <a:ln>
          <a:solidFill>
            <a:schemeClr val="tx1"/>
          </a:solidFill>
        </a:ln>
      </dgm:spPr>
      <dgm:t>
        <a:bodyPr/>
        <a:lstStyle/>
        <a:p>
          <a:r>
            <a:rPr lang="en-GB" sz="2400" dirty="0">
              <a:solidFill>
                <a:schemeClr val="tx1"/>
              </a:solidFill>
            </a:rPr>
            <a:t>Ancient times – the </a:t>
          </a:r>
          <a:r>
            <a:rPr lang="en-GB" sz="2400" dirty="0" err="1">
              <a:solidFill>
                <a:schemeClr val="tx1"/>
              </a:solidFill>
            </a:rPr>
            <a:t>Maori</a:t>
          </a:r>
          <a:r>
            <a:rPr lang="en-GB" sz="2400" dirty="0">
              <a:solidFill>
                <a:schemeClr val="tx1"/>
              </a:solidFill>
            </a:rPr>
            <a:t> et al</a:t>
          </a:r>
        </a:p>
      </dgm:t>
    </dgm:pt>
    <dgm:pt modelId="{4374686A-DE3B-4BC6-9DE3-A96844565700}" type="parTrans" cxnId="{56550EDB-DD5E-4CAE-A644-8E7025450150}">
      <dgm:prSet/>
      <dgm:spPr/>
      <dgm:t>
        <a:bodyPr/>
        <a:lstStyle/>
        <a:p>
          <a:endParaRPr lang="en-GB"/>
        </a:p>
      </dgm:t>
    </dgm:pt>
    <dgm:pt modelId="{78A5D7FC-6460-4C76-B63E-9E6C32EC7724}" type="sibTrans" cxnId="{56550EDB-DD5E-4CAE-A644-8E7025450150}">
      <dgm:prSet/>
      <dgm:spPr/>
      <dgm:t>
        <a:bodyPr/>
        <a:lstStyle/>
        <a:p>
          <a:endParaRPr lang="en-GB"/>
        </a:p>
      </dgm:t>
    </dgm:pt>
    <dgm:pt modelId="{90E11175-CA5C-4A23-AAEA-5EF2AB45AC68}">
      <dgm:prSet phldrT="[Text]" custT="1"/>
      <dgm:spPr>
        <a:solidFill>
          <a:schemeClr val="bg1">
            <a:lumMod val="85000"/>
          </a:schemeClr>
        </a:solidFill>
        <a:ln>
          <a:solidFill>
            <a:schemeClr val="tx1"/>
          </a:solidFill>
        </a:ln>
      </dgm:spPr>
      <dgm:t>
        <a:bodyPr/>
        <a:lstStyle/>
        <a:p>
          <a:r>
            <a:rPr lang="en-GB" sz="2400" dirty="0">
              <a:solidFill>
                <a:schemeClr val="tx1"/>
              </a:solidFill>
            </a:rPr>
            <a:t>12</a:t>
          </a:r>
          <a:r>
            <a:rPr lang="en-GB" sz="2400" baseline="30000" dirty="0">
              <a:solidFill>
                <a:schemeClr val="tx1"/>
              </a:solidFill>
            </a:rPr>
            <a:t>th</a:t>
          </a:r>
          <a:r>
            <a:rPr lang="en-GB" sz="2400" dirty="0">
              <a:solidFill>
                <a:schemeClr val="tx1"/>
              </a:solidFill>
            </a:rPr>
            <a:t> Century, Henry II, from victim to state</a:t>
          </a:r>
        </a:p>
      </dgm:t>
    </dgm:pt>
    <dgm:pt modelId="{AFAB4815-F2E7-4D85-B66E-AFFC2BB3BDBA}" type="parTrans" cxnId="{82CA0C3F-1FCF-4C56-8111-B7993B7572C6}">
      <dgm:prSet/>
      <dgm:spPr/>
      <dgm:t>
        <a:bodyPr/>
        <a:lstStyle/>
        <a:p>
          <a:endParaRPr lang="en-GB"/>
        </a:p>
      </dgm:t>
    </dgm:pt>
    <dgm:pt modelId="{2C004BC1-B904-46E7-A0C1-15A6D580D030}" type="sibTrans" cxnId="{82CA0C3F-1FCF-4C56-8111-B7993B7572C6}">
      <dgm:prSet/>
      <dgm:spPr/>
      <dgm:t>
        <a:bodyPr/>
        <a:lstStyle/>
        <a:p>
          <a:endParaRPr lang="en-GB"/>
        </a:p>
      </dgm:t>
    </dgm:pt>
    <dgm:pt modelId="{12789FA1-41A1-4A29-8D31-0A1C30B4FC1F}">
      <dgm:prSet phldrT="[Text]" custT="1"/>
      <dgm:spPr>
        <a:solidFill>
          <a:schemeClr val="bg1">
            <a:lumMod val="85000"/>
          </a:schemeClr>
        </a:solidFill>
        <a:ln>
          <a:solidFill>
            <a:schemeClr val="tx1"/>
          </a:solidFill>
        </a:ln>
      </dgm:spPr>
      <dgm:t>
        <a:bodyPr/>
        <a:lstStyle/>
        <a:p>
          <a:r>
            <a:rPr lang="en-GB" sz="2400" dirty="0">
              <a:solidFill>
                <a:schemeClr val="tx1"/>
              </a:solidFill>
            </a:rPr>
            <a:t>1998 entry into the UK justice system</a:t>
          </a:r>
        </a:p>
      </dgm:t>
    </dgm:pt>
    <dgm:pt modelId="{B16E3981-B6DC-4720-9EBC-E6EFFDB5AC67}" type="parTrans" cxnId="{2232C01C-DC02-429A-BB75-2B9CA398A523}">
      <dgm:prSet/>
      <dgm:spPr/>
      <dgm:t>
        <a:bodyPr/>
        <a:lstStyle/>
        <a:p>
          <a:endParaRPr lang="en-GB"/>
        </a:p>
      </dgm:t>
    </dgm:pt>
    <dgm:pt modelId="{D194C1A2-3B49-413D-9165-2EA76716F780}" type="sibTrans" cxnId="{2232C01C-DC02-429A-BB75-2B9CA398A523}">
      <dgm:prSet/>
      <dgm:spPr/>
      <dgm:t>
        <a:bodyPr/>
        <a:lstStyle/>
        <a:p>
          <a:endParaRPr lang="en-GB"/>
        </a:p>
      </dgm:t>
    </dgm:pt>
    <dgm:pt modelId="{73CCC477-A537-4222-A36F-D30255EE78EF}">
      <dgm:prSet phldrT="[Text]" custT="1"/>
      <dgm:spPr>
        <a:solidFill>
          <a:schemeClr val="bg1">
            <a:lumMod val="85000"/>
          </a:schemeClr>
        </a:solidFill>
        <a:ln>
          <a:solidFill>
            <a:schemeClr val="tx1"/>
          </a:solidFill>
        </a:ln>
      </dgm:spPr>
      <dgm:t>
        <a:bodyPr/>
        <a:lstStyle/>
        <a:p>
          <a:r>
            <a:rPr lang="en-GB" sz="2400" dirty="0">
              <a:solidFill>
                <a:schemeClr val="tx1"/>
              </a:solidFill>
            </a:rPr>
            <a:t>2004 Govt consultation/ best practice guidance</a:t>
          </a:r>
        </a:p>
      </dgm:t>
    </dgm:pt>
    <dgm:pt modelId="{A1327462-46A4-4C00-AD95-5DFFCDB2F28D}" type="parTrans" cxnId="{B6317934-D3D7-40F4-B783-8681EE9A315A}">
      <dgm:prSet/>
      <dgm:spPr/>
      <dgm:t>
        <a:bodyPr/>
        <a:lstStyle/>
        <a:p>
          <a:endParaRPr lang="en-GB"/>
        </a:p>
      </dgm:t>
    </dgm:pt>
    <dgm:pt modelId="{BCADD399-87AB-4289-B87F-6F65382F3192}" type="sibTrans" cxnId="{B6317934-D3D7-40F4-B783-8681EE9A315A}">
      <dgm:prSet/>
      <dgm:spPr/>
      <dgm:t>
        <a:bodyPr/>
        <a:lstStyle/>
        <a:p>
          <a:endParaRPr lang="en-GB"/>
        </a:p>
      </dgm:t>
    </dgm:pt>
    <dgm:pt modelId="{87DA9E43-DFCF-4F73-80AE-2D8E7B9C3131}">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2008 Professor Sherman research</a:t>
          </a:r>
        </a:p>
      </dgm:t>
    </dgm:pt>
    <dgm:pt modelId="{C7B11F3C-B23E-4E37-BC1F-24A5448C4A24}" type="parTrans" cxnId="{C51349DD-C446-466B-986F-54602C7EBBD8}">
      <dgm:prSet/>
      <dgm:spPr/>
      <dgm:t>
        <a:bodyPr/>
        <a:lstStyle/>
        <a:p>
          <a:endParaRPr lang="en-GB"/>
        </a:p>
      </dgm:t>
    </dgm:pt>
    <dgm:pt modelId="{8603074A-82B6-440A-B040-D1AFF84E4FF2}" type="sibTrans" cxnId="{C51349DD-C446-466B-986F-54602C7EBBD8}">
      <dgm:prSet/>
      <dgm:spPr/>
      <dgm:t>
        <a:bodyPr/>
        <a:lstStyle/>
        <a:p>
          <a:endParaRPr lang="en-GB"/>
        </a:p>
      </dgm:t>
    </dgm:pt>
    <dgm:pt modelId="{C8CFC878-F1DC-4BC5-87AA-FF9C5010B9CF}">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2010 National Occupational Standards</a:t>
          </a:r>
        </a:p>
      </dgm:t>
    </dgm:pt>
    <dgm:pt modelId="{B175940C-DD61-41C8-8FFA-810968BDA62D}" type="parTrans" cxnId="{9D9ECBE0-E97D-4D03-B8EB-7174AF14F6EF}">
      <dgm:prSet/>
      <dgm:spPr/>
      <dgm:t>
        <a:bodyPr/>
        <a:lstStyle/>
        <a:p>
          <a:endParaRPr lang="en-GB"/>
        </a:p>
      </dgm:t>
    </dgm:pt>
    <dgm:pt modelId="{0F976A2F-B519-4DBD-BD2C-53A2DE5FB043}" type="sibTrans" cxnId="{9D9ECBE0-E97D-4D03-B8EB-7174AF14F6EF}">
      <dgm:prSet/>
      <dgm:spPr/>
      <dgm:t>
        <a:bodyPr/>
        <a:lstStyle/>
        <a:p>
          <a:endParaRPr lang="en-GB"/>
        </a:p>
      </dgm:t>
    </dgm:pt>
    <dgm:pt modelId="{079E0F12-F45E-4F74-A7D6-5DCD37168D0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2013 Crime &amp; Courts Act. RJ at PSR stage</a:t>
          </a:r>
        </a:p>
      </dgm:t>
    </dgm:pt>
    <dgm:pt modelId="{7CF4CC76-6057-4823-9B17-15DC983D1CC7}" type="parTrans" cxnId="{639C2B47-93BD-4FEC-9F99-144B23EE8D39}">
      <dgm:prSet/>
      <dgm:spPr/>
      <dgm:t>
        <a:bodyPr/>
        <a:lstStyle/>
        <a:p>
          <a:endParaRPr lang="en-GB"/>
        </a:p>
      </dgm:t>
    </dgm:pt>
    <dgm:pt modelId="{163EB3DA-0B49-408C-B5F6-1302CE5E05DF}" type="sibTrans" cxnId="{639C2B47-93BD-4FEC-9F99-144B23EE8D39}">
      <dgm:prSet/>
      <dgm:spPr/>
      <dgm:t>
        <a:bodyPr/>
        <a:lstStyle/>
        <a:p>
          <a:endParaRPr lang="en-GB"/>
        </a:p>
      </dgm:t>
    </dgm:pt>
    <dgm:pt modelId="{5B303B50-308E-4356-9781-6C2FB5F9A57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New Victims’ Code of Practice</a:t>
          </a:r>
        </a:p>
      </dgm:t>
    </dgm:pt>
    <dgm:pt modelId="{77F6968E-EF7B-4008-9A0F-7A1885C92F8D}" type="parTrans" cxnId="{C8535917-CF77-41FD-957A-83123EDCB548}">
      <dgm:prSet/>
      <dgm:spPr/>
      <dgm:t>
        <a:bodyPr/>
        <a:lstStyle/>
        <a:p>
          <a:endParaRPr lang="en-GB"/>
        </a:p>
      </dgm:t>
    </dgm:pt>
    <dgm:pt modelId="{9AE946A9-E005-4ED1-8E74-8CCDBAE75337}" type="sibTrans" cxnId="{C8535917-CF77-41FD-957A-83123EDCB548}">
      <dgm:prSet/>
      <dgm:spPr/>
      <dgm:t>
        <a:bodyPr/>
        <a:lstStyle/>
        <a:p>
          <a:endParaRPr lang="en-GB"/>
        </a:p>
      </dgm:t>
    </dgm:pt>
    <dgm:pt modelId="{0A30EBEA-F3CF-495E-80CF-F66787388FF6}">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2014 Ministry of Justice Action Plan</a:t>
          </a:r>
        </a:p>
      </dgm:t>
    </dgm:pt>
    <dgm:pt modelId="{D1823503-01B4-4638-8C91-134538F05497}" type="parTrans" cxnId="{3A725F17-2F79-4A86-9EFB-95716D5BB30E}">
      <dgm:prSet/>
      <dgm:spPr/>
      <dgm:t>
        <a:bodyPr/>
        <a:lstStyle/>
        <a:p>
          <a:endParaRPr lang="en-GB"/>
        </a:p>
      </dgm:t>
    </dgm:pt>
    <dgm:pt modelId="{759E75FF-B3D0-4927-8D8E-733CE56D110B}" type="sibTrans" cxnId="{3A725F17-2F79-4A86-9EFB-95716D5BB30E}">
      <dgm:prSet/>
      <dgm:spPr/>
      <dgm:t>
        <a:bodyPr/>
        <a:lstStyle/>
        <a:p>
          <a:endParaRPr lang="en-GB"/>
        </a:p>
      </dgm:t>
    </dgm:pt>
    <dgm:pt modelId="{FFFC3169-6ED6-457E-8B9F-9625F8D92EAD}">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S15 Offender Rehabilitation Act 2014 (definition of RJ)</a:t>
          </a:r>
        </a:p>
      </dgm:t>
    </dgm:pt>
    <dgm:pt modelId="{EBB26CA6-34D6-4803-BDB2-BDB054877241}" type="parTrans" cxnId="{B98DCF7A-AEB1-4EB9-BAAC-CDD7AB0592BB}">
      <dgm:prSet/>
      <dgm:spPr/>
      <dgm:t>
        <a:bodyPr/>
        <a:lstStyle/>
        <a:p>
          <a:endParaRPr lang="en-GB"/>
        </a:p>
      </dgm:t>
    </dgm:pt>
    <dgm:pt modelId="{D1ED0297-7B65-475C-8125-0D0F4C1D3A07}" type="sibTrans" cxnId="{B98DCF7A-AEB1-4EB9-BAAC-CDD7AB0592BB}">
      <dgm:prSet/>
      <dgm:spPr/>
      <dgm:t>
        <a:bodyPr/>
        <a:lstStyle/>
        <a:p>
          <a:endParaRPr lang="en-GB"/>
        </a:p>
      </dgm:t>
    </dgm:pt>
    <dgm:pt modelId="{5E86CFAA-EEC6-4568-A186-5C6E5205E899}">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EU directive on Rights of the Victim</a:t>
          </a:r>
        </a:p>
      </dgm:t>
    </dgm:pt>
    <dgm:pt modelId="{A1AC6909-294C-48A4-8F52-3DA3F78A9FE8}" type="parTrans" cxnId="{B933CB11-93CC-4508-9E7C-A803434629A6}">
      <dgm:prSet/>
      <dgm:spPr/>
      <dgm:t>
        <a:bodyPr/>
        <a:lstStyle/>
        <a:p>
          <a:endParaRPr lang="en-GB"/>
        </a:p>
      </dgm:t>
    </dgm:pt>
    <dgm:pt modelId="{E14B771A-1714-4A63-AB9B-4C65736C76BF}" type="sibTrans" cxnId="{B933CB11-93CC-4508-9E7C-A803434629A6}">
      <dgm:prSet/>
      <dgm:spPr/>
      <dgm:t>
        <a:bodyPr/>
        <a:lstStyle/>
        <a:p>
          <a:endParaRPr lang="en-GB"/>
        </a:p>
      </dgm:t>
    </dgm:pt>
    <dgm:pt modelId="{838613D5-9573-4B4F-AD61-7F90628497EA}" type="pres">
      <dgm:prSet presAssocID="{23C2D802-638F-41FE-9D90-A6F711C49CB4}" presName="diagram" presStyleCnt="0">
        <dgm:presLayoutVars>
          <dgm:dir/>
          <dgm:resizeHandles val="exact"/>
        </dgm:presLayoutVars>
      </dgm:prSet>
      <dgm:spPr/>
    </dgm:pt>
    <dgm:pt modelId="{65968F97-AE6B-4EF7-9DC6-847784DA22E9}" type="pres">
      <dgm:prSet presAssocID="{7B470453-B650-4285-AD03-D6BB5728D1A4}" presName="node" presStyleLbl="node1" presStyleIdx="0" presStyleCnt="11">
        <dgm:presLayoutVars>
          <dgm:bulletEnabled val="1"/>
        </dgm:presLayoutVars>
      </dgm:prSet>
      <dgm:spPr/>
    </dgm:pt>
    <dgm:pt modelId="{BDF90046-D2C3-4B7E-BBF9-693044654C41}" type="pres">
      <dgm:prSet presAssocID="{78A5D7FC-6460-4C76-B63E-9E6C32EC7724}" presName="sibTrans" presStyleCnt="0"/>
      <dgm:spPr/>
    </dgm:pt>
    <dgm:pt modelId="{091C0033-0B0D-443A-9D22-DA092716784E}" type="pres">
      <dgm:prSet presAssocID="{90E11175-CA5C-4A23-AAEA-5EF2AB45AC68}" presName="node" presStyleLbl="node1" presStyleIdx="1" presStyleCnt="11">
        <dgm:presLayoutVars>
          <dgm:bulletEnabled val="1"/>
        </dgm:presLayoutVars>
      </dgm:prSet>
      <dgm:spPr/>
    </dgm:pt>
    <dgm:pt modelId="{58DE2F0F-5280-4736-8DB3-00B69CD5761E}" type="pres">
      <dgm:prSet presAssocID="{2C004BC1-B904-46E7-A0C1-15A6D580D030}" presName="sibTrans" presStyleCnt="0"/>
      <dgm:spPr/>
    </dgm:pt>
    <dgm:pt modelId="{64D6D694-2620-4960-957F-14B5978B2BC8}" type="pres">
      <dgm:prSet presAssocID="{12789FA1-41A1-4A29-8D31-0A1C30B4FC1F}" presName="node" presStyleLbl="node1" presStyleIdx="2" presStyleCnt="11">
        <dgm:presLayoutVars>
          <dgm:bulletEnabled val="1"/>
        </dgm:presLayoutVars>
      </dgm:prSet>
      <dgm:spPr/>
    </dgm:pt>
    <dgm:pt modelId="{129277C0-1546-4F7A-AF02-535CD6EA8C07}" type="pres">
      <dgm:prSet presAssocID="{D194C1A2-3B49-413D-9165-2EA76716F780}" presName="sibTrans" presStyleCnt="0"/>
      <dgm:spPr/>
    </dgm:pt>
    <dgm:pt modelId="{F71FD748-E4B2-47A2-9C01-002B72D7A316}" type="pres">
      <dgm:prSet presAssocID="{73CCC477-A537-4222-A36F-D30255EE78EF}" presName="node" presStyleLbl="node1" presStyleIdx="3" presStyleCnt="11">
        <dgm:presLayoutVars>
          <dgm:bulletEnabled val="1"/>
        </dgm:presLayoutVars>
      </dgm:prSet>
      <dgm:spPr/>
    </dgm:pt>
    <dgm:pt modelId="{56EF014B-E600-49B1-8BAB-F506D9342070}" type="pres">
      <dgm:prSet presAssocID="{BCADD399-87AB-4289-B87F-6F65382F3192}" presName="sibTrans" presStyleCnt="0"/>
      <dgm:spPr/>
    </dgm:pt>
    <dgm:pt modelId="{3EE6E9D5-316D-4A7B-AA14-AC694AF4BE6D}" type="pres">
      <dgm:prSet presAssocID="{87DA9E43-DFCF-4F73-80AE-2D8E7B9C3131}" presName="node" presStyleLbl="node1" presStyleIdx="4" presStyleCnt="11">
        <dgm:presLayoutVars>
          <dgm:bulletEnabled val="1"/>
        </dgm:presLayoutVars>
      </dgm:prSet>
      <dgm:spPr/>
    </dgm:pt>
    <dgm:pt modelId="{ED9D0CDB-A735-41DC-8F41-A64F661226F1}" type="pres">
      <dgm:prSet presAssocID="{8603074A-82B6-440A-B040-D1AFF84E4FF2}" presName="sibTrans" presStyleCnt="0"/>
      <dgm:spPr/>
    </dgm:pt>
    <dgm:pt modelId="{061B452B-6066-479A-B674-5A6736AF622E}" type="pres">
      <dgm:prSet presAssocID="{C8CFC878-F1DC-4BC5-87AA-FF9C5010B9CF}" presName="node" presStyleLbl="node1" presStyleIdx="5" presStyleCnt="11">
        <dgm:presLayoutVars>
          <dgm:bulletEnabled val="1"/>
        </dgm:presLayoutVars>
      </dgm:prSet>
      <dgm:spPr/>
    </dgm:pt>
    <dgm:pt modelId="{5A512987-8231-40A1-A19E-6B3118C76C23}" type="pres">
      <dgm:prSet presAssocID="{0F976A2F-B519-4DBD-BD2C-53A2DE5FB043}" presName="sibTrans" presStyleCnt="0"/>
      <dgm:spPr/>
    </dgm:pt>
    <dgm:pt modelId="{B524FF77-1683-44DB-881C-A6DEB8A04353}" type="pres">
      <dgm:prSet presAssocID="{079E0F12-F45E-4F74-A7D6-5DCD37168D04}" presName="node" presStyleLbl="node1" presStyleIdx="6" presStyleCnt="11">
        <dgm:presLayoutVars>
          <dgm:bulletEnabled val="1"/>
        </dgm:presLayoutVars>
      </dgm:prSet>
      <dgm:spPr/>
    </dgm:pt>
    <dgm:pt modelId="{7FA297F6-4874-49B0-82C3-3A9DFAECE4A8}" type="pres">
      <dgm:prSet presAssocID="{163EB3DA-0B49-408C-B5F6-1302CE5E05DF}" presName="sibTrans" presStyleCnt="0"/>
      <dgm:spPr/>
    </dgm:pt>
    <dgm:pt modelId="{A2D27D2A-81DE-4E49-AEA1-63FFC575F9E4}" type="pres">
      <dgm:prSet presAssocID="{5B303B50-308E-4356-9781-6C2FB5F9A576}" presName="node" presStyleLbl="node1" presStyleIdx="7" presStyleCnt="11">
        <dgm:presLayoutVars>
          <dgm:bulletEnabled val="1"/>
        </dgm:presLayoutVars>
      </dgm:prSet>
      <dgm:spPr/>
    </dgm:pt>
    <dgm:pt modelId="{29897354-18D8-4E90-BFF7-C747A54FB3CB}" type="pres">
      <dgm:prSet presAssocID="{9AE946A9-E005-4ED1-8E74-8CCDBAE75337}" presName="sibTrans" presStyleCnt="0"/>
      <dgm:spPr/>
    </dgm:pt>
    <dgm:pt modelId="{92681C97-8475-4B90-89BB-C81E254108B4}" type="pres">
      <dgm:prSet presAssocID="{0A30EBEA-F3CF-495E-80CF-F66787388FF6}" presName="node" presStyleLbl="node1" presStyleIdx="8" presStyleCnt="11">
        <dgm:presLayoutVars>
          <dgm:bulletEnabled val="1"/>
        </dgm:presLayoutVars>
      </dgm:prSet>
      <dgm:spPr/>
    </dgm:pt>
    <dgm:pt modelId="{F2E27119-1D63-4076-92CE-AA0E0A89C6E1}" type="pres">
      <dgm:prSet presAssocID="{759E75FF-B3D0-4927-8D8E-733CE56D110B}" presName="sibTrans" presStyleCnt="0"/>
      <dgm:spPr/>
    </dgm:pt>
    <dgm:pt modelId="{4B43B58C-62D4-4795-9DE9-E521CFE2FEAB}" type="pres">
      <dgm:prSet presAssocID="{FFFC3169-6ED6-457E-8B9F-9625F8D92EAD}" presName="node" presStyleLbl="node1" presStyleIdx="9" presStyleCnt="11">
        <dgm:presLayoutVars>
          <dgm:bulletEnabled val="1"/>
        </dgm:presLayoutVars>
      </dgm:prSet>
      <dgm:spPr/>
    </dgm:pt>
    <dgm:pt modelId="{C857113A-0455-48FD-BADD-54A99513E5E4}" type="pres">
      <dgm:prSet presAssocID="{D1ED0297-7B65-475C-8125-0D0F4C1D3A07}" presName="sibTrans" presStyleCnt="0"/>
      <dgm:spPr/>
    </dgm:pt>
    <dgm:pt modelId="{2C1B8279-6F21-44B3-BEA1-CFF9547B3BFF}" type="pres">
      <dgm:prSet presAssocID="{5E86CFAA-EEC6-4568-A186-5C6E5205E899}" presName="node" presStyleLbl="node1" presStyleIdx="10" presStyleCnt="11">
        <dgm:presLayoutVars>
          <dgm:bulletEnabled val="1"/>
        </dgm:presLayoutVars>
      </dgm:prSet>
      <dgm:spPr/>
    </dgm:pt>
  </dgm:ptLst>
  <dgm:cxnLst>
    <dgm:cxn modelId="{17940906-003E-4040-B4A4-FFD9BDCE9807}" type="presOf" srcId="{87DA9E43-DFCF-4F73-80AE-2D8E7B9C3131}" destId="{3EE6E9D5-316D-4A7B-AA14-AC694AF4BE6D}" srcOrd="0" destOrd="0" presId="urn:microsoft.com/office/officeart/2005/8/layout/default"/>
    <dgm:cxn modelId="{B933CB11-93CC-4508-9E7C-A803434629A6}" srcId="{23C2D802-638F-41FE-9D90-A6F711C49CB4}" destId="{5E86CFAA-EEC6-4568-A186-5C6E5205E899}" srcOrd="10" destOrd="0" parTransId="{A1AC6909-294C-48A4-8F52-3DA3F78A9FE8}" sibTransId="{E14B771A-1714-4A63-AB9B-4C65736C76BF}"/>
    <dgm:cxn modelId="{66A87114-B9BF-420E-8CE7-299164028373}" type="presOf" srcId="{7B470453-B650-4285-AD03-D6BB5728D1A4}" destId="{65968F97-AE6B-4EF7-9DC6-847784DA22E9}" srcOrd="0" destOrd="0" presId="urn:microsoft.com/office/officeart/2005/8/layout/default"/>
    <dgm:cxn modelId="{3A725F17-2F79-4A86-9EFB-95716D5BB30E}" srcId="{23C2D802-638F-41FE-9D90-A6F711C49CB4}" destId="{0A30EBEA-F3CF-495E-80CF-F66787388FF6}" srcOrd="8" destOrd="0" parTransId="{D1823503-01B4-4638-8C91-134538F05497}" sibTransId="{759E75FF-B3D0-4927-8D8E-733CE56D110B}"/>
    <dgm:cxn modelId="{C8535917-CF77-41FD-957A-83123EDCB548}" srcId="{23C2D802-638F-41FE-9D90-A6F711C49CB4}" destId="{5B303B50-308E-4356-9781-6C2FB5F9A576}" srcOrd="7" destOrd="0" parTransId="{77F6968E-EF7B-4008-9A0F-7A1885C92F8D}" sibTransId="{9AE946A9-E005-4ED1-8E74-8CCDBAE75337}"/>
    <dgm:cxn modelId="{2232C01C-DC02-429A-BB75-2B9CA398A523}" srcId="{23C2D802-638F-41FE-9D90-A6F711C49CB4}" destId="{12789FA1-41A1-4A29-8D31-0A1C30B4FC1F}" srcOrd="2" destOrd="0" parTransId="{B16E3981-B6DC-4720-9EBC-E6EFFDB5AC67}" sibTransId="{D194C1A2-3B49-413D-9165-2EA76716F780}"/>
    <dgm:cxn modelId="{6BDAA22C-FE0E-489A-BE74-26EE8D39464C}" type="presOf" srcId="{23C2D802-638F-41FE-9D90-A6F711C49CB4}" destId="{838613D5-9573-4B4F-AD61-7F90628497EA}" srcOrd="0" destOrd="0" presId="urn:microsoft.com/office/officeart/2005/8/layout/default"/>
    <dgm:cxn modelId="{B6317934-D3D7-40F4-B783-8681EE9A315A}" srcId="{23C2D802-638F-41FE-9D90-A6F711C49CB4}" destId="{73CCC477-A537-4222-A36F-D30255EE78EF}" srcOrd="3" destOrd="0" parTransId="{A1327462-46A4-4C00-AD95-5DFFCDB2F28D}" sibTransId="{BCADD399-87AB-4289-B87F-6F65382F3192}"/>
    <dgm:cxn modelId="{82CA0C3F-1FCF-4C56-8111-B7993B7572C6}" srcId="{23C2D802-638F-41FE-9D90-A6F711C49CB4}" destId="{90E11175-CA5C-4A23-AAEA-5EF2AB45AC68}" srcOrd="1" destOrd="0" parTransId="{AFAB4815-F2E7-4D85-B66E-AFFC2BB3BDBA}" sibTransId="{2C004BC1-B904-46E7-A0C1-15A6D580D030}"/>
    <dgm:cxn modelId="{5662B95B-9492-4763-976B-F09CC3A7F972}" type="presOf" srcId="{0A30EBEA-F3CF-495E-80CF-F66787388FF6}" destId="{92681C97-8475-4B90-89BB-C81E254108B4}" srcOrd="0" destOrd="0" presId="urn:microsoft.com/office/officeart/2005/8/layout/default"/>
    <dgm:cxn modelId="{6A7F6063-47A6-4E3A-8295-35BCF4DC5246}" type="presOf" srcId="{079E0F12-F45E-4F74-A7D6-5DCD37168D04}" destId="{B524FF77-1683-44DB-881C-A6DEB8A04353}" srcOrd="0" destOrd="0" presId="urn:microsoft.com/office/officeart/2005/8/layout/default"/>
    <dgm:cxn modelId="{639C2B47-93BD-4FEC-9F99-144B23EE8D39}" srcId="{23C2D802-638F-41FE-9D90-A6F711C49CB4}" destId="{079E0F12-F45E-4F74-A7D6-5DCD37168D04}" srcOrd="6" destOrd="0" parTransId="{7CF4CC76-6057-4823-9B17-15DC983D1CC7}" sibTransId="{163EB3DA-0B49-408C-B5F6-1302CE5E05DF}"/>
    <dgm:cxn modelId="{80CB0F4B-9E49-4139-87B4-B3EA549984D3}" type="presOf" srcId="{FFFC3169-6ED6-457E-8B9F-9625F8D92EAD}" destId="{4B43B58C-62D4-4795-9DE9-E521CFE2FEAB}" srcOrd="0" destOrd="0" presId="urn:microsoft.com/office/officeart/2005/8/layout/default"/>
    <dgm:cxn modelId="{B98DCF7A-AEB1-4EB9-BAAC-CDD7AB0592BB}" srcId="{23C2D802-638F-41FE-9D90-A6F711C49CB4}" destId="{FFFC3169-6ED6-457E-8B9F-9625F8D92EAD}" srcOrd="9" destOrd="0" parTransId="{EBB26CA6-34D6-4803-BDB2-BDB054877241}" sibTransId="{D1ED0297-7B65-475C-8125-0D0F4C1D3A07}"/>
    <dgm:cxn modelId="{08253491-2FBA-4F5B-B4AF-31A108BEACA8}" type="presOf" srcId="{5B303B50-308E-4356-9781-6C2FB5F9A576}" destId="{A2D27D2A-81DE-4E49-AEA1-63FFC575F9E4}" srcOrd="0" destOrd="0" presId="urn:microsoft.com/office/officeart/2005/8/layout/default"/>
    <dgm:cxn modelId="{AB4AFA93-5B0E-41AD-B56E-F64227517A2A}" type="presOf" srcId="{C8CFC878-F1DC-4BC5-87AA-FF9C5010B9CF}" destId="{061B452B-6066-479A-B674-5A6736AF622E}" srcOrd="0" destOrd="0" presId="urn:microsoft.com/office/officeart/2005/8/layout/default"/>
    <dgm:cxn modelId="{AE13EF9D-73F1-4F9A-918E-9D92446BE949}" type="presOf" srcId="{90E11175-CA5C-4A23-AAEA-5EF2AB45AC68}" destId="{091C0033-0B0D-443A-9D22-DA092716784E}" srcOrd="0" destOrd="0" presId="urn:microsoft.com/office/officeart/2005/8/layout/default"/>
    <dgm:cxn modelId="{F02969A8-877A-46A4-9D3C-A86E26B3ADDB}" type="presOf" srcId="{12789FA1-41A1-4A29-8D31-0A1C30B4FC1F}" destId="{64D6D694-2620-4960-957F-14B5978B2BC8}" srcOrd="0" destOrd="0" presId="urn:microsoft.com/office/officeart/2005/8/layout/default"/>
    <dgm:cxn modelId="{56550EDB-DD5E-4CAE-A644-8E7025450150}" srcId="{23C2D802-638F-41FE-9D90-A6F711C49CB4}" destId="{7B470453-B650-4285-AD03-D6BB5728D1A4}" srcOrd="0" destOrd="0" parTransId="{4374686A-DE3B-4BC6-9DE3-A96844565700}" sibTransId="{78A5D7FC-6460-4C76-B63E-9E6C32EC7724}"/>
    <dgm:cxn modelId="{C51349DD-C446-466B-986F-54602C7EBBD8}" srcId="{23C2D802-638F-41FE-9D90-A6F711C49CB4}" destId="{87DA9E43-DFCF-4F73-80AE-2D8E7B9C3131}" srcOrd="4" destOrd="0" parTransId="{C7B11F3C-B23E-4E37-BC1F-24A5448C4A24}" sibTransId="{8603074A-82B6-440A-B040-D1AFF84E4FF2}"/>
    <dgm:cxn modelId="{9D9ECBE0-E97D-4D03-B8EB-7174AF14F6EF}" srcId="{23C2D802-638F-41FE-9D90-A6F711C49CB4}" destId="{C8CFC878-F1DC-4BC5-87AA-FF9C5010B9CF}" srcOrd="5" destOrd="0" parTransId="{B175940C-DD61-41C8-8FFA-810968BDA62D}" sibTransId="{0F976A2F-B519-4DBD-BD2C-53A2DE5FB043}"/>
    <dgm:cxn modelId="{20ADCBEC-9132-4897-9393-69C52BE7A1E1}" type="presOf" srcId="{5E86CFAA-EEC6-4568-A186-5C6E5205E899}" destId="{2C1B8279-6F21-44B3-BEA1-CFF9547B3BFF}" srcOrd="0" destOrd="0" presId="urn:microsoft.com/office/officeart/2005/8/layout/default"/>
    <dgm:cxn modelId="{F95EFBFD-11DE-426C-A78C-F7F96A09612C}" type="presOf" srcId="{73CCC477-A537-4222-A36F-D30255EE78EF}" destId="{F71FD748-E4B2-47A2-9C01-002B72D7A316}" srcOrd="0" destOrd="0" presId="urn:microsoft.com/office/officeart/2005/8/layout/default"/>
    <dgm:cxn modelId="{AF4063A0-BE43-4AB6-A15D-5F6E8723DC38}" type="presParOf" srcId="{838613D5-9573-4B4F-AD61-7F90628497EA}" destId="{65968F97-AE6B-4EF7-9DC6-847784DA22E9}" srcOrd="0" destOrd="0" presId="urn:microsoft.com/office/officeart/2005/8/layout/default"/>
    <dgm:cxn modelId="{CF539CE4-7DF8-4C1D-9BB5-7328983AE713}" type="presParOf" srcId="{838613D5-9573-4B4F-AD61-7F90628497EA}" destId="{BDF90046-D2C3-4B7E-BBF9-693044654C41}" srcOrd="1" destOrd="0" presId="urn:microsoft.com/office/officeart/2005/8/layout/default"/>
    <dgm:cxn modelId="{F6D23937-2722-42D1-A512-8C2133B83810}" type="presParOf" srcId="{838613D5-9573-4B4F-AD61-7F90628497EA}" destId="{091C0033-0B0D-443A-9D22-DA092716784E}" srcOrd="2" destOrd="0" presId="urn:microsoft.com/office/officeart/2005/8/layout/default"/>
    <dgm:cxn modelId="{2F7FC566-85F6-4C9D-9DA6-447FCAF726B7}" type="presParOf" srcId="{838613D5-9573-4B4F-AD61-7F90628497EA}" destId="{58DE2F0F-5280-4736-8DB3-00B69CD5761E}" srcOrd="3" destOrd="0" presId="urn:microsoft.com/office/officeart/2005/8/layout/default"/>
    <dgm:cxn modelId="{E4F52120-2A2B-40D8-A2D9-DDF8297F70A2}" type="presParOf" srcId="{838613D5-9573-4B4F-AD61-7F90628497EA}" destId="{64D6D694-2620-4960-957F-14B5978B2BC8}" srcOrd="4" destOrd="0" presId="urn:microsoft.com/office/officeart/2005/8/layout/default"/>
    <dgm:cxn modelId="{3BE2409A-F679-48A7-8AF6-9973B14FE14F}" type="presParOf" srcId="{838613D5-9573-4B4F-AD61-7F90628497EA}" destId="{129277C0-1546-4F7A-AF02-535CD6EA8C07}" srcOrd="5" destOrd="0" presId="urn:microsoft.com/office/officeart/2005/8/layout/default"/>
    <dgm:cxn modelId="{84777179-B3FD-42F2-86BE-DEC9DB4E7A2D}" type="presParOf" srcId="{838613D5-9573-4B4F-AD61-7F90628497EA}" destId="{F71FD748-E4B2-47A2-9C01-002B72D7A316}" srcOrd="6" destOrd="0" presId="urn:microsoft.com/office/officeart/2005/8/layout/default"/>
    <dgm:cxn modelId="{36A54D75-C8F2-4E37-A9E5-F8A69938216A}" type="presParOf" srcId="{838613D5-9573-4B4F-AD61-7F90628497EA}" destId="{56EF014B-E600-49B1-8BAB-F506D9342070}" srcOrd="7" destOrd="0" presId="urn:microsoft.com/office/officeart/2005/8/layout/default"/>
    <dgm:cxn modelId="{BEFBF96A-60C4-4055-9955-582E2BEBBD5E}" type="presParOf" srcId="{838613D5-9573-4B4F-AD61-7F90628497EA}" destId="{3EE6E9D5-316D-4A7B-AA14-AC694AF4BE6D}" srcOrd="8" destOrd="0" presId="urn:microsoft.com/office/officeart/2005/8/layout/default"/>
    <dgm:cxn modelId="{E886487C-2BD5-47B7-A18A-4AB04255C9AC}" type="presParOf" srcId="{838613D5-9573-4B4F-AD61-7F90628497EA}" destId="{ED9D0CDB-A735-41DC-8F41-A64F661226F1}" srcOrd="9" destOrd="0" presId="urn:microsoft.com/office/officeart/2005/8/layout/default"/>
    <dgm:cxn modelId="{2218F21C-0BB9-44CC-A03E-EB3B5099D866}" type="presParOf" srcId="{838613D5-9573-4B4F-AD61-7F90628497EA}" destId="{061B452B-6066-479A-B674-5A6736AF622E}" srcOrd="10" destOrd="0" presId="urn:microsoft.com/office/officeart/2005/8/layout/default"/>
    <dgm:cxn modelId="{DE7CC1A5-DF9B-4D57-B35F-7E29FC7CD1D6}" type="presParOf" srcId="{838613D5-9573-4B4F-AD61-7F90628497EA}" destId="{5A512987-8231-40A1-A19E-6B3118C76C23}" srcOrd="11" destOrd="0" presId="urn:microsoft.com/office/officeart/2005/8/layout/default"/>
    <dgm:cxn modelId="{34C3764D-0880-436E-84A1-5B025E779183}" type="presParOf" srcId="{838613D5-9573-4B4F-AD61-7F90628497EA}" destId="{B524FF77-1683-44DB-881C-A6DEB8A04353}" srcOrd="12" destOrd="0" presId="urn:microsoft.com/office/officeart/2005/8/layout/default"/>
    <dgm:cxn modelId="{17460132-6E45-442D-86F5-E7E7DD45B704}" type="presParOf" srcId="{838613D5-9573-4B4F-AD61-7F90628497EA}" destId="{7FA297F6-4874-49B0-82C3-3A9DFAECE4A8}" srcOrd="13" destOrd="0" presId="urn:microsoft.com/office/officeart/2005/8/layout/default"/>
    <dgm:cxn modelId="{0120F8AB-B420-49D1-B7D4-BE9698631EF8}" type="presParOf" srcId="{838613D5-9573-4B4F-AD61-7F90628497EA}" destId="{A2D27D2A-81DE-4E49-AEA1-63FFC575F9E4}" srcOrd="14" destOrd="0" presId="urn:microsoft.com/office/officeart/2005/8/layout/default"/>
    <dgm:cxn modelId="{C0CA41AE-CE33-4A93-9232-7F6CDD5BA7D1}" type="presParOf" srcId="{838613D5-9573-4B4F-AD61-7F90628497EA}" destId="{29897354-18D8-4E90-BFF7-C747A54FB3CB}" srcOrd="15" destOrd="0" presId="urn:microsoft.com/office/officeart/2005/8/layout/default"/>
    <dgm:cxn modelId="{C4D4697C-0947-4495-A33D-7E0EF52A1064}" type="presParOf" srcId="{838613D5-9573-4B4F-AD61-7F90628497EA}" destId="{92681C97-8475-4B90-89BB-C81E254108B4}" srcOrd="16" destOrd="0" presId="urn:microsoft.com/office/officeart/2005/8/layout/default"/>
    <dgm:cxn modelId="{918450F4-D7B5-40F9-9874-BA718CED2FB0}" type="presParOf" srcId="{838613D5-9573-4B4F-AD61-7F90628497EA}" destId="{F2E27119-1D63-4076-92CE-AA0E0A89C6E1}" srcOrd="17" destOrd="0" presId="urn:microsoft.com/office/officeart/2005/8/layout/default"/>
    <dgm:cxn modelId="{67B3C077-BC55-4AE4-89E5-ACD22DE69E55}" type="presParOf" srcId="{838613D5-9573-4B4F-AD61-7F90628497EA}" destId="{4B43B58C-62D4-4795-9DE9-E521CFE2FEAB}" srcOrd="18" destOrd="0" presId="urn:microsoft.com/office/officeart/2005/8/layout/default"/>
    <dgm:cxn modelId="{73B94592-8CB0-4619-B98F-BDF321C45777}" type="presParOf" srcId="{838613D5-9573-4B4F-AD61-7F90628497EA}" destId="{C857113A-0455-48FD-BADD-54A99513E5E4}" srcOrd="19" destOrd="0" presId="urn:microsoft.com/office/officeart/2005/8/layout/default"/>
    <dgm:cxn modelId="{3D437F99-C1D2-463D-BA1C-725F01904B83}" type="presParOf" srcId="{838613D5-9573-4B4F-AD61-7F90628497EA}" destId="{2C1B8279-6F21-44B3-BEA1-CFF9547B3BFF}"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8C12273-5E60-4873-801A-A42711C31DFF}"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5407F895-6695-4D29-90D4-7764B5AA7886}">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An activity is a restorative justice activity if :-</a:t>
          </a:r>
        </a:p>
      </dgm:t>
    </dgm:pt>
    <dgm:pt modelId="{9D38A1AC-539A-4AC6-95BA-54CB2E73121C}" type="parTrans" cxnId="{D738B0F9-8510-44DE-B4B0-57E415123013}">
      <dgm:prSet/>
      <dgm:spPr/>
      <dgm:t>
        <a:bodyPr/>
        <a:lstStyle/>
        <a:p>
          <a:endParaRPr lang="en-GB"/>
        </a:p>
      </dgm:t>
    </dgm:pt>
    <dgm:pt modelId="{DD0AEF59-4341-4600-90A1-DE773F7818D9}" type="sibTrans" cxnId="{D738B0F9-8510-44DE-B4B0-57E415123013}">
      <dgm:prSet/>
      <dgm:spPr/>
      <dgm:t>
        <a:bodyPr/>
        <a:lstStyle/>
        <a:p>
          <a:endParaRPr lang="en-GB"/>
        </a:p>
      </dgm:t>
    </dgm:pt>
    <dgm:pt modelId="{585288E6-55EA-423B-9477-B0762B9736E8}">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 The participants consist of, or include, the offender &amp; one or more of the victims</a:t>
          </a:r>
        </a:p>
      </dgm:t>
    </dgm:pt>
    <dgm:pt modelId="{2376D69C-4CD8-4A69-8CA4-68B347850651}" type="parTrans" cxnId="{8F18549C-A1CA-4730-A84A-79A351D63679}">
      <dgm:prSet/>
      <dgm:spPr/>
      <dgm:t>
        <a:bodyPr/>
        <a:lstStyle/>
        <a:p>
          <a:endParaRPr lang="en-GB"/>
        </a:p>
      </dgm:t>
    </dgm:pt>
    <dgm:pt modelId="{96D8556E-8435-4155-A350-74E11FFDCA6D}" type="sibTrans" cxnId="{8F18549C-A1CA-4730-A84A-79A351D63679}">
      <dgm:prSet/>
      <dgm:spPr/>
      <dgm:t>
        <a:bodyPr/>
        <a:lstStyle/>
        <a:p>
          <a:endParaRPr lang="en-GB"/>
        </a:p>
      </dgm:t>
    </dgm:pt>
    <dgm:pt modelId="{9B2FCC54-BED8-4C38-9117-6ED25ABF18F2}">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(b) The aim of the activity is to maximise the offender’s awareness of the impact of the offending concerned on the victims, &amp;</a:t>
          </a:r>
        </a:p>
      </dgm:t>
    </dgm:pt>
    <dgm:pt modelId="{3FEB26A8-EF39-4711-B4BB-DC06175A282F}" type="parTrans" cxnId="{A4754DC4-0968-42D2-9218-6093B501AAC9}">
      <dgm:prSet/>
      <dgm:spPr/>
      <dgm:t>
        <a:bodyPr/>
        <a:lstStyle/>
        <a:p>
          <a:endParaRPr lang="en-GB"/>
        </a:p>
      </dgm:t>
    </dgm:pt>
    <dgm:pt modelId="{14E519C0-E313-441E-A811-76CEDD368CA2}" type="sibTrans" cxnId="{A4754DC4-0968-42D2-9218-6093B501AAC9}">
      <dgm:prSet/>
      <dgm:spPr/>
      <dgm:t>
        <a:bodyPr/>
        <a:lstStyle/>
        <a:p>
          <a:endParaRPr lang="en-GB"/>
        </a:p>
      </dgm:t>
    </dgm:pt>
    <dgm:pt modelId="{DABF6938-8CDA-4829-8F31-1AEC5FCBAF6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 The activity gives a victim or victims an opportunity to talk about, or by other means express experience of the offending &amp; its impact</a:t>
          </a:r>
        </a:p>
      </dgm:t>
    </dgm:pt>
    <dgm:pt modelId="{A92BB65E-BE17-44CD-9B75-9FD01D23B9C6}" type="parTrans" cxnId="{2D4C47A3-07B4-4991-842B-6A4360608AD6}">
      <dgm:prSet/>
      <dgm:spPr/>
      <dgm:t>
        <a:bodyPr/>
        <a:lstStyle/>
        <a:p>
          <a:endParaRPr lang="en-GB"/>
        </a:p>
      </dgm:t>
    </dgm:pt>
    <dgm:pt modelId="{5780B01C-142F-4F81-997F-0CB04CEE5D5E}" type="sibTrans" cxnId="{2D4C47A3-07B4-4991-842B-6A4360608AD6}">
      <dgm:prSet/>
      <dgm:spPr/>
      <dgm:t>
        <a:bodyPr/>
        <a:lstStyle/>
        <a:p>
          <a:endParaRPr lang="en-GB"/>
        </a:p>
      </dgm:t>
    </dgm:pt>
    <dgm:pt modelId="{8893FAF7-D57D-4A24-A7C3-A68F718457A5}" type="pres">
      <dgm:prSet presAssocID="{68C12273-5E60-4873-801A-A42711C31DFF}" presName="composite" presStyleCnt="0">
        <dgm:presLayoutVars>
          <dgm:chMax val="1"/>
          <dgm:dir/>
          <dgm:resizeHandles val="exact"/>
        </dgm:presLayoutVars>
      </dgm:prSet>
      <dgm:spPr/>
    </dgm:pt>
    <dgm:pt modelId="{C3682EF4-72AE-4F06-A277-4158FA4ED523}" type="pres">
      <dgm:prSet presAssocID="{5407F895-6695-4D29-90D4-7764B5AA7886}" presName="roof" presStyleLbl="dkBgShp" presStyleIdx="0" presStyleCnt="2"/>
      <dgm:spPr/>
    </dgm:pt>
    <dgm:pt modelId="{D3F8D46A-0FE4-4160-9577-F5D65752A3F0}" type="pres">
      <dgm:prSet presAssocID="{5407F895-6695-4D29-90D4-7764B5AA7886}" presName="pillars" presStyleCnt="0"/>
      <dgm:spPr/>
    </dgm:pt>
    <dgm:pt modelId="{01ECA6FF-6D17-4BD8-A98B-08C0E5E24E85}" type="pres">
      <dgm:prSet presAssocID="{5407F895-6695-4D29-90D4-7764B5AA7886}" presName="pillar1" presStyleLbl="node1" presStyleIdx="0" presStyleCnt="3">
        <dgm:presLayoutVars>
          <dgm:bulletEnabled val="1"/>
        </dgm:presLayoutVars>
      </dgm:prSet>
      <dgm:spPr/>
    </dgm:pt>
    <dgm:pt modelId="{E67838BD-B378-4688-970C-CBC48F134026}" type="pres">
      <dgm:prSet presAssocID="{9B2FCC54-BED8-4C38-9117-6ED25ABF18F2}" presName="pillarX" presStyleLbl="node1" presStyleIdx="1" presStyleCnt="3">
        <dgm:presLayoutVars>
          <dgm:bulletEnabled val="1"/>
        </dgm:presLayoutVars>
      </dgm:prSet>
      <dgm:spPr/>
    </dgm:pt>
    <dgm:pt modelId="{967CF7A5-C7A5-4246-8FB3-6DA2FA7F676A}" type="pres">
      <dgm:prSet presAssocID="{DABF6938-8CDA-4829-8F31-1AEC5FCBAF64}" presName="pillarX" presStyleLbl="node1" presStyleIdx="2" presStyleCnt="3">
        <dgm:presLayoutVars>
          <dgm:bulletEnabled val="1"/>
        </dgm:presLayoutVars>
      </dgm:prSet>
      <dgm:spPr/>
    </dgm:pt>
    <dgm:pt modelId="{0BF0296B-BCB1-4DC1-B7E5-FABBD0F0BAA7}" type="pres">
      <dgm:prSet presAssocID="{5407F895-6695-4D29-90D4-7764B5AA7886}" presName="base" presStyleLbl="dkBgShp" presStyleIdx="1" presStyleCnt="2" custLinFactY="29342" custLinFactNeighborX="-10618" custLinFactNeighborY="100000"/>
      <dgm:spPr>
        <a:solidFill>
          <a:schemeClr val="tx2">
            <a:lumMod val="60000"/>
            <a:lumOff val="40000"/>
          </a:schemeClr>
        </a:solidFill>
        <a:ln>
          <a:solidFill>
            <a:schemeClr val="tx1"/>
          </a:solidFill>
        </a:ln>
      </dgm:spPr>
    </dgm:pt>
  </dgm:ptLst>
  <dgm:cxnLst>
    <dgm:cxn modelId="{D5512509-E506-4AAA-8F47-476A3FB926A6}" type="presOf" srcId="{5407F895-6695-4D29-90D4-7764B5AA7886}" destId="{C3682EF4-72AE-4F06-A277-4158FA4ED523}" srcOrd="0" destOrd="0" presId="urn:microsoft.com/office/officeart/2005/8/layout/hList3"/>
    <dgm:cxn modelId="{34C61340-F9AD-46D8-9B2B-6190E2C0EE05}" type="presOf" srcId="{68C12273-5E60-4873-801A-A42711C31DFF}" destId="{8893FAF7-D57D-4A24-A7C3-A68F718457A5}" srcOrd="0" destOrd="0" presId="urn:microsoft.com/office/officeart/2005/8/layout/hList3"/>
    <dgm:cxn modelId="{C4C2A54D-5BC1-413C-AFE8-D9C3C1AA5AA3}" type="presOf" srcId="{DABF6938-8CDA-4829-8F31-1AEC5FCBAF64}" destId="{967CF7A5-C7A5-4246-8FB3-6DA2FA7F676A}" srcOrd="0" destOrd="0" presId="urn:microsoft.com/office/officeart/2005/8/layout/hList3"/>
    <dgm:cxn modelId="{AF84AD91-2EE5-488D-ACA9-716392EC4F32}" type="presOf" srcId="{9B2FCC54-BED8-4C38-9117-6ED25ABF18F2}" destId="{E67838BD-B378-4688-970C-CBC48F134026}" srcOrd="0" destOrd="0" presId="urn:microsoft.com/office/officeart/2005/8/layout/hList3"/>
    <dgm:cxn modelId="{0CFD279C-4267-403B-9F0F-68E2044BF10A}" type="presOf" srcId="{585288E6-55EA-423B-9477-B0762B9736E8}" destId="{01ECA6FF-6D17-4BD8-A98B-08C0E5E24E85}" srcOrd="0" destOrd="0" presId="urn:microsoft.com/office/officeart/2005/8/layout/hList3"/>
    <dgm:cxn modelId="{8F18549C-A1CA-4730-A84A-79A351D63679}" srcId="{5407F895-6695-4D29-90D4-7764B5AA7886}" destId="{585288E6-55EA-423B-9477-B0762B9736E8}" srcOrd="0" destOrd="0" parTransId="{2376D69C-4CD8-4A69-8CA4-68B347850651}" sibTransId="{96D8556E-8435-4155-A350-74E11FFDCA6D}"/>
    <dgm:cxn modelId="{2D4C47A3-07B4-4991-842B-6A4360608AD6}" srcId="{5407F895-6695-4D29-90D4-7764B5AA7886}" destId="{DABF6938-8CDA-4829-8F31-1AEC5FCBAF64}" srcOrd="2" destOrd="0" parTransId="{A92BB65E-BE17-44CD-9B75-9FD01D23B9C6}" sibTransId="{5780B01C-142F-4F81-997F-0CB04CEE5D5E}"/>
    <dgm:cxn modelId="{A4754DC4-0968-42D2-9218-6093B501AAC9}" srcId="{5407F895-6695-4D29-90D4-7764B5AA7886}" destId="{9B2FCC54-BED8-4C38-9117-6ED25ABF18F2}" srcOrd="1" destOrd="0" parTransId="{3FEB26A8-EF39-4711-B4BB-DC06175A282F}" sibTransId="{14E519C0-E313-441E-A811-76CEDD368CA2}"/>
    <dgm:cxn modelId="{D738B0F9-8510-44DE-B4B0-57E415123013}" srcId="{68C12273-5E60-4873-801A-A42711C31DFF}" destId="{5407F895-6695-4D29-90D4-7764B5AA7886}" srcOrd="0" destOrd="0" parTransId="{9D38A1AC-539A-4AC6-95BA-54CB2E73121C}" sibTransId="{DD0AEF59-4341-4600-90A1-DE773F7818D9}"/>
    <dgm:cxn modelId="{9C24445D-4893-43BB-9F72-D26F8DFF391C}" type="presParOf" srcId="{8893FAF7-D57D-4A24-A7C3-A68F718457A5}" destId="{C3682EF4-72AE-4F06-A277-4158FA4ED523}" srcOrd="0" destOrd="0" presId="urn:microsoft.com/office/officeart/2005/8/layout/hList3"/>
    <dgm:cxn modelId="{7C26AB20-02D3-45F6-99D9-93F7587972AB}" type="presParOf" srcId="{8893FAF7-D57D-4A24-A7C3-A68F718457A5}" destId="{D3F8D46A-0FE4-4160-9577-F5D65752A3F0}" srcOrd="1" destOrd="0" presId="urn:microsoft.com/office/officeart/2005/8/layout/hList3"/>
    <dgm:cxn modelId="{9902C168-A272-4774-93BF-1F9B7064314A}" type="presParOf" srcId="{D3F8D46A-0FE4-4160-9577-F5D65752A3F0}" destId="{01ECA6FF-6D17-4BD8-A98B-08C0E5E24E85}" srcOrd="0" destOrd="0" presId="urn:microsoft.com/office/officeart/2005/8/layout/hList3"/>
    <dgm:cxn modelId="{F8D38B6C-8FE4-49AA-B589-B574C8039EBE}" type="presParOf" srcId="{D3F8D46A-0FE4-4160-9577-F5D65752A3F0}" destId="{E67838BD-B378-4688-970C-CBC48F134026}" srcOrd="1" destOrd="0" presId="urn:microsoft.com/office/officeart/2005/8/layout/hList3"/>
    <dgm:cxn modelId="{5FA6FDDC-C0DB-4D6D-8CF8-250F2DAF64BD}" type="presParOf" srcId="{D3F8D46A-0FE4-4160-9577-F5D65752A3F0}" destId="{967CF7A5-C7A5-4246-8FB3-6DA2FA7F676A}" srcOrd="2" destOrd="0" presId="urn:microsoft.com/office/officeart/2005/8/layout/hList3"/>
    <dgm:cxn modelId="{51550F04-DA67-4990-8233-4AA995C4FF1C}" type="presParOf" srcId="{8893FAF7-D57D-4A24-A7C3-A68F718457A5}" destId="{0BF0296B-BCB1-4DC1-B7E5-FABBD0F0BAA7}"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66938B-4ED3-4BF5-B97F-FC99B3008EE0}"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A64535B2-A820-42D5-AD89-75C215D1107D}">
      <dgm:prSet phldrT="[Text]" custT="1"/>
      <dgm:spPr>
        <a:solidFill>
          <a:schemeClr val="bg1">
            <a:lumMod val="85000"/>
          </a:schemeClr>
        </a:solidFill>
        <a:ln>
          <a:solidFill>
            <a:schemeClr val="tx1"/>
          </a:solidFill>
        </a:ln>
      </dgm:spPr>
      <dgm:t>
        <a:bodyPr/>
        <a:lstStyle/>
        <a:p>
          <a:r>
            <a:rPr lang="en-GB" sz="2400" dirty="0">
              <a:solidFill>
                <a:schemeClr val="tx1"/>
              </a:solidFill>
            </a:rPr>
            <a:t>Victim satisfaction</a:t>
          </a:r>
        </a:p>
      </dgm:t>
    </dgm:pt>
    <dgm:pt modelId="{A8BAB83A-3F3A-42EC-9492-DD4E00BDABCC}" type="parTrans" cxnId="{66266A0E-52B0-4043-AF7D-9C940E3EA7AA}">
      <dgm:prSet/>
      <dgm:spPr/>
      <dgm:t>
        <a:bodyPr/>
        <a:lstStyle/>
        <a:p>
          <a:endParaRPr lang="en-GB"/>
        </a:p>
      </dgm:t>
    </dgm:pt>
    <dgm:pt modelId="{DF7966E3-F66C-4D35-AABD-664DD818BC06}" type="sibTrans" cxnId="{66266A0E-52B0-4043-AF7D-9C940E3EA7AA}">
      <dgm:prSet/>
      <dgm:spPr>
        <a:ln w="57150">
          <a:solidFill>
            <a:schemeClr val="accent1">
              <a:lumMod val="50000"/>
            </a:schemeClr>
          </a:solidFill>
        </a:ln>
      </dgm:spPr>
      <dgm:t>
        <a:bodyPr/>
        <a:lstStyle/>
        <a:p>
          <a:endParaRPr lang="en-GB"/>
        </a:p>
      </dgm:t>
    </dgm:pt>
    <dgm:pt modelId="{102077DF-7574-49C2-9955-7CEF18D60259}">
      <dgm:prSet phldrT="[Text]" custT="1"/>
      <dgm:spPr>
        <a:solidFill>
          <a:schemeClr val="bg2">
            <a:lumMod val="75000"/>
          </a:schemeClr>
        </a:solidFill>
        <a:ln>
          <a:solidFill>
            <a:schemeClr val="tx1"/>
          </a:solidFill>
        </a:ln>
      </dgm:spPr>
      <dgm:t>
        <a:bodyPr/>
        <a:lstStyle/>
        <a:p>
          <a:r>
            <a:rPr lang="en-GB" sz="2400" dirty="0">
              <a:solidFill>
                <a:schemeClr val="tx1"/>
              </a:solidFill>
            </a:rPr>
            <a:t>Gives the victim a voice</a:t>
          </a:r>
        </a:p>
      </dgm:t>
    </dgm:pt>
    <dgm:pt modelId="{FFE91C2D-CFFE-4755-9828-E04FD4205F7C}" type="parTrans" cxnId="{F2D30C1F-6709-407C-8955-358FD5131549}">
      <dgm:prSet/>
      <dgm:spPr/>
      <dgm:t>
        <a:bodyPr/>
        <a:lstStyle/>
        <a:p>
          <a:endParaRPr lang="en-GB"/>
        </a:p>
      </dgm:t>
    </dgm:pt>
    <dgm:pt modelId="{84360461-ACBD-4FD6-ACAB-629750E4F8C6}" type="sibTrans" cxnId="{F2D30C1F-6709-407C-8955-358FD5131549}">
      <dgm:prSet/>
      <dgm:spPr>
        <a:ln w="57150">
          <a:solidFill>
            <a:schemeClr val="accent1">
              <a:lumMod val="50000"/>
            </a:schemeClr>
          </a:solidFill>
        </a:ln>
      </dgm:spPr>
      <dgm:t>
        <a:bodyPr/>
        <a:lstStyle/>
        <a:p>
          <a:endParaRPr lang="en-GB"/>
        </a:p>
      </dgm:t>
    </dgm:pt>
    <dgm:pt modelId="{B6AF249F-BE49-40DF-B228-A7E73E6944C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Accountability of offender</a:t>
          </a:r>
        </a:p>
      </dgm:t>
    </dgm:pt>
    <dgm:pt modelId="{CC8F804E-60F5-4A21-9C3A-F13ECD65D217}" type="parTrans" cxnId="{CBB0CE7E-7D11-4E06-BA99-473AA51F4F3F}">
      <dgm:prSet/>
      <dgm:spPr/>
      <dgm:t>
        <a:bodyPr/>
        <a:lstStyle/>
        <a:p>
          <a:endParaRPr lang="en-GB"/>
        </a:p>
      </dgm:t>
    </dgm:pt>
    <dgm:pt modelId="{B29F8A4A-5C06-4F5A-BE70-4E311C3676B3}" type="sibTrans" cxnId="{CBB0CE7E-7D11-4E06-BA99-473AA51F4F3F}">
      <dgm:prSet/>
      <dgm:spPr>
        <a:ln w="57150">
          <a:solidFill>
            <a:schemeClr val="accent1">
              <a:lumMod val="50000"/>
            </a:schemeClr>
          </a:solidFill>
        </a:ln>
      </dgm:spPr>
      <dgm:t>
        <a:bodyPr/>
        <a:lstStyle/>
        <a:p>
          <a:endParaRPr lang="en-GB"/>
        </a:p>
      </dgm:t>
    </dgm:pt>
    <dgm:pt modelId="{D4FEF30E-D471-48E4-B8C6-2B9EBB2CFED4}">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Reduces unnecessary entry into CJS</a:t>
          </a:r>
        </a:p>
      </dgm:t>
    </dgm:pt>
    <dgm:pt modelId="{7879C7BA-3610-44D4-823D-EEE09F218996}" type="parTrans" cxnId="{D1D033A5-D1E2-475E-B0C2-6EDC6ED080A7}">
      <dgm:prSet/>
      <dgm:spPr/>
      <dgm:t>
        <a:bodyPr/>
        <a:lstStyle/>
        <a:p>
          <a:endParaRPr lang="en-GB"/>
        </a:p>
      </dgm:t>
    </dgm:pt>
    <dgm:pt modelId="{766EDC86-0CC8-4EFE-9C81-DEB1A9735934}" type="sibTrans" cxnId="{D1D033A5-D1E2-475E-B0C2-6EDC6ED080A7}">
      <dgm:prSet/>
      <dgm:spPr>
        <a:ln w="57150">
          <a:solidFill>
            <a:schemeClr val="accent1">
              <a:lumMod val="50000"/>
            </a:schemeClr>
          </a:solidFill>
        </a:ln>
      </dgm:spPr>
      <dgm:t>
        <a:bodyPr/>
        <a:lstStyle/>
        <a:p>
          <a:endParaRPr lang="en-GB"/>
        </a:p>
      </dgm:t>
    </dgm:pt>
    <dgm:pt modelId="{5336318C-4D22-4F91-847A-77A4A06042B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Reduction in reoffending</a:t>
          </a:r>
        </a:p>
      </dgm:t>
    </dgm:pt>
    <dgm:pt modelId="{3C4E58D3-3FCA-417B-BB7F-92FB1EF2CA3A}" type="parTrans" cxnId="{89684DAF-FB5C-494C-9AB8-ADF56F4AEDC3}">
      <dgm:prSet/>
      <dgm:spPr/>
      <dgm:t>
        <a:bodyPr/>
        <a:lstStyle/>
        <a:p>
          <a:endParaRPr lang="en-GB"/>
        </a:p>
      </dgm:t>
    </dgm:pt>
    <dgm:pt modelId="{74C28C54-8981-4347-881D-53DB6A56D338}" type="sibTrans" cxnId="{89684DAF-FB5C-494C-9AB8-ADF56F4AEDC3}">
      <dgm:prSet/>
      <dgm:spPr>
        <a:ln w="57150">
          <a:solidFill>
            <a:schemeClr val="accent1">
              <a:lumMod val="50000"/>
            </a:schemeClr>
          </a:solidFill>
        </a:ln>
      </dgm:spPr>
      <dgm:t>
        <a:bodyPr/>
        <a:lstStyle/>
        <a:p>
          <a:endParaRPr lang="en-GB"/>
        </a:p>
      </dgm:t>
    </dgm:pt>
    <dgm:pt modelId="{5B1EB51E-7C0C-461F-8A55-9B9E65B7EBF0}">
      <dgm:prSet phldrT="[Text]" custT="1"/>
      <dgm:spPr>
        <a:ln>
          <a:solidFill>
            <a:schemeClr val="tx1"/>
          </a:solidFill>
        </a:ln>
      </dgm:spPr>
      <dgm:t>
        <a:bodyPr/>
        <a:lstStyle/>
        <a:p>
          <a:r>
            <a:rPr lang="en-GB" sz="2400" dirty="0">
              <a:solidFill>
                <a:schemeClr val="tx1"/>
              </a:solidFill>
            </a:rPr>
            <a:t>Community Cohesion</a:t>
          </a:r>
        </a:p>
      </dgm:t>
    </dgm:pt>
    <dgm:pt modelId="{33B7F2BD-EB2C-49B2-86BC-CCB0B19C1714}" type="parTrans" cxnId="{863C6413-9729-47BB-A39C-01DDB817681D}">
      <dgm:prSet/>
      <dgm:spPr/>
      <dgm:t>
        <a:bodyPr/>
        <a:lstStyle/>
        <a:p>
          <a:endParaRPr lang="en-GB"/>
        </a:p>
      </dgm:t>
    </dgm:pt>
    <dgm:pt modelId="{23D5E1E9-1D70-45D9-8ADC-3CA3D643C95B}" type="sibTrans" cxnId="{863C6413-9729-47BB-A39C-01DDB817681D}">
      <dgm:prSet/>
      <dgm:spPr>
        <a:ln w="57150">
          <a:solidFill>
            <a:schemeClr val="accent1">
              <a:lumMod val="50000"/>
            </a:schemeClr>
          </a:solidFill>
        </a:ln>
      </dgm:spPr>
      <dgm:t>
        <a:bodyPr/>
        <a:lstStyle/>
        <a:p>
          <a:endParaRPr lang="en-GB"/>
        </a:p>
      </dgm:t>
    </dgm:pt>
    <dgm:pt modelId="{74B58717-B1A2-426A-9994-7EF1316170FC}">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Reduce demand on frontline officers</a:t>
          </a:r>
        </a:p>
      </dgm:t>
    </dgm:pt>
    <dgm:pt modelId="{9192FEAA-5730-4249-88BA-FF6F566B0AE0}" type="parTrans" cxnId="{AB98473C-B39D-42DE-8804-58FEAC910D14}">
      <dgm:prSet/>
      <dgm:spPr/>
      <dgm:t>
        <a:bodyPr/>
        <a:lstStyle/>
        <a:p>
          <a:endParaRPr lang="en-GB"/>
        </a:p>
      </dgm:t>
    </dgm:pt>
    <dgm:pt modelId="{2738931D-1FE3-4EFA-91BC-480B02A70FFF}" type="sibTrans" cxnId="{AB98473C-B39D-42DE-8804-58FEAC910D14}">
      <dgm:prSet/>
      <dgm:spPr/>
      <dgm:t>
        <a:bodyPr/>
        <a:lstStyle/>
        <a:p>
          <a:endParaRPr lang="en-GB"/>
        </a:p>
      </dgm:t>
    </dgm:pt>
    <dgm:pt modelId="{B1780645-2708-4385-A18F-3CCB3C797114}" type="pres">
      <dgm:prSet presAssocID="{5566938B-4ED3-4BF5-B97F-FC99B3008EE0}" presName="Name0" presStyleCnt="0">
        <dgm:presLayoutVars>
          <dgm:dir/>
          <dgm:resizeHandles val="exact"/>
        </dgm:presLayoutVars>
      </dgm:prSet>
      <dgm:spPr/>
    </dgm:pt>
    <dgm:pt modelId="{2240F224-C381-4DE3-B3FC-B10E71742E0C}" type="pres">
      <dgm:prSet presAssocID="{A64535B2-A820-42D5-AD89-75C215D1107D}" presName="node" presStyleLbl="node1" presStyleIdx="0" presStyleCnt="7">
        <dgm:presLayoutVars>
          <dgm:bulletEnabled val="1"/>
        </dgm:presLayoutVars>
      </dgm:prSet>
      <dgm:spPr/>
    </dgm:pt>
    <dgm:pt modelId="{704F6234-4094-4514-9282-892E328DAE01}" type="pres">
      <dgm:prSet presAssocID="{DF7966E3-F66C-4D35-AABD-664DD818BC06}" presName="sibTrans" presStyleLbl="sibTrans1D1" presStyleIdx="0" presStyleCnt="6"/>
      <dgm:spPr/>
    </dgm:pt>
    <dgm:pt modelId="{2526DB8D-CB6E-4268-8122-7E5BA51270F9}" type="pres">
      <dgm:prSet presAssocID="{DF7966E3-F66C-4D35-AABD-664DD818BC06}" presName="connectorText" presStyleLbl="sibTrans1D1" presStyleIdx="0" presStyleCnt="6"/>
      <dgm:spPr/>
    </dgm:pt>
    <dgm:pt modelId="{C4222A39-B4AB-49EA-8AA2-5F245BD5D83D}" type="pres">
      <dgm:prSet presAssocID="{102077DF-7574-49C2-9955-7CEF18D60259}" presName="node" presStyleLbl="node1" presStyleIdx="1" presStyleCnt="7">
        <dgm:presLayoutVars>
          <dgm:bulletEnabled val="1"/>
        </dgm:presLayoutVars>
      </dgm:prSet>
      <dgm:spPr/>
    </dgm:pt>
    <dgm:pt modelId="{95408C9E-B93B-479E-B336-BED8E2467787}" type="pres">
      <dgm:prSet presAssocID="{84360461-ACBD-4FD6-ACAB-629750E4F8C6}" presName="sibTrans" presStyleLbl="sibTrans1D1" presStyleIdx="1" presStyleCnt="6"/>
      <dgm:spPr/>
    </dgm:pt>
    <dgm:pt modelId="{71FB1B51-3373-429F-8352-8A29A6929B18}" type="pres">
      <dgm:prSet presAssocID="{84360461-ACBD-4FD6-ACAB-629750E4F8C6}" presName="connectorText" presStyleLbl="sibTrans1D1" presStyleIdx="1" presStyleCnt="6"/>
      <dgm:spPr/>
    </dgm:pt>
    <dgm:pt modelId="{9AEC6AAA-0B99-407B-B542-F3900A5FD095}" type="pres">
      <dgm:prSet presAssocID="{B6AF249F-BE49-40DF-B228-A7E73E6944C3}" presName="node" presStyleLbl="node1" presStyleIdx="2" presStyleCnt="7">
        <dgm:presLayoutVars>
          <dgm:bulletEnabled val="1"/>
        </dgm:presLayoutVars>
      </dgm:prSet>
      <dgm:spPr/>
    </dgm:pt>
    <dgm:pt modelId="{94D0B1D4-929D-4AC6-ACCF-1A50B68E46BF}" type="pres">
      <dgm:prSet presAssocID="{B29F8A4A-5C06-4F5A-BE70-4E311C3676B3}" presName="sibTrans" presStyleLbl="sibTrans1D1" presStyleIdx="2" presStyleCnt="6"/>
      <dgm:spPr/>
    </dgm:pt>
    <dgm:pt modelId="{A2DB831B-3DA2-48A9-8579-CFD30909FAFF}" type="pres">
      <dgm:prSet presAssocID="{B29F8A4A-5C06-4F5A-BE70-4E311C3676B3}" presName="connectorText" presStyleLbl="sibTrans1D1" presStyleIdx="2" presStyleCnt="6"/>
      <dgm:spPr/>
    </dgm:pt>
    <dgm:pt modelId="{C692C322-D51F-4CF2-ABF0-98B6CDB0C289}" type="pres">
      <dgm:prSet presAssocID="{D4FEF30E-D471-48E4-B8C6-2B9EBB2CFED4}" presName="node" presStyleLbl="node1" presStyleIdx="3" presStyleCnt="7">
        <dgm:presLayoutVars>
          <dgm:bulletEnabled val="1"/>
        </dgm:presLayoutVars>
      </dgm:prSet>
      <dgm:spPr/>
    </dgm:pt>
    <dgm:pt modelId="{A9CF150D-169D-40C0-8DF9-5BE145CF8046}" type="pres">
      <dgm:prSet presAssocID="{766EDC86-0CC8-4EFE-9C81-DEB1A9735934}" presName="sibTrans" presStyleLbl="sibTrans1D1" presStyleIdx="3" presStyleCnt="6"/>
      <dgm:spPr/>
    </dgm:pt>
    <dgm:pt modelId="{9D1FDB3C-0D8F-4B25-A26D-75C3264FC6FB}" type="pres">
      <dgm:prSet presAssocID="{766EDC86-0CC8-4EFE-9C81-DEB1A9735934}" presName="connectorText" presStyleLbl="sibTrans1D1" presStyleIdx="3" presStyleCnt="6"/>
      <dgm:spPr/>
    </dgm:pt>
    <dgm:pt modelId="{C37846F2-B4B9-4088-87D6-7A0E3170D805}" type="pres">
      <dgm:prSet presAssocID="{5336318C-4D22-4F91-847A-77A4A06042B2}" presName="node" presStyleLbl="node1" presStyleIdx="4" presStyleCnt="7">
        <dgm:presLayoutVars>
          <dgm:bulletEnabled val="1"/>
        </dgm:presLayoutVars>
      </dgm:prSet>
      <dgm:spPr/>
    </dgm:pt>
    <dgm:pt modelId="{CCDC98DC-86EE-48DC-911A-882ED7A28FDB}" type="pres">
      <dgm:prSet presAssocID="{74C28C54-8981-4347-881D-53DB6A56D338}" presName="sibTrans" presStyleLbl="sibTrans1D1" presStyleIdx="4" presStyleCnt="6"/>
      <dgm:spPr/>
    </dgm:pt>
    <dgm:pt modelId="{106D138E-FC3E-49A1-9DE6-D235928F0A08}" type="pres">
      <dgm:prSet presAssocID="{74C28C54-8981-4347-881D-53DB6A56D338}" presName="connectorText" presStyleLbl="sibTrans1D1" presStyleIdx="4" presStyleCnt="6"/>
      <dgm:spPr/>
    </dgm:pt>
    <dgm:pt modelId="{BCC3BE3D-E876-412F-A701-C15471D58191}" type="pres">
      <dgm:prSet presAssocID="{5B1EB51E-7C0C-461F-8A55-9B9E65B7EBF0}" presName="node" presStyleLbl="node1" presStyleIdx="5" presStyleCnt="7">
        <dgm:presLayoutVars>
          <dgm:bulletEnabled val="1"/>
        </dgm:presLayoutVars>
      </dgm:prSet>
      <dgm:spPr/>
    </dgm:pt>
    <dgm:pt modelId="{C9BE35F7-DE28-4902-9A53-67325F148A18}" type="pres">
      <dgm:prSet presAssocID="{23D5E1E9-1D70-45D9-8ADC-3CA3D643C95B}" presName="sibTrans" presStyleLbl="sibTrans1D1" presStyleIdx="5" presStyleCnt="6"/>
      <dgm:spPr/>
    </dgm:pt>
    <dgm:pt modelId="{66E395FD-8859-4EEE-80F4-B3CE24DE424B}" type="pres">
      <dgm:prSet presAssocID="{23D5E1E9-1D70-45D9-8ADC-3CA3D643C95B}" presName="connectorText" presStyleLbl="sibTrans1D1" presStyleIdx="5" presStyleCnt="6"/>
      <dgm:spPr/>
    </dgm:pt>
    <dgm:pt modelId="{97506ED2-7FF1-49F3-933D-8F989373255B}" type="pres">
      <dgm:prSet presAssocID="{74B58717-B1A2-426A-9994-7EF1316170FC}" presName="node" presStyleLbl="node1" presStyleIdx="6" presStyleCnt="7" custScaleX="111823">
        <dgm:presLayoutVars>
          <dgm:bulletEnabled val="1"/>
        </dgm:presLayoutVars>
      </dgm:prSet>
      <dgm:spPr/>
    </dgm:pt>
  </dgm:ptLst>
  <dgm:cxnLst>
    <dgm:cxn modelId="{1EACB400-4D32-4DB6-A47D-EEDFEE557B9F}" type="presOf" srcId="{766EDC86-0CC8-4EFE-9C81-DEB1A9735934}" destId="{9D1FDB3C-0D8F-4B25-A26D-75C3264FC6FB}" srcOrd="1" destOrd="0" presId="urn:microsoft.com/office/officeart/2005/8/layout/bProcess3"/>
    <dgm:cxn modelId="{3B2AD908-D307-43BA-8720-53AA4FABDC25}" type="presOf" srcId="{B6AF249F-BE49-40DF-B228-A7E73E6944C3}" destId="{9AEC6AAA-0B99-407B-B542-F3900A5FD095}" srcOrd="0" destOrd="0" presId="urn:microsoft.com/office/officeart/2005/8/layout/bProcess3"/>
    <dgm:cxn modelId="{66266A0E-52B0-4043-AF7D-9C940E3EA7AA}" srcId="{5566938B-4ED3-4BF5-B97F-FC99B3008EE0}" destId="{A64535B2-A820-42D5-AD89-75C215D1107D}" srcOrd="0" destOrd="0" parTransId="{A8BAB83A-3F3A-42EC-9492-DD4E00BDABCC}" sibTransId="{DF7966E3-F66C-4D35-AABD-664DD818BC06}"/>
    <dgm:cxn modelId="{863C6413-9729-47BB-A39C-01DDB817681D}" srcId="{5566938B-4ED3-4BF5-B97F-FC99B3008EE0}" destId="{5B1EB51E-7C0C-461F-8A55-9B9E65B7EBF0}" srcOrd="5" destOrd="0" parTransId="{33B7F2BD-EB2C-49B2-86BC-CCB0B19C1714}" sibTransId="{23D5E1E9-1D70-45D9-8ADC-3CA3D643C95B}"/>
    <dgm:cxn modelId="{9D8FDE15-5794-4FD3-85BE-C857BF2C1BD6}" type="presOf" srcId="{5566938B-4ED3-4BF5-B97F-FC99B3008EE0}" destId="{B1780645-2708-4385-A18F-3CCB3C797114}" srcOrd="0" destOrd="0" presId="urn:microsoft.com/office/officeart/2005/8/layout/bProcess3"/>
    <dgm:cxn modelId="{F2D30C1F-6709-407C-8955-358FD5131549}" srcId="{5566938B-4ED3-4BF5-B97F-FC99B3008EE0}" destId="{102077DF-7574-49C2-9955-7CEF18D60259}" srcOrd="1" destOrd="0" parTransId="{FFE91C2D-CFFE-4755-9828-E04FD4205F7C}" sibTransId="{84360461-ACBD-4FD6-ACAB-629750E4F8C6}"/>
    <dgm:cxn modelId="{2F405822-28A3-4C9D-A881-0E05EDCB5CA6}" type="presOf" srcId="{766EDC86-0CC8-4EFE-9C81-DEB1A9735934}" destId="{A9CF150D-169D-40C0-8DF9-5BE145CF8046}" srcOrd="0" destOrd="0" presId="urn:microsoft.com/office/officeart/2005/8/layout/bProcess3"/>
    <dgm:cxn modelId="{23241727-6357-47DA-8D98-7E48B4F388A4}" type="presOf" srcId="{B29F8A4A-5C06-4F5A-BE70-4E311C3676B3}" destId="{94D0B1D4-929D-4AC6-ACCF-1A50B68E46BF}" srcOrd="0" destOrd="0" presId="urn:microsoft.com/office/officeart/2005/8/layout/bProcess3"/>
    <dgm:cxn modelId="{AB98473C-B39D-42DE-8804-58FEAC910D14}" srcId="{5566938B-4ED3-4BF5-B97F-FC99B3008EE0}" destId="{74B58717-B1A2-426A-9994-7EF1316170FC}" srcOrd="6" destOrd="0" parTransId="{9192FEAA-5730-4249-88BA-FF6F566B0AE0}" sibTransId="{2738931D-1FE3-4EFA-91BC-480B02A70FFF}"/>
    <dgm:cxn modelId="{E37D0A68-BEF3-4019-B49B-2DD3F37790A6}" type="presOf" srcId="{DF7966E3-F66C-4D35-AABD-664DD818BC06}" destId="{2526DB8D-CB6E-4268-8122-7E5BA51270F9}" srcOrd="1" destOrd="0" presId="urn:microsoft.com/office/officeart/2005/8/layout/bProcess3"/>
    <dgm:cxn modelId="{EB04674A-E244-4854-8140-F337F2B71463}" type="presOf" srcId="{74C28C54-8981-4347-881D-53DB6A56D338}" destId="{CCDC98DC-86EE-48DC-911A-882ED7A28FDB}" srcOrd="0" destOrd="0" presId="urn:microsoft.com/office/officeart/2005/8/layout/bProcess3"/>
    <dgm:cxn modelId="{7696C56E-6334-4621-996E-21FCB4D1EC51}" type="presOf" srcId="{5B1EB51E-7C0C-461F-8A55-9B9E65B7EBF0}" destId="{BCC3BE3D-E876-412F-A701-C15471D58191}" srcOrd="0" destOrd="0" presId="urn:microsoft.com/office/officeart/2005/8/layout/bProcess3"/>
    <dgm:cxn modelId="{FCFE3A73-86C5-431B-A6EC-9CFF023E4982}" type="presOf" srcId="{23D5E1E9-1D70-45D9-8ADC-3CA3D643C95B}" destId="{66E395FD-8859-4EEE-80F4-B3CE24DE424B}" srcOrd="1" destOrd="0" presId="urn:microsoft.com/office/officeart/2005/8/layout/bProcess3"/>
    <dgm:cxn modelId="{AC75BC73-F1D8-45F0-9FAF-B464271B9288}" type="presOf" srcId="{84360461-ACBD-4FD6-ACAB-629750E4F8C6}" destId="{71FB1B51-3373-429F-8352-8A29A6929B18}" srcOrd="1" destOrd="0" presId="urn:microsoft.com/office/officeart/2005/8/layout/bProcess3"/>
    <dgm:cxn modelId="{CBB0CE7E-7D11-4E06-BA99-473AA51F4F3F}" srcId="{5566938B-4ED3-4BF5-B97F-FC99B3008EE0}" destId="{B6AF249F-BE49-40DF-B228-A7E73E6944C3}" srcOrd="2" destOrd="0" parTransId="{CC8F804E-60F5-4A21-9C3A-F13ECD65D217}" sibTransId="{B29F8A4A-5C06-4F5A-BE70-4E311C3676B3}"/>
    <dgm:cxn modelId="{780DD38C-9306-4744-9FAF-5BAE3B377EE5}" type="presOf" srcId="{84360461-ACBD-4FD6-ACAB-629750E4F8C6}" destId="{95408C9E-B93B-479E-B336-BED8E2467787}" srcOrd="0" destOrd="0" presId="urn:microsoft.com/office/officeart/2005/8/layout/bProcess3"/>
    <dgm:cxn modelId="{D1D033A5-D1E2-475E-B0C2-6EDC6ED080A7}" srcId="{5566938B-4ED3-4BF5-B97F-FC99B3008EE0}" destId="{D4FEF30E-D471-48E4-B8C6-2B9EBB2CFED4}" srcOrd="3" destOrd="0" parTransId="{7879C7BA-3610-44D4-823D-EEE09F218996}" sibTransId="{766EDC86-0CC8-4EFE-9C81-DEB1A9735934}"/>
    <dgm:cxn modelId="{F94BC1A7-9BEC-462E-8A02-49366611FC98}" type="presOf" srcId="{B29F8A4A-5C06-4F5A-BE70-4E311C3676B3}" destId="{A2DB831B-3DA2-48A9-8579-CFD30909FAFF}" srcOrd="1" destOrd="0" presId="urn:microsoft.com/office/officeart/2005/8/layout/bProcess3"/>
    <dgm:cxn modelId="{89684DAF-FB5C-494C-9AB8-ADF56F4AEDC3}" srcId="{5566938B-4ED3-4BF5-B97F-FC99B3008EE0}" destId="{5336318C-4D22-4F91-847A-77A4A06042B2}" srcOrd="4" destOrd="0" parTransId="{3C4E58D3-3FCA-417B-BB7F-92FB1EF2CA3A}" sibTransId="{74C28C54-8981-4347-881D-53DB6A56D338}"/>
    <dgm:cxn modelId="{6391B8C8-F1D3-4BAE-878C-7F990581B4FE}" type="presOf" srcId="{74B58717-B1A2-426A-9994-7EF1316170FC}" destId="{97506ED2-7FF1-49F3-933D-8F989373255B}" srcOrd="0" destOrd="0" presId="urn:microsoft.com/office/officeart/2005/8/layout/bProcess3"/>
    <dgm:cxn modelId="{F78887CF-0F17-45C9-9024-253549A79F37}" type="presOf" srcId="{5336318C-4D22-4F91-847A-77A4A06042B2}" destId="{C37846F2-B4B9-4088-87D6-7A0E3170D805}" srcOrd="0" destOrd="0" presId="urn:microsoft.com/office/officeart/2005/8/layout/bProcess3"/>
    <dgm:cxn modelId="{C84F3AD3-CADC-4172-8364-9237559DD0E5}" type="presOf" srcId="{A64535B2-A820-42D5-AD89-75C215D1107D}" destId="{2240F224-C381-4DE3-B3FC-B10E71742E0C}" srcOrd="0" destOrd="0" presId="urn:microsoft.com/office/officeart/2005/8/layout/bProcess3"/>
    <dgm:cxn modelId="{89D9ECD5-899E-400C-AFD9-CEFC616B831B}" type="presOf" srcId="{74C28C54-8981-4347-881D-53DB6A56D338}" destId="{106D138E-FC3E-49A1-9DE6-D235928F0A08}" srcOrd="1" destOrd="0" presId="urn:microsoft.com/office/officeart/2005/8/layout/bProcess3"/>
    <dgm:cxn modelId="{62518FD6-C940-4E9B-A695-5928A495EA83}" type="presOf" srcId="{DF7966E3-F66C-4D35-AABD-664DD818BC06}" destId="{704F6234-4094-4514-9282-892E328DAE01}" srcOrd="0" destOrd="0" presId="urn:microsoft.com/office/officeart/2005/8/layout/bProcess3"/>
    <dgm:cxn modelId="{7885CCE2-C4D1-4F22-BD92-6B1862ABA8C2}" type="presOf" srcId="{D4FEF30E-D471-48E4-B8C6-2B9EBB2CFED4}" destId="{C692C322-D51F-4CF2-ABF0-98B6CDB0C289}" srcOrd="0" destOrd="0" presId="urn:microsoft.com/office/officeart/2005/8/layout/bProcess3"/>
    <dgm:cxn modelId="{14E4F4ED-66F7-46DC-8817-AB04F8C630AB}" type="presOf" srcId="{23D5E1E9-1D70-45D9-8ADC-3CA3D643C95B}" destId="{C9BE35F7-DE28-4902-9A53-67325F148A18}" srcOrd="0" destOrd="0" presId="urn:microsoft.com/office/officeart/2005/8/layout/bProcess3"/>
    <dgm:cxn modelId="{C5765DFE-63B7-4565-804C-6BE369A780FF}" type="presOf" srcId="{102077DF-7574-49C2-9955-7CEF18D60259}" destId="{C4222A39-B4AB-49EA-8AA2-5F245BD5D83D}" srcOrd="0" destOrd="0" presId="urn:microsoft.com/office/officeart/2005/8/layout/bProcess3"/>
    <dgm:cxn modelId="{87AE8491-0F8B-4F71-A831-66436F6DD33C}" type="presParOf" srcId="{B1780645-2708-4385-A18F-3CCB3C797114}" destId="{2240F224-C381-4DE3-B3FC-B10E71742E0C}" srcOrd="0" destOrd="0" presId="urn:microsoft.com/office/officeart/2005/8/layout/bProcess3"/>
    <dgm:cxn modelId="{D12B985F-369C-496F-BE54-554AB0613698}" type="presParOf" srcId="{B1780645-2708-4385-A18F-3CCB3C797114}" destId="{704F6234-4094-4514-9282-892E328DAE01}" srcOrd="1" destOrd="0" presId="urn:microsoft.com/office/officeart/2005/8/layout/bProcess3"/>
    <dgm:cxn modelId="{615BDC0E-D0A2-49E7-867D-3E47ECB8BE4A}" type="presParOf" srcId="{704F6234-4094-4514-9282-892E328DAE01}" destId="{2526DB8D-CB6E-4268-8122-7E5BA51270F9}" srcOrd="0" destOrd="0" presId="urn:microsoft.com/office/officeart/2005/8/layout/bProcess3"/>
    <dgm:cxn modelId="{6202F426-80E8-472A-9676-F0E8F92902F1}" type="presParOf" srcId="{B1780645-2708-4385-A18F-3CCB3C797114}" destId="{C4222A39-B4AB-49EA-8AA2-5F245BD5D83D}" srcOrd="2" destOrd="0" presId="urn:microsoft.com/office/officeart/2005/8/layout/bProcess3"/>
    <dgm:cxn modelId="{016E80E4-06B0-46D2-84FC-854B2E55A851}" type="presParOf" srcId="{B1780645-2708-4385-A18F-3CCB3C797114}" destId="{95408C9E-B93B-479E-B336-BED8E2467787}" srcOrd="3" destOrd="0" presId="urn:microsoft.com/office/officeart/2005/8/layout/bProcess3"/>
    <dgm:cxn modelId="{949148C7-4437-4553-BE90-755EE055672B}" type="presParOf" srcId="{95408C9E-B93B-479E-B336-BED8E2467787}" destId="{71FB1B51-3373-429F-8352-8A29A6929B18}" srcOrd="0" destOrd="0" presId="urn:microsoft.com/office/officeart/2005/8/layout/bProcess3"/>
    <dgm:cxn modelId="{D502D27C-C827-47A9-88C7-2CACB794A007}" type="presParOf" srcId="{B1780645-2708-4385-A18F-3CCB3C797114}" destId="{9AEC6AAA-0B99-407B-B542-F3900A5FD095}" srcOrd="4" destOrd="0" presId="urn:microsoft.com/office/officeart/2005/8/layout/bProcess3"/>
    <dgm:cxn modelId="{967B1127-99E6-49F6-ADF3-618A573188E5}" type="presParOf" srcId="{B1780645-2708-4385-A18F-3CCB3C797114}" destId="{94D0B1D4-929D-4AC6-ACCF-1A50B68E46BF}" srcOrd="5" destOrd="0" presId="urn:microsoft.com/office/officeart/2005/8/layout/bProcess3"/>
    <dgm:cxn modelId="{3C6A6B50-5721-4230-94D4-B329937295A1}" type="presParOf" srcId="{94D0B1D4-929D-4AC6-ACCF-1A50B68E46BF}" destId="{A2DB831B-3DA2-48A9-8579-CFD30909FAFF}" srcOrd="0" destOrd="0" presId="urn:microsoft.com/office/officeart/2005/8/layout/bProcess3"/>
    <dgm:cxn modelId="{D13442B1-F56B-4960-A204-EFB199C353F9}" type="presParOf" srcId="{B1780645-2708-4385-A18F-3CCB3C797114}" destId="{C692C322-D51F-4CF2-ABF0-98B6CDB0C289}" srcOrd="6" destOrd="0" presId="urn:microsoft.com/office/officeart/2005/8/layout/bProcess3"/>
    <dgm:cxn modelId="{4689F574-B068-49DE-A940-574A31414265}" type="presParOf" srcId="{B1780645-2708-4385-A18F-3CCB3C797114}" destId="{A9CF150D-169D-40C0-8DF9-5BE145CF8046}" srcOrd="7" destOrd="0" presId="urn:microsoft.com/office/officeart/2005/8/layout/bProcess3"/>
    <dgm:cxn modelId="{03D3A8DC-F767-4B5B-8EBA-C3211E9201F8}" type="presParOf" srcId="{A9CF150D-169D-40C0-8DF9-5BE145CF8046}" destId="{9D1FDB3C-0D8F-4B25-A26D-75C3264FC6FB}" srcOrd="0" destOrd="0" presId="urn:microsoft.com/office/officeart/2005/8/layout/bProcess3"/>
    <dgm:cxn modelId="{44F7B67D-AA1F-45EE-AA02-B48290356486}" type="presParOf" srcId="{B1780645-2708-4385-A18F-3CCB3C797114}" destId="{C37846F2-B4B9-4088-87D6-7A0E3170D805}" srcOrd="8" destOrd="0" presId="urn:microsoft.com/office/officeart/2005/8/layout/bProcess3"/>
    <dgm:cxn modelId="{7B47B233-B932-41D9-963D-CF0F79E34B44}" type="presParOf" srcId="{B1780645-2708-4385-A18F-3CCB3C797114}" destId="{CCDC98DC-86EE-48DC-911A-882ED7A28FDB}" srcOrd="9" destOrd="0" presId="urn:microsoft.com/office/officeart/2005/8/layout/bProcess3"/>
    <dgm:cxn modelId="{47F31FBA-7D84-434F-B9D1-4AD29D4851B4}" type="presParOf" srcId="{CCDC98DC-86EE-48DC-911A-882ED7A28FDB}" destId="{106D138E-FC3E-49A1-9DE6-D235928F0A08}" srcOrd="0" destOrd="0" presId="urn:microsoft.com/office/officeart/2005/8/layout/bProcess3"/>
    <dgm:cxn modelId="{DA505646-4B09-4079-9D6C-88DDA674FF6F}" type="presParOf" srcId="{B1780645-2708-4385-A18F-3CCB3C797114}" destId="{BCC3BE3D-E876-412F-A701-C15471D58191}" srcOrd="10" destOrd="0" presId="urn:microsoft.com/office/officeart/2005/8/layout/bProcess3"/>
    <dgm:cxn modelId="{769A0F31-7859-4244-8A8C-6ACDD8DEF02C}" type="presParOf" srcId="{B1780645-2708-4385-A18F-3CCB3C797114}" destId="{C9BE35F7-DE28-4902-9A53-67325F148A18}" srcOrd="11" destOrd="0" presId="urn:microsoft.com/office/officeart/2005/8/layout/bProcess3"/>
    <dgm:cxn modelId="{09E9EF70-973C-4616-ACF1-3D1B817C4345}" type="presParOf" srcId="{C9BE35F7-DE28-4902-9A53-67325F148A18}" destId="{66E395FD-8859-4EEE-80F4-B3CE24DE424B}" srcOrd="0" destOrd="0" presId="urn:microsoft.com/office/officeart/2005/8/layout/bProcess3"/>
    <dgm:cxn modelId="{A247EAC6-78AF-45A6-B2D1-E553F2397F0F}" type="presParOf" srcId="{B1780645-2708-4385-A18F-3CCB3C797114}" destId="{97506ED2-7FF1-49F3-933D-8F989373255B}" srcOrd="12"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C94C914-08C1-4D3B-B410-9ABA97360AF7}"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64A959F8-68FB-4DA2-8857-6DD0F681FA7E}">
      <dgm:prSet phldrT="[Text]" custT="1"/>
      <dgm:spPr>
        <a:solidFill>
          <a:schemeClr val="tx2">
            <a:lumMod val="60000"/>
            <a:lumOff val="40000"/>
          </a:schemeClr>
        </a:solidFill>
        <a:ln>
          <a:solidFill>
            <a:schemeClr val="tx1"/>
          </a:solidFill>
        </a:ln>
      </dgm:spPr>
      <dgm:t>
        <a:bodyPr/>
        <a:lstStyle/>
        <a:p>
          <a:r>
            <a:rPr lang="en-GB" sz="3200" dirty="0">
              <a:solidFill>
                <a:schemeClr val="tx1"/>
              </a:solidFill>
            </a:rPr>
            <a:t>Victim</a:t>
          </a:r>
        </a:p>
      </dgm:t>
    </dgm:pt>
    <dgm:pt modelId="{F4AFD9AB-B1D4-4BB6-9F15-DB166C6E0141}" type="parTrans" cxnId="{400FA348-6B37-4709-9A45-7913E979004F}">
      <dgm:prSet/>
      <dgm:spPr/>
      <dgm:t>
        <a:bodyPr/>
        <a:lstStyle/>
        <a:p>
          <a:endParaRPr lang="en-GB"/>
        </a:p>
      </dgm:t>
    </dgm:pt>
    <dgm:pt modelId="{EC871041-0D6B-4604-86B7-148B9A6D8D6E}" type="sibTrans" cxnId="{400FA348-6B37-4709-9A45-7913E979004F}">
      <dgm:prSet/>
      <dgm:spPr/>
      <dgm:t>
        <a:bodyPr/>
        <a:lstStyle/>
        <a:p>
          <a:endParaRPr lang="en-GB"/>
        </a:p>
      </dgm:t>
    </dgm:pt>
    <dgm:pt modelId="{CD9EDFE1-96A7-420F-B5FB-2F80172A24DF}">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Victim agrees to take part in RA meeting</a:t>
          </a:r>
        </a:p>
      </dgm:t>
    </dgm:pt>
    <dgm:pt modelId="{A110C22A-6967-4E7D-9E9D-F34A22B108F2}" type="parTrans" cxnId="{97281753-8E05-49E7-8659-87C7BA8B0406}">
      <dgm:prSet/>
      <dgm:spPr/>
      <dgm:t>
        <a:bodyPr/>
        <a:lstStyle/>
        <a:p>
          <a:endParaRPr lang="en-GB"/>
        </a:p>
      </dgm:t>
    </dgm:pt>
    <dgm:pt modelId="{EBE85112-7A02-4E0A-961A-ECFC0175395B}" type="sibTrans" cxnId="{97281753-8E05-49E7-8659-87C7BA8B0406}">
      <dgm:prSet/>
      <dgm:spPr/>
      <dgm:t>
        <a:bodyPr/>
        <a:lstStyle/>
        <a:p>
          <a:endParaRPr lang="en-GB"/>
        </a:p>
      </dgm:t>
    </dgm:pt>
    <dgm:pt modelId="{41385E0D-A06C-43F6-92F8-66BE0EC6C038}">
      <dgm:prSet phldrT="[Text]" custT="1"/>
      <dgm:spPr>
        <a:solidFill>
          <a:schemeClr val="tx2">
            <a:lumMod val="20000"/>
            <a:lumOff val="80000"/>
          </a:schemeClr>
        </a:solidFill>
        <a:ln>
          <a:solidFill>
            <a:schemeClr val="tx1"/>
          </a:solidFill>
        </a:ln>
      </dgm:spPr>
      <dgm:t>
        <a:bodyPr/>
        <a:lstStyle/>
        <a:p>
          <a:r>
            <a:rPr lang="en-GB" sz="2400" b="1" i="1" dirty="0">
              <a:solidFill>
                <a:schemeClr val="tx1"/>
              </a:solidFill>
            </a:rPr>
            <a:t>Victim understands that the meeting is the reparative element &amp; anything else agreed cannot be enforced by Police</a:t>
          </a:r>
        </a:p>
      </dgm:t>
    </dgm:pt>
    <dgm:pt modelId="{919F403B-CFF4-4A71-9CBE-0C7C1EE4F533}" type="parTrans" cxnId="{406072B0-BE0B-4F50-A858-B2A288E80E42}">
      <dgm:prSet/>
      <dgm:spPr/>
      <dgm:t>
        <a:bodyPr/>
        <a:lstStyle/>
        <a:p>
          <a:endParaRPr lang="en-GB"/>
        </a:p>
      </dgm:t>
    </dgm:pt>
    <dgm:pt modelId="{54307DAE-0248-44BD-B59D-6106D48FBF0D}" type="sibTrans" cxnId="{406072B0-BE0B-4F50-A858-B2A288E80E42}">
      <dgm:prSet/>
      <dgm:spPr/>
      <dgm:t>
        <a:bodyPr/>
        <a:lstStyle/>
        <a:p>
          <a:endParaRPr lang="en-GB"/>
        </a:p>
      </dgm:t>
    </dgm:pt>
    <dgm:pt modelId="{84DE9DA6-E461-45BB-9A71-1D5B3B5D726C}">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Offers victim the opportunity to ‘have  their say &amp; be heard’</a:t>
          </a:r>
        </a:p>
      </dgm:t>
    </dgm:pt>
    <dgm:pt modelId="{7DE4D407-5785-40BD-8A97-E4151F625A53}" type="parTrans" cxnId="{F198B45B-A5DB-464B-885F-3938803110FB}">
      <dgm:prSet/>
      <dgm:spPr/>
      <dgm:t>
        <a:bodyPr/>
        <a:lstStyle/>
        <a:p>
          <a:endParaRPr lang="en-GB"/>
        </a:p>
      </dgm:t>
    </dgm:pt>
    <dgm:pt modelId="{BF3811BF-4612-4098-9EA0-6A94EAEBA2E4}" type="sibTrans" cxnId="{F198B45B-A5DB-464B-885F-3938803110FB}">
      <dgm:prSet/>
      <dgm:spPr/>
      <dgm:t>
        <a:bodyPr/>
        <a:lstStyle/>
        <a:p>
          <a:endParaRPr lang="en-GB"/>
        </a:p>
      </dgm:t>
    </dgm:pt>
    <dgm:pt modelId="{39AD2CC1-6828-423D-9210-B0B6E54DE5F6}">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Start healing process</a:t>
          </a:r>
        </a:p>
      </dgm:t>
    </dgm:pt>
    <dgm:pt modelId="{87ABE675-6CE4-439F-BFB1-3022E270BB14}" type="parTrans" cxnId="{437799C3-54A9-49E7-9245-03B074034ABB}">
      <dgm:prSet/>
      <dgm:spPr/>
      <dgm:t>
        <a:bodyPr/>
        <a:lstStyle/>
        <a:p>
          <a:endParaRPr lang="en-GB"/>
        </a:p>
      </dgm:t>
    </dgm:pt>
    <dgm:pt modelId="{844D6F0E-3F09-4525-92B7-CD74F269945D}" type="sibTrans" cxnId="{437799C3-54A9-49E7-9245-03B074034ABB}">
      <dgm:prSet/>
      <dgm:spPr/>
      <dgm:t>
        <a:bodyPr/>
        <a:lstStyle/>
        <a:p>
          <a:endParaRPr lang="en-GB"/>
        </a:p>
      </dgm:t>
    </dgm:pt>
    <dgm:pt modelId="{4B1FD059-4E0E-43D6-B4E7-40FB916D89EF}" type="pres">
      <dgm:prSet presAssocID="{6C94C914-08C1-4D3B-B410-9ABA97360AF7}" presName="composite" presStyleCnt="0">
        <dgm:presLayoutVars>
          <dgm:chMax val="1"/>
          <dgm:dir/>
          <dgm:resizeHandles val="exact"/>
        </dgm:presLayoutVars>
      </dgm:prSet>
      <dgm:spPr/>
    </dgm:pt>
    <dgm:pt modelId="{46AB1190-E2E0-4F2E-B00F-E8BD6BFD4B6D}" type="pres">
      <dgm:prSet presAssocID="{64A959F8-68FB-4DA2-8857-6DD0F681FA7E}" presName="roof" presStyleLbl="dkBgShp" presStyleIdx="0" presStyleCnt="2" custLinFactNeighborX="-725" custLinFactNeighborY="-3040"/>
      <dgm:spPr/>
    </dgm:pt>
    <dgm:pt modelId="{A764442B-FFDB-4837-BEE6-866B0D4D1C49}" type="pres">
      <dgm:prSet presAssocID="{64A959F8-68FB-4DA2-8857-6DD0F681FA7E}" presName="pillars" presStyleCnt="0"/>
      <dgm:spPr/>
    </dgm:pt>
    <dgm:pt modelId="{8B2D3D35-5C19-418C-875C-44FD9F066911}" type="pres">
      <dgm:prSet presAssocID="{64A959F8-68FB-4DA2-8857-6DD0F681FA7E}" presName="pillar1" presStyleLbl="node1" presStyleIdx="0" presStyleCnt="4" custScaleX="88874">
        <dgm:presLayoutVars>
          <dgm:bulletEnabled val="1"/>
        </dgm:presLayoutVars>
      </dgm:prSet>
      <dgm:spPr/>
    </dgm:pt>
    <dgm:pt modelId="{EA5D3E53-6628-4A2C-A180-37CBB0DAE204}" type="pres">
      <dgm:prSet presAssocID="{41385E0D-A06C-43F6-92F8-66BE0EC6C038}" presName="pillarX" presStyleLbl="node1" presStyleIdx="1" presStyleCnt="4">
        <dgm:presLayoutVars>
          <dgm:bulletEnabled val="1"/>
        </dgm:presLayoutVars>
      </dgm:prSet>
      <dgm:spPr/>
    </dgm:pt>
    <dgm:pt modelId="{6E582C09-635C-4819-8F1B-D238CF20AA9A}" type="pres">
      <dgm:prSet presAssocID="{84DE9DA6-E461-45BB-9A71-1D5B3B5D726C}" presName="pillarX" presStyleLbl="node1" presStyleIdx="2" presStyleCnt="4">
        <dgm:presLayoutVars>
          <dgm:bulletEnabled val="1"/>
        </dgm:presLayoutVars>
      </dgm:prSet>
      <dgm:spPr/>
    </dgm:pt>
    <dgm:pt modelId="{204CCAEB-A595-4A44-8A70-4BAEC3D01620}" type="pres">
      <dgm:prSet presAssocID="{39AD2CC1-6828-423D-9210-B0B6E54DE5F6}" presName="pillarX" presStyleLbl="node1" presStyleIdx="3" presStyleCnt="4" custScaleX="81695">
        <dgm:presLayoutVars>
          <dgm:bulletEnabled val="1"/>
        </dgm:presLayoutVars>
      </dgm:prSet>
      <dgm:spPr/>
    </dgm:pt>
    <dgm:pt modelId="{3FBC2A84-CA1A-467C-ACD5-2BFAB3F0FF94}" type="pres">
      <dgm:prSet presAssocID="{64A959F8-68FB-4DA2-8857-6DD0F681FA7E}" presName="base" presStyleLbl="dkBgShp" presStyleIdx="1" presStyleCnt="2"/>
      <dgm:spPr>
        <a:solidFill>
          <a:schemeClr val="tx2">
            <a:lumMod val="60000"/>
            <a:lumOff val="40000"/>
          </a:schemeClr>
        </a:solidFill>
        <a:ln>
          <a:solidFill>
            <a:schemeClr val="tx1"/>
          </a:solidFill>
        </a:ln>
      </dgm:spPr>
    </dgm:pt>
  </dgm:ptLst>
  <dgm:cxnLst>
    <dgm:cxn modelId="{3C4D7029-A321-4397-B630-BD52A06C9620}" type="presOf" srcId="{84DE9DA6-E461-45BB-9A71-1D5B3B5D726C}" destId="{6E582C09-635C-4819-8F1B-D238CF20AA9A}" srcOrd="0" destOrd="0" presId="urn:microsoft.com/office/officeart/2005/8/layout/hList3"/>
    <dgm:cxn modelId="{F198B45B-A5DB-464B-885F-3938803110FB}" srcId="{64A959F8-68FB-4DA2-8857-6DD0F681FA7E}" destId="{84DE9DA6-E461-45BB-9A71-1D5B3B5D726C}" srcOrd="2" destOrd="0" parTransId="{7DE4D407-5785-40BD-8A97-E4151F625A53}" sibTransId="{BF3811BF-4612-4098-9EA0-6A94EAEBA2E4}"/>
    <dgm:cxn modelId="{AA37E445-14B4-4C40-B9DF-25F82A4238FE}" type="presOf" srcId="{6C94C914-08C1-4D3B-B410-9ABA97360AF7}" destId="{4B1FD059-4E0E-43D6-B4E7-40FB916D89EF}" srcOrd="0" destOrd="0" presId="urn:microsoft.com/office/officeart/2005/8/layout/hList3"/>
    <dgm:cxn modelId="{400FA348-6B37-4709-9A45-7913E979004F}" srcId="{6C94C914-08C1-4D3B-B410-9ABA97360AF7}" destId="{64A959F8-68FB-4DA2-8857-6DD0F681FA7E}" srcOrd="0" destOrd="0" parTransId="{F4AFD9AB-B1D4-4BB6-9F15-DB166C6E0141}" sibTransId="{EC871041-0D6B-4604-86B7-148B9A6D8D6E}"/>
    <dgm:cxn modelId="{97281753-8E05-49E7-8659-87C7BA8B0406}" srcId="{64A959F8-68FB-4DA2-8857-6DD0F681FA7E}" destId="{CD9EDFE1-96A7-420F-B5FB-2F80172A24DF}" srcOrd="0" destOrd="0" parTransId="{A110C22A-6967-4E7D-9E9D-F34A22B108F2}" sibTransId="{EBE85112-7A02-4E0A-961A-ECFC0175395B}"/>
    <dgm:cxn modelId="{D9C54D54-63F4-4404-9040-F01E3999CC04}" type="presOf" srcId="{41385E0D-A06C-43F6-92F8-66BE0EC6C038}" destId="{EA5D3E53-6628-4A2C-A180-37CBB0DAE204}" srcOrd="0" destOrd="0" presId="urn:microsoft.com/office/officeart/2005/8/layout/hList3"/>
    <dgm:cxn modelId="{92852AA5-750E-4A9C-830E-F247E0E67ADB}" type="presOf" srcId="{64A959F8-68FB-4DA2-8857-6DD0F681FA7E}" destId="{46AB1190-E2E0-4F2E-B00F-E8BD6BFD4B6D}" srcOrd="0" destOrd="0" presId="urn:microsoft.com/office/officeart/2005/8/layout/hList3"/>
    <dgm:cxn modelId="{406072B0-BE0B-4F50-A858-B2A288E80E42}" srcId="{64A959F8-68FB-4DA2-8857-6DD0F681FA7E}" destId="{41385E0D-A06C-43F6-92F8-66BE0EC6C038}" srcOrd="1" destOrd="0" parTransId="{919F403B-CFF4-4A71-9CBE-0C7C1EE4F533}" sibTransId="{54307DAE-0248-44BD-B59D-6106D48FBF0D}"/>
    <dgm:cxn modelId="{437799C3-54A9-49E7-9245-03B074034ABB}" srcId="{64A959F8-68FB-4DA2-8857-6DD0F681FA7E}" destId="{39AD2CC1-6828-423D-9210-B0B6E54DE5F6}" srcOrd="3" destOrd="0" parTransId="{87ABE675-6CE4-439F-BFB1-3022E270BB14}" sibTransId="{844D6F0E-3F09-4525-92B7-CD74F269945D}"/>
    <dgm:cxn modelId="{3886CECF-76B5-405B-98B5-6A4BAAA0DEB5}" type="presOf" srcId="{CD9EDFE1-96A7-420F-B5FB-2F80172A24DF}" destId="{8B2D3D35-5C19-418C-875C-44FD9F066911}" srcOrd="0" destOrd="0" presId="urn:microsoft.com/office/officeart/2005/8/layout/hList3"/>
    <dgm:cxn modelId="{97A6C4FA-5EE4-42EF-82B0-2F3CC5EA5225}" type="presOf" srcId="{39AD2CC1-6828-423D-9210-B0B6E54DE5F6}" destId="{204CCAEB-A595-4A44-8A70-4BAEC3D01620}" srcOrd="0" destOrd="0" presId="urn:microsoft.com/office/officeart/2005/8/layout/hList3"/>
    <dgm:cxn modelId="{388D84FE-2E43-4535-987F-6289FBCD6353}" type="presParOf" srcId="{4B1FD059-4E0E-43D6-B4E7-40FB916D89EF}" destId="{46AB1190-E2E0-4F2E-B00F-E8BD6BFD4B6D}" srcOrd="0" destOrd="0" presId="urn:microsoft.com/office/officeart/2005/8/layout/hList3"/>
    <dgm:cxn modelId="{E1012E95-C4E8-4A7F-81C1-7AC89B0D82E2}" type="presParOf" srcId="{4B1FD059-4E0E-43D6-B4E7-40FB916D89EF}" destId="{A764442B-FFDB-4837-BEE6-866B0D4D1C49}" srcOrd="1" destOrd="0" presId="urn:microsoft.com/office/officeart/2005/8/layout/hList3"/>
    <dgm:cxn modelId="{77A802A7-ED34-4927-A532-0864C0451013}" type="presParOf" srcId="{A764442B-FFDB-4837-BEE6-866B0D4D1C49}" destId="{8B2D3D35-5C19-418C-875C-44FD9F066911}" srcOrd="0" destOrd="0" presId="urn:microsoft.com/office/officeart/2005/8/layout/hList3"/>
    <dgm:cxn modelId="{3DC7AEBE-47D6-4983-BF3A-40CF8CFA3698}" type="presParOf" srcId="{A764442B-FFDB-4837-BEE6-866B0D4D1C49}" destId="{EA5D3E53-6628-4A2C-A180-37CBB0DAE204}" srcOrd="1" destOrd="0" presId="urn:microsoft.com/office/officeart/2005/8/layout/hList3"/>
    <dgm:cxn modelId="{7BB9BD1D-7488-408E-8B67-39C83E872343}" type="presParOf" srcId="{A764442B-FFDB-4837-BEE6-866B0D4D1C49}" destId="{6E582C09-635C-4819-8F1B-D238CF20AA9A}" srcOrd="2" destOrd="0" presId="urn:microsoft.com/office/officeart/2005/8/layout/hList3"/>
    <dgm:cxn modelId="{D1C36447-C403-47BE-87A6-7B5377B0E2DD}" type="presParOf" srcId="{A764442B-FFDB-4837-BEE6-866B0D4D1C49}" destId="{204CCAEB-A595-4A44-8A70-4BAEC3D01620}" srcOrd="3" destOrd="0" presId="urn:microsoft.com/office/officeart/2005/8/layout/hList3"/>
    <dgm:cxn modelId="{E5E49136-9402-47B6-ACBC-9060D59155BC}" type="presParOf" srcId="{4B1FD059-4E0E-43D6-B4E7-40FB916D89EF}" destId="{3FBC2A84-CA1A-467C-ACD5-2BFAB3F0FF94}"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93209F5-C05F-40AD-994B-9A444832804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2B473185-E742-4C6B-AA36-27D0B6838650}">
      <dgm:prSet phldrT="[Text]" custT="1"/>
      <dgm:spPr>
        <a:solidFill>
          <a:schemeClr val="tx2">
            <a:lumMod val="60000"/>
            <a:lumOff val="40000"/>
          </a:schemeClr>
        </a:solidFill>
        <a:ln>
          <a:solidFill>
            <a:schemeClr val="tx1"/>
          </a:solidFill>
        </a:ln>
      </dgm:spPr>
      <dgm:t>
        <a:bodyPr/>
        <a:lstStyle/>
        <a:p>
          <a:r>
            <a:rPr lang="en-GB" sz="3200" dirty="0">
              <a:solidFill>
                <a:schemeClr val="tx1"/>
              </a:solidFill>
            </a:rPr>
            <a:t>Offender</a:t>
          </a:r>
        </a:p>
      </dgm:t>
    </dgm:pt>
    <dgm:pt modelId="{86116EAE-9853-4A68-A7F2-94B313FCA3DA}" type="parTrans" cxnId="{CA9D4502-2D5F-40B1-8CFB-E387AAE7DC04}">
      <dgm:prSet/>
      <dgm:spPr/>
      <dgm:t>
        <a:bodyPr/>
        <a:lstStyle/>
        <a:p>
          <a:endParaRPr lang="en-GB"/>
        </a:p>
      </dgm:t>
    </dgm:pt>
    <dgm:pt modelId="{F1FAD668-56A0-42CC-AFE7-8C99EAE1FE73}" type="sibTrans" cxnId="{CA9D4502-2D5F-40B1-8CFB-E387AAE7DC04}">
      <dgm:prSet/>
      <dgm:spPr/>
      <dgm:t>
        <a:bodyPr/>
        <a:lstStyle/>
        <a:p>
          <a:endParaRPr lang="en-GB"/>
        </a:p>
      </dgm:t>
    </dgm:pt>
    <dgm:pt modelId="{AF9B2BF3-E60E-405D-A1C5-5F66D2D39BA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Agree to be involved &amp; take part in a Restorative Meeting</a:t>
          </a:r>
        </a:p>
      </dgm:t>
    </dgm:pt>
    <dgm:pt modelId="{71E803F3-2042-467A-8A80-24C457D9E954}" type="parTrans" cxnId="{338E286A-AA16-40D1-87F6-2A2D295B6607}">
      <dgm:prSet/>
      <dgm:spPr/>
      <dgm:t>
        <a:bodyPr/>
        <a:lstStyle/>
        <a:p>
          <a:endParaRPr lang="en-GB"/>
        </a:p>
      </dgm:t>
    </dgm:pt>
    <dgm:pt modelId="{0F3ACD57-D189-46B6-9D66-7D8C1FBC4A04}" type="sibTrans" cxnId="{338E286A-AA16-40D1-87F6-2A2D295B6607}">
      <dgm:prSet/>
      <dgm:spPr/>
      <dgm:t>
        <a:bodyPr/>
        <a:lstStyle/>
        <a:p>
          <a:endParaRPr lang="en-GB"/>
        </a:p>
      </dgm:t>
    </dgm:pt>
    <dgm:pt modelId="{0CD24653-DF18-4A7E-B008-E6DEC9174E48}">
      <dgm:prSet phldrT="[Text]" custT="1"/>
      <dgm:spPr>
        <a:solidFill>
          <a:schemeClr val="bg2">
            <a:lumMod val="90000"/>
          </a:schemeClr>
        </a:solidFill>
        <a:ln>
          <a:solidFill>
            <a:schemeClr val="tx1"/>
          </a:solidFill>
        </a:ln>
      </dgm:spPr>
      <dgm:t>
        <a:bodyPr/>
        <a:lstStyle/>
        <a:p>
          <a:r>
            <a:rPr lang="en-GB" sz="2400" dirty="0">
              <a:solidFill>
                <a:schemeClr val="tx1"/>
              </a:solidFill>
            </a:rPr>
            <a:t>Acknowledge responsibility for the incident</a:t>
          </a:r>
        </a:p>
      </dgm:t>
    </dgm:pt>
    <dgm:pt modelId="{E3A42D76-30F2-409C-9BEC-ED5A22DA8743}" type="parTrans" cxnId="{802A2988-0832-427B-8F5B-B5CA65E09DE2}">
      <dgm:prSet/>
      <dgm:spPr/>
      <dgm:t>
        <a:bodyPr/>
        <a:lstStyle/>
        <a:p>
          <a:endParaRPr lang="en-GB"/>
        </a:p>
      </dgm:t>
    </dgm:pt>
    <dgm:pt modelId="{43B7EE35-7D93-4849-9C23-8AE21FCE5B4E}" type="sibTrans" cxnId="{802A2988-0832-427B-8F5B-B5CA65E09DE2}">
      <dgm:prSet/>
      <dgm:spPr/>
      <dgm:t>
        <a:bodyPr/>
        <a:lstStyle/>
        <a:p>
          <a:endParaRPr lang="en-GB"/>
        </a:p>
      </dgm:t>
    </dgm:pt>
    <dgm:pt modelId="{061F0C2D-D213-4419-AA98-3CC3DFD8A218}">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Apologise</a:t>
          </a:r>
        </a:p>
      </dgm:t>
    </dgm:pt>
    <dgm:pt modelId="{93620344-D185-43B5-8388-9CA7C65BA276}" type="parTrans" cxnId="{3E3FA9D9-F8FC-4AD1-990D-E48AC0DA9144}">
      <dgm:prSet/>
      <dgm:spPr/>
      <dgm:t>
        <a:bodyPr/>
        <a:lstStyle/>
        <a:p>
          <a:endParaRPr lang="en-GB"/>
        </a:p>
      </dgm:t>
    </dgm:pt>
    <dgm:pt modelId="{CC85216A-C418-42B7-BA78-D72EA8D46E4C}" type="sibTrans" cxnId="{3E3FA9D9-F8FC-4AD1-990D-E48AC0DA9144}">
      <dgm:prSet/>
      <dgm:spPr/>
      <dgm:t>
        <a:bodyPr/>
        <a:lstStyle/>
        <a:p>
          <a:endParaRPr lang="en-GB"/>
        </a:p>
      </dgm:t>
    </dgm:pt>
    <dgm:pt modelId="{0DFFFEB8-A1EA-4B2E-A2FD-F080E0FF4CD0}">
      <dgm:prSet phldrT="[Text]" custT="1"/>
      <dgm:spPr>
        <a:solidFill>
          <a:schemeClr val="bg2">
            <a:lumMod val="90000"/>
          </a:schemeClr>
        </a:solidFill>
        <a:ln>
          <a:solidFill>
            <a:schemeClr val="tx1"/>
          </a:solidFill>
        </a:ln>
      </dgm:spPr>
      <dgm:t>
        <a:bodyPr/>
        <a:lstStyle/>
        <a:p>
          <a:r>
            <a:rPr lang="en-GB" sz="2400" dirty="0">
              <a:solidFill>
                <a:schemeClr val="tx1"/>
              </a:solidFill>
            </a:rPr>
            <a:t>Reparation</a:t>
          </a:r>
        </a:p>
      </dgm:t>
    </dgm:pt>
    <dgm:pt modelId="{741BC276-5B82-4DB6-8246-21327E4F646D}" type="parTrans" cxnId="{D74B85A8-2838-4094-86FC-73DB6EC49516}">
      <dgm:prSet/>
      <dgm:spPr/>
      <dgm:t>
        <a:bodyPr/>
        <a:lstStyle/>
        <a:p>
          <a:endParaRPr lang="en-GB"/>
        </a:p>
      </dgm:t>
    </dgm:pt>
    <dgm:pt modelId="{67C4CF4F-5D7B-4A9E-8EA7-3416568D6B7A}" type="sibTrans" cxnId="{D74B85A8-2838-4094-86FC-73DB6EC49516}">
      <dgm:prSet/>
      <dgm:spPr/>
      <dgm:t>
        <a:bodyPr/>
        <a:lstStyle/>
        <a:p>
          <a:endParaRPr lang="en-GB"/>
        </a:p>
      </dgm:t>
    </dgm:pt>
    <dgm:pt modelId="{7CFD051C-3BBE-4503-8F96-43A1136DA77E}" type="pres">
      <dgm:prSet presAssocID="{193209F5-C05F-40AD-994B-9A4448328045}" presName="composite" presStyleCnt="0">
        <dgm:presLayoutVars>
          <dgm:chMax val="1"/>
          <dgm:dir/>
          <dgm:resizeHandles val="exact"/>
        </dgm:presLayoutVars>
      </dgm:prSet>
      <dgm:spPr/>
    </dgm:pt>
    <dgm:pt modelId="{F4DDB690-2C1D-4BCE-847F-C89B430A3D8A}" type="pres">
      <dgm:prSet presAssocID="{2B473185-E742-4C6B-AA36-27D0B6838650}" presName="roof" presStyleLbl="dkBgShp" presStyleIdx="0" presStyleCnt="2"/>
      <dgm:spPr/>
    </dgm:pt>
    <dgm:pt modelId="{EC47C750-F48D-4C39-9F75-4EEFA800D613}" type="pres">
      <dgm:prSet presAssocID="{2B473185-E742-4C6B-AA36-27D0B6838650}" presName="pillars" presStyleCnt="0"/>
      <dgm:spPr/>
    </dgm:pt>
    <dgm:pt modelId="{E55A77E8-561B-496B-A8D8-4E91553D3D7C}" type="pres">
      <dgm:prSet presAssocID="{2B473185-E742-4C6B-AA36-27D0B6838650}" presName="pillar1" presStyleLbl="node1" presStyleIdx="0" presStyleCnt="4">
        <dgm:presLayoutVars>
          <dgm:bulletEnabled val="1"/>
        </dgm:presLayoutVars>
      </dgm:prSet>
      <dgm:spPr/>
    </dgm:pt>
    <dgm:pt modelId="{BB6E2376-8F8F-468B-91ED-E803B60CE1F2}" type="pres">
      <dgm:prSet presAssocID="{0CD24653-DF18-4A7E-B008-E6DEC9174E48}" presName="pillarX" presStyleLbl="node1" presStyleIdx="1" presStyleCnt="4">
        <dgm:presLayoutVars>
          <dgm:bulletEnabled val="1"/>
        </dgm:presLayoutVars>
      </dgm:prSet>
      <dgm:spPr/>
    </dgm:pt>
    <dgm:pt modelId="{D8494BE8-8EAF-4F9B-9EC2-9E9044D0C514}" type="pres">
      <dgm:prSet presAssocID="{061F0C2D-D213-4419-AA98-3CC3DFD8A218}" presName="pillarX" presStyleLbl="node1" presStyleIdx="2" presStyleCnt="4">
        <dgm:presLayoutVars>
          <dgm:bulletEnabled val="1"/>
        </dgm:presLayoutVars>
      </dgm:prSet>
      <dgm:spPr/>
    </dgm:pt>
    <dgm:pt modelId="{96B79C85-F191-4816-AE0D-CD0A493A4565}" type="pres">
      <dgm:prSet presAssocID="{0DFFFEB8-A1EA-4B2E-A2FD-F080E0FF4CD0}" presName="pillarX" presStyleLbl="node1" presStyleIdx="3" presStyleCnt="4">
        <dgm:presLayoutVars>
          <dgm:bulletEnabled val="1"/>
        </dgm:presLayoutVars>
      </dgm:prSet>
      <dgm:spPr/>
    </dgm:pt>
    <dgm:pt modelId="{47D2CCEF-B6C4-49C7-9A5E-C2B3026A1BB7}" type="pres">
      <dgm:prSet presAssocID="{2B473185-E742-4C6B-AA36-27D0B6838650}" presName="base" presStyleLbl="dkBgShp" presStyleIdx="1" presStyleCnt="2"/>
      <dgm:spPr>
        <a:solidFill>
          <a:schemeClr val="tx2">
            <a:lumMod val="60000"/>
            <a:lumOff val="40000"/>
          </a:schemeClr>
        </a:solidFill>
        <a:ln>
          <a:solidFill>
            <a:schemeClr val="tx1"/>
          </a:solidFill>
        </a:ln>
      </dgm:spPr>
    </dgm:pt>
  </dgm:ptLst>
  <dgm:cxnLst>
    <dgm:cxn modelId="{CA9D4502-2D5F-40B1-8CFB-E387AAE7DC04}" srcId="{193209F5-C05F-40AD-994B-9A4448328045}" destId="{2B473185-E742-4C6B-AA36-27D0B6838650}" srcOrd="0" destOrd="0" parTransId="{86116EAE-9853-4A68-A7F2-94B313FCA3DA}" sibTransId="{F1FAD668-56A0-42CC-AFE7-8C99EAE1FE73}"/>
    <dgm:cxn modelId="{74663D40-FE63-4B98-BFC4-622EB7308368}" type="presOf" srcId="{0DFFFEB8-A1EA-4B2E-A2FD-F080E0FF4CD0}" destId="{96B79C85-F191-4816-AE0D-CD0A493A4565}" srcOrd="0" destOrd="0" presId="urn:microsoft.com/office/officeart/2005/8/layout/hList3"/>
    <dgm:cxn modelId="{338E286A-AA16-40D1-87F6-2A2D295B6607}" srcId="{2B473185-E742-4C6B-AA36-27D0B6838650}" destId="{AF9B2BF3-E60E-405D-A1C5-5F66D2D39BA5}" srcOrd="0" destOrd="0" parTransId="{71E803F3-2042-467A-8A80-24C457D9E954}" sibTransId="{0F3ACD57-D189-46B6-9D66-7D8C1FBC4A04}"/>
    <dgm:cxn modelId="{802A2988-0832-427B-8F5B-B5CA65E09DE2}" srcId="{2B473185-E742-4C6B-AA36-27D0B6838650}" destId="{0CD24653-DF18-4A7E-B008-E6DEC9174E48}" srcOrd="1" destOrd="0" parTransId="{E3A42D76-30F2-409C-9BEC-ED5A22DA8743}" sibTransId="{43B7EE35-7D93-4849-9C23-8AE21FCE5B4E}"/>
    <dgm:cxn modelId="{D60CC091-825D-400C-B877-55996FC65E8C}" type="presOf" srcId="{061F0C2D-D213-4419-AA98-3CC3DFD8A218}" destId="{D8494BE8-8EAF-4F9B-9EC2-9E9044D0C514}" srcOrd="0" destOrd="0" presId="urn:microsoft.com/office/officeart/2005/8/layout/hList3"/>
    <dgm:cxn modelId="{D74B85A8-2838-4094-86FC-73DB6EC49516}" srcId="{2B473185-E742-4C6B-AA36-27D0B6838650}" destId="{0DFFFEB8-A1EA-4B2E-A2FD-F080E0FF4CD0}" srcOrd="3" destOrd="0" parTransId="{741BC276-5B82-4DB6-8246-21327E4F646D}" sibTransId="{67C4CF4F-5D7B-4A9E-8EA7-3416568D6B7A}"/>
    <dgm:cxn modelId="{E6622DB2-03F1-4491-A5D1-81D369DBB4E0}" type="presOf" srcId="{0CD24653-DF18-4A7E-B008-E6DEC9174E48}" destId="{BB6E2376-8F8F-468B-91ED-E803B60CE1F2}" srcOrd="0" destOrd="0" presId="urn:microsoft.com/office/officeart/2005/8/layout/hList3"/>
    <dgm:cxn modelId="{3C799FD6-249E-4775-86DE-F9E31C64CEAE}" type="presOf" srcId="{193209F5-C05F-40AD-994B-9A4448328045}" destId="{7CFD051C-3BBE-4503-8F96-43A1136DA77E}" srcOrd="0" destOrd="0" presId="urn:microsoft.com/office/officeart/2005/8/layout/hList3"/>
    <dgm:cxn modelId="{3E3FA9D9-F8FC-4AD1-990D-E48AC0DA9144}" srcId="{2B473185-E742-4C6B-AA36-27D0B6838650}" destId="{061F0C2D-D213-4419-AA98-3CC3DFD8A218}" srcOrd="2" destOrd="0" parTransId="{93620344-D185-43B5-8388-9CA7C65BA276}" sibTransId="{CC85216A-C418-42B7-BA78-D72EA8D46E4C}"/>
    <dgm:cxn modelId="{430224F5-4C7A-4FB8-9870-D82BE5EE9F61}" type="presOf" srcId="{2B473185-E742-4C6B-AA36-27D0B6838650}" destId="{F4DDB690-2C1D-4BCE-847F-C89B430A3D8A}" srcOrd="0" destOrd="0" presId="urn:microsoft.com/office/officeart/2005/8/layout/hList3"/>
    <dgm:cxn modelId="{E09F2EF5-C9BC-49EA-B762-197929C120F4}" type="presOf" srcId="{AF9B2BF3-E60E-405D-A1C5-5F66D2D39BA5}" destId="{E55A77E8-561B-496B-A8D8-4E91553D3D7C}" srcOrd="0" destOrd="0" presId="urn:microsoft.com/office/officeart/2005/8/layout/hList3"/>
    <dgm:cxn modelId="{4BB72550-3078-4AFF-BA72-3156C99BFE92}" type="presParOf" srcId="{7CFD051C-3BBE-4503-8F96-43A1136DA77E}" destId="{F4DDB690-2C1D-4BCE-847F-C89B430A3D8A}" srcOrd="0" destOrd="0" presId="urn:microsoft.com/office/officeart/2005/8/layout/hList3"/>
    <dgm:cxn modelId="{1FE0FC83-4447-4DD6-AD16-381208BAAC9D}" type="presParOf" srcId="{7CFD051C-3BBE-4503-8F96-43A1136DA77E}" destId="{EC47C750-F48D-4C39-9F75-4EEFA800D613}" srcOrd="1" destOrd="0" presId="urn:microsoft.com/office/officeart/2005/8/layout/hList3"/>
    <dgm:cxn modelId="{A3665631-2B77-4776-A374-5C71FECB8ADD}" type="presParOf" srcId="{EC47C750-F48D-4C39-9F75-4EEFA800D613}" destId="{E55A77E8-561B-496B-A8D8-4E91553D3D7C}" srcOrd="0" destOrd="0" presId="urn:microsoft.com/office/officeart/2005/8/layout/hList3"/>
    <dgm:cxn modelId="{16039B0E-07B5-474F-8F5C-1106B4C6DAAA}" type="presParOf" srcId="{EC47C750-F48D-4C39-9F75-4EEFA800D613}" destId="{BB6E2376-8F8F-468B-91ED-E803B60CE1F2}" srcOrd="1" destOrd="0" presId="urn:microsoft.com/office/officeart/2005/8/layout/hList3"/>
    <dgm:cxn modelId="{69A39D8F-1177-48AB-95F2-B6224D5BFEB6}" type="presParOf" srcId="{EC47C750-F48D-4C39-9F75-4EEFA800D613}" destId="{D8494BE8-8EAF-4F9B-9EC2-9E9044D0C514}" srcOrd="2" destOrd="0" presId="urn:microsoft.com/office/officeart/2005/8/layout/hList3"/>
    <dgm:cxn modelId="{77668E8A-1378-445D-B162-EC23A0FD2597}" type="presParOf" srcId="{EC47C750-F48D-4C39-9F75-4EEFA800D613}" destId="{96B79C85-F191-4816-AE0D-CD0A493A4565}" srcOrd="3" destOrd="0" presId="urn:microsoft.com/office/officeart/2005/8/layout/hList3"/>
    <dgm:cxn modelId="{E27B50F1-5922-4385-B5FD-CA9DCDAC2606}" type="presParOf" srcId="{7CFD051C-3BBE-4503-8F96-43A1136DA77E}" destId="{47D2CCEF-B6C4-49C7-9A5E-C2B3026A1BB7}"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FA96F14-BC48-48E9-826A-898B4766FEF8}"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2D935CF9-C7A2-407C-9785-5197596F0DBC}">
      <dgm:prSet phldrT="[Text]" custT="1"/>
      <dgm:spPr>
        <a:solidFill>
          <a:schemeClr val="bg1">
            <a:lumMod val="85000"/>
          </a:schemeClr>
        </a:solidFill>
        <a:ln>
          <a:solidFill>
            <a:schemeClr val="tx1"/>
          </a:solidFill>
        </a:ln>
      </dgm:spPr>
      <dgm:t>
        <a:bodyPr/>
        <a:lstStyle/>
        <a:p>
          <a:r>
            <a:rPr lang="en-GB" sz="2400" dirty="0">
              <a:solidFill>
                <a:schemeClr val="tx1"/>
              </a:solidFill>
            </a:rPr>
            <a:t>Serious Assaults</a:t>
          </a:r>
        </a:p>
      </dgm:t>
    </dgm:pt>
    <dgm:pt modelId="{C637DBCE-4250-4A4A-BD20-694A061187A1}" type="parTrans" cxnId="{0237971B-5CB5-41BC-8617-810EC5CA03E8}">
      <dgm:prSet/>
      <dgm:spPr/>
      <dgm:t>
        <a:bodyPr/>
        <a:lstStyle/>
        <a:p>
          <a:endParaRPr lang="en-GB"/>
        </a:p>
      </dgm:t>
    </dgm:pt>
    <dgm:pt modelId="{41E8DB97-4102-441A-A244-F1FD7AD038B9}" type="sibTrans" cxnId="{0237971B-5CB5-41BC-8617-810EC5CA03E8}">
      <dgm:prSet/>
      <dgm:spPr>
        <a:solidFill>
          <a:schemeClr val="accent1">
            <a:lumMod val="50000"/>
          </a:schemeClr>
        </a:solidFill>
        <a:ln>
          <a:solidFill>
            <a:schemeClr val="tx1"/>
          </a:solidFill>
        </a:ln>
      </dgm:spPr>
      <dgm:t>
        <a:bodyPr/>
        <a:lstStyle/>
        <a:p>
          <a:endParaRPr lang="en-GB"/>
        </a:p>
      </dgm:t>
    </dgm:pt>
    <dgm:pt modelId="{525201AE-FD6F-49EF-B4F6-8332BF937B68}">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Sexual Assaults</a:t>
          </a:r>
        </a:p>
      </dgm:t>
    </dgm:pt>
    <dgm:pt modelId="{AFB404EB-C610-4AC3-8FAD-20C02D8B9016}" type="parTrans" cxnId="{7BF0D3DA-9E3A-47B4-A417-0EDAB65C5E14}">
      <dgm:prSet/>
      <dgm:spPr/>
      <dgm:t>
        <a:bodyPr/>
        <a:lstStyle/>
        <a:p>
          <a:endParaRPr lang="en-GB"/>
        </a:p>
      </dgm:t>
    </dgm:pt>
    <dgm:pt modelId="{01167445-EF39-4BE1-BE7B-C9F2EBFF0B06}" type="sibTrans" cxnId="{7BF0D3DA-9E3A-47B4-A417-0EDAB65C5E14}">
      <dgm:prSet/>
      <dgm:spPr>
        <a:solidFill>
          <a:schemeClr val="accent1">
            <a:lumMod val="50000"/>
          </a:schemeClr>
        </a:solidFill>
        <a:ln>
          <a:solidFill>
            <a:schemeClr val="tx1"/>
          </a:solidFill>
        </a:ln>
      </dgm:spPr>
      <dgm:t>
        <a:bodyPr/>
        <a:lstStyle/>
        <a:p>
          <a:endParaRPr lang="en-GB"/>
        </a:p>
      </dgm:t>
    </dgm:pt>
    <dgm:pt modelId="{B79DDC2B-468F-46FB-AA50-3D8740E836C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Robbery</a:t>
          </a:r>
        </a:p>
      </dgm:t>
    </dgm:pt>
    <dgm:pt modelId="{ED73CABC-AC34-4F9A-B57E-7B027CD98E46}" type="parTrans" cxnId="{95E9B697-9DE4-4DD3-9F93-1AE5D347FD83}">
      <dgm:prSet/>
      <dgm:spPr/>
      <dgm:t>
        <a:bodyPr/>
        <a:lstStyle/>
        <a:p>
          <a:endParaRPr lang="en-GB"/>
        </a:p>
      </dgm:t>
    </dgm:pt>
    <dgm:pt modelId="{105F1606-B92E-450C-BA22-5923B29695AC}" type="sibTrans" cxnId="{95E9B697-9DE4-4DD3-9F93-1AE5D347FD83}">
      <dgm:prSet/>
      <dgm:spPr>
        <a:solidFill>
          <a:schemeClr val="accent1">
            <a:lumMod val="50000"/>
          </a:schemeClr>
        </a:solidFill>
        <a:ln>
          <a:solidFill>
            <a:schemeClr val="tx1"/>
          </a:solidFill>
        </a:ln>
      </dgm:spPr>
      <dgm:t>
        <a:bodyPr/>
        <a:lstStyle/>
        <a:p>
          <a:endParaRPr lang="en-GB"/>
        </a:p>
      </dgm:t>
    </dgm:pt>
    <dgm:pt modelId="{F885CA4F-4EE0-46C7-BDA7-FFDCFEF40D1D}">
      <dgm:prSet phldrT="[Text]" custT="1"/>
      <dgm:spPr>
        <a:solidFill>
          <a:schemeClr val="bg2">
            <a:lumMod val="75000"/>
          </a:schemeClr>
        </a:solidFill>
        <a:ln>
          <a:solidFill>
            <a:schemeClr val="tx1"/>
          </a:solidFill>
        </a:ln>
      </dgm:spPr>
      <dgm:t>
        <a:bodyPr/>
        <a:lstStyle/>
        <a:p>
          <a:r>
            <a:rPr lang="en-GB" sz="2400" dirty="0">
              <a:solidFill>
                <a:schemeClr val="tx1"/>
              </a:solidFill>
            </a:rPr>
            <a:t>Dwelling Burglary</a:t>
          </a:r>
        </a:p>
      </dgm:t>
    </dgm:pt>
    <dgm:pt modelId="{5014BC84-469B-4897-BF35-8A1C16B8CD59}" type="parTrans" cxnId="{A94D546E-FB50-4F9C-A162-331F044840CC}">
      <dgm:prSet/>
      <dgm:spPr/>
      <dgm:t>
        <a:bodyPr/>
        <a:lstStyle/>
        <a:p>
          <a:endParaRPr lang="en-GB"/>
        </a:p>
      </dgm:t>
    </dgm:pt>
    <dgm:pt modelId="{8F58982E-72E9-462D-9B95-7D4D21613BA7}" type="sibTrans" cxnId="{A94D546E-FB50-4F9C-A162-331F044840CC}">
      <dgm:prSet/>
      <dgm:spPr>
        <a:solidFill>
          <a:schemeClr val="accent1">
            <a:lumMod val="50000"/>
          </a:schemeClr>
        </a:solidFill>
        <a:ln>
          <a:solidFill>
            <a:schemeClr val="tx1"/>
          </a:solidFill>
        </a:ln>
      </dgm:spPr>
      <dgm:t>
        <a:bodyPr/>
        <a:lstStyle/>
        <a:p>
          <a:endParaRPr lang="en-GB"/>
        </a:p>
      </dgm:t>
    </dgm:pt>
    <dgm:pt modelId="{C66658CC-F515-480A-BEB1-4A299A8A3499}">
      <dgm:prSet phldrT="[Text]" custT="1"/>
      <dgm:spPr>
        <a:solidFill>
          <a:schemeClr val="accent1"/>
        </a:solidFill>
        <a:ln>
          <a:solidFill>
            <a:schemeClr val="tx1"/>
          </a:solidFill>
        </a:ln>
      </dgm:spPr>
      <dgm:t>
        <a:bodyPr/>
        <a:lstStyle/>
        <a:p>
          <a:r>
            <a:rPr lang="en-GB" sz="2400" dirty="0">
              <a:solidFill>
                <a:schemeClr val="tx1"/>
              </a:solidFill>
            </a:rPr>
            <a:t>Domestic Violence</a:t>
          </a:r>
        </a:p>
      </dgm:t>
    </dgm:pt>
    <dgm:pt modelId="{5C000293-1409-44D0-97DA-62EA0A350132}" type="parTrans" cxnId="{6916FC95-F65E-4F1A-ABF3-BFF25E287BD5}">
      <dgm:prSet/>
      <dgm:spPr/>
      <dgm:t>
        <a:bodyPr/>
        <a:lstStyle/>
        <a:p>
          <a:endParaRPr lang="en-GB"/>
        </a:p>
      </dgm:t>
    </dgm:pt>
    <dgm:pt modelId="{4B452997-F725-4B48-B4CC-71449284E14C}" type="sibTrans" cxnId="{6916FC95-F65E-4F1A-ABF3-BFF25E287BD5}">
      <dgm:prSet/>
      <dgm:spPr>
        <a:solidFill>
          <a:schemeClr val="accent1">
            <a:lumMod val="50000"/>
          </a:schemeClr>
        </a:solidFill>
        <a:ln>
          <a:solidFill>
            <a:schemeClr val="tx1"/>
          </a:solidFill>
        </a:ln>
      </dgm:spPr>
      <dgm:t>
        <a:bodyPr/>
        <a:lstStyle/>
        <a:p>
          <a:endParaRPr lang="en-GB"/>
        </a:p>
      </dgm:t>
    </dgm:pt>
    <dgm:pt modelId="{AEF617ED-2D8D-4602-9C06-B91E8055BC8D}">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Racist/Hate/ Vulnerable</a:t>
          </a:r>
        </a:p>
      </dgm:t>
    </dgm:pt>
    <dgm:pt modelId="{0355637C-D8A6-41EA-8DD6-422AC6E5A0D7}" type="parTrans" cxnId="{34299585-4A8F-47AD-A43B-1AD63D24ECCF}">
      <dgm:prSet/>
      <dgm:spPr/>
      <dgm:t>
        <a:bodyPr/>
        <a:lstStyle/>
        <a:p>
          <a:endParaRPr lang="en-GB"/>
        </a:p>
      </dgm:t>
    </dgm:pt>
    <dgm:pt modelId="{37A417DA-AF39-47EC-A54B-43C516C1FA0B}" type="sibTrans" cxnId="{34299585-4A8F-47AD-A43B-1AD63D24ECCF}">
      <dgm:prSet/>
      <dgm:spPr>
        <a:solidFill>
          <a:schemeClr val="accent1">
            <a:lumMod val="50000"/>
          </a:schemeClr>
        </a:solidFill>
        <a:ln>
          <a:solidFill>
            <a:schemeClr val="tx1"/>
          </a:solidFill>
        </a:ln>
      </dgm:spPr>
      <dgm:t>
        <a:bodyPr/>
        <a:lstStyle/>
        <a:p>
          <a:endParaRPr lang="en-GB"/>
        </a:p>
      </dgm:t>
    </dgm:pt>
    <dgm:pt modelId="{1BD0E26F-E27B-467E-9BE9-9742E565523F}">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Drug Offences</a:t>
          </a:r>
        </a:p>
      </dgm:t>
    </dgm:pt>
    <dgm:pt modelId="{CBB8B0CA-F0C7-4042-9C74-2FEBD77067B1}" type="parTrans" cxnId="{DFE093CA-64CA-43F5-86B5-244F38A02B9C}">
      <dgm:prSet/>
      <dgm:spPr/>
      <dgm:t>
        <a:bodyPr/>
        <a:lstStyle/>
        <a:p>
          <a:endParaRPr lang="en-GB"/>
        </a:p>
      </dgm:t>
    </dgm:pt>
    <dgm:pt modelId="{AA088DB7-3CAB-4BF5-A55E-0CB877B12B76}" type="sibTrans" cxnId="{DFE093CA-64CA-43F5-86B5-244F38A02B9C}">
      <dgm:prSet/>
      <dgm:spPr>
        <a:solidFill>
          <a:schemeClr val="accent1">
            <a:lumMod val="50000"/>
          </a:schemeClr>
        </a:solidFill>
        <a:ln>
          <a:solidFill>
            <a:schemeClr val="tx1"/>
          </a:solidFill>
        </a:ln>
      </dgm:spPr>
      <dgm:t>
        <a:bodyPr/>
        <a:lstStyle/>
        <a:p>
          <a:endParaRPr lang="en-GB"/>
        </a:p>
      </dgm:t>
    </dgm:pt>
    <dgm:pt modelId="{89F939BD-2BF8-4575-8418-414A5D6BC4D0}">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Offensive Weapons</a:t>
          </a:r>
        </a:p>
      </dgm:t>
    </dgm:pt>
    <dgm:pt modelId="{F5707BFA-79F9-4D1B-AB02-65EE3B9EE483}" type="parTrans" cxnId="{ADCA9ED9-425C-4CDB-B9B8-3EBFA6D9389C}">
      <dgm:prSet/>
      <dgm:spPr/>
      <dgm:t>
        <a:bodyPr/>
        <a:lstStyle/>
        <a:p>
          <a:endParaRPr lang="en-GB"/>
        </a:p>
      </dgm:t>
    </dgm:pt>
    <dgm:pt modelId="{90A575CB-2F01-4946-B86C-2CFD607161B1}" type="sibTrans" cxnId="{ADCA9ED9-425C-4CDB-B9B8-3EBFA6D9389C}">
      <dgm:prSet/>
      <dgm:spPr/>
      <dgm:t>
        <a:bodyPr/>
        <a:lstStyle/>
        <a:p>
          <a:endParaRPr lang="en-GB"/>
        </a:p>
      </dgm:t>
    </dgm:pt>
    <dgm:pt modelId="{E6DFCB9B-BF76-411F-9C5B-0ED15FFE75DA}" type="pres">
      <dgm:prSet presAssocID="{CFA96F14-BC48-48E9-826A-898B4766FEF8}" presName="Name0" presStyleCnt="0">
        <dgm:presLayoutVars>
          <dgm:dir/>
          <dgm:resizeHandles/>
        </dgm:presLayoutVars>
      </dgm:prSet>
      <dgm:spPr/>
    </dgm:pt>
    <dgm:pt modelId="{A405E1F6-F682-4B02-B1A1-B43836B1F361}" type="pres">
      <dgm:prSet presAssocID="{2D935CF9-C7A2-407C-9785-5197596F0DBC}" presName="compNode" presStyleCnt="0"/>
      <dgm:spPr/>
    </dgm:pt>
    <dgm:pt modelId="{4D918412-3127-4800-867C-B884E0EE66AB}" type="pres">
      <dgm:prSet presAssocID="{2D935CF9-C7A2-407C-9785-5197596F0DBC}" presName="dummyConnPt" presStyleCnt="0"/>
      <dgm:spPr/>
    </dgm:pt>
    <dgm:pt modelId="{C95D40AA-8FA1-4CE2-99A8-52944B7BDE55}" type="pres">
      <dgm:prSet presAssocID="{2D935CF9-C7A2-407C-9785-5197596F0DBC}" presName="node" presStyleLbl="node1" presStyleIdx="0" presStyleCnt="8">
        <dgm:presLayoutVars>
          <dgm:bulletEnabled val="1"/>
        </dgm:presLayoutVars>
      </dgm:prSet>
      <dgm:spPr/>
    </dgm:pt>
    <dgm:pt modelId="{687DFE11-4F32-4983-BCE4-2555951270DA}" type="pres">
      <dgm:prSet presAssocID="{41E8DB97-4102-441A-A244-F1FD7AD038B9}" presName="sibTrans" presStyleLbl="bgSibTrans2D1" presStyleIdx="0" presStyleCnt="7"/>
      <dgm:spPr/>
    </dgm:pt>
    <dgm:pt modelId="{6335EB2E-2759-4232-9D40-B53DAE852319}" type="pres">
      <dgm:prSet presAssocID="{525201AE-FD6F-49EF-B4F6-8332BF937B68}" presName="compNode" presStyleCnt="0"/>
      <dgm:spPr/>
    </dgm:pt>
    <dgm:pt modelId="{4ECFF18F-6AE8-4885-87B3-953B1F18E14B}" type="pres">
      <dgm:prSet presAssocID="{525201AE-FD6F-49EF-B4F6-8332BF937B68}" presName="dummyConnPt" presStyleCnt="0"/>
      <dgm:spPr/>
    </dgm:pt>
    <dgm:pt modelId="{9A19FB63-54EB-4A57-A723-E0FE21571C1A}" type="pres">
      <dgm:prSet presAssocID="{525201AE-FD6F-49EF-B4F6-8332BF937B68}" presName="node" presStyleLbl="node1" presStyleIdx="1" presStyleCnt="8">
        <dgm:presLayoutVars>
          <dgm:bulletEnabled val="1"/>
        </dgm:presLayoutVars>
      </dgm:prSet>
      <dgm:spPr/>
    </dgm:pt>
    <dgm:pt modelId="{D4049297-4EAE-4EE3-9073-6C7DD16C60B7}" type="pres">
      <dgm:prSet presAssocID="{01167445-EF39-4BE1-BE7B-C9F2EBFF0B06}" presName="sibTrans" presStyleLbl="bgSibTrans2D1" presStyleIdx="1" presStyleCnt="7"/>
      <dgm:spPr/>
    </dgm:pt>
    <dgm:pt modelId="{A6FB62E0-60CD-43E2-B655-C1FA834D456D}" type="pres">
      <dgm:prSet presAssocID="{B79DDC2B-468F-46FB-AA50-3D8740E836CA}" presName="compNode" presStyleCnt="0"/>
      <dgm:spPr/>
    </dgm:pt>
    <dgm:pt modelId="{9C73E8AC-43B0-4BBC-899E-DEC711A7896C}" type="pres">
      <dgm:prSet presAssocID="{B79DDC2B-468F-46FB-AA50-3D8740E836CA}" presName="dummyConnPt" presStyleCnt="0"/>
      <dgm:spPr/>
    </dgm:pt>
    <dgm:pt modelId="{80A0D79F-D0B5-4BDD-BF37-F76AC280E174}" type="pres">
      <dgm:prSet presAssocID="{B79DDC2B-468F-46FB-AA50-3D8740E836CA}" presName="node" presStyleLbl="node1" presStyleIdx="2" presStyleCnt="8">
        <dgm:presLayoutVars>
          <dgm:bulletEnabled val="1"/>
        </dgm:presLayoutVars>
      </dgm:prSet>
      <dgm:spPr/>
    </dgm:pt>
    <dgm:pt modelId="{F1864C89-6A75-4C20-9C52-CD4C4D1E411C}" type="pres">
      <dgm:prSet presAssocID="{105F1606-B92E-450C-BA22-5923B29695AC}" presName="sibTrans" presStyleLbl="bgSibTrans2D1" presStyleIdx="2" presStyleCnt="7"/>
      <dgm:spPr/>
    </dgm:pt>
    <dgm:pt modelId="{3EA9578B-EF8A-4E4E-8E04-E5735AB3EE55}" type="pres">
      <dgm:prSet presAssocID="{F885CA4F-4EE0-46C7-BDA7-FFDCFEF40D1D}" presName="compNode" presStyleCnt="0"/>
      <dgm:spPr/>
    </dgm:pt>
    <dgm:pt modelId="{0A0375E4-2F18-4727-A9A0-E83F12E09AC3}" type="pres">
      <dgm:prSet presAssocID="{F885CA4F-4EE0-46C7-BDA7-FFDCFEF40D1D}" presName="dummyConnPt" presStyleCnt="0"/>
      <dgm:spPr/>
    </dgm:pt>
    <dgm:pt modelId="{693A464F-7831-4F12-86B6-27306BD066EB}" type="pres">
      <dgm:prSet presAssocID="{F885CA4F-4EE0-46C7-BDA7-FFDCFEF40D1D}" presName="node" presStyleLbl="node1" presStyleIdx="3" presStyleCnt="8">
        <dgm:presLayoutVars>
          <dgm:bulletEnabled val="1"/>
        </dgm:presLayoutVars>
      </dgm:prSet>
      <dgm:spPr/>
    </dgm:pt>
    <dgm:pt modelId="{D170F921-A01F-4736-AA0D-A8D5C746825F}" type="pres">
      <dgm:prSet presAssocID="{8F58982E-72E9-462D-9B95-7D4D21613BA7}" presName="sibTrans" presStyleLbl="bgSibTrans2D1" presStyleIdx="3" presStyleCnt="7"/>
      <dgm:spPr/>
    </dgm:pt>
    <dgm:pt modelId="{FCCAEBB4-6576-450F-A6E5-AF81208D7898}" type="pres">
      <dgm:prSet presAssocID="{C66658CC-F515-480A-BEB1-4A299A8A3499}" presName="compNode" presStyleCnt="0"/>
      <dgm:spPr/>
    </dgm:pt>
    <dgm:pt modelId="{40E49F1C-05A8-4351-BD04-E4E94464B50A}" type="pres">
      <dgm:prSet presAssocID="{C66658CC-F515-480A-BEB1-4A299A8A3499}" presName="dummyConnPt" presStyleCnt="0"/>
      <dgm:spPr/>
    </dgm:pt>
    <dgm:pt modelId="{B11E2C20-0F25-4E27-A6C0-105313E871DD}" type="pres">
      <dgm:prSet presAssocID="{C66658CC-F515-480A-BEB1-4A299A8A3499}" presName="node" presStyleLbl="node1" presStyleIdx="4" presStyleCnt="8">
        <dgm:presLayoutVars>
          <dgm:bulletEnabled val="1"/>
        </dgm:presLayoutVars>
      </dgm:prSet>
      <dgm:spPr/>
    </dgm:pt>
    <dgm:pt modelId="{AC137EAE-0AF1-4342-B33B-9E765EBBD640}" type="pres">
      <dgm:prSet presAssocID="{4B452997-F725-4B48-B4CC-71449284E14C}" presName="sibTrans" presStyleLbl="bgSibTrans2D1" presStyleIdx="4" presStyleCnt="7"/>
      <dgm:spPr/>
    </dgm:pt>
    <dgm:pt modelId="{33E3E5E9-0410-4667-B8DC-FD80475E546A}" type="pres">
      <dgm:prSet presAssocID="{AEF617ED-2D8D-4602-9C06-B91E8055BC8D}" presName="compNode" presStyleCnt="0"/>
      <dgm:spPr/>
    </dgm:pt>
    <dgm:pt modelId="{7C6B92C1-A2CC-4494-8490-1FD52836C74F}" type="pres">
      <dgm:prSet presAssocID="{AEF617ED-2D8D-4602-9C06-B91E8055BC8D}" presName="dummyConnPt" presStyleCnt="0"/>
      <dgm:spPr/>
    </dgm:pt>
    <dgm:pt modelId="{FFF5BD9A-3538-429A-B50C-9708D30E4D99}" type="pres">
      <dgm:prSet presAssocID="{AEF617ED-2D8D-4602-9C06-B91E8055BC8D}" presName="node" presStyleLbl="node1" presStyleIdx="5" presStyleCnt="8">
        <dgm:presLayoutVars>
          <dgm:bulletEnabled val="1"/>
        </dgm:presLayoutVars>
      </dgm:prSet>
      <dgm:spPr/>
    </dgm:pt>
    <dgm:pt modelId="{7D5F679D-744C-4A68-8355-FDEF43A56AFF}" type="pres">
      <dgm:prSet presAssocID="{37A417DA-AF39-47EC-A54B-43C516C1FA0B}" presName="sibTrans" presStyleLbl="bgSibTrans2D1" presStyleIdx="5" presStyleCnt="7"/>
      <dgm:spPr/>
    </dgm:pt>
    <dgm:pt modelId="{B6B1E19A-F900-420B-97DE-29F9F8A07594}" type="pres">
      <dgm:prSet presAssocID="{1BD0E26F-E27B-467E-9BE9-9742E565523F}" presName="compNode" presStyleCnt="0"/>
      <dgm:spPr/>
    </dgm:pt>
    <dgm:pt modelId="{5445D01B-2AA8-4431-82B5-D14B8B2FDF1D}" type="pres">
      <dgm:prSet presAssocID="{1BD0E26F-E27B-467E-9BE9-9742E565523F}" presName="dummyConnPt" presStyleCnt="0"/>
      <dgm:spPr/>
    </dgm:pt>
    <dgm:pt modelId="{8ADF62DD-D2A3-4191-9688-11A5FD58015E}" type="pres">
      <dgm:prSet presAssocID="{1BD0E26F-E27B-467E-9BE9-9742E565523F}" presName="node" presStyleLbl="node1" presStyleIdx="6" presStyleCnt="8">
        <dgm:presLayoutVars>
          <dgm:bulletEnabled val="1"/>
        </dgm:presLayoutVars>
      </dgm:prSet>
      <dgm:spPr/>
    </dgm:pt>
    <dgm:pt modelId="{6913A687-7A94-4278-8062-90A20F455B8D}" type="pres">
      <dgm:prSet presAssocID="{AA088DB7-3CAB-4BF5-A55E-0CB877B12B76}" presName="sibTrans" presStyleLbl="bgSibTrans2D1" presStyleIdx="6" presStyleCnt="7"/>
      <dgm:spPr/>
    </dgm:pt>
    <dgm:pt modelId="{F5C98B4C-1DF2-420C-96F3-AAC3E7A2158E}" type="pres">
      <dgm:prSet presAssocID="{89F939BD-2BF8-4575-8418-414A5D6BC4D0}" presName="compNode" presStyleCnt="0"/>
      <dgm:spPr/>
    </dgm:pt>
    <dgm:pt modelId="{694226DB-21CA-4602-98C2-1E1511EE32E8}" type="pres">
      <dgm:prSet presAssocID="{89F939BD-2BF8-4575-8418-414A5D6BC4D0}" presName="dummyConnPt" presStyleCnt="0"/>
      <dgm:spPr/>
    </dgm:pt>
    <dgm:pt modelId="{6C2B1C8F-3FC0-439F-8473-A3AB3A5220F7}" type="pres">
      <dgm:prSet presAssocID="{89F939BD-2BF8-4575-8418-414A5D6BC4D0}" presName="node" presStyleLbl="node1" presStyleIdx="7" presStyleCnt="8">
        <dgm:presLayoutVars>
          <dgm:bulletEnabled val="1"/>
        </dgm:presLayoutVars>
      </dgm:prSet>
      <dgm:spPr/>
    </dgm:pt>
  </dgm:ptLst>
  <dgm:cxnLst>
    <dgm:cxn modelId="{22E08609-1026-4D91-9F17-05E69522A291}" type="presOf" srcId="{41E8DB97-4102-441A-A244-F1FD7AD038B9}" destId="{687DFE11-4F32-4983-BCE4-2555951270DA}" srcOrd="0" destOrd="0" presId="urn:microsoft.com/office/officeart/2005/8/layout/bProcess4"/>
    <dgm:cxn modelId="{0237971B-5CB5-41BC-8617-810EC5CA03E8}" srcId="{CFA96F14-BC48-48E9-826A-898B4766FEF8}" destId="{2D935CF9-C7A2-407C-9785-5197596F0DBC}" srcOrd="0" destOrd="0" parTransId="{C637DBCE-4250-4A4A-BD20-694A061187A1}" sibTransId="{41E8DB97-4102-441A-A244-F1FD7AD038B9}"/>
    <dgm:cxn modelId="{2B2A171F-F4FF-49A4-8F6B-4C49B3D44001}" type="presOf" srcId="{AEF617ED-2D8D-4602-9C06-B91E8055BC8D}" destId="{FFF5BD9A-3538-429A-B50C-9708D30E4D99}" srcOrd="0" destOrd="0" presId="urn:microsoft.com/office/officeart/2005/8/layout/bProcess4"/>
    <dgm:cxn modelId="{C639CA26-A08D-40E5-85D1-DBE8319F5C2C}" type="presOf" srcId="{C66658CC-F515-480A-BEB1-4A299A8A3499}" destId="{B11E2C20-0F25-4E27-A6C0-105313E871DD}" srcOrd="0" destOrd="0" presId="urn:microsoft.com/office/officeart/2005/8/layout/bProcess4"/>
    <dgm:cxn modelId="{F893733D-3273-47B1-99B8-78CD8F2E61EF}" type="presOf" srcId="{105F1606-B92E-450C-BA22-5923B29695AC}" destId="{F1864C89-6A75-4C20-9C52-CD4C4D1E411C}" srcOrd="0" destOrd="0" presId="urn:microsoft.com/office/officeart/2005/8/layout/bProcess4"/>
    <dgm:cxn modelId="{FC7C6568-9A6F-424B-AFBA-868C0876865B}" type="presOf" srcId="{B79DDC2B-468F-46FB-AA50-3D8740E836CA}" destId="{80A0D79F-D0B5-4BDD-BF37-F76AC280E174}" srcOrd="0" destOrd="0" presId="urn:microsoft.com/office/officeart/2005/8/layout/bProcess4"/>
    <dgm:cxn modelId="{63AD2B4B-D46D-41FE-BA3F-EBD3C31B29DF}" type="presOf" srcId="{F885CA4F-4EE0-46C7-BDA7-FFDCFEF40D1D}" destId="{693A464F-7831-4F12-86B6-27306BD066EB}" srcOrd="0" destOrd="0" presId="urn:microsoft.com/office/officeart/2005/8/layout/bProcess4"/>
    <dgm:cxn modelId="{A94D546E-FB50-4F9C-A162-331F044840CC}" srcId="{CFA96F14-BC48-48E9-826A-898B4766FEF8}" destId="{F885CA4F-4EE0-46C7-BDA7-FFDCFEF40D1D}" srcOrd="3" destOrd="0" parTransId="{5014BC84-469B-4897-BF35-8A1C16B8CD59}" sibTransId="{8F58982E-72E9-462D-9B95-7D4D21613BA7}"/>
    <dgm:cxn modelId="{35D2654F-0EB1-4D19-882A-761811FA9D33}" type="presOf" srcId="{CFA96F14-BC48-48E9-826A-898B4766FEF8}" destId="{E6DFCB9B-BF76-411F-9C5B-0ED15FFE75DA}" srcOrd="0" destOrd="0" presId="urn:microsoft.com/office/officeart/2005/8/layout/bProcess4"/>
    <dgm:cxn modelId="{2C576E4F-55DB-4AFF-860B-A18DC3B32E81}" type="presOf" srcId="{8F58982E-72E9-462D-9B95-7D4D21613BA7}" destId="{D170F921-A01F-4736-AA0D-A8D5C746825F}" srcOrd="0" destOrd="0" presId="urn:microsoft.com/office/officeart/2005/8/layout/bProcess4"/>
    <dgm:cxn modelId="{DCFD3456-7A19-47AF-83F3-603F18D30DAB}" type="presOf" srcId="{37A417DA-AF39-47EC-A54B-43C516C1FA0B}" destId="{7D5F679D-744C-4A68-8355-FDEF43A56AFF}" srcOrd="0" destOrd="0" presId="urn:microsoft.com/office/officeart/2005/8/layout/bProcess4"/>
    <dgm:cxn modelId="{34299585-4A8F-47AD-A43B-1AD63D24ECCF}" srcId="{CFA96F14-BC48-48E9-826A-898B4766FEF8}" destId="{AEF617ED-2D8D-4602-9C06-B91E8055BC8D}" srcOrd="5" destOrd="0" parTransId="{0355637C-D8A6-41EA-8DD6-422AC6E5A0D7}" sibTransId="{37A417DA-AF39-47EC-A54B-43C516C1FA0B}"/>
    <dgm:cxn modelId="{A37D0687-9218-45F4-8B99-8FFB55870D27}" type="presOf" srcId="{01167445-EF39-4BE1-BE7B-C9F2EBFF0B06}" destId="{D4049297-4EAE-4EE3-9073-6C7DD16C60B7}" srcOrd="0" destOrd="0" presId="urn:microsoft.com/office/officeart/2005/8/layout/bProcess4"/>
    <dgm:cxn modelId="{3623AA8F-3B00-41F0-BD67-8D4A6F627606}" type="presOf" srcId="{89F939BD-2BF8-4575-8418-414A5D6BC4D0}" destId="{6C2B1C8F-3FC0-439F-8473-A3AB3A5220F7}" srcOrd="0" destOrd="0" presId="urn:microsoft.com/office/officeart/2005/8/layout/bProcess4"/>
    <dgm:cxn modelId="{6916FC95-F65E-4F1A-ABF3-BFF25E287BD5}" srcId="{CFA96F14-BC48-48E9-826A-898B4766FEF8}" destId="{C66658CC-F515-480A-BEB1-4A299A8A3499}" srcOrd="4" destOrd="0" parTransId="{5C000293-1409-44D0-97DA-62EA0A350132}" sibTransId="{4B452997-F725-4B48-B4CC-71449284E14C}"/>
    <dgm:cxn modelId="{95E9B697-9DE4-4DD3-9F93-1AE5D347FD83}" srcId="{CFA96F14-BC48-48E9-826A-898B4766FEF8}" destId="{B79DDC2B-468F-46FB-AA50-3D8740E836CA}" srcOrd="2" destOrd="0" parTransId="{ED73CABC-AC34-4F9A-B57E-7B027CD98E46}" sibTransId="{105F1606-B92E-450C-BA22-5923B29695AC}"/>
    <dgm:cxn modelId="{F253BDAE-9E5C-44BF-9CAE-61FC86439117}" type="presOf" srcId="{1BD0E26F-E27B-467E-9BE9-9742E565523F}" destId="{8ADF62DD-D2A3-4191-9688-11A5FD58015E}" srcOrd="0" destOrd="0" presId="urn:microsoft.com/office/officeart/2005/8/layout/bProcess4"/>
    <dgm:cxn modelId="{8EB466B1-C2DD-4339-9E60-0D345A3F663D}" type="presOf" srcId="{2D935CF9-C7A2-407C-9785-5197596F0DBC}" destId="{C95D40AA-8FA1-4CE2-99A8-52944B7BDE55}" srcOrd="0" destOrd="0" presId="urn:microsoft.com/office/officeart/2005/8/layout/bProcess4"/>
    <dgm:cxn modelId="{1366F5B8-321D-4E05-A387-E1BBCF5DBD7D}" type="presOf" srcId="{AA088DB7-3CAB-4BF5-A55E-0CB877B12B76}" destId="{6913A687-7A94-4278-8062-90A20F455B8D}" srcOrd="0" destOrd="0" presId="urn:microsoft.com/office/officeart/2005/8/layout/bProcess4"/>
    <dgm:cxn modelId="{DFE093CA-64CA-43F5-86B5-244F38A02B9C}" srcId="{CFA96F14-BC48-48E9-826A-898B4766FEF8}" destId="{1BD0E26F-E27B-467E-9BE9-9742E565523F}" srcOrd="6" destOrd="0" parTransId="{CBB8B0CA-F0C7-4042-9C74-2FEBD77067B1}" sibTransId="{AA088DB7-3CAB-4BF5-A55E-0CB877B12B76}"/>
    <dgm:cxn modelId="{ADCA9ED9-425C-4CDB-B9B8-3EBFA6D9389C}" srcId="{CFA96F14-BC48-48E9-826A-898B4766FEF8}" destId="{89F939BD-2BF8-4575-8418-414A5D6BC4D0}" srcOrd="7" destOrd="0" parTransId="{F5707BFA-79F9-4D1B-AB02-65EE3B9EE483}" sibTransId="{90A575CB-2F01-4946-B86C-2CFD607161B1}"/>
    <dgm:cxn modelId="{7BF0D3DA-9E3A-47B4-A417-0EDAB65C5E14}" srcId="{CFA96F14-BC48-48E9-826A-898B4766FEF8}" destId="{525201AE-FD6F-49EF-B4F6-8332BF937B68}" srcOrd="1" destOrd="0" parTransId="{AFB404EB-C610-4AC3-8FAD-20C02D8B9016}" sibTransId="{01167445-EF39-4BE1-BE7B-C9F2EBFF0B06}"/>
    <dgm:cxn modelId="{485BF8E6-A9C7-4ADC-835A-A11E665480F9}" type="presOf" srcId="{4B452997-F725-4B48-B4CC-71449284E14C}" destId="{AC137EAE-0AF1-4342-B33B-9E765EBBD640}" srcOrd="0" destOrd="0" presId="urn:microsoft.com/office/officeart/2005/8/layout/bProcess4"/>
    <dgm:cxn modelId="{531804F0-8812-4256-AE75-BA568B5D472E}" type="presOf" srcId="{525201AE-FD6F-49EF-B4F6-8332BF937B68}" destId="{9A19FB63-54EB-4A57-A723-E0FE21571C1A}" srcOrd="0" destOrd="0" presId="urn:microsoft.com/office/officeart/2005/8/layout/bProcess4"/>
    <dgm:cxn modelId="{2E53F294-92DC-430F-94FC-3526DEBD5580}" type="presParOf" srcId="{E6DFCB9B-BF76-411F-9C5B-0ED15FFE75DA}" destId="{A405E1F6-F682-4B02-B1A1-B43836B1F361}" srcOrd="0" destOrd="0" presId="urn:microsoft.com/office/officeart/2005/8/layout/bProcess4"/>
    <dgm:cxn modelId="{6CADE411-E239-4D37-87B2-CF0DA59D66D4}" type="presParOf" srcId="{A405E1F6-F682-4B02-B1A1-B43836B1F361}" destId="{4D918412-3127-4800-867C-B884E0EE66AB}" srcOrd="0" destOrd="0" presId="urn:microsoft.com/office/officeart/2005/8/layout/bProcess4"/>
    <dgm:cxn modelId="{19BF984E-852F-44A6-AA83-F841E7918E09}" type="presParOf" srcId="{A405E1F6-F682-4B02-B1A1-B43836B1F361}" destId="{C95D40AA-8FA1-4CE2-99A8-52944B7BDE55}" srcOrd="1" destOrd="0" presId="urn:microsoft.com/office/officeart/2005/8/layout/bProcess4"/>
    <dgm:cxn modelId="{33C00AC0-E29C-4C2C-BDC4-E3F19C0AC451}" type="presParOf" srcId="{E6DFCB9B-BF76-411F-9C5B-0ED15FFE75DA}" destId="{687DFE11-4F32-4983-BCE4-2555951270DA}" srcOrd="1" destOrd="0" presId="urn:microsoft.com/office/officeart/2005/8/layout/bProcess4"/>
    <dgm:cxn modelId="{268750F0-D613-4353-B895-762778CF329C}" type="presParOf" srcId="{E6DFCB9B-BF76-411F-9C5B-0ED15FFE75DA}" destId="{6335EB2E-2759-4232-9D40-B53DAE852319}" srcOrd="2" destOrd="0" presId="urn:microsoft.com/office/officeart/2005/8/layout/bProcess4"/>
    <dgm:cxn modelId="{CC3B7619-36AE-4D2C-AF80-47733600703B}" type="presParOf" srcId="{6335EB2E-2759-4232-9D40-B53DAE852319}" destId="{4ECFF18F-6AE8-4885-87B3-953B1F18E14B}" srcOrd="0" destOrd="0" presId="urn:microsoft.com/office/officeart/2005/8/layout/bProcess4"/>
    <dgm:cxn modelId="{A979F625-9BCC-4011-A925-134638722A96}" type="presParOf" srcId="{6335EB2E-2759-4232-9D40-B53DAE852319}" destId="{9A19FB63-54EB-4A57-A723-E0FE21571C1A}" srcOrd="1" destOrd="0" presId="urn:microsoft.com/office/officeart/2005/8/layout/bProcess4"/>
    <dgm:cxn modelId="{A4BE49AE-D2D6-4D80-B290-C9DD0E2D8255}" type="presParOf" srcId="{E6DFCB9B-BF76-411F-9C5B-0ED15FFE75DA}" destId="{D4049297-4EAE-4EE3-9073-6C7DD16C60B7}" srcOrd="3" destOrd="0" presId="urn:microsoft.com/office/officeart/2005/8/layout/bProcess4"/>
    <dgm:cxn modelId="{0008D4ED-3A22-4CE6-AA27-C9BB6051B866}" type="presParOf" srcId="{E6DFCB9B-BF76-411F-9C5B-0ED15FFE75DA}" destId="{A6FB62E0-60CD-43E2-B655-C1FA834D456D}" srcOrd="4" destOrd="0" presId="urn:microsoft.com/office/officeart/2005/8/layout/bProcess4"/>
    <dgm:cxn modelId="{F70C5BC0-7D0D-4B88-8313-01DD2223CB57}" type="presParOf" srcId="{A6FB62E0-60CD-43E2-B655-C1FA834D456D}" destId="{9C73E8AC-43B0-4BBC-899E-DEC711A7896C}" srcOrd="0" destOrd="0" presId="urn:microsoft.com/office/officeart/2005/8/layout/bProcess4"/>
    <dgm:cxn modelId="{5014AA5C-51C9-4D8A-AD51-5599FFAB270B}" type="presParOf" srcId="{A6FB62E0-60CD-43E2-B655-C1FA834D456D}" destId="{80A0D79F-D0B5-4BDD-BF37-F76AC280E174}" srcOrd="1" destOrd="0" presId="urn:microsoft.com/office/officeart/2005/8/layout/bProcess4"/>
    <dgm:cxn modelId="{BF569B1E-45B3-471F-A8BB-0BF9FDADBCC4}" type="presParOf" srcId="{E6DFCB9B-BF76-411F-9C5B-0ED15FFE75DA}" destId="{F1864C89-6A75-4C20-9C52-CD4C4D1E411C}" srcOrd="5" destOrd="0" presId="urn:microsoft.com/office/officeart/2005/8/layout/bProcess4"/>
    <dgm:cxn modelId="{245D35AE-4F85-4741-8326-A7C01F61A976}" type="presParOf" srcId="{E6DFCB9B-BF76-411F-9C5B-0ED15FFE75DA}" destId="{3EA9578B-EF8A-4E4E-8E04-E5735AB3EE55}" srcOrd="6" destOrd="0" presId="urn:microsoft.com/office/officeart/2005/8/layout/bProcess4"/>
    <dgm:cxn modelId="{2BEDAE0A-59BE-4DEC-844D-D8B5A8DA9B2D}" type="presParOf" srcId="{3EA9578B-EF8A-4E4E-8E04-E5735AB3EE55}" destId="{0A0375E4-2F18-4727-A9A0-E83F12E09AC3}" srcOrd="0" destOrd="0" presId="urn:microsoft.com/office/officeart/2005/8/layout/bProcess4"/>
    <dgm:cxn modelId="{4F8FAE28-1512-4ADE-8A69-15B67036F256}" type="presParOf" srcId="{3EA9578B-EF8A-4E4E-8E04-E5735AB3EE55}" destId="{693A464F-7831-4F12-86B6-27306BD066EB}" srcOrd="1" destOrd="0" presId="urn:microsoft.com/office/officeart/2005/8/layout/bProcess4"/>
    <dgm:cxn modelId="{F4355CF1-6D96-4E1C-B547-13150EFDA5FF}" type="presParOf" srcId="{E6DFCB9B-BF76-411F-9C5B-0ED15FFE75DA}" destId="{D170F921-A01F-4736-AA0D-A8D5C746825F}" srcOrd="7" destOrd="0" presId="urn:microsoft.com/office/officeart/2005/8/layout/bProcess4"/>
    <dgm:cxn modelId="{18FD3622-B290-497F-8616-028639585C0C}" type="presParOf" srcId="{E6DFCB9B-BF76-411F-9C5B-0ED15FFE75DA}" destId="{FCCAEBB4-6576-450F-A6E5-AF81208D7898}" srcOrd="8" destOrd="0" presId="urn:microsoft.com/office/officeart/2005/8/layout/bProcess4"/>
    <dgm:cxn modelId="{1FD00614-5501-407C-AEE8-FD77768C4CA7}" type="presParOf" srcId="{FCCAEBB4-6576-450F-A6E5-AF81208D7898}" destId="{40E49F1C-05A8-4351-BD04-E4E94464B50A}" srcOrd="0" destOrd="0" presId="urn:microsoft.com/office/officeart/2005/8/layout/bProcess4"/>
    <dgm:cxn modelId="{082502D8-7249-4A22-9069-8C79235ED596}" type="presParOf" srcId="{FCCAEBB4-6576-450F-A6E5-AF81208D7898}" destId="{B11E2C20-0F25-4E27-A6C0-105313E871DD}" srcOrd="1" destOrd="0" presId="urn:microsoft.com/office/officeart/2005/8/layout/bProcess4"/>
    <dgm:cxn modelId="{7E71AD95-298D-498D-B490-3548198F027A}" type="presParOf" srcId="{E6DFCB9B-BF76-411F-9C5B-0ED15FFE75DA}" destId="{AC137EAE-0AF1-4342-B33B-9E765EBBD640}" srcOrd="9" destOrd="0" presId="urn:microsoft.com/office/officeart/2005/8/layout/bProcess4"/>
    <dgm:cxn modelId="{F4255472-BB82-4931-B1B0-645A02CF54CF}" type="presParOf" srcId="{E6DFCB9B-BF76-411F-9C5B-0ED15FFE75DA}" destId="{33E3E5E9-0410-4667-B8DC-FD80475E546A}" srcOrd="10" destOrd="0" presId="urn:microsoft.com/office/officeart/2005/8/layout/bProcess4"/>
    <dgm:cxn modelId="{9552CC13-EBB6-4105-A8F6-C12CA118A361}" type="presParOf" srcId="{33E3E5E9-0410-4667-B8DC-FD80475E546A}" destId="{7C6B92C1-A2CC-4494-8490-1FD52836C74F}" srcOrd="0" destOrd="0" presId="urn:microsoft.com/office/officeart/2005/8/layout/bProcess4"/>
    <dgm:cxn modelId="{A47FB14C-6F81-4BAC-BB64-E8D309DCF028}" type="presParOf" srcId="{33E3E5E9-0410-4667-B8DC-FD80475E546A}" destId="{FFF5BD9A-3538-429A-B50C-9708D30E4D99}" srcOrd="1" destOrd="0" presId="urn:microsoft.com/office/officeart/2005/8/layout/bProcess4"/>
    <dgm:cxn modelId="{68A359AA-697F-4ED3-B798-8EB39021236C}" type="presParOf" srcId="{E6DFCB9B-BF76-411F-9C5B-0ED15FFE75DA}" destId="{7D5F679D-744C-4A68-8355-FDEF43A56AFF}" srcOrd="11" destOrd="0" presId="urn:microsoft.com/office/officeart/2005/8/layout/bProcess4"/>
    <dgm:cxn modelId="{1402E9FE-E683-4EED-A0D3-9499FBC9E134}" type="presParOf" srcId="{E6DFCB9B-BF76-411F-9C5B-0ED15FFE75DA}" destId="{B6B1E19A-F900-420B-97DE-29F9F8A07594}" srcOrd="12" destOrd="0" presId="urn:microsoft.com/office/officeart/2005/8/layout/bProcess4"/>
    <dgm:cxn modelId="{8AA9FD5D-40BF-4DD0-A228-096E259D6C26}" type="presParOf" srcId="{B6B1E19A-F900-420B-97DE-29F9F8A07594}" destId="{5445D01B-2AA8-4431-82B5-D14B8B2FDF1D}" srcOrd="0" destOrd="0" presId="urn:microsoft.com/office/officeart/2005/8/layout/bProcess4"/>
    <dgm:cxn modelId="{961AAF53-71B8-4F6A-97AE-26BE68315B6F}" type="presParOf" srcId="{B6B1E19A-F900-420B-97DE-29F9F8A07594}" destId="{8ADF62DD-D2A3-4191-9688-11A5FD58015E}" srcOrd="1" destOrd="0" presId="urn:microsoft.com/office/officeart/2005/8/layout/bProcess4"/>
    <dgm:cxn modelId="{ACED88D9-A620-405E-8AD6-A74CC3FFD914}" type="presParOf" srcId="{E6DFCB9B-BF76-411F-9C5B-0ED15FFE75DA}" destId="{6913A687-7A94-4278-8062-90A20F455B8D}" srcOrd="13" destOrd="0" presId="urn:microsoft.com/office/officeart/2005/8/layout/bProcess4"/>
    <dgm:cxn modelId="{BA6C9841-38BD-410D-BE50-EFC812E72611}" type="presParOf" srcId="{E6DFCB9B-BF76-411F-9C5B-0ED15FFE75DA}" destId="{F5C98B4C-1DF2-420C-96F3-AAC3E7A2158E}" srcOrd="14" destOrd="0" presId="urn:microsoft.com/office/officeart/2005/8/layout/bProcess4"/>
    <dgm:cxn modelId="{9F6EB963-F892-4CEA-A202-3E6A808D7B68}" type="presParOf" srcId="{F5C98B4C-1DF2-420C-96F3-AAC3E7A2158E}" destId="{694226DB-21CA-4602-98C2-1E1511EE32E8}" srcOrd="0" destOrd="0" presId="urn:microsoft.com/office/officeart/2005/8/layout/bProcess4"/>
    <dgm:cxn modelId="{85818D32-611F-498F-A57C-27079C3A64A9}" type="presParOf" srcId="{F5C98B4C-1DF2-420C-96F3-AAC3E7A2158E}" destId="{6C2B1C8F-3FC0-439F-8473-A3AB3A5220F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DE02C0E-1668-487C-B948-BD84E95B5242}" type="doc">
      <dgm:prSet loTypeId="urn:microsoft.com/office/officeart/2005/8/layout/process1" loCatId="process" qsTypeId="urn:microsoft.com/office/officeart/2005/8/quickstyle/simple1" qsCatId="simple" csTypeId="urn:microsoft.com/office/officeart/2005/8/colors/accent1_2" csCatId="accent1" phldr="1"/>
      <dgm:spPr/>
    </dgm:pt>
    <dgm:pt modelId="{1997F206-F0C8-4D4D-A03E-535BD1659535}">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Vehicle Crime</a:t>
          </a:r>
        </a:p>
      </dgm:t>
    </dgm:pt>
    <dgm:pt modelId="{7F6B3545-0951-49EE-A217-73B88012E04E}" type="parTrans" cxnId="{1141D991-C4A2-429F-A127-55582B8AD547}">
      <dgm:prSet/>
      <dgm:spPr/>
      <dgm:t>
        <a:bodyPr/>
        <a:lstStyle/>
        <a:p>
          <a:endParaRPr lang="en-GB"/>
        </a:p>
      </dgm:t>
    </dgm:pt>
    <dgm:pt modelId="{D6343F15-0BBE-4C8A-8C88-480D3C995327}" type="sibTrans" cxnId="{1141D991-C4A2-429F-A127-55582B8AD547}">
      <dgm:prSet/>
      <dgm:spPr>
        <a:solidFill>
          <a:schemeClr val="accent1">
            <a:lumMod val="50000"/>
          </a:schemeClr>
        </a:solidFill>
        <a:ln>
          <a:solidFill>
            <a:schemeClr val="tx1"/>
          </a:solidFill>
        </a:ln>
      </dgm:spPr>
      <dgm:t>
        <a:bodyPr/>
        <a:lstStyle/>
        <a:p>
          <a:endParaRPr lang="en-GB"/>
        </a:p>
      </dgm:t>
    </dgm:pt>
    <dgm:pt modelId="{492CEB3C-3F07-4A2C-AE8B-E9AED857A8BE}">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Low Level Hate Crime (requires careful consideration)</a:t>
          </a:r>
        </a:p>
      </dgm:t>
    </dgm:pt>
    <dgm:pt modelId="{3A7D4CCB-CEC5-46E3-A6EF-560E4C9188B1}" type="parTrans" cxnId="{D4FFC844-CA5C-4809-845B-B62BA63748CF}">
      <dgm:prSet/>
      <dgm:spPr/>
      <dgm:t>
        <a:bodyPr/>
        <a:lstStyle/>
        <a:p>
          <a:endParaRPr lang="en-GB"/>
        </a:p>
      </dgm:t>
    </dgm:pt>
    <dgm:pt modelId="{D1C46DD2-27D3-4309-8454-1EF57A2B4F9B}" type="sibTrans" cxnId="{D4FFC844-CA5C-4809-845B-B62BA63748CF}">
      <dgm:prSet/>
      <dgm:spPr/>
      <dgm:t>
        <a:bodyPr/>
        <a:lstStyle/>
        <a:p>
          <a:endParaRPr lang="en-GB"/>
        </a:p>
      </dgm:t>
    </dgm:pt>
    <dgm:pt modelId="{BF6B810B-66BB-45D9-847F-159E1F64448F}" type="pres">
      <dgm:prSet presAssocID="{3DE02C0E-1668-487C-B948-BD84E95B5242}" presName="Name0" presStyleCnt="0">
        <dgm:presLayoutVars>
          <dgm:dir/>
          <dgm:resizeHandles val="exact"/>
        </dgm:presLayoutVars>
      </dgm:prSet>
      <dgm:spPr/>
    </dgm:pt>
    <dgm:pt modelId="{B1F6E0A5-80BA-46D0-9F68-EECE0C5CD05F}" type="pres">
      <dgm:prSet presAssocID="{1997F206-F0C8-4D4D-A03E-535BD1659535}" presName="node" presStyleLbl="node1" presStyleIdx="0" presStyleCnt="2">
        <dgm:presLayoutVars>
          <dgm:bulletEnabled val="1"/>
        </dgm:presLayoutVars>
      </dgm:prSet>
      <dgm:spPr/>
    </dgm:pt>
    <dgm:pt modelId="{D02AAC3B-0138-4233-A142-B7121720D2F1}" type="pres">
      <dgm:prSet presAssocID="{D6343F15-0BBE-4C8A-8C88-480D3C995327}" presName="sibTrans" presStyleLbl="sibTrans2D1" presStyleIdx="0" presStyleCnt="1"/>
      <dgm:spPr/>
    </dgm:pt>
    <dgm:pt modelId="{BF3BA94B-7FF0-430A-8353-343BB9F3C0CA}" type="pres">
      <dgm:prSet presAssocID="{D6343F15-0BBE-4C8A-8C88-480D3C995327}" presName="connectorText" presStyleLbl="sibTrans2D1" presStyleIdx="0" presStyleCnt="1"/>
      <dgm:spPr/>
    </dgm:pt>
    <dgm:pt modelId="{615D4F2D-DC7B-4C03-B6D3-811E150AE154}" type="pres">
      <dgm:prSet presAssocID="{492CEB3C-3F07-4A2C-AE8B-E9AED857A8BE}" presName="node" presStyleLbl="node1" presStyleIdx="1" presStyleCnt="2">
        <dgm:presLayoutVars>
          <dgm:bulletEnabled val="1"/>
        </dgm:presLayoutVars>
      </dgm:prSet>
      <dgm:spPr/>
    </dgm:pt>
  </dgm:ptLst>
  <dgm:cxnLst>
    <dgm:cxn modelId="{179A9D0D-B382-4C27-8A73-7BA0B1B12979}" type="presOf" srcId="{D6343F15-0BBE-4C8A-8C88-480D3C995327}" destId="{D02AAC3B-0138-4233-A142-B7121720D2F1}" srcOrd="0" destOrd="0" presId="urn:microsoft.com/office/officeart/2005/8/layout/process1"/>
    <dgm:cxn modelId="{8D9C3A2C-32F7-4201-AD1A-FD8B546B08CD}" type="presOf" srcId="{3DE02C0E-1668-487C-B948-BD84E95B5242}" destId="{BF6B810B-66BB-45D9-847F-159E1F64448F}" srcOrd="0" destOrd="0" presId="urn:microsoft.com/office/officeart/2005/8/layout/process1"/>
    <dgm:cxn modelId="{D4FFC844-CA5C-4809-845B-B62BA63748CF}" srcId="{3DE02C0E-1668-487C-B948-BD84E95B5242}" destId="{492CEB3C-3F07-4A2C-AE8B-E9AED857A8BE}" srcOrd="1" destOrd="0" parTransId="{3A7D4CCB-CEC5-46E3-A6EF-560E4C9188B1}" sibTransId="{D1C46DD2-27D3-4309-8454-1EF57A2B4F9B}"/>
    <dgm:cxn modelId="{383E524A-75BE-49DA-9D03-18D44D70F9C9}" type="presOf" srcId="{492CEB3C-3F07-4A2C-AE8B-E9AED857A8BE}" destId="{615D4F2D-DC7B-4C03-B6D3-811E150AE154}" srcOrd="0" destOrd="0" presId="urn:microsoft.com/office/officeart/2005/8/layout/process1"/>
    <dgm:cxn modelId="{03C9D67B-BABC-4F21-81DA-B4865520D05D}" type="presOf" srcId="{1997F206-F0C8-4D4D-A03E-535BD1659535}" destId="{B1F6E0A5-80BA-46D0-9F68-EECE0C5CD05F}" srcOrd="0" destOrd="0" presId="urn:microsoft.com/office/officeart/2005/8/layout/process1"/>
    <dgm:cxn modelId="{1141D991-C4A2-429F-A127-55582B8AD547}" srcId="{3DE02C0E-1668-487C-B948-BD84E95B5242}" destId="{1997F206-F0C8-4D4D-A03E-535BD1659535}" srcOrd="0" destOrd="0" parTransId="{7F6B3545-0951-49EE-A217-73B88012E04E}" sibTransId="{D6343F15-0BBE-4C8A-8C88-480D3C995327}"/>
    <dgm:cxn modelId="{84EB40F3-0313-45B6-B278-C73B4FAB24CF}" type="presOf" srcId="{D6343F15-0BBE-4C8A-8C88-480D3C995327}" destId="{BF3BA94B-7FF0-430A-8353-343BB9F3C0CA}" srcOrd="1" destOrd="0" presId="urn:microsoft.com/office/officeart/2005/8/layout/process1"/>
    <dgm:cxn modelId="{B4DA374B-8D29-4DAD-A2E6-E3F03EB6043F}" type="presParOf" srcId="{BF6B810B-66BB-45D9-847F-159E1F64448F}" destId="{B1F6E0A5-80BA-46D0-9F68-EECE0C5CD05F}" srcOrd="0" destOrd="0" presId="urn:microsoft.com/office/officeart/2005/8/layout/process1"/>
    <dgm:cxn modelId="{F7EEE9BB-170F-4538-81EC-201940F2D3C5}" type="presParOf" srcId="{BF6B810B-66BB-45D9-847F-159E1F64448F}" destId="{D02AAC3B-0138-4233-A142-B7121720D2F1}" srcOrd="1" destOrd="0" presId="urn:microsoft.com/office/officeart/2005/8/layout/process1"/>
    <dgm:cxn modelId="{0F195B39-9B1A-472E-9CCA-EA716ABD8101}" type="presParOf" srcId="{D02AAC3B-0138-4233-A142-B7121720D2F1}" destId="{BF3BA94B-7FF0-430A-8353-343BB9F3C0CA}" srcOrd="0" destOrd="0" presId="urn:microsoft.com/office/officeart/2005/8/layout/process1"/>
    <dgm:cxn modelId="{ADBB7564-3A1F-4810-98E7-703F56B0C829}" type="presParOf" srcId="{BF6B810B-66BB-45D9-847F-159E1F64448F}" destId="{615D4F2D-DC7B-4C03-B6D3-811E150AE154}"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72BED00-DF78-4469-8EF3-2CACEBDCF64C}"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5906AA9D-4AB5-4510-8036-E5CBE5B1FBD3}">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Public Order</a:t>
          </a:r>
        </a:p>
      </dgm:t>
    </dgm:pt>
    <dgm:pt modelId="{D196CC33-2332-48EE-8CEF-AEA1FCA97614}" type="parTrans" cxnId="{90B6C7CC-3AF2-47AC-8771-727F79183914}">
      <dgm:prSet/>
      <dgm:spPr/>
      <dgm:t>
        <a:bodyPr/>
        <a:lstStyle/>
        <a:p>
          <a:endParaRPr lang="en-GB"/>
        </a:p>
      </dgm:t>
    </dgm:pt>
    <dgm:pt modelId="{0ED0FD86-3AFE-4024-AEB5-2F69723ECB0F}" type="sibTrans" cxnId="{90B6C7CC-3AF2-47AC-8771-727F79183914}">
      <dgm:prSet/>
      <dgm:spPr>
        <a:solidFill>
          <a:schemeClr val="accent1">
            <a:lumMod val="50000"/>
          </a:schemeClr>
        </a:solidFill>
        <a:ln>
          <a:solidFill>
            <a:schemeClr val="tx1"/>
          </a:solidFill>
        </a:ln>
      </dgm:spPr>
      <dgm:t>
        <a:bodyPr/>
        <a:lstStyle/>
        <a:p>
          <a:endParaRPr lang="en-GB"/>
        </a:p>
      </dgm:t>
    </dgm:pt>
    <dgm:pt modelId="{2E95E816-3529-4CD4-9293-D6EDACB636F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Criminal Damage</a:t>
          </a:r>
        </a:p>
      </dgm:t>
    </dgm:pt>
    <dgm:pt modelId="{46AA0515-5A8D-440E-8ECB-863BABD02B07}" type="parTrans" cxnId="{CB60D1FD-E2B5-4936-B647-3BA66452A700}">
      <dgm:prSet/>
      <dgm:spPr/>
      <dgm:t>
        <a:bodyPr/>
        <a:lstStyle/>
        <a:p>
          <a:endParaRPr lang="en-GB"/>
        </a:p>
      </dgm:t>
    </dgm:pt>
    <dgm:pt modelId="{E386395A-85CB-49BF-8911-A73D5046850F}" type="sibTrans" cxnId="{CB60D1FD-E2B5-4936-B647-3BA66452A700}">
      <dgm:prSet/>
      <dgm:spPr>
        <a:solidFill>
          <a:schemeClr val="accent1">
            <a:lumMod val="50000"/>
          </a:schemeClr>
        </a:solidFill>
        <a:ln>
          <a:solidFill>
            <a:schemeClr val="tx1"/>
          </a:solidFill>
        </a:ln>
      </dgm:spPr>
      <dgm:t>
        <a:bodyPr/>
        <a:lstStyle/>
        <a:p>
          <a:endParaRPr lang="en-GB"/>
        </a:p>
      </dgm:t>
    </dgm:pt>
    <dgm:pt modelId="{4AAC1DD6-78D1-4A28-8287-FD298E8E33CB}">
      <dgm:prSet phldrT="[Text]" custT="1"/>
      <dgm:spPr>
        <a:ln>
          <a:solidFill>
            <a:schemeClr val="tx1"/>
          </a:solidFill>
        </a:ln>
      </dgm:spPr>
      <dgm:t>
        <a:bodyPr/>
        <a:lstStyle/>
        <a:p>
          <a:r>
            <a:rPr lang="en-GB" sz="2400" dirty="0">
              <a:solidFill>
                <a:schemeClr val="tx1"/>
              </a:solidFill>
            </a:rPr>
            <a:t>Assaults (S47 or below)</a:t>
          </a:r>
        </a:p>
      </dgm:t>
    </dgm:pt>
    <dgm:pt modelId="{1D425C06-230F-4AB7-BBDA-0A7573040EA9}" type="parTrans" cxnId="{8552F75C-B06A-4AD0-A1AB-801BF02F8E57}">
      <dgm:prSet/>
      <dgm:spPr/>
      <dgm:t>
        <a:bodyPr/>
        <a:lstStyle/>
        <a:p>
          <a:endParaRPr lang="en-GB"/>
        </a:p>
      </dgm:t>
    </dgm:pt>
    <dgm:pt modelId="{29FD1E57-1B37-4D2A-B00C-F3A0742159A6}" type="sibTrans" cxnId="{8552F75C-B06A-4AD0-A1AB-801BF02F8E57}">
      <dgm:prSet/>
      <dgm:spPr>
        <a:solidFill>
          <a:schemeClr val="accent1">
            <a:lumMod val="50000"/>
          </a:schemeClr>
        </a:solidFill>
        <a:ln>
          <a:solidFill>
            <a:schemeClr val="tx1"/>
          </a:solidFill>
        </a:ln>
      </dgm:spPr>
      <dgm:t>
        <a:bodyPr/>
        <a:lstStyle/>
        <a:p>
          <a:endParaRPr lang="en-GB"/>
        </a:p>
      </dgm:t>
    </dgm:pt>
    <dgm:pt modelId="{869A5CB4-13DE-4649-B0E7-1770B0E51CB3}">
      <dgm:prSet phldrT="[Text]" custT="1"/>
      <dgm:spPr>
        <a:solidFill>
          <a:schemeClr val="bg2">
            <a:lumMod val="75000"/>
          </a:schemeClr>
        </a:solidFill>
        <a:ln>
          <a:solidFill>
            <a:schemeClr val="tx1"/>
          </a:solidFill>
        </a:ln>
      </dgm:spPr>
      <dgm:t>
        <a:bodyPr/>
        <a:lstStyle/>
        <a:p>
          <a:r>
            <a:rPr lang="en-GB" sz="2400" dirty="0">
              <a:solidFill>
                <a:schemeClr val="tx1"/>
              </a:solidFill>
            </a:rPr>
            <a:t>Thefts</a:t>
          </a:r>
        </a:p>
      </dgm:t>
    </dgm:pt>
    <dgm:pt modelId="{B01E04BA-F99A-4D3D-8299-289A866D1B06}" type="parTrans" cxnId="{27CABA34-2E57-4D91-8D7D-65FF66922C5D}">
      <dgm:prSet/>
      <dgm:spPr/>
      <dgm:t>
        <a:bodyPr/>
        <a:lstStyle/>
        <a:p>
          <a:endParaRPr lang="en-GB"/>
        </a:p>
      </dgm:t>
    </dgm:pt>
    <dgm:pt modelId="{D56F0462-9FCC-4203-89F5-0CAF53C032FE}" type="sibTrans" cxnId="{27CABA34-2E57-4D91-8D7D-65FF66922C5D}">
      <dgm:prSet/>
      <dgm:spPr>
        <a:solidFill>
          <a:schemeClr val="accent1">
            <a:lumMod val="50000"/>
          </a:schemeClr>
        </a:solidFill>
        <a:ln>
          <a:solidFill>
            <a:schemeClr val="tx1"/>
          </a:solidFill>
        </a:ln>
      </dgm:spPr>
      <dgm:t>
        <a:bodyPr/>
        <a:lstStyle/>
        <a:p>
          <a:endParaRPr lang="en-GB"/>
        </a:p>
      </dgm:t>
    </dgm:pt>
    <dgm:pt modelId="{70955CE5-1353-4FC3-8AFE-94C38870E3D6}">
      <dgm:prSet phldrT="[Text]" custT="1"/>
      <dgm:spPr>
        <a:solidFill>
          <a:schemeClr val="bg1">
            <a:lumMod val="85000"/>
          </a:schemeClr>
        </a:solidFill>
        <a:ln>
          <a:solidFill>
            <a:schemeClr val="tx1"/>
          </a:solidFill>
        </a:ln>
      </dgm:spPr>
      <dgm:t>
        <a:bodyPr/>
        <a:lstStyle/>
        <a:p>
          <a:r>
            <a:rPr lang="en-GB" sz="2400" dirty="0">
              <a:solidFill>
                <a:schemeClr val="tx1"/>
              </a:solidFill>
            </a:rPr>
            <a:t>Low level Burglary Other</a:t>
          </a:r>
        </a:p>
      </dgm:t>
    </dgm:pt>
    <dgm:pt modelId="{6D99D1CE-8CD3-4209-A843-88F1DB5C84F1}" type="parTrans" cxnId="{9FCF6907-FFD2-47F2-95B0-C8F00C2A4D5B}">
      <dgm:prSet/>
      <dgm:spPr/>
      <dgm:t>
        <a:bodyPr/>
        <a:lstStyle/>
        <a:p>
          <a:endParaRPr lang="en-GB"/>
        </a:p>
      </dgm:t>
    </dgm:pt>
    <dgm:pt modelId="{0D70279E-F0B8-41B8-B026-85BF2F0C9DC4}" type="sibTrans" cxnId="{9FCF6907-FFD2-47F2-95B0-C8F00C2A4D5B}">
      <dgm:prSet/>
      <dgm:spPr/>
      <dgm:t>
        <a:bodyPr/>
        <a:lstStyle/>
        <a:p>
          <a:endParaRPr lang="en-GB"/>
        </a:p>
      </dgm:t>
    </dgm:pt>
    <dgm:pt modelId="{D79A7C2B-DA49-4483-90D6-6C99AED31A04}" type="pres">
      <dgm:prSet presAssocID="{272BED00-DF78-4469-8EF3-2CACEBDCF64C}" presName="diagram" presStyleCnt="0">
        <dgm:presLayoutVars>
          <dgm:dir/>
          <dgm:resizeHandles val="exact"/>
        </dgm:presLayoutVars>
      </dgm:prSet>
      <dgm:spPr/>
    </dgm:pt>
    <dgm:pt modelId="{CA7C5FCB-1A79-43E7-8D13-E6EC8DB9BC28}" type="pres">
      <dgm:prSet presAssocID="{5906AA9D-4AB5-4510-8036-E5CBE5B1FBD3}" presName="node" presStyleLbl="node1" presStyleIdx="0" presStyleCnt="5">
        <dgm:presLayoutVars>
          <dgm:bulletEnabled val="1"/>
        </dgm:presLayoutVars>
      </dgm:prSet>
      <dgm:spPr/>
    </dgm:pt>
    <dgm:pt modelId="{81540DD9-FCB4-47DD-A323-FE80894E98D6}" type="pres">
      <dgm:prSet presAssocID="{0ED0FD86-3AFE-4024-AEB5-2F69723ECB0F}" presName="sibTrans" presStyleLbl="sibTrans2D1" presStyleIdx="0" presStyleCnt="4"/>
      <dgm:spPr/>
    </dgm:pt>
    <dgm:pt modelId="{2C742E54-1CB7-41B5-ABB7-817CA7D07DF6}" type="pres">
      <dgm:prSet presAssocID="{0ED0FD86-3AFE-4024-AEB5-2F69723ECB0F}" presName="connectorText" presStyleLbl="sibTrans2D1" presStyleIdx="0" presStyleCnt="4"/>
      <dgm:spPr/>
    </dgm:pt>
    <dgm:pt modelId="{7073C48E-F34B-4EC3-8B0C-84F8D7B51593}" type="pres">
      <dgm:prSet presAssocID="{2E95E816-3529-4CD4-9293-D6EDACB636FC}" presName="node" presStyleLbl="node1" presStyleIdx="1" presStyleCnt="5">
        <dgm:presLayoutVars>
          <dgm:bulletEnabled val="1"/>
        </dgm:presLayoutVars>
      </dgm:prSet>
      <dgm:spPr/>
    </dgm:pt>
    <dgm:pt modelId="{66BAB30B-FC16-4912-B5D6-EDC075C49E5F}" type="pres">
      <dgm:prSet presAssocID="{E386395A-85CB-49BF-8911-A73D5046850F}" presName="sibTrans" presStyleLbl="sibTrans2D1" presStyleIdx="1" presStyleCnt="4"/>
      <dgm:spPr/>
    </dgm:pt>
    <dgm:pt modelId="{25663BC2-11BE-48F8-A554-4E9D2759A1FD}" type="pres">
      <dgm:prSet presAssocID="{E386395A-85CB-49BF-8911-A73D5046850F}" presName="connectorText" presStyleLbl="sibTrans2D1" presStyleIdx="1" presStyleCnt="4"/>
      <dgm:spPr/>
    </dgm:pt>
    <dgm:pt modelId="{B6C57DD1-2BD4-48BA-9F91-A1B26AE25F6E}" type="pres">
      <dgm:prSet presAssocID="{4AAC1DD6-78D1-4A28-8287-FD298E8E33CB}" presName="node" presStyleLbl="node1" presStyleIdx="2" presStyleCnt="5">
        <dgm:presLayoutVars>
          <dgm:bulletEnabled val="1"/>
        </dgm:presLayoutVars>
      </dgm:prSet>
      <dgm:spPr/>
    </dgm:pt>
    <dgm:pt modelId="{50E2F0DD-F359-4587-9AB7-93B76B8B9FC6}" type="pres">
      <dgm:prSet presAssocID="{29FD1E57-1B37-4D2A-B00C-F3A0742159A6}" presName="sibTrans" presStyleLbl="sibTrans2D1" presStyleIdx="2" presStyleCnt="4"/>
      <dgm:spPr/>
    </dgm:pt>
    <dgm:pt modelId="{2380E0AE-EE1F-41C5-8DC9-8CCB8ACD9692}" type="pres">
      <dgm:prSet presAssocID="{29FD1E57-1B37-4D2A-B00C-F3A0742159A6}" presName="connectorText" presStyleLbl="sibTrans2D1" presStyleIdx="2" presStyleCnt="4"/>
      <dgm:spPr/>
    </dgm:pt>
    <dgm:pt modelId="{9EB5F966-D687-4BD7-9AF2-D1C28A7B0260}" type="pres">
      <dgm:prSet presAssocID="{869A5CB4-13DE-4649-B0E7-1770B0E51CB3}" presName="node" presStyleLbl="node1" presStyleIdx="3" presStyleCnt="5">
        <dgm:presLayoutVars>
          <dgm:bulletEnabled val="1"/>
        </dgm:presLayoutVars>
      </dgm:prSet>
      <dgm:spPr/>
    </dgm:pt>
    <dgm:pt modelId="{6884BCF6-7112-473B-8CDD-5ACABA09BBC4}" type="pres">
      <dgm:prSet presAssocID="{D56F0462-9FCC-4203-89F5-0CAF53C032FE}" presName="sibTrans" presStyleLbl="sibTrans2D1" presStyleIdx="3" presStyleCnt="4"/>
      <dgm:spPr/>
    </dgm:pt>
    <dgm:pt modelId="{1CDF193E-949B-4EB5-BF58-996416D8D163}" type="pres">
      <dgm:prSet presAssocID="{D56F0462-9FCC-4203-89F5-0CAF53C032FE}" presName="connectorText" presStyleLbl="sibTrans2D1" presStyleIdx="3" presStyleCnt="4"/>
      <dgm:spPr/>
    </dgm:pt>
    <dgm:pt modelId="{96531B58-E9F9-46CC-B360-96A6C9437E95}" type="pres">
      <dgm:prSet presAssocID="{70955CE5-1353-4FC3-8AFE-94C38870E3D6}" presName="node" presStyleLbl="node1" presStyleIdx="4" presStyleCnt="5">
        <dgm:presLayoutVars>
          <dgm:bulletEnabled val="1"/>
        </dgm:presLayoutVars>
      </dgm:prSet>
      <dgm:spPr/>
    </dgm:pt>
  </dgm:ptLst>
  <dgm:cxnLst>
    <dgm:cxn modelId="{9FCF6907-FFD2-47F2-95B0-C8F00C2A4D5B}" srcId="{272BED00-DF78-4469-8EF3-2CACEBDCF64C}" destId="{70955CE5-1353-4FC3-8AFE-94C38870E3D6}" srcOrd="4" destOrd="0" parTransId="{6D99D1CE-8CD3-4209-A843-88F1DB5C84F1}" sibTransId="{0D70279E-F0B8-41B8-B026-85BF2F0C9DC4}"/>
    <dgm:cxn modelId="{7AF0F90E-8942-49B7-AA6C-2D9CE85FF0AB}" type="presOf" srcId="{272BED00-DF78-4469-8EF3-2CACEBDCF64C}" destId="{D79A7C2B-DA49-4483-90D6-6C99AED31A04}" srcOrd="0" destOrd="0" presId="urn:microsoft.com/office/officeart/2005/8/layout/process5"/>
    <dgm:cxn modelId="{66679D31-9834-4857-8581-533B16F3DDC5}" type="presOf" srcId="{D56F0462-9FCC-4203-89F5-0CAF53C032FE}" destId="{6884BCF6-7112-473B-8CDD-5ACABA09BBC4}" srcOrd="0" destOrd="0" presId="urn:microsoft.com/office/officeart/2005/8/layout/process5"/>
    <dgm:cxn modelId="{27CABA34-2E57-4D91-8D7D-65FF66922C5D}" srcId="{272BED00-DF78-4469-8EF3-2CACEBDCF64C}" destId="{869A5CB4-13DE-4649-B0E7-1770B0E51CB3}" srcOrd="3" destOrd="0" parTransId="{B01E04BA-F99A-4D3D-8299-289A866D1B06}" sibTransId="{D56F0462-9FCC-4203-89F5-0CAF53C032FE}"/>
    <dgm:cxn modelId="{216B883A-4EBA-419E-AAF6-54645899DB3F}" type="presOf" srcId="{70955CE5-1353-4FC3-8AFE-94C38870E3D6}" destId="{96531B58-E9F9-46CC-B360-96A6C9437E95}" srcOrd="0" destOrd="0" presId="urn:microsoft.com/office/officeart/2005/8/layout/process5"/>
    <dgm:cxn modelId="{405ABA3D-BEEC-4744-A7B8-50D34C54DAA3}" type="presOf" srcId="{29FD1E57-1B37-4D2A-B00C-F3A0742159A6}" destId="{50E2F0DD-F359-4587-9AB7-93B76B8B9FC6}" srcOrd="0" destOrd="0" presId="urn:microsoft.com/office/officeart/2005/8/layout/process5"/>
    <dgm:cxn modelId="{8552F75C-B06A-4AD0-A1AB-801BF02F8E57}" srcId="{272BED00-DF78-4469-8EF3-2CACEBDCF64C}" destId="{4AAC1DD6-78D1-4A28-8287-FD298E8E33CB}" srcOrd="2" destOrd="0" parTransId="{1D425C06-230F-4AB7-BBDA-0A7573040EA9}" sibTransId="{29FD1E57-1B37-4D2A-B00C-F3A0742159A6}"/>
    <dgm:cxn modelId="{9586336C-F8A7-4E19-AABB-0AB16AED1087}" type="presOf" srcId="{0ED0FD86-3AFE-4024-AEB5-2F69723ECB0F}" destId="{2C742E54-1CB7-41B5-ABB7-817CA7D07DF6}" srcOrd="1" destOrd="0" presId="urn:microsoft.com/office/officeart/2005/8/layout/process5"/>
    <dgm:cxn modelId="{0EB063AA-9DD4-4AC5-A1C3-B645BBF499D8}" type="presOf" srcId="{E386395A-85CB-49BF-8911-A73D5046850F}" destId="{25663BC2-11BE-48F8-A554-4E9D2759A1FD}" srcOrd="1" destOrd="0" presId="urn:microsoft.com/office/officeart/2005/8/layout/process5"/>
    <dgm:cxn modelId="{0CA129B4-3A45-427F-9343-B9F07655A717}" type="presOf" srcId="{E386395A-85CB-49BF-8911-A73D5046850F}" destId="{66BAB30B-FC16-4912-B5D6-EDC075C49E5F}" srcOrd="0" destOrd="0" presId="urn:microsoft.com/office/officeart/2005/8/layout/process5"/>
    <dgm:cxn modelId="{B55F78B5-B423-4F64-9A7B-6C3263474B3D}" type="presOf" srcId="{0ED0FD86-3AFE-4024-AEB5-2F69723ECB0F}" destId="{81540DD9-FCB4-47DD-A323-FE80894E98D6}" srcOrd="0" destOrd="0" presId="urn:microsoft.com/office/officeart/2005/8/layout/process5"/>
    <dgm:cxn modelId="{939BE8BD-EBF9-4250-9D84-D8B4B43DD81B}" type="presOf" srcId="{869A5CB4-13DE-4649-B0E7-1770B0E51CB3}" destId="{9EB5F966-D687-4BD7-9AF2-D1C28A7B0260}" srcOrd="0" destOrd="0" presId="urn:microsoft.com/office/officeart/2005/8/layout/process5"/>
    <dgm:cxn modelId="{14EAD7CA-0B6F-44F6-B6DE-E170D74BB275}" type="presOf" srcId="{4AAC1DD6-78D1-4A28-8287-FD298E8E33CB}" destId="{B6C57DD1-2BD4-48BA-9F91-A1B26AE25F6E}" srcOrd="0" destOrd="0" presId="urn:microsoft.com/office/officeart/2005/8/layout/process5"/>
    <dgm:cxn modelId="{90B6C7CC-3AF2-47AC-8771-727F79183914}" srcId="{272BED00-DF78-4469-8EF3-2CACEBDCF64C}" destId="{5906AA9D-4AB5-4510-8036-E5CBE5B1FBD3}" srcOrd="0" destOrd="0" parTransId="{D196CC33-2332-48EE-8CEF-AEA1FCA97614}" sibTransId="{0ED0FD86-3AFE-4024-AEB5-2F69723ECB0F}"/>
    <dgm:cxn modelId="{5D27FDE7-F22B-4992-9004-3061B0D24B01}" type="presOf" srcId="{29FD1E57-1B37-4D2A-B00C-F3A0742159A6}" destId="{2380E0AE-EE1F-41C5-8DC9-8CCB8ACD9692}" srcOrd="1" destOrd="0" presId="urn:microsoft.com/office/officeart/2005/8/layout/process5"/>
    <dgm:cxn modelId="{DA86F4ED-B0F4-4627-ABEF-6FD053842F01}" type="presOf" srcId="{D56F0462-9FCC-4203-89F5-0CAF53C032FE}" destId="{1CDF193E-949B-4EB5-BF58-996416D8D163}" srcOrd="1" destOrd="0" presId="urn:microsoft.com/office/officeart/2005/8/layout/process5"/>
    <dgm:cxn modelId="{11E77DFC-0AD1-464E-AB09-A4580B4A5BF6}" type="presOf" srcId="{2E95E816-3529-4CD4-9293-D6EDACB636FC}" destId="{7073C48E-F34B-4EC3-8B0C-84F8D7B51593}" srcOrd="0" destOrd="0" presId="urn:microsoft.com/office/officeart/2005/8/layout/process5"/>
    <dgm:cxn modelId="{882525FD-9F56-4DD1-80B0-E2BA60399D88}" type="presOf" srcId="{5906AA9D-4AB5-4510-8036-E5CBE5B1FBD3}" destId="{CA7C5FCB-1A79-43E7-8D13-E6EC8DB9BC28}" srcOrd="0" destOrd="0" presId="urn:microsoft.com/office/officeart/2005/8/layout/process5"/>
    <dgm:cxn modelId="{CB60D1FD-E2B5-4936-B647-3BA66452A700}" srcId="{272BED00-DF78-4469-8EF3-2CACEBDCF64C}" destId="{2E95E816-3529-4CD4-9293-D6EDACB636FC}" srcOrd="1" destOrd="0" parTransId="{46AA0515-5A8D-440E-8ECB-863BABD02B07}" sibTransId="{E386395A-85CB-49BF-8911-A73D5046850F}"/>
    <dgm:cxn modelId="{70F9A467-B860-4BDC-A009-7A55D5FC304F}" type="presParOf" srcId="{D79A7C2B-DA49-4483-90D6-6C99AED31A04}" destId="{CA7C5FCB-1A79-43E7-8D13-E6EC8DB9BC28}" srcOrd="0" destOrd="0" presId="urn:microsoft.com/office/officeart/2005/8/layout/process5"/>
    <dgm:cxn modelId="{F7A0AF05-E06C-4352-92A1-129749B2C20F}" type="presParOf" srcId="{D79A7C2B-DA49-4483-90D6-6C99AED31A04}" destId="{81540DD9-FCB4-47DD-A323-FE80894E98D6}" srcOrd="1" destOrd="0" presId="urn:microsoft.com/office/officeart/2005/8/layout/process5"/>
    <dgm:cxn modelId="{F69A7AAF-9867-48B2-960A-117CAF2CCE0D}" type="presParOf" srcId="{81540DD9-FCB4-47DD-A323-FE80894E98D6}" destId="{2C742E54-1CB7-41B5-ABB7-817CA7D07DF6}" srcOrd="0" destOrd="0" presId="urn:microsoft.com/office/officeart/2005/8/layout/process5"/>
    <dgm:cxn modelId="{9D68D2C1-E14B-4F20-A191-BF159B232D40}" type="presParOf" srcId="{D79A7C2B-DA49-4483-90D6-6C99AED31A04}" destId="{7073C48E-F34B-4EC3-8B0C-84F8D7B51593}" srcOrd="2" destOrd="0" presId="urn:microsoft.com/office/officeart/2005/8/layout/process5"/>
    <dgm:cxn modelId="{9DE5C3C9-B061-4D78-8DAE-1E2167C517F7}" type="presParOf" srcId="{D79A7C2B-DA49-4483-90D6-6C99AED31A04}" destId="{66BAB30B-FC16-4912-B5D6-EDC075C49E5F}" srcOrd="3" destOrd="0" presId="urn:microsoft.com/office/officeart/2005/8/layout/process5"/>
    <dgm:cxn modelId="{E0093714-D620-45E9-B8B7-B5ACFD0FBC34}" type="presParOf" srcId="{66BAB30B-FC16-4912-B5D6-EDC075C49E5F}" destId="{25663BC2-11BE-48F8-A554-4E9D2759A1FD}" srcOrd="0" destOrd="0" presId="urn:microsoft.com/office/officeart/2005/8/layout/process5"/>
    <dgm:cxn modelId="{D0088842-AC47-42BE-B32D-1BC03EEC7C36}" type="presParOf" srcId="{D79A7C2B-DA49-4483-90D6-6C99AED31A04}" destId="{B6C57DD1-2BD4-48BA-9F91-A1B26AE25F6E}" srcOrd="4" destOrd="0" presId="urn:microsoft.com/office/officeart/2005/8/layout/process5"/>
    <dgm:cxn modelId="{12689DCB-5857-4F86-8CDF-2F4687DE39E0}" type="presParOf" srcId="{D79A7C2B-DA49-4483-90D6-6C99AED31A04}" destId="{50E2F0DD-F359-4587-9AB7-93B76B8B9FC6}" srcOrd="5" destOrd="0" presId="urn:microsoft.com/office/officeart/2005/8/layout/process5"/>
    <dgm:cxn modelId="{6E73D025-309D-4572-9F99-021D3026630D}" type="presParOf" srcId="{50E2F0DD-F359-4587-9AB7-93B76B8B9FC6}" destId="{2380E0AE-EE1F-41C5-8DC9-8CCB8ACD9692}" srcOrd="0" destOrd="0" presId="urn:microsoft.com/office/officeart/2005/8/layout/process5"/>
    <dgm:cxn modelId="{53847246-9665-4E6E-A799-78640BDF0E88}" type="presParOf" srcId="{D79A7C2B-DA49-4483-90D6-6C99AED31A04}" destId="{9EB5F966-D687-4BD7-9AF2-D1C28A7B0260}" srcOrd="6" destOrd="0" presId="urn:microsoft.com/office/officeart/2005/8/layout/process5"/>
    <dgm:cxn modelId="{9238E177-2BBE-4F54-80ED-72E94969D90E}" type="presParOf" srcId="{D79A7C2B-DA49-4483-90D6-6C99AED31A04}" destId="{6884BCF6-7112-473B-8CDD-5ACABA09BBC4}" srcOrd="7" destOrd="0" presId="urn:microsoft.com/office/officeart/2005/8/layout/process5"/>
    <dgm:cxn modelId="{F3AB414C-8E9E-4E02-AE42-0DA1E0112860}" type="presParOf" srcId="{6884BCF6-7112-473B-8CDD-5ACABA09BBC4}" destId="{1CDF193E-949B-4EB5-BF58-996416D8D163}" srcOrd="0" destOrd="0" presId="urn:microsoft.com/office/officeart/2005/8/layout/process5"/>
    <dgm:cxn modelId="{747C3694-EDD8-4301-A31B-932BD1AE3E0D}" type="presParOf" srcId="{D79A7C2B-DA49-4483-90D6-6C99AED31A04}" destId="{96531B58-E9F9-46CC-B360-96A6C9437E95}"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0774D0C-6BDA-40A0-A52C-A974D788CA7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7B31C8EE-001B-49FB-9D61-F8EE70F4CC21}">
      <dgm:prSet phldrT="[Text]" custT="1"/>
      <dgm:spPr>
        <a:solidFill>
          <a:schemeClr val="accent3">
            <a:lumMod val="40000"/>
            <a:lumOff val="60000"/>
          </a:schemeClr>
        </a:solidFill>
        <a:ln>
          <a:solidFill>
            <a:schemeClr val="tx1"/>
          </a:solidFill>
        </a:ln>
      </dgm:spPr>
      <dgm:t>
        <a:bodyPr/>
        <a:lstStyle/>
        <a:p>
          <a:r>
            <a:rPr lang="en-GB" sz="2400" dirty="0">
              <a:solidFill>
                <a:schemeClr val="tx1"/>
              </a:solidFill>
            </a:rPr>
            <a:t>Offender has already received an RA disposal – time lapse of 12 months</a:t>
          </a:r>
        </a:p>
      </dgm:t>
    </dgm:pt>
    <dgm:pt modelId="{ADEFC917-1CD5-484C-A80A-176F7EA18AAB}" type="parTrans" cxnId="{69B0D431-CBFD-4800-8C82-84810366207C}">
      <dgm:prSet/>
      <dgm:spPr/>
      <dgm:t>
        <a:bodyPr/>
        <a:lstStyle/>
        <a:p>
          <a:endParaRPr lang="en-GB"/>
        </a:p>
      </dgm:t>
    </dgm:pt>
    <dgm:pt modelId="{A5DC1B45-91F3-4DD1-AE5A-2DEC88FE5F90}" type="sibTrans" cxnId="{69B0D431-CBFD-4800-8C82-84810366207C}">
      <dgm:prSet/>
      <dgm:spPr/>
      <dgm:t>
        <a:bodyPr/>
        <a:lstStyle/>
        <a:p>
          <a:endParaRPr lang="en-GB"/>
        </a:p>
      </dgm:t>
    </dgm:pt>
    <dgm:pt modelId="{EF34517F-F54F-4D04-BB05-54104ADD139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Victim is in favour of an RA approach</a:t>
          </a:r>
        </a:p>
      </dgm:t>
    </dgm:pt>
    <dgm:pt modelId="{684E1927-270A-4F6B-8DC9-E22C8F02BF1C}" type="parTrans" cxnId="{90E0E60B-F215-42D2-94DC-4D1FD5A31A2C}">
      <dgm:prSet/>
      <dgm:spPr/>
      <dgm:t>
        <a:bodyPr/>
        <a:lstStyle/>
        <a:p>
          <a:endParaRPr lang="en-GB"/>
        </a:p>
      </dgm:t>
    </dgm:pt>
    <dgm:pt modelId="{88B499CE-ACE0-4D31-BE53-1ED0901A31C8}" type="sibTrans" cxnId="{90E0E60B-F215-42D2-94DC-4D1FD5A31A2C}">
      <dgm:prSet/>
      <dgm:spPr/>
      <dgm:t>
        <a:bodyPr/>
        <a:lstStyle/>
        <a:p>
          <a:endParaRPr lang="en-GB"/>
        </a:p>
      </dgm:t>
    </dgm:pt>
    <dgm:pt modelId="{8D232E27-D7E9-4925-8645-06917381F1B7}">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Consult Supervisor &amp; both OIC &amp; Supervisor to provide full rationale on OEL </a:t>
          </a:r>
        </a:p>
      </dgm:t>
    </dgm:pt>
    <dgm:pt modelId="{3E2CAAA0-5A02-4162-902F-1B2135E38985}" type="parTrans" cxnId="{8357EF88-B6AF-43D3-85D6-8BF7DD957C50}">
      <dgm:prSet/>
      <dgm:spPr/>
      <dgm:t>
        <a:bodyPr/>
        <a:lstStyle/>
        <a:p>
          <a:endParaRPr lang="en-GB"/>
        </a:p>
      </dgm:t>
    </dgm:pt>
    <dgm:pt modelId="{396AD63A-7859-45D8-8434-DC033B749524}" type="sibTrans" cxnId="{8357EF88-B6AF-43D3-85D6-8BF7DD957C50}">
      <dgm:prSet/>
      <dgm:spPr/>
      <dgm:t>
        <a:bodyPr/>
        <a:lstStyle/>
        <a:p>
          <a:endParaRPr lang="en-GB"/>
        </a:p>
      </dgm:t>
    </dgm:pt>
    <dgm:pt modelId="{CF6B92E2-4FD0-4A45-897C-45849E59D444}">
      <dgm:prSet phldrT="[Text]" custT="1"/>
      <dgm:spPr>
        <a:ln>
          <a:solidFill>
            <a:schemeClr val="tx1"/>
          </a:solidFill>
        </a:ln>
      </dgm:spPr>
      <dgm:t>
        <a:bodyPr/>
        <a:lstStyle/>
        <a:p>
          <a:r>
            <a:rPr lang="en-GB" sz="2400" dirty="0">
              <a:solidFill>
                <a:schemeClr val="tx1"/>
              </a:solidFill>
            </a:rPr>
            <a:t>Previous conviction – only to be in exceptional circumstances</a:t>
          </a:r>
        </a:p>
      </dgm:t>
    </dgm:pt>
    <dgm:pt modelId="{08657A5A-D401-4093-9C79-8A4182FCB601}" type="parTrans" cxnId="{F05B8085-A5DA-4F61-8EF0-ABB771C702D0}">
      <dgm:prSet/>
      <dgm:spPr/>
      <dgm:t>
        <a:bodyPr/>
        <a:lstStyle/>
        <a:p>
          <a:endParaRPr lang="en-GB"/>
        </a:p>
      </dgm:t>
    </dgm:pt>
    <dgm:pt modelId="{B07E1A2B-AAA8-4FF3-A3AB-ADB94B594EE0}" type="sibTrans" cxnId="{F05B8085-A5DA-4F61-8EF0-ABB771C702D0}">
      <dgm:prSet/>
      <dgm:spPr/>
      <dgm:t>
        <a:bodyPr/>
        <a:lstStyle/>
        <a:p>
          <a:endParaRPr lang="en-GB"/>
        </a:p>
      </dgm:t>
    </dgm:pt>
    <dgm:pt modelId="{3CE39876-B242-4CB0-B182-BAA6AA0ED292}">
      <dgm:prSet phldrT="[Text]" custT="1"/>
      <dgm:spPr>
        <a:solidFill>
          <a:schemeClr val="bg1">
            <a:lumMod val="85000"/>
          </a:schemeClr>
        </a:solidFill>
        <a:ln>
          <a:solidFill>
            <a:schemeClr val="tx1"/>
          </a:solidFill>
        </a:ln>
      </dgm:spPr>
      <dgm:t>
        <a:bodyPr/>
        <a:lstStyle/>
        <a:p>
          <a:r>
            <a:rPr lang="en-GB" sz="2400" dirty="0">
              <a:solidFill>
                <a:schemeClr val="tx1"/>
              </a:solidFill>
            </a:rPr>
            <a:t>Supervisor to exact much greater scrutiny</a:t>
          </a:r>
        </a:p>
      </dgm:t>
    </dgm:pt>
    <dgm:pt modelId="{0D7FE7C1-6F4F-416E-B7F7-833718069695}" type="parTrans" cxnId="{7E7B7482-B1F6-4417-ABAF-0098599BFE04}">
      <dgm:prSet/>
      <dgm:spPr/>
      <dgm:t>
        <a:bodyPr/>
        <a:lstStyle/>
        <a:p>
          <a:endParaRPr lang="en-GB"/>
        </a:p>
      </dgm:t>
    </dgm:pt>
    <dgm:pt modelId="{A1AC0BE3-7425-4D79-A1B1-856E5B007351}" type="sibTrans" cxnId="{7E7B7482-B1F6-4417-ABAF-0098599BFE04}">
      <dgm:prSet/>
      <dgm:spPr/>
      <dgm:t>
        <a:bodyPr/>
        <a:lstStyle/>
        <a:p>
          <a:endParaRPr lang="en-GB"/>
        </a:p>
      </dgm:t>
    </dgm:pt>
    <dgm:pt modelId="{5B24B4B8-99A2-4EEB-B22A-1519CA33BC92}" type="pres">
      <dgm:prSet presAssocID="{90774D0C-6BDA-40A0-A52C-A974D788CA7D}" presName="diagram" presStyleCnt="0">
        <dgm:presLayoutVars>
          <dgm:dir/>
          <dgm:resizeHandles val="exact"/>
        </dgm:presLayoutVars>
      </dgm:prSet>
      <dgm:spPr/>
    </dgm:pt>
    <dgm:pt modelId="{D49A08A4-CF61-49C9-A4EF-D3D1D575FAB8}" type="pres">
      <dgm:prSet presAssocID="{7B31C8EE-001B-49FB-9D61-F8EE70F4CC21}" presName="node" presStyleLbl="node1" presStyleIdx="0" presStyleCnt="5">
        <dgm:presLayoutVars>
          <dgm:bulletEnabled val="1"/>
        </dgm:presLayoutVars>
      </dgm:prSet>
      <dgm:spPr/>
    </dgm:pt>
    <dgm:pt modelId="{5AA04DF1-927E-4B7A-8B2E-B74F39A8F27A}" type="pres">
      <dgm:prSet presAssocID="{A5DC1B45-91F3-4DD1-AE5A-2DEC88FE5F90}" presName="sibTrans" presStyleCnt="0"/>
      <dgm:spPr/>
    </dgm:pt>
    <dgm:pt modelId="{0B91E810-E80F-4980-8B13-6B1485A994BA}" type="pres">
      <dgm:prSet presAssocID="{EF34517F-F54F-4D04-BB05-54104ADD139A}" presName="node" presStyleLbl="node1" presStyleIdx="1" presStyleCnt="5">
        <dgm:presLayoutVars>
          <dgm:bulletEnabled val="1"/>
        </dgm:presLayoutVars>
      </dgm:prSet>
      <dgm:spPr/>
    </dgm:pt>
    <dgm:pt modelId="{06413063-7EBF-44A8-9838-EFB8C2D59BBA}" type="pres">
      <dgm:prSet presAssocID="{88B499CE-ACE0-4D31-BE53-1ED0901A31C8}" presName="sibTrans" presStyleCnt="0"/>
      <dgm:spPr/>
    </dgm:pt>
    <dgm:pt modelId="{F83F9B43-DC6D-4D19-841B-448C7D484EA0}" type="pres">
      <dgm:prSet presAssocID="{8D232E27-D7E9-4925-8645-06917381F1B7}" presName="node" presStyleLbl="node1" presStyleIdx="2" presStyleCnt="5">
        <dgm:presLayoutVars>
          <dgm:bulletEnabled val="1"/>
        </dgm:presLayoutVars>
      </dgm:prSet>
      <dgm:spPr/>
    </dgm:pt>
    <dgm:pt modelId="{87827EC7-3783-4E09-93D2-D3D63EF5F50A}" type="pres">
      <dgm:prSet presAssocID="{396AD63A-7859-45D8-8434-DC033B749524}" presName="sibTrans" presStyleCnt="0"/>
      <dgm:spPr/>
    </dgm:pt>
    <dgm:pt modelId="{F92E603C-98FE-4921-AEA0-4E472B3C3699}" type="pres">
      <dgm:prSet presAssocID="{CF6B92E2-4FD0-4A45-897C-45849E59D444}" presName="node" presStyleLbl="node1" presStyleIdx="3" presStyleCnt="5">
        <dgm:presLayoutVars>
          <dgm:bulletEnabled val="1"/>
        </dgm:presLayoutVars>
      </dgm:prSet>
      <dgm:spPr/>
    </dgm:pt>
    <dgm:pt modelId="{9C2DD22C-AAE1-4550-9432-8B454A71366D}" type="pres">
      <dgm:prSet presAssocID="{B07E1A2B-AAA8-4FF3-A3AB-ADB94B594EE0}" presName="sibTrans" presStyleCnt="0"/>
      <dgm:spPr/>
    </dgm:pt>
    <dgm:pt modelId="{2F38DCBB-3957-4792-8C46-282F77C7D5DF}" type="pres">
      <dgm:prSet presAssocID="{3CE39876-B242-4CB0-B182-BAA6AA0ED292}" presName="node" presStyleLbl="node1" presStyleIdx="4" presStyleCnt="5">
        <dgm:presLayoutVars>
          <dgm:bulletEnabled val="1"/>
        </dgm:presLayoutVars>
      </dgm:prSet>
      <dgm:spPr/>
    </dgm:pt>
  </dgm:ptLst>
  <dgm:cxnLst>
    <dgm:cxn modelId="{EA560D00-7B86-472C-8927-41A936FC4CAB}" type="presOf" srcId="{7B31C8EE-001B-49FB-9D61-F8EE70F4CC21}" destId="{D49A08A4-CF61-49C9-A4EF-D3D1D575FAB8}" srcOrd="0" destOrd="0" presId="urn:microsoft.com/office/officeart/2005/8/layout/default"/>
    <dgm:cxn modelId="{90E0E60B-F215-42D2-94DC-4D1FD5A31A2C}" srcId="{90774D0C-6BDA-40A0-A52C-A974D788CA7D}" destId="{EF34517F-F54F-4D04-BB05-54104ADD139A}" srcOrd="1" destOrd="0" parTransId="{684E1927-270A-4F6B-8DC9-E22C8F02BF1C}" sibTransId="{88B499CE-ACE0-4D31-BE53-1ED0901A31C8}"/>
    <dgm:cxn modelId="{69B0D431-CBFD-4800-8C82-84810366207C}" srcId="{90774D0C-6BDA-40A0-A52C-A974D788CA7D}" destId="{7B31C8EE-001B-49FB-9D61-F8EE70F4CC21}" srcOrd="0" destOrd="0" parTransId="{ADEFC917-1CD5-484C-A80A-176F7EA18AAB}" sibTransId="{A5DC1B45-91F3-4DD1-AE5A-2DEC88FE5F90}"/>
    <dgm:cxn modelId="{42F1384C-A9C6-4169-A51E-EBDD78ACE474}" type="presOf" srcId="{8D232E27-D7E9-4925-8645-06917381F1B7}" destId="{F83F9B43-DC6D-4D19-841B-448C7D484EA0}" srcOrd="0" destOrd="0" presId="urn:microsoft.com/office/officeart/2005/8/layout/default"/>
    <dgm:cxn modelId="{4EBBDA6F-22F0-4015-A2C0-4579FBC195DC}" type="presOf" srcId="{CF6B92E2-4FD0-4A45-897C-45849E59D444}" destId="{F92E603C-98FE-4921-AEA0-4E472B3C3699}" srcOrd="0" destOrd="0" presId="urn:microsoft.com/office/officeart/2005/8/layout/default"/>
    <dgm:cxn modelId="{7E7B7482-B1F6-4417-ABAF-0098599BFE04}" srcId="{90774D0C-6BDA-40A0-A52C-A974D788CA7D}" destId="{3CE39876-B242-4CB0-B182-BAA6AA0ED292}" srcOrd="4" destOrd="0" parTransId="{0D7FE7C1-6F4F-416E-B7F7-833718069695}" sibTransId="{A1AC0BE3-7425-4D79-A1B1-856E5B007351}"/>
    <dgm:cxn modelId="{F05B8085-A5DA-4F61-8EF0-ABB771C702D0}" srcId="{90774D0C-6BDA-40A0-A52C-A974D788CA7D}" destId="{CF6B92E2-4FD0-4A45-897C-45849E59D444}" srcOrd="3" destOrd="0" parTransId="{08657A5A-D401-4093-9C79-8A4182FCB601}" sibTransId="{B07E1A2B-AAA8-4FF3-A3AB-ADB94B594EE0}"/>
    <dgm:cxn modelId="{8357EF88-B6AF-43D3-85D6-8BF7DD957C50}" srcId="{90774D0C-6BDA-40A0-A52C-A974D788CA7D}" destId="{8D232E27-D7E9-4925-8645-06917381F1B7}" srcOrd="2" destOrd="0" parTransId="{3E2CAAA0-5A02-4162-902F-1B2135E38985}" sibTransId="{396AD63A-7859-45D8-8434-DC033B749524}"/>
    <dgm:cxn modelId="{4077E898-8F30-4A6D-89F8-D9497EB81434}" type="presOf" srcId="{3CE39876-B242-4CB0-B182-BAA6AA0ED292}" destId="{2F38DCBB-3957-4792-8C46-282F77C7D5DF}" srcOrd="0" destOrd="0" presId="urn:microsoft.com/office/officeart/2005/8/layout/default"/>
    <dgm:cxn modelId="{70616EA1-451D-4392-BE0F-D687EBE69CFB}" type="presOf" srcId="{90774D0C-6BDA-40A0-A52C-A974D788CA7D}" destId="{5B24B4B8-99A2-4EEB-B22A-1519CA33BC92}" srcOrd="0" destOrd="0" presId="urn:microsoft.com/office/officeart/2005/8/layout/default"/>
    <dgm:cxn modelId="{A04C84F3-D170-44E1-83AC-3BB5880890D3}" type="presOf" srcId="{EF34517F-F54F-4D04-BB05-54104ADD139A}" destId="{0B91E810-E80F-4980-8B13-6B1485A994BA}" srcOrd="0" destOrd="0" presId="urn:microsoft.com/office/officeart/2005/8/layout/default"/>
    <dgm:cxn modelId="{22A56666-01BE-44AF-81A6-1529DCEF0128}" type="presParOf" srcId="{5B24B4B8-99A2-4EEB-B22A-1519CA33BC92}" destId="{D49A08A4-CF61-49C9-A4EF-D3D1D575FAB8}" srcOrd="0" destOrd="0" presId="urn:microsoft.com/office/officeart/2005/8/layout/default"/>
    <dgm:cxn modelId="{026E30A3-2130-4931-BC53-89C461ACA134}" type="presParOf" srcId="{5B24B4B8-99A2-4EEB-B22A-1519CA33BC92}" destId="{5AA04DF1-927E-4B7A-8B2E-B74F39A8F27A}" srcOrd="1" destOrd="0" presId="urn:microsoft.com/office/officeart/2005/8/layout/default"/>
    <dgm:cxn modelId="{86A36216-388C-4462-8ADF-4B40BAC68092}" type="presParOf" srcId="{5B24B4B8-99A2-4EEB-B22A-1519CA33BC92}" destId="{0B91E810-E80F-4980-8B13-6B1485A994BA}" srcOrd="2" destOrd="0" presId="urn:microsoft.com/office/officeart/2005/8/layout/default"/>
    <dgm:cxn modelId="{85D7F84D-94D4-4C52-9108-4CC3DB5A3DD7}" type="presParOf" srcId="{5B24B4B8-99A2-4EEB-B22A-1519CA33BC92}" destId="{06413063-7EBF-44A8-9838-EFB8C2D59BBA}" srcOrd="3" destOrd="0" presId="urn:microsoft.com/office/officeart/2005/8/layout/default"/>
    <dgm:cxn modelId="{786A35B1-A6B5-41BF-BEB2-81157306A63F}" type="presParOf" srcId="{5B24B4B8-99A2-4EEB-B22A-1519CA33BC92}" destId="{F83F9B43-DC6D-4D19-841B-448C7D484EA0}" srcOrd="4" destOrd="0" presId="urn:microsoft.com/office/officeart/2005/8/layout/default"/>
    <dgm:cxn modelId="{61AE0379-3C75-44C4-BF8C-479694E973DA}" type="presParOf" srcId="{5B24B4B8-99A2-4EEB-B22A-1519CA33BC92}" destId="{87827EC7-3783-4E09-93D2-D3D63EF5F50A}" srcOrd="5" destOrd="0" presId="urn:microsoft.com/office/officeart/2005/8/layout/default"/>
    <dgm:cxn modelId="{BDEB66A2-994D-4C50-875C-FCF323354367}" type="presParOf" srcId="{5B24B4B8-99A2-4EEB-B22A-1519CA33BC92}" destId="{F92E603C-98FE-4921-AEA0-4E472B3C3699}" srcOrd="6" destOrd="0" presId="urn:microsoft.com/office/officeart/2005/8/layout/default"/>
    <dgm:cxn modelId="{8F276A5A-2472-4F91-A2A9-C7F3D863BD4C}" type="presParOf" srcId="{5B24B4B8-99A2-4EEB-B22A-1519CA33BC92}" destId="{9C2DD22C-AAE1-4550-9432-8B454A71366D}" srcOrd="7" destOrd="0" presId="urn:microsoft.com/office/officeart/2005/8/layout/default"/>
    <dgm:cxn modelId="{70496CBE-F8D4-47FB-B9AF-03B7D065A077}" type="presParOf" srcId="{5B24B4B8-99A2-4EEB-B22A-1519CA33BC92}" destId="{2F38DCBB-3957-4792-8C46-282F77C7D5DF}"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D23D8FA-A3D4-4AF6-B555-2A1DDC68337E}"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1D4B2120-6B76-4673-9A51-84269FC623C3}">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Tell us what happened</a:t>
          </a:r>
        </a:p>
      </dgm:t>
    </dgm:pt>
    <dgm:pt modelId="{70574FAF-5881-4805-B5AB-B51030F86025}" type="parTrans" cxnId="{7C8ABD08-3034-4816-9C4E-0210A3C52E51}">
      <dgm:prSet/>
      <dgm:spPr/>
      <dgm:t>
        <a:bodyPr/>
        <a:lstStyle/>
        <a:p>
          <a:endParaRPr lang="en-GB"/>
        </a:p>
      </dgm:t>
    </dgm:pt>
    <dgm:pt modelId="{AB4DFE05-1223-4335-825F-A461E8DBA890}" type="sibTrans" cxnId="{7C8ABD08-3034-4816-9C4E-0210A3C52E51}">
      <dgm:prSet/>
      <dgm:spPr>
        <a:ln w="57150">
          <a:solidFill>
            <a:schemeClr val="accent1">
              <a:lumMod val="50000"/>
            </a:schemeClr>
          </a:solidFill>
        </a:ln>
      </dgm:spPr>
      <dgm:t>
        <a:bodyPr/>
        <a:lstStyle/>
        <a:p>
          <a:endParaRPr lang="en-GB"/>
        </a:p>
      </dgm:t>
    </dgm:pt>
    <dgm:pt modelId="{C3843459-8215-4142-8709-58C98DAF4BB1}">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What were you thinking at the time?</a:t>
          </a:r>
        </a:p>
      </dgm:t>
    </dgm:pt>
    <dgm:pt modelId="{98A4512D-E639-4576-9D2D-E4554CAC3748}" type="parTrans" cxnId="{1FE34B4E-8BB2-4542-875E-F557B6DD1393}">
      <dgm:prSet/>
      <dgm:spPr/>
      <dgm:t>
        <a:bodyPr/>
        <a:lstStyle/>
        <a:p>
          <a:endParaRPr lang="en-GB"/>
        </a:p>
      </dgm:t>
    </dgm:pt>
    <dgm:pt modelId="{817FD370-733E-4A1D-AD53-28CB34BFE8BA}" type="sibTrans" cxnId="{1FE34B4E-8BB2-4542-875E-F557B6DD1393}">
      <dgm:prSet/>
      <dgm:spPr>
        <a:ln w="57150">
          <a:solidFill>
            <a:schemeClr val="accent1">
              <a:lumMod val="50000"/>
            </a:schemeClr>
          </a:solidFill>
        </a:ln>
      </dgm:spPr>
      <dgm:t>
        <a:bodyPr/>
        <a:lstStyle/>
        <a:p>
          <a:endParaRPr lang="en-GB"/>
        </a:p>
      </dgm:t>
    </dgm:pt>
    <dgm:pt modelId="{965CE849-EA5B-4EA6-B1B0-36753F64FCE1}">
      <dgm:prSet phldrT="[Text]" custT="1"/>
      <dgm:spPr>
        <a:solidFill>
          <a:schemeClr val="bg1">
            <a:lumMod val="85000"/>
          </a:schemeClr>
        </a:solidFill>
        <a:ln>
          <a:solidFill>
            <a:schemeClr val="tx1"/>
          </a:solidFill>
        </a:ln>
      </dgm:spPr>
      <dgm:t>
        <a:bodyPr/>
        <a:lstStyle/>
        <a:p>
          <a:r>
            <a:rPr lang="en-GB" sz="2400" dirty="0">
              <a:solidFill>
                <a:schemeClr val="tx1"/>
              </a:solidFill>
            </a:rPr>
            <a:t>What were you feeling at the time?</a:t>
          </a:r>
        </a:p>
      </dgm:t>
    </dgm:pt>
    <dgm:pt modelId="{B7FE843D-9EE5-4177-9290-EBD62BD7CCC7}" type="parTrans" cxnId="{816F24FE-FD07-46F4-B0D4-0CA9D46A5CDB}">
      <dgm:prSet/>
      <dgm:spPr/>
      <dgm:t>
        <a:bodyPr/>
        <a:lstStyle/>
        <a:p>
          <a:endParaRPr lang="en-GB"/>
        </a:p>
      </dgm:t>
    </dgm:pt>
    <dgm:pt modelId="{B7E5EEF5-EBA1-43BF-A88E-50A6119ED20C}" type="sibTrans" cxnId="{816F24FE-FD07-46F4-B0D4-0CA9D46A5CDB}">
      <dgm:prSet/>
      <dgm:spPr>
        <a:ln w="57150">
          <a:solidFill>
            <a:schemeClr val="accent1">
              <a:lumMod val="50000"/>
            </a:schemeClr>
          </a:solidFill>
        </a:ln>
      </dgm:spPr>
      <dgm:t>
        <a:bodyPr/>
        <a:lstStyle/>
        <a:p>
          <a:endParaRPr lang="en-GB"/>
        </a:p>
      </dgm:t>
    </dgm:pt>
    <dgm:pt modelId="{5922CCA0-68F4-49F1-B6CD-3E8F0DC70350}">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Who do you think has been affected by what happened?</a:t>
          </a:r>
        </a:p>
      </dgm:t>
    </dgm:pt>
    <dgm:pt modelId="{C8CB3F91-A129-4400-91FD-AD49EEAA77F2}" type="parTrans" cxnId="{B3451034-E326-4285-B6B0-07FBB5841FC6}">
      <dgm:prSet/>
      <dgm:spPr/>
      <dgm:t>
        <a:bodyPr/>
        <a:lstStyle/>
        <a:p>
          <a:endParaRPr lang="en-GB"/>
        </a:p>
      </dgm:t>
    </dgm:pt>
    <dgm:pt modelId="{C8161DC9-78A5-493F-A0E1-911DEA6FAD6F}" type="sibTrans" cxnId="{B3451034-E326-4285-B6B0-07FBB5841FC6}">
      <dgm:prSet/>
      <dgm:spPr>
        <a:ln w="57150">
          <a:solidFill>
            <a:schemeClr val="accent1">
              <a:lumMod val="50000"/>
            </a:schemeClr>
          </a:solidFill>
        </a:ln>
      </dgm:spPr>
      <dgm:t>
        <a:bodyPr/>
        <a:lstStyle/>
        <a:p>
          <a:endParaRPr lang="en-GB"/>
        </a:p>
      </dgm:t>
    </dgm:pt>
    <dgm:pt modelId="{6B7FD979-3211-4DFB-8E3B-53F18A252C22}">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Do you think (name) has been affected by your actions?</a:t>
          </a:r>
        </a:p>
      </dgm:t>
    </dgm:pt>
    <dgm:pt modelId="{D89CCD72-1DFC-4F2F-B2A4-AB8D102319C3}" type="parTrans" cxnId="{15640069-2622-48B6-983D-806A7FADB3E2}">
      <dgm:prSet/>
      <dgm:spPr/>
      <dgm:t>
        <a:bodyPr/>
        <a:lstStyle/>
        <a:p>
          <a:endParaRPr lang="en-GB"/>
        </a:p>
      </dgm:t>
    </dgm:pt>
    <dgm:pt modelId="{ECEA1E4E-F9DA-4E48-935A-CE00C6C7C992}" type="sibTrans" cxnId="{15640069-2622-48B6-983D-806A7FADB3E2}">
      <dgm:prSet/>
      <dgm:spPr/>
      <dgm:t>
        <a:bodyPr/>
        <a:lstStyle/>
        <a:p>
          <a:endParaRPr lang="en-GB"/>
        </a:p>
      </dgm:t>
    </dgm:pt>
    <dgm:pt modelId="{63A33018-14E5-42C9-89A0-568746143E0F}" type="pres">
      <dgm:prSet presAssocID="{7D23D8FA-A3D4-4AF6-B555-2A1DDC68337E}" presName="Name0" presStyleCnt="0">
        <dgm:presLayoutVars>
          <dgm:dir/>
          <dgm:resizeHandles val="exact"/>
        </dgm:presLayoutVars>
      </dgm:prSet>
      <dgm:spPr/>
    </dgm:pt>
    <dgm:pt modelId="{5575EEE1-E270-4542-95FC-02D623D592FF}" type="pres">
      <dgm:prSet presAssocID="{1D4B2120-6B76-4673-9A51-84269FC623C3}" presName="node" presStyleLbl="node1" presStyleIdx="0" presStyleCnt="5">
        <dgm:presLayoutVars>
          <dgm:bulletEnabled val="1"/>
        </dgm:presLayoutVars>
      </dgm:prSet>
      <dgm:spPr/>
    </dgm:pt>
    <dgm:pt modelId="{EC762B54-0E60-49D8-A435-9C7B12489B94}" type="pres">
      <dgm:prSet presAssocID="{AB4DFE05-1223-4335-825F-A461E8DBA890}" presName="sibTrans" presStyleLbl="sibTrans1D1" presStyleIdx="0" presStyleCnt="4"/>
      <dgm:spPr/>
    </dgm:pt>
    <dgm:pt modelId="{474E8091-372A-4C46-9E13-D7DF0A5165AB}" type="pres">
      <dgm:prSet presAssocID="{AB4DFE05-1223-4335-825F-A461E8DBA890}" presName="connectorText" presStyleLbl="sibTrans1D1" presStyleIdx="0" presStyleCnt="4"/>
      <dgm:spPr/>
    </dgm:pt>
    <dgm:pt modelId="{09ADDAA8-407D-4C71-911F-AA5FB01EA270}" type="pres">
      <dgm:prSet presAssocID="{C3843459-8215-4142-8709-58C98DAF4BB1}" presName="node" presStyleLbl="node1" presStyleIdx="1" presStyleCnt="5">
        <dgm:presLayoutVars>
          <dgm:bulletEnabled val="1"/>
        </dgm:presLayoutVars>
      </dgm:prSet>
      <dgm:spPr/>
    </dgm:pt>
    <dgm:pt modelId="{99012A52-D788-401A-A316-AAD9F47D4374}" type="pres">
      <dgm:prSet presAssocID="{817FD370-733E-4A1D-AD53-28CB34BFE8BA}" presName="sibTrans" presStyleLbl="sibTrans1D1" presStyleIdx="1" presStyleCnt="4"/>
      <dgm:spPr/>
    </dgm:pt>
    <dgm:pt modelId="{D546C29C-B9C4-45C7-823B-1EFA7EB92CB3}" type="pres">
      <dgm:prSet presAssocID="{817FD370-733E-4A1D-AD53-28CB34BFE8BA}" presName="connectorText" presStyleLbl="sibTrans1D1" presStyleIdx="1" presStyleCnt="4"/>
      <dgm:spPr/>
    </dgm:pt>
    <dgm:pt modelId="{8FAD5E93-EC93-443B-9E78-0125744F4114}" type="pres">
      <dgm:prSet presAssocID="{965CE849-EA5B-4EA6-B1B0-36753F64FCE1}" presName="node" presStyleLbl="node1" presStyleIdx="2" presStyleCnt="5">
        <dgm:presLayoutVars>
          <dgm:bulletEnabled val="1"/>
        </dgm:presLayoutVars>
      </dgm:prSet>
      <dgm:spPr/>
    </dgm:pt>
    <dgm:pt modelId="{BA44B879-7756-4BE4-86AC-A1BE791EB2AC}" type="pres">
      <dgm:prSet presAssocID="{B7E5EEF5-EBA1-43BF-A88E-50A6119ED20C}" presName="sibTrans" presStyleLbl="sibTrans1D1" presStyleIdx="2" presStyleCnt="4"/>
      <dgm:spPr/>
    </dgm:pt>
    <dgm:pt modelId="{6C19D853-CFA5-47A1-933F-12EB91EC6E62}" type="pres">
      <dgm:prSet presAssocID="{B7E5EEF5-EBA1-43BF-A88E-50A6119ED20C}" presName="connectorText" presStyleLbl="sibTrans1D1" presStyleIdx="2" presStyleCnt="4"/>
      <dgm:spPr/>
    </dgm:pt>
    <dgm:pt modelId="{973F9DAE-34D7-448E-8A29-062F2C7E04DB}" type="pres">
      <dgm:prSet presAssocID="{5922CCA0-68F4-49F1-B6CD-3E8F0DC70350}" presName="node" presStyleLbl="node1" presStyleIdx="3" presStyleCnt="5">
        <dgm:presLayoutVars>
          <dgm:bulletEnabled val="1"/>
        </dgm:presLayoutVars>
      </dgm:prSet>
      <dgm:spPr/>
    </dgm:pt>
    <dgm:pt modelId="{83E82116-C6F5-4E56-A95E-0DC374BA8FDD}" type="pres">
      <dgm:prSet presAssocID="{C8161DC9-78A5-493F-A0E1-911DEA6FAD6F}" presName="sibTrans" presStyleLbl="sibTrans1D1" presStyleIdx="3" presStyleCnt="4"/>
      <dgm:spPr/>
    </dgm:pt>
    <dgm:pt modelId="{41E260D0-6536-4785-AA62-20421C1A5CAD}" type="pres">
      <dgm:prSet presAssocID="{C8161DC9-78A5-493F-A0E1-911DEA6FAD6F}" presName="connectorText" presStyleLbl="sibTrans1D1" presStyleIdx="3" presStyleCnt="4"/>
      <dgm:spPr/>
    </dgm:pt>
    <dgm:pt modelId="{AED40564-CC65-4C84-9CD0-E0DC51DB53D7}" type="pres">
      <dgm:prSet presAssocID="{6B7FD979-3211-4DFB-8E3B-53F18A252C22}" presName="node" presStyleLbl="node1" presStyleIdx="4" presStyleCnt="5">
        <dgm:presLayoutVars>
          <dgm:bulletEnabled val="1"/>
        </dgm:presLayoutVars>
      </dgm:prSet>
      <dgm:spPr/>
    </dgm:pt>
  </dgm:ptLst>
  <dgm:cxnLst>
    <dgm:cxn modelId="{7C8ABD08-3034-4816-9C4E-0210A3C52E51}" srcId="{7D23D8FA-A3D4-4AF6-B555-2A1DDC68337E}" destId="{1D4B2120-6B76-4673-9A51-84269FC623C3}" srcOrd="0" destOrd="0" parTransId="{70574FAF-5881-4805-B5AB-B51030F86025}" sibTransId="{AB4DFE05-1223-4335-825F-A461E8DBA890}"/>
    <dgm:cxn modelId="{6A6F3525-3EC9-46F5-85BD-97674154D874}" type="presOf" srcId="{1D4B2120-6B76-4673-9A51-84269FC623C3}" destId="{5575EEE1-E270-4542-95FC-02D623D592FF}" srcOrd="0" destOrd="0" presId="urn:microsoft.com/office/officeart/2005/8/layout/bProcess3"/>
    <dgm:cxn modelId="{22DDDB26-5E14-40D5-B128-047105B62C28}" type="presOf" srcId="{6B7FD979-3211-4DFB-8E3B-53F18A252C22}" destId="{AED40564-CC65-4C84-9CD0-E0DC51DB53D7}" srcOrd="0" destOrd="0" presId="urn:microsoft.com/office/officeart/2005/8/layout/bProcess3"/>
    <dgm:cxn modelId="{B3451034-E326-4285-B6B0-07FBB5841FC6}" srcId="{7D23D8FA-A3D4-4AF6-B555-2A1DDC68337E}" destId="{5922CCA0-68F4-49F1-B6CD-3E8F0DC70350}" srcOrd="3" destOrd="0" parTransId="{C8CB3F91-A129-4400-91FD-AD49EEAA77F2}" sibTransId="{C8161DC9-78A5-493F-A0E1-911DEA6FAD6F}"/>
    <dgm:cxn modelId="{65ACB038-BB11-40BB-BEB7-2815CA6B039A}" type="presOf" srcId="{965CE849-EA5B-4EA6-B1B0-36753F64FCE1}" destId="{8FAD5E93-EC93-443B-9E78-0125744F4114}" srcOrd="0" destOrd="0" presId="urn:microsoft.com/office/officeart/2005/8/layout/bProcess3"/>
    <dgm:cxn modelId="{2F16713C-F198-4C26-AC1D-C9C1544B242E}" type="presOf" srcId="{B7E5EEF5-EBA1-43BF-A88E-50A6119ED20C}" destId="{6C19D853-CFA5-47A1-933F-12EB91EC6E62}" srcOrd="1" destOrd="0" presId="urn:microsoft.com/office/officeart/2005/8/layout/bProcess3"/>
    <dgm:cxn modelId="{15640069-2622-48B6-983D-806A7FADB3E2}" srcId="{7D23D8FA-A3D4-4AF6-B555-2A1DDC68337E}" destId="{6B7FD979-3211-4DFB-8E3B-53F18A252C22}" srcOrd="4" destOrd="0" parTransId="{D89CCD72-1DFC-4F2F-B2A4-AB8D102319C3}" sibTransId="{ECEA1E4E-F9DA-4E48-935A-CE00C6C7C992}"/>
    <dgm:cxn modelId="{60468369-BCA0-440A-923D-F4E11E5E8B77}" type="presOf" srcId="{C8161DC9-78A5-493F-A0E1-911DEA6FAD6F}" destId="{41E260D0-6536-4785-AA62-20421C1A5CAD}" srcOrd="1" destOrd="0" presId="urn:microsoft.com/office/officeart/2005/8/layout/bProcess3"/>
    <dgm:cxn modelId="{1FE34B4E-8BB2-4542-875E-F557B6DD1393}" srcId="{7D23D8FA-A3D4-4AF6-B555-2A1DDC68337E}" destId="{C3843459-8215-4142-8709-58C98DAF4BB1}" srcOrd="1" destOrd="0" parTransId="{98A4512D-E639-4576-9D2D-E4554CAC3748}" sibTransId="{817FD370-733E-4A1D-AD53-28CB34BFE8BA}"/>
    <dgm:cxn modelId="{04859774-1F0A-468B-800C-F720EA91788E}" type="presOf" srcId="{AB4DFE05-1223-4335-825F-A461E8DBA890}" destId="{EC762B54-0E60-49D8-A435-9C7B12489B94}" srcOrd="0" destOrd="0" presId="urn:microsoft.com/office/officeart/2005/8/layout/bProcess3"/>
    <dgm:cxn modelId="{403A1C79-7305-442D-9A73-27E6E140E366}" type="presOf" srcId="{817FD370-733E-4A1D-AD53-28CB34BFE8BA}" destId="{99012A52-D788-401A-A316-AAD9F47D4374}" srcOrd="0" destOrd="0" presId="urn:microsoft.com/office/officeart/2005/8/layout/bProcess3"/>
    <dgm:cxn modelId="{33BDED7E-7D68-4B2D-A5D9-61F56CCF5E8C}" type="presOf" srcId="{7D23D8FA-A3D4-4AF6-B555-2A1DDC68337E}" destId="{63A33018-14E5-42C9-89A0-568746143E0F}" srcOrd="0" destOrd="0" presId="urn:microsoft.com/office/officeart/2005/8/layout/bProcess3"/>
    <dgm:cxn modelId="{6102EA85-D75C-4D6F-A211-24CC17456D20}" type="presOf" srcId="{817FD370-733E-4A1D-AD53-28CB34BFE8BA}" destId="{D546C29C-B9C4-45C7-823B-1EFA7EB92CB3}" srcOrd="1" destOrd="0" presId="urn:microsoft.com/office/officeart/2005/8/layout/bProcess3"/>
    <dgm:cxn modelId="{63FB56DB-CFBC-4DCF-846E-61C6BBE8B9BF}" type="presOf" srcId="{5922CCA0-68F4-49F1-B6CD-3E8F0DC70350}" destId="{973F9DAE-34D7-448E-8A29-062F2C7E04DB}" srcOrd="0" destOrd="0" presId="urn:microsoft.com/office/officeart/2005/8/layout/bProcess3"/>
    <dgm:cxn modelId="{020764DC-B45C-4279-A9FF-8320540666D9}" type="presOf" srcId="{C8161DC9-78A5-493F-A0E1-911DEA6FAD6F}" destId="{83E82116-C6F5-4E56-A95E-0DC374BA8FDD}" srcOrd="0" destOrd="0" presId="urn:microsoft.com/office/officeart/2005/8/layout/bProcess3"/>
    <dgm:cxn modelId="{DE1438E4-5944-4C36-946B-0E7AD8942FB2}" type="presOf" srcId="{C3843459-8215-4142-8709-58C98DAF4BB1}" destId="{09ADDAA8-407D-4C71-911F-AA5FB01EA270}" srcOrd="0" destOrd="0" presId="urn:microsoft.com/office/officeart/2005/8/layout/bProcess3"/>
    <dgm:cxn modelId="{DEB3B6E6-8867-4687-A355-634B37F21542}" type="presOf" srcId="{AB4DFE05-1223-4335-825F-A461E8DBA890}" destId="{474E8091-372A-4C46-9E13-D7DF0A5165AB}" srcOrd="1" destOrd="0" presId="urn:microsoft.com/office/officeart/2005/8/layout/bProcess3"/>
    <dgm:cxn modelId="{1555CEEF-DE53-48B2-B85F-6FA8825E4E82}" type="presOf" srcId="{B7E5EEF5-EBA1-43BF-A88E-50A6119ED20C}" destId="{BA44B879-7756-4BE4-86AC-A1BE791EB2AC}" srcOrd="0" destOrd="0" presId="urn:microsoft.com/office/officeart/2005/8/layout/bProcess3"/>
    <dgm:cxn modelId="{816F24FE-FD07-46F4-B0D4-0CA9D46A5CDB}" srcId="{7D23D8FA-A3D4-4AF6-B555-2A1DDC68337E}" destId="{965CE849-EA5B-4EA6-B1B0-36753F64FCE1}" srcOrd="2" destOrd="0" parTransId="{B7FE843D-9EE5-4177-9290-EBD62BD7CCC7}" sibTransId="{B7E5EEF5-EBA1-43BF-A88E-50A6119ED20C}"/>
    <dgm:cxn modelId="{9F505AD2-733F-473F-9CDC-CDFAC1218F90}" type="presParOf" srcId="{63A33018-14E5-42C9-89A0-568746143E0F}" destId="{5575EEE1-E270-4542-95FC-02D623D592FF}" srcOrd="0" destOrd="0" presId="urn:microsoft.com/office/officeart/2005/8/layout/bProcess3"/>
    <dgm:cxn modelId="{7E3FD554-C848-4DE0-852C-AD983F0CA50D}" type="presParOf" srcId="{63A33018-14E5-42C9-89A0-568746143E0F}" destId="{EC762B54-0E60-49D8-A435-9C7B12489B94}" srcOrd="1" destOrd="0" presId="urn:microsoft.com/office/officeart/2005/8/layout/bProcess3"/>
    <dgm:cxn modelId="{EF0F4698-5389-4856-AC77-ABA75A7CB9C9}" type="presParOf" srcId="{EC762B54-0E60-49D8-A435-9C7B12489B94}" destId="{474E8091-372A-4C46-9E13-D7DF0A5165AB}" srcOrd="0" destOrd="0" presId="urn:microsoft.com/office/officeart/2005/8/layout/bProcess3"/>
    <dgm:cxn modelId="{FE791AA6-1E81-46E2-837A-BB7D5FF224EF}" type="presParOf" srcId="{63A33018-14E5-42C9-89A0-568746143E0F}" destId="{09ADDAA8-407D-4C71-911F-AA5FB01EA270}" srcOrd="2" destOrd="0" presId="urn:microsoft.com/office/officeart/2005/8/layout/bProcess3"/>
    <dgm:cxn modelId="{14768F39-EE52-4417-BCBC-83BCC0F0DEA8}" type="presParOf" srcId="{63A33018-14E5-42C9-89A0-568746143E0F}" destId="{99012A52-D788-401A-A316-AAD9F47D4374}" srcOrd="3" destOrd="0" presId="urn:microsoft.com/office/officeart/2005/8/layout/bProcess3"/>
    <dgm:cxn modelId="{DD1E95F0-FB7C-47C4-B818-3B30A9428CCF}" type="presParOf" srcId="{99012A52-D788-401A-A316-AAD9F47D4374}" destId="{D546C29C-B9C4-45C7-823B-1EFA7EB92CB3}" srcOrd="0" destOrd="0" presId="urn:microsoft.com/office/officeart/2005/8/layout/bProcess3"/>
    <dgm:cxn modelId="{117EC81B-D4E6-4BEC-84AF-E11EDA7C1D78}" type="presParOf" srcId="{63A33018-14E5-42C9-89A0-568746143E0F}" destId="{8FAD5E93-EC93-443B-9E78-0125744F4114}" srcOrd="4" destOrd="0" presId="urn:microsoft.com/office/officeart/2005/8/layout/bProcess3"/>
    <dgm:cxn modelId="{03DCA9DD-D7A7-4EBC-B452-1677E787BFCA}" type="presParOf" srcId="{63A33018-14E5-42C9-89A0-568746143E0F}" destId="{BA44B879-7756-4BE4-86AC-A1BE791EB2AC}" srcOrd="5" destOrd="0" presId="urn:microsoft.com/office/officeart/2005/8/layout/bProcess3"/>
    <dgm:cxn modelId="{C5D4E286-D7C6-4C79-81FC-55E5F6AA0814}" type="presParOf" srcId="{BA44B879-7756-4BE4-86AC-A1BE791EB2AC}" destId="{6C19D853-CFA5-47A1-933F-12EB91EC6E62}" srcOrd="0" destOrd="0" presId="urn:microsoft.com/office/officeart/2005/8/layout/bProcess3"/>
    <dgm:cxn modelId="{4A19A113-C80F-4BBB-B20E-86302BFC1405}" type="presParOf" srcId="{63A33018-14E5-42C9-89A0-568746143E0F}" destId="{973F9DAE-34D7-448E-8A29-062F2C7E04DB}" srcOrd="6" destOrd="0" presId="urn:microsoft.com/office/officeart/2005/8/layout/bProcess3"/>
    <dgm:cxn modelId="{2590D14D-074E-4376-8444-82D8DCE6C246}" type="presParOf" srcId="{63A33018-14E5-42C9-89A0-568746143E0F}" destId="{83E82116-C6F5-4E56-A95E-0DC374BA8FDD}" srcOrd="7" destOrd="0" presId="urn:microsoft.com/office/officeart/2005/8/layout/bProcess3"/>
    <dgm:cxn modelId="{112263D3-A025-42FD-B2DE-E50E06646298}" type="presParOf" srcId="{83E82116-C6F5-4E56-A95E-0DC374BA8FDD}" destId="{41E260D0-6536-4785-AA62-20421C1A5CAD}" srcOrd="0" destOrd="0" presId="urn:microsoft.com/office/officeart/2005/8/layout/bProcess3"/>
    <dgm:cxn modelId="{A595D31D-A040-48C3-9288-5D88DF6499DD}" type="presParOf" srcId="{63A33018-14E5-42C9-89A0-568746143E0F}" destId="{AED40564-CC65-4C84-9CD0-E0DC51DB53D7}" srcOrd="8"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190FB8D-0E8D-4E69-B5F3-8EB499414A7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02D6C81-5C67-420A-AE5E-5BC87DBD6D3E}">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Process does not have to be delayed for Parent or Carer (Best practice to contact via telephone to explain process)</a:t>
          </a:r>
        </a:p>
      </dgm:t>
    </dgm:pt>
    <dgm:pt modelId="{5C28B8DF-D817-410B-A79E-E3626CB87E55}" type="parTrans" cxnId="{B4C40940-B42A-45E6-B84D-E7F576E7B229}">
      <dgm:prSet/>
      <dgm:spPr/>
      <dgm:t>
        <a:bodyPr/>
        <a:lstStyle/>
        <a:p>
          <a:endParaRPr lang="en-GB"/>
        </a:p>
      </dgm:t>
    </dgm:pt>
    <dgm:pt modelId="{F9747248-4460-4955-85E5-1F3AE091A573}" type="sibTrans" cxnId="{B4C40940-B42A-45E6-B84D-E7F576E7B229}">
      <dgm:prSet/>
      <dgm:spPr/>
      <dgm:t>
        <a:bodyPr/>
        <a:lstStyle/>
        <a:p>
          <a:endParaRPr lang="en-GB"/>
        </a:p>
      </dgm:t>
    </dgm:pt>
    <dgm:pt modelId="{7AB2C328-0436-4819-8CFA-E56762672B3B}">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Officer to convey the young person home after delivering RA approach if parent is not in attendance </a:t>
          </a:r>
        </a:p>
      </dgm:t>
    </dgm:pt>
    <dgm:pt modelId="{95B43C1C-26A6-47CE-B308-955825DEE00E}" type="parTrans" cxnId="{E67BA7B4-1EAD-4374-BDDB-DD1452B51589}">
      <dgm:prSet/>
      <dgm:spPr/>
      <dgm:t>
        <a:bodyPr/>
        <a:lstStyle/>
        <a:p>
          <a:endParaRPr lang="en-GB"/>
        </a:p>
      </dgm:t>
    </dgm:pt>
    <dgm:pt modelId="{8841BAC4-F4CC-45B5-9973-F7FC12A8BE49}" type="sibTrans" cxnId="{E67BA7B4-1EAD-4374-BDDB-DD1452B51589}">
      <dgm:prSet/>
      <dgm:spPr/>
      <dgm:t>
        <a:bodyPr/>
        <a:lstStyle/>
        <a:p>
          <a:endParaRPr lang="en-GB"/>
        </a:p>
      </dgm:t>
    </dgm:pt>
    <dgm:pt modelId="{09218DAC-D273-4D3C-9259-1DC4908D5EA2}">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In all cases parents &amp; carers must be informed of the RA disposal (before the Officer finishes TOD)</a:t>
          </a:r>
        </a:p>
      </dgm:t>
    </dgm:pt>
    <dgm:pt modelId="{44643655-6020-410C-B033-F7728A47BFC5}" type="parTrans" cxnId="{D217CA31-DA33-4C51-92B9-47C0DECADAAF}">
      <dgm:prSet/>
      <dgm:spPr/>
      <dgm:t>
        <a:bodyPr/>
        <a:lstStyle/>
        <a:p>
          <a:endParaRPr lang="en-GB"/>
        </a:p>
      </dgm:t>
    </dgm:pt>
    <dgm:pt modelId="{0317CAD0-4977-43CB-9CE7-2D69911336F5}" type="sibTrans" cxnId="{D217CA31-DA33-4C51-92B9-47C0DECADAAF}">
      <dgm:prSet/>
      <dgm:spPr/>
      <dgm:t>
        <a:bodyPr/>
        <a:lstStyle/>
        <a:p>
          <a:endParaRPr lang="en-GB"/>
        </a:p>
      </dgm:t>
    </dgm:pt>
    <dgm:pt modelId="{48D83528-50F7-4B92-ADDD-2000BCCB8314}">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Youth Offending Teams must be notified of all RA disposals</a:t>
          </a:r>
        </a:p>
      </dgm:t>
    </dgm:pt>
    <dgm:pt modelId="{A466A0B8-1A3C-4776-B01F-85D1F5AA2996}" type="parTrans" cxnId="{16E5AF1D-1C9A-4BB5-B436-9A529EB01D8A}">
      <dgm:prSet/>
      <dgm:spPr/>
      <dgm:t>
        <a:bodyPr/>
        <a:lstStyle/>
        <a:p>
          <a:endParaRPr lang="en-GB"/>
        </a:p>
      </dgm:t>
    </dgm:pt>
    <dgm:pt modelId="{EE3C0781-87BC-4A31-95E2-61484EF1A930}" type="sibTrans" cxnId="{16E5AF1D-1C9A-4BB5-B436-9A529EB01D8A}">
      <dgm:prSet/>
      <dgm:spPr/>
      <dgm:t>
        <a:bodyPr/>
        <a:lstStyle/>
        <a:p>
          <a:endParaRPr lang="en-GB"/>
        </a:p>
      </dgm:t>
    </dgm:pt>
    <dgm:pt modelId="{AB0A8D1C-5CE3-4532-8352-E9718D495F3F}">
      <dgm:prSet phldrT="[Text]" custT="1"/>
      <dgm:spPr>
        <a:solidFill>
          <a:schemeClr val="accent1">
            <a:lumMod val="60000"/>
            <a:lumOff val="40000"/>
          </a:schemeClr>
        </a:solidFill>
        <a:ln>
          <a:solidFill>
            <a:schemeClr val="tx1"/>
          </a:solidFill>
        </a:ln>
      </dgm:spPr>
      <dgm:t>
        <a:bodyPr/>
        <a:lstStyle/>
        <a:p>
          <a:r>
            <a:rPr lang="en-GB" sz="2400" b="1" i="1" dirty="0">
              <a:solidFill>
                <a:schemeClr val="tx1"/>
              </a:solidFill>
            </a:rPr>
            <a:t>As in all cases officers must use professional judgement to decide on capacity OR vulnerability (if in doubt use other disposals or postpone to gather further information)</a:t>
          </a:r>
        </a:p>
      </dgm:t>
    </dgm:pt>
    <dgm:pt modelId="{6FAB6A54-6C0F-47E3-BED7-745AE4C05594}" type="parTrans" cxnId="{5617FF3F-F59A-4699-B03B-D6B8EEF7FB8E}">
      <dgm:prSet/>
      <dgm:spPr/>
      <dgm:t>
        <a:bodyPr/>
        <a:lstStyle/>
        <a:p>
          <a:endParaRPr lang="en-GB"/>
        </a:p>
      </dgm:t>
    </dgm:pt>
    <dgm:pt modelId="{CF5022F9-13DC-4A3F-86C1-A9FDF88484C2}" type="sibTrans" cxnId="{5617FF3F-F59A-4699-B03B-D6B8EEF7FB8E}">
      <dgm:prSet/>
      <dgm:spPr/>
      <dgm:t>
        <a:bodyPr/>
        <a:lstStyle/>
        <a:p>
          <a:endParaRPr lang="en-GB"/>
        </a:p>
      </dgm:t>
    </dgm:pt>
    <dgm:pt modelId="{4875F02D-3F31-46E2-9D13-86F84AF6A00B}" type="pres">
      <dgm:prSet presAssocID="{C190FB8D-0E8D-4E69-B5F3-8EB499414A78}" presName="diagram" presStyleCnt="0">
        <dgm:presLayoutVars>
          <dgm:dir/>
          <dgm:resizeHandles val="exact"/>
        </dgm:presLayoutVars>
      </dgm:prSet>
      <dgm:spPr/>
    </dgm:pt>
    <dgm:pt modelId="{332815AE-AC28-48AB-9930-7170C6F6B626}" type="pres">
      <dgm:prSet presAssocID="{602D6C81-5C67-420A-AE5E-5BC87DBD6D3E}" presName="node" presStyleLbl="node1" presStyleIdx="0" presStyleCnt="5">
        <dgm:presLayoutVars>
          <dgm:bulletEnabled val="1"/>
        </dgm:presLayoutVars>
      </dgm:prSet>
      <dgm:spPr/>
    </dgm:pt>
    <dgm:pt modelId="{4695F31F-4F68-4829-BBF8-848C71D4B441}" type="pres">
      <dgm:prSet presAssocID="{F9747248-4460-4955-85E5-1F3AE091A573}" presName="sibTrans" presStyleCnt="0"/>
      <dgm:spPr/>
    </dgm:pt>
    <dgm:pt modelId="{05E5A965-4174-411D-8A1F-67CB4A1EACB5}" type="pres">
      <dgm:prSet presAssocID="{7AB2C328-0436-4819-8CFA-E56762672B3B}" presName="node" presStyleLbl="node1" presStyleIdx="1" presStyleCnt="5">
        <dgm:presLayoutVars>
          <dgm:bulletEnabled val="1"/>
        </dgm:presLayoutVars>
      </dgm:prSet>
      <dgm:spPr/>
    </dgm:pt>
    <dgm:pt modelId="{848C80BC-6171-4AAC-AD43-71E9B36B95BE}" type="pres">
      <dgm:prSet presAssocID="{8841BAC4-F4CC-45B5-9973-F7FC12A8BE49}" presName="sibTrans" presStyleCnt="0"/>
      <dgm:spPr/>
    </dgm:pt>
    <dgm:pt modelId="{8587BDF6-B499-47C0-BD53-64B5B7AADB87}" type="pres">
      <dgm:prSet presAssocID="{09218DAC-D273-4D3C-9259-1DC4908D5EA2}" presName="node" presStyleLbl="node1" presStyleIdx="2" presStyleCnt="5">
        <dgm:presLayoutVars>
          <dgm:bulletEnabled val="1"/>
        </dgm:presLayoutVars>
      </dgm:prSet>
      <dgm:spPr/>
    </dgm:pt>
    <dgm:pt modelId="{97DA581A-F1C1-4B56-86B8-C064461F1E3F}" type="pres">
      <dgm:prSet presAssocID="{0317CAD0-4977-43CB-9CE7-2D69911336F5}" presName="sibTrans" presStyleCnt="0"/>
      <dgm:spPr/>
    </dgm:pt>
    <dgm:pt modelId="{92DA9825-64CE-43D0-91F8-B204D85AE9D3}" type="pres">
      <dgm:prSet presAssocID="{48D83528-50F7-4B92-ADDD-2000BCCB8314}" presName="node" presStyleLbl="node1" presStyleIdx="3" presStyleCnt="5" custScaleX="124534">
        <dgm:presLayoutVars>
          <dgm:bulletEnabled val="1"/>
        </dgm:presLayoutVars>
      </dgm:prSet>
      <dgm:spPr/>
    </dgm:pt>
    <dgm:pt modelId="{787CC616-B838-49F8-96C0-B281B02E2BE3}" type="pres">
      <dgm:prSet presAssocID="{EE3C0781-87BC-4A31-95E2-61484EF1A930}" presName="sibTrans" presStyleCnt="0"/>
      <dgm:spPr/>
    </dgm:pt>
    <dgm:pt modelId="{55CEAAA0-E0C9-439F-BDB3-8191F2321F5E}" type="pres">
      <dgm:prSet presAssocID="{AB0A8D1C-5CE3-4532-8352-E9718D495F3F}" presName="node" presStyleLbl="node1" presStyleIdx="4" presStyleCnt="5" custScaleX="129091">
        <dgm:presLayoutVars>
          <dgm:bulletEnabled val="1"/>
        </dgm:presLayoutVars>
      </dgm:prSet>
      <dgm:spPr/>
    </dgm:pt>
  </dgm:ptLst>
  <dgm:cxnLst>
    <dgm:cxn modelId="{16E5AF1D-1C9A-4BB5-B436-9A529EB01D8A}" srcId="{C190FB8D-0E8D-4E69-B5F3-8EB499414A78}" destId="{48D83528-50F7-4B92-ADDD-2000BCCB8314}" srcOrd="3" destOrd="0" parTransId="{A466A0B8-1A3C-4776-B01F-85D1F5AA2996}" sibTransId="{EE3C0781-87BC-4A31-95E2-61484EF1A930}"/>
    <dgm:cxn modelId="{D217CA31-DA33-4C51-92B9-47C0DECADAAF}" srcId="{C190FB8D-0E8D-4E69-B5F3-8EB499414A78}" destId="{09218DAC-D273-4D3C-9259-1DC4908D5EA2}" srcOrd="2" destOrd="0" parTransId="{44643655-6020-410C-B033-F7728A47BFC5}" sibTransId="{0317CAD0-4977-43CB-9CE7-2D69911336F5}"/>
    <dgm:cxn modelId="{5617FF3F-F59A-4699-B03B-D6B8EEF7FB8E}" srcId="{C190FB8D-0E8D-4E69-B5F3-8EB499414A78}" destId="{AB0A8D1C-5CE3-4532-8352-E9718D495F3F}" srcOrd="4" destOrd="0" parTransId="{6FAB6A54-6C0F-47E3-BED7-745AE4C05594}" sibTransId="{CF5022F9-13DC-4A3F-86C1-A9FDF88484C2}"/>
    <dgm:cxn modelId="{B4C40940-B42A-45E6-B84D-E7F576E7B229}" srcId="{C190FB8D-0E8D-4E69-B5F3-8EB499414A78}" destId="{602D6C81-5C67-420A-AE5E-5BC87DBD6D3E}" srcOrd="0" destOrd="0" parTransId="{5C28B8DF-D817-410B-A79E-E3626CB87E55}" sibTransId="{F9747248-4460-4955-85E5-1F3AE091A573}"/>
    <dgm:cxn modelId="{1B06A5A4-3723-4E49-A98B-07E9C0597E24}" type="presOf" srcId="{602D6C81-5C67-420A-AE5E-5BC87DBD6D3E}" destId="{332815AE-AC28-48AB-9930-7170C6F6B626}" srcOrd="0" destOrd="0" presId="urn:microsoft.com/office/officeart/2005/8/layout/default"/>
    <dgm:cxn modelId="{562207A8-0147-4248-A60A-D1B0CF1B4B6C}" type="presOf" srcId="{AB0A8D1C-5CE3-4532-8352-E9718D495F3F}" destId="{55CEAAA0-E0C9-439F-BDB3-8191F2321F5E}" srcOrd="0" destOrd="0" presId="urn:microsoft.com/office/officeart/2005/8/layout/default"/>
    <dgm:cxn modelId="{E67BA7B4-1EAD-4374-BDDB-DD1452B51589}" srcId="{C190FB8D-0E8D-4E69-B5F3-8EB499414A78}" destId="{7AB2C328-0436-4819-8CFA-E56762672B3B}" srcOrd="1" destOrd="0" parTransId="{95B43C1C-26A6-47CE-B308-955825DEE00E}" sibTransId="{8841BAC4-F4CC-45B5-9973-F7FC12A8BE49}"/>
    <dgm:cxn modelId="{B15FCEB6-1E64-4800-8F57-A6B0E8C1EF54}" type="presOf" srcId="{09218DAC-D273-4D3C-9259-1DC4908D5EA2}" destId="{8587BDF6-B499-47C0-BD53-64B5B7AADB87}" srcOrd="0" destOrd="0" presId="urn:microsoft.com/office/officeart/2005/8/layout/default"/>
    <dgm:cxn modelId="{CD2AB1B7-BAE2-4284-9328-29628DFC9DA4}" type="presOf" srcId="{7AB2C328-0436-4819-8CFA-E56762672B3B}" destId="{05E5A965-4174-411D-8A1F-67CB4A1EACB5}" srcOrd="0" destOrd="0" presId="urn:microsoft.com/office/officeart/2005/8/layout/default"/>
    <dgm:cxn modelId="{0E73F7D1-25CE-42DF-A00A-F7B88C04C8BB}" type="presOf" srcId="{48D83528-50F7-4B92-ADDD-2000BCCB8314}" destId="{92DA9825-64CE-43D0-91F8-B204D85AE9D3}" srcOrd="0" destOrd="0" presId="urn:microsoft.com/office/officeart/2005/8/layout/default"/>
    <dgm:cxn modelId="{40E871DF-D69E-4CFD-B913-ECC29EB36565}" type="presOf" srcId="{C190FB8D-0E8D-4E69-B5F3-8EB499414A78}" destId="{4875F02D-3F31-46E2-9D13-86F84AF6A00B}" srcOrd="0" destOrd="0" presId="urn:microsoft.com/office/officeart/2005/8/layout/default"/>
    <dgm:cxn modelId="{3EF2C622-33D4-49E7-892C-4701F0F73527}" type="presParOf" srcId="{4875F02D-3F31-46E2-9D13-86F84AF6A00B}" destId="{332815AE-AC28-48AB-9930-7170C6F6B626}" srcOrd="0" destOrd="0" presId="urn:microsoft.com/office/officeart/2005/8/layout/default"/>
    <dgm:cxn modelId="{6EF1D656-9FEA-41FE-BFDD-40364DF37F96}" type="presParOf" srcId="{4875F02D-3F31-46E2-9D13-86F84AF6A00B}" destId="{4695F31F-4F68-4829-BBF8-848C71D4B441}" srcOrd="1" destOrd="0" presId="urn:microsoft.com/office/officeart/2005/8/layout/default"/>
    <dgm:cxn modelId="{EAB267B5-971A-4BF0-90D3-2DB63935398D}" type="presParOf" srcId="{4875F02D-3F31-46E2-9D13-86F84AF6A00B}" destId="{05E5A965-4174-411D-8A1F-67CB4A1EACB5}" srcOrd="2" destOrd="0" presId="urn:microsoft.com/office/officeart/2005/8/layout/default"/>
    <dgm:cxn modelId="{B545C71A-6308-49B8-A894-355FDBAB15A1}" type="presParOf" srcId="{4875F02D-3F31-46E2-9D13-86F84AF6A00B}" destId="{848C80BC-6171-4AAC-AD43-71E9B36B95BE}" srcOrd="3" destOrd="0" presId="urn:microsoft.com/office/officeart/2005/8/layout/default"/>
    <dgm:cxn modelId="{71D51511-CC0C-4E85-85E2-6F9467532F96}" type="presParOf" srcId="{4875F02D-3F31-46E2-9D13-86F84AF6A00B}" destId="{8587BDF6-B499-47C0-BD53-64B5B7AADB87}" srcOrd="4" destOrd="0" presId="urn:microsoft.com/office/officeart/2005/8/layout/default"/>
    <dgm:cxn modelId="{22D5256D-76A9-4C73-84CD-4E968ACC58EC}" type="presParOf" srcId="{4875F02D-3F31-46E2-9D13-86F84AF6A00B}" destId="{97DA581A-F1C1-4B56-86B8-C064461F1E3F}" srcOrd="5" destOrd="0" presId="urn:microsoft.com/office/officeart/2005/8/layout/default"/>
    <dgm:cxn modelId="{1EFEB8A9-C05F-4885-825F-55BE3DCDA53E}" type="presParOf" srcId="{4875F02D-3F31-46E2-9D13-86F84AF6A00B}" destId="{92DA9825-64CE-43D0-91F8-B204D85AE9D3}" srcOrd="6" destOrd="0" presId="urn:microsoft.com/office/officeart/2005/8/layout/default"/>
    <dgm:cxn modelId="{4911B598-BD26-4136-B776-EEDFB816D4E6}" type="presParOf" srcId="{4875F02D-3F31-46E2-9D13-86F84AF6A00B}" destId="{787CC616-B838-49F8-96C0-B281B02E2BE3}" srcOrd="7" destOrd="0" presId="urn:microsoft.com/office/officeart/2005/8/layout/default"/>
    <dgm:cxn modelId="{17DC05BB-CE8D-4417-81E7-00F10C985F2C}" type="presParOf" srcId="{4875F02D-3F31-46E2-9D13-86F84AF6A00B}" destId="{55CEAAA0-E0C9-439F-BDB3-8191F2321F5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EABB1DD-8237-410E-82FF-B4AA1AE31D8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C658B2A9-B4F8-45B4-A98F-0BFBACEBFC63}">
      <dgm:prSet phldrT="[Text]" custT="1"/>
      <dgm:spPr>
        <a:solidFill>
          <a:schemeClr val="bg1">
            <a:lumMod val="85000"/>
          </a:schemeClr>
        </a:solidFill>
        <a:ln>
          <a:solidFill>
            <a:schemeClr val="tx1"/>
          </a:solidFill>
        </a:ln>
      </dgm:spPr>
      <dgm:t>
        <a:bodyPr/>
        <a:lstStyle/>
        <a:p>
          <a:r>
            <a:rPr lang="en-GB" sz="2400" dirty="0">
              <a:solidFill>
                <a:schemeClr val="tx1"/>
              </a:solidFill>
            </a:rPr>
            <a:t>RA principles can be used to bring about understanding to the child</a:t>
          </a:r>
        </a:p>
      </dgm:t>
    </dgm:pt>
    <dgm:pt modelId="{C15CA2F8-FAF3-448A-93B7-3333B4E0108C}" type="parTrans" cxnId="{5F3CD6E2-303F-4332-9212-A29A71951C69}">
      <dgm:prSet/>
      <dgm:spPr/>
      <dgm:t>
        <a:bodyPr/>
        <a:lstStyle/>
        <a:p>
          <a:endParaRPr lang="en-GB"/>
        </a:p>
      </dgm:t>
    </dgm:pt>
    <dgm:pt modelId="{53ECA642-57C6-4708-9630-89C6075BA68F}" type="sibTrans" cxnId="{5F3CD6E2-303F-4332-9212-A29A71951C69}">
      <dgm:prSet/>
      <dgm:spPr>
        <a:solidFill>
          <a:schemeClr val="accent1">
            <a:lumMod val="50000"/>
          </a:schemeClr>
        </a:solidFill>
      </dgm:spPr>
      <dgm:t>
        <a:bodyPr/>
        <a:lstStyle/>
        <a:p>
          <a:endParaRPr lang="en-GB"/>
        </a:p>
      </dgm:t>
    </dgm:pt>
    <dgm:pt modelId="{01453904-D704-4AFC-9512-13C0CDA3A8A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Consider capacity &amp; understanding</a:t>
          </a:r>
        </a:p>
      </dgm:t>
    </dgm:pt>
    <dgm:pt modelId="{9615CFEB-DDEA-4FA1-8F22-AF618AFC2E89}" type="parTrans" cxnId="{10792B14-B2A1-452A-B82E-4B37DDB44B09}">
      <dgm:prSet/>
      <dgm:spPr/>
      <dgm:t>
        <a:bodyPr/>
        <a:lstStyle/>
        <a:p>
          <a:endParaRPr lang="en-GB"/>
        </a:p>
      </dgm:t>
    </dgm:pt>
    <dgm:pt modelId="{AF3B7A1F-A358-44D1-A832-B26B60DE73E3}" type="sibTrans" cxnId="{10792B14-B2A1-452A-B82E-4B37DDB44B09}">
      <dgm:prSet/>
      <dgm:spPr>
        <a:solidFill>
          <a:schemeClr val="accent1">
            <a:lumMod val="50000"/>
          </a:schemeClr>
        </a:solidFill>
      </dgm:spPr>
      <dgm:t>
        <a:bodyPr/>
        <a:lstStyle/>
        <a:p>
          <a:endParaRPr lang="en-GB"/>
        </a:p>
      </dgm:t>
    </dgm:pt>
    <dgm:pt modelId="{5E7EB0DF-22EE-43B0-B0AE-C27B45A15850}">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Always parent/ appropriate adult in attendance</a:t>
          </a:r>
        </a:p>
      </dgm:t>
    </dgm:pt>
    <dgm:pt modelId="{AB42A526-0466-44F8-9F0F-7E09C38042AC}" type="parTrans" cxnId="{312AF4C5-9F72-4540-9A57-714D70FDDAEC}">
      <dgm:prSet/>
      <dgm:spPr/>
      <dgm:t>
        <a:bodyPr/>
        <a:lstStyle/>
        <a:p>
          <a:endParaRPr lang="en-GB"/>
        </a:p>
      </dgm:t>
    </dgm:pt>
    <dgm:pt modelId="{D6CADF29-DC45-4F73-BF41-166DA35982F1}" type="sibTrans" cxnId="{312AF4C5-9F72-4540-9A57-714D70FDDAEC}">
      <dgm:prSet/>
      <dgm:spPr>
        <a:solidFill>
          <a:schemeClr val="accent1">
            <a:lumMod val="50000"/>
          </a:schemeClr>
        </a:solidFill>
        <a:ln>
          <a:solidFill>
            <a:schemeClr val="tx1"/>
          </a:solidFill>
        </a:ln>
      </dgm:spPr>
      <dgm:t>
        <a:bodyPr/>
        <a:lstStyle/>
        <a:p>
          <a:endParaRPr lang="en-GB"/>
        </a:p>
      </dgm:t>
    </dgm:pt>
    <dgm:pt modelId="{171C4A46-5BFB-4192-B447-6A4852181D86}">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Use child appropriate language</a:t>
          </a:r>
        </a:p>
      </dgm:t>
    </dgm:pt>
    <dgm:pt modelId="{FA5E64BA-CC5A-4586-B234-2A1AD23DD88E}" type="parTrans" cxnId="{43FAF9E6-9D4B-4D76-B95F-44F4D6BEBA67}">
      <dgm:prSet/>
      <dgm:spPr/>
      <dgm:t>
        <a:bodyPr/>
        <a:lstStyle/>
        <a:p>
          <a:endParaRPr lang="en-GB"/>
        </a:p>
      </dgm:t>
    </dgm:pt>
    <dgm:pt modelId="{7427F911-FE31-42C8-B03C-61981F43CDB0}" type="sibTrans" cxnId="{43FAF9E6-9D4B-4D76-B95F-44F4D6BEBA67}">
      <dgm:prSet/>
      <dgm:spPr/>
      <dgm:t>
        <a:bodyPr/>
        <a:lstStyle/>
        <a:p>
          <a:endParaRPr lang="en-GB"/>
        </a:p>
      </dgm:t>
    </dgm:pt>
    <dgm:pt modelId="{A96AC7DE-50CC-4A93-9A4F-968BC03A9C41}" type="pres">
      <dgm:prSet presAssocID="{8EABB1DD-8237-410E-82FF-B4AA1AE31D8E}" presName="diagram" presStyleCnt="0">
        <dgm:presLayoutVars>
          <dgm:dir/>
          <dgm:resizeHandles val="exact"/>
        </dgm:presLayoutVars>
      </dgm:prSet>
      <dgm:spPr/>
    </dgm:pt>
    <dgm:pt modelId="{A2B66C8D-1322-4A02-A61F-4E41F58ACD77}" type="pres">
      <dgm:prSet presAssocID="{C658B2A9-B4F8-45B4-A98F-0BFBACEBFC63}" presName="node" presStyleLbl="node1" presStyleIdx="0" presStyleCnt="4" custScaleX="137944">
        <dgm:presLayoutVars>
          <dgm:bulletEnabled val="1"/>
        </dgm:presLayoutVars>
      </dgm:prSet>
      <dgm:spPr/>
    </dgm:pt>
    <dgm:pt modelId="{E7FB04A7-377C-43EE-9C96-C0CBB5A99370}" type="pres">
      <dgm:prSet presAssocID="{53ECA642-57C6-4708-9630-89C6075BA68F}" presName="sibTrans" presStyleLbl="sibTrans2D1" presStyleIdx="0" presStyleCnt="3"/>
      <dgm:spPr/>
    </dgm:pt>
    <dgm:pt modelId="{80BE63F1-DDFA-49B4-BDEF-68110BE698A8}" type="pres">
      <dgm:prSet presAssocID="{53ECA642-57C6-4708-9630-89C6075BA68F}" presName="connectorText" presStyleLbl="sibTrans2D1" presStyleIdx="0" presStyleCnt="3"/>
      <dgm:spPr/>
    </dgm:pt>
    <dgm:pt modelId="{218BD652-CFF7-4315-9832-E175209E163C}" type="pres">
      <dgm:prSet presAssocID="{01453904-D704-4AFC-9512-13C0CDA3A8A9}" presName="node" presStyleLbl="node1" presStyleIdx="1" presStyleCnt="4" custScaleX="144245">
        <dgm:presLayoutVars>
          <dgm:bulletEnabled val="1"/>
        </dgm:presLayoutVars>
      </dgm:prSet>
      <dgm:spPr/>
    </dgm:pt>
    <dgm:pt modelId="{A0DE0472-2BCC-4885-BAFE-EAD6AF113772}" type="pres">
      <dgm:prSet presAssocID="{AF3B7A1F-A358-44D1-A832-B26B60DE73E3}" presName="sibTrans" presStyleLbl="sibTrans2D1" presStyleIdx="1" presStyleCnt="3"/>
      <dgm:spPr/>
    </dgm:pt>
    <dgm:pt modelId="{7AD1D51D-3608-4CBC-A2C2-361A412A635D}" type="pres">
      <dgm:prSet presAssocID="{AF3B7A1F-A358-44D1-A832-B26B60DE73E3}" presName="connectorText" presStyleLbl="sibTrans2D1" presStyleIdx="1" presStyleCnt="3"/>
      <dgm:spPr/>
    </dgm:pt>
    <dgm:pt modelId="{035B06A6-F1D6-4792-929E-C25BB8EFCA04}" type="pres">
      <dgm:prSet presAssocID="{5E7EB0DF-22EE-43B0-B0AE-C27B45A15850}" presName="node" presStyleLbl="node1" presStyleIdx="2" presStyleCnt="4" custScaleX="145216">
        <dgm:presLayoutVars>
          <dgm:bulletEnabled val="1"/>
        </dgm:presLayoutVars>
      </dgm:prSet>
      <dgm:spPr/>
    </dgm:pt>
    <dgm:pt modelId="{593D00BC-F7C0-4C22-9C9B-985BC7FFDB72}" type="pres">
      <dgm:prSet presAssocID="{D6CADF29-DC45-4F73-BF41-166DA35982F1}" presName="sibTrans" presStyleLbl="sibTrans2D1" presStyleIdx="2" presStyleCnt="3"/>
      <dgm:spPr/>
    </dgm:pt>
    <dgm:pt modelId="{371A2EFF-39C3-4F3C-B563-D523272EDAE7}" type="pres">
      <dgm:prSet presAssocID="{D6CADF29-DC45-4F73-BF41-166DA35982F1}" presName="connectorText" presStyleLbl="sibTrans2D1" presStyleIdx="2" presStyleCnt="3"/>
      <dgm:spPr/>
    </dgm:pt>
    <dgm:pt modelId="{52B8C7EB-FFDA-4A26-ADE0-91599D4BE057}" type="pres">
      <dgm:prSet presAssocID="{171C4A46-5BFB-4192-B447-6A4852181D86}" presName="node" presStyleLbl="node1" presStyleIdx="3" presStyleCnt="4" custScaleX="136154">
        <dgm:presLayoutVars>
          <dgm:bulletEnabled val="1"/>
        </dgm:presLayoutVars>
      </dgm:prSet>
      <dgm:spPr/>
    </dgm:pt>
  </dgm:ptLst>
  <dgm:cxnLst>
    <dgm:cxn modelId="{C9AF0E01-83F3-425B-A825-A7CF9F2019E1}" type="presOf" srcId="{C658B2A9-B4F8-45B4-A98F-0BFBACEBFC63}" destId="{A2B66C8D-1322-4A02-A61F-4E41F58ACD77}" srcOrd="0" destOrd="0" presId="urn:microsoft.com/office/officeart/2005/8/layout/process5"/>
    <dgm:cxn modelId="{10792B14-B2A1-452A-B82E-4B37DDB44B09}" srcId="{8EABB1DD-8237-410E-82FF-B4AA1AE31D8E}" destId="{01453904-D704-4AFC-9512-13C0CDA3A8A9}" srcOrd="1" destOrd="0" parTransId="{9615CFEB-DDEA-4FA1-8F22-AF618AFC2E89}" sibTransId="{AF3B7A1F-A358-44D1-A832-B26B60DE73E3}"/>
    <dgm:cxn modelId="{DD2DAB61-7CC0-4164-8987-6772D0BFE809}" type="presOf" srcId="{8EABB1DD-8237-410E-82FF-B4AA1AE31D8E}" destId="{A96AC7DE-50CC-4A93-9A4F-968BC03A9C41}" srcOrd="0" destOrd="0" presId="urn:microsoft.com/office/officeart/2005/8/layout/process5"/>
    <dgm:cxn modelId="{095D7849-1AF7-4D10-8014-A269958B4ACC}" type="presOf" srcId="{171C4A46-5BFB-4192-B447-6A4852181D86}" destId="{52B8C7EB-FFDA-4A26-ADE0-91599D4BE057}" srcOrd="0" destOrd="0" presId="urn:microsoft.com/office/officeart/2005/8/layout/process5"/>
    <dgm:cxn modelId="{A0C8AF77-486E-4954-8DF2-94359C2FAEA0}" type="presOf" srcId="{D6CADF29-DC45-4F73-BF41-166DA35982F1}" destId="{593D00BC-F7C0-4C22-9C9B-985BC7FFDB72}" srcOrd="0" destOrd="0" presId="urn:microsoft.com/office/officeart/2005/8/layout/process5"/>
    <dgm:cxn modelId="{9BF7F17E-3330-4DA6-B7BE-EB7D52FE2F6C}" type="presOf" srcId="{5E7EB0DF-22EE-43B0-B0AE-C27B45A15850}" destId="{035B06A6-F1D6-4792-929E-C25BB8EFCA04}" srcOrd="0" destOrd="0" presId="urn:microsoft.com/office/officeart/2005/8/layout/process5"/>
    <dgm:cxn modelId="{C213D78E-DDC5-4435-A80A-E87A20640F36}" type="presOf" srcId="{53ECA642-57C6-4708-9630-89C6075BA68F}" destId="{80BE63F1-DDFA-49B4-BDEF-68110BE698A8}" srcOrd="1" destOrd="0" presId="urn:microsoft.com/office/officeart/2005/8/layout/process5"/>
    <dgm:cxn modelId="{CBDDBF9A-6883-4BA0-BADF-8918D2ED89BA}" type="presOf" srcId="{53ECA642-57C6-4708-9630-89C6075BA68F}" destId="{E7FB04A7-377C-43EE-9C96-C0CBB5A99370}" srcOrd="0" destOrd="0" presId="urn:microsoft.com/office/officeart/2005/8/layout/process5"/>
    <dgm:cxn modelId="{9D9A4A9E-984A-40A3-86C8-DD5416627849}" type="presOf" srcId="{D6CADF29-DC45-4F73-BF41-166DA35982F1}" destId="{371A2EFF-39C3-4F3C-B563-D523272EDAE7}" srcOrd="1" destOrd="0" presId="urn:microsoft.com/office/officeart/2005/8/layout/process5"/>
    <dgm:cxn modelId="{DD6C09AE-EF24-4BF4-9CE1-6C248612D53F}" type="presOf" srcId="{AF3B7A1F-A358-44D1-A832-B26B60DE73E3}" destId="{A0DE0472-2BCC-4885-BAFE-EAD6AF113772}" srcOrd="0" destOrd="0" presId="urn:microsoft.com/office/officeart/2005/8/layout/process5"/>
    <dgm:cxn modelId="{59E236C2-2E8C-46D7-8044-A39DD08FC9A6}" type="presOf" srcId="{AF3B7A1F-A358-44D1-A832-B26B60DE73E3}" destId="{7AD1D51D-3608-4CBC-A2C2-361A412A635D}" srcOrd="1" destOrd="0" presId="urn:microsoft.com/office/officeart/2005/8/layout/process5"/>
    <dgm:cxn modelId="{312AF4C5-9F72-4540-9A57-714D70FDDAEC}" srcId="{8EABB1DD-8237-410E-82FF-B4AA1AE31D8E}" destId="{5E7EB0DF-22EE-43B0-B0AE-C27B45A15850}" srcOrd="2" destOrd="0" parTransId="{AB42A526-0466-44F8-9F0F-7E09C38042AC}" sibTransId="{D6CADF29-DC45-4F73-BF41-166DA35982F1}"/>
    <dgm:cxn modelId="{DBA484CC-6101-49E4-99A4-3253C1F71762}" type="presOf" srcId="{01453904-D704-4AFC-9512-13C0CDA3A8A9}" destId="{218BD652-CFF7-4315-9832-E175209E163C}" srcOrd="0" destOrd="0" presId="urn:microsoft.com/office/officeart/2005/8/layout/process5"/>
    <dgm:cxn modelId="{5F3CD6E2-303F-4332-9212-A29A71951C69}" srcId="{8EABB1DD-8237-410E-82FF-B4AA1AE31D8E}" destId="{C658B2A9-B4F8-45B4-A98F-0BFBACEBFC63}" srcOrd="0" destOrd="0" parTransId="{C15CA2F8-FAF3-448A-93B7-3333B4E0108C}" sibTransId="{53ECA642-57C6-4708-9630-89C6075BA68F}"/>
    <dgm:cxn modelId="{43FAF9E6-9D4B-4D76-B95F-44F4D6BEBA67}" srcId="{8EABB1DD-8237-410E-82FF-B4AA1AE31D8E}" destId="{171C4A46-5BFB-4192-B447-6A4852181D86}" srcOrd="3" destOrd="0" parTransId="{FA5E64BA-CC5A-4586-B234-2A1AD23DD88E}" sibTransId="{7427F911-FE31-42C8-B03C-61981F43CDB0}"/>
    <dgm:cxn modelId="{E58470AC-FCB4-4917-8853-F5389198C0C5}" type="presParOf" srcId="{A96AC7DE-50CC-4A93-9A4F-968BC03A9C41}" destId="{A2B66C8D-1322-4A02-A61F-4E41F58ACD77}" srcOrd="0" destOrd="0" presId="urn:microsoft.com/office/officeart/2005/8/layout/process5"/>
    <dgm:cxn modelId="{CB98B47C-EF23-4D02-B290-58EFB029426D}" type="presParOf" srcId="{A96AC7DE-50CC-4A93-9A4F-968BC03A9C41}" destId="{E7FB04A7-377C-43EE-9C96-C0CBB5A99370}" srcOrd="1" destOrd="0" presId="urn:microsoft.com/office/officeart/2005/8/layout/process5"/>
    <dgm:cxn modelId="{12201791-58AF-49C1-ABA0-BFF021126079}" type="presParOf" srcId="{E7FB04A7-377C-43EE-9C96-C0CBB5A99370}" destId="{80BE63F1-DDFA-49B4-BDEF-68110BE698A8}" srcOrd="0" destOrd="0" presId="urn:microsoft.com/office/officeart/2005/8/layout/process5"/>
    <dgm:cxn modelId="{0FB4FCED-85CF-48B4-AAD0-02D158C3C787}" type="presParOf" srcId="{A96AC7DE-50CC-4A93-9A4F-968BC03A9C41}" destId="{218BD652-CFF7-4315-9832-E175209E163C}" srcOrd="2" destOrd="0" presId="urn:microsoft.com/office/officeart/2005/8/layout/process5"/>
    <dgm:cxn modelId="{508502D7-CF93-4233-8E85-8B2A4B93FFF1}" type="presParOf" srcId="{A96AC7DE-50CC-4A93-9A4F-968BC03A9C41}" destId="{A0DE0472-2BCC-4885-BAFE-EAD6AF113772}" srcOrd="3" destOrd="0" presId="urn:microsoft.com/office/officeart/2005/8/layout/process5"/>
    <dgm:cxn modelId="{9AC34217-087A-4CC5-B437-94F6D2A8490F}" type="presParOf" srcId="{A0DE0472-2BCC-4885-BAFE-EAD6AF113772}" destId="{7AD1D51D-3608-4CBC-A2C2-361A412A635D}" srcOrd="0" destOrd="0" presId="urn:microsoft.com/office/officeart/2005/8/layout/process5"/>
    <dgm:cxn modelId="{04222CBB-A5A4-4664-BD45-32802F018BB9}" type="presParOf" srcId="{A96AC7DE-50CC-4A93-9A4F-968BC03A9C41}" destId="{035B06A6-F1D6-4792-929E-C25BB8EFCA04}" srcOrd="4" destOrd="0" presId="urn:microsoft.com/office/officeart/2005/8/layout/process5"/>
    <dgm:cxn modelId="{C3252B3D-CA99-455E-97A4-5B6D213360F8}" type="presParOf" srcId="{A96AC7DE-50CC-4A93-9A4F-968BC03A9C41}" destId="{593D00BC-F7C0-4C22-9C9B-985BC7FFDB72}" srcOrd="5" destOrd="0" presId="urn:microsoft.com/office/officeart/2005/8/layout/process5"/>
    <dgm:cxn modelId="{E0F4BC15-5C87-47BD-A8A0-10AE050DF539}" type="presParOf" srcId="{593D00BC-F7C0-4C22-9C9B-985BC7FFDB72}" destId="{371A2EFF-39C3-4F3C-B563-D523272EDAE7}" srcOrd="0" destOrd="0" presId="urn:microsoft.com/office/officeart/2005/8/layout/process5"/>
    <dgm:cxn modelId="{5E29888C-B20C-4427-859E-CAD20CC75A9F}" type="presParOf" srcId="{A96AC7DE-50CC-4A93-9A4F-968BC03A9C41}" destId="{52B8C7EB-FFDA-4A26-ADE0-91599D4BE057}"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5CD89A4-7BDB-450D-B37E-3261572BC7E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D6119C3-F851-4B98-98C3-64E976701032}">
      <dgm:prSet phldrT="[Text]" custT="1"/>
      <dgm:spPr>
        <a:solidFill>
          <a:schemeClr val="bg2">
            <a:lumMod val="75000"/>
          </a:schemeClr>
        </a:solidFill>
        <a:ln>
          <a:solidFill>
            <a:schemeClr val="tx1"/>
          </a:solidFill>
        </a:ln>
      </dgm:spPr>
      <dgm:t>
        <a:bodyPr/>
        <a:lstStyle/>
        <a:p>
          <a:r>
            <a:rPr lang="en-GB" sz="2400" dirty="0">
              <a:solidFill>
                <a:schemeClr val="tx1"/>
              </a:solidFill>
            </a:rPr>
            <a:t>Always consult parent/ carer &amp; obtain agreement to proceed with RA</a:t>
          </a:r>
        </a:p>
      </dgm:t>
    </dgm:pt>
    <dgm:pt modelId="{AB4A1C33-3EEC-4EA5-A4C2-2A9FF04BBECF}" type="parTrans" cxnId="{B514B8CC-2CBA-44BC-B212-21876C7080E1}">
      <dgm:prSet/>
      <dgm:spPr/>
      <dgm:t>
        <a:bodyPr/>
        <a:lstStyle/>
        <a:p>
          <a:endParaRPr lang="en-GB"/>
        </a:p>
      </dgm:t>
    </dgm:pt>
    <dgm:pt modelId="{24994FD3-AD52-4EF2-B697-87F831A41E35}" type="sibTrans" cxnId="{B514B8CC-2CBA-44BC-B212-21876C7080E1}">
      <dgm:prSet/>
      <dgm:spPr/>
      <dgm:t>
        <a:bodyPr/>
        <a:lstStyle/>
        <a:p>
          <a:endParaRPr lang="en-GB"/>
        </a:p>
      </dgm:t>
    </dgm:pt>
    <dgm:pt modelId="{7B5A65D3-0528-4F61-8E6D-B143D3875709}">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Always convey home to care of parent/ carer</a:t>
          </a:r>
        </a:p>
      </dgm:t>
    </dgm:pt>
    <dgm:pt modelId="{D5FC2ECC-C2DC-41D4-8297-0E831CCEAF23}" type="parTrans" cxnId="{36101115-93E3-4CB3-B29B-A4BC7B4F48C8}">
      <dgm:prSet/>
      <dgm:spPr/>
      <dgm:t>
        <a:bodyPr/>
        <a:lstStyle/>
        <a:p>
          <a:endParaRPr lang="en-GB"/>
        </a:p>
      </dgm:t>
    </dgm:pt>
    <dgm:pt modelId="{7EE92F51-B809-4B21-9F96-AB993100BF30}" type="sibTrans" cxnId="{36101115-93E3-4CB3-B29B-A4BC7B4F48C8}">
      <dgm:prSet/>
      <dgm:spPr/>
      <dgm:t>
        <a:bodyPr/>
        <a:lstStyle/>
        <a:p>
          <a:endParaRPr lang="en-GB"/>
        </a:p>
      </dgm:t>
    </dgm:pt>
    <dgm:pt modelId="{BEA18490-79CE-4CDD-94A4-16715639BC42}">
      <dgm:prSet phldrT="[Text]" custT="1"/>
      <dgm:spPr>
        <a:solidFill>
          <a:schemeClr val="tx2">
            <a:lumMod val="20000"/>
            <a:lumOff val="80000"/>
          </a:schemeClr>
        </a:solidFill>
        <a:ln>
          <a:solidFill>
            <a:schemeClr val="tx1"/>
          </a:solidFill>
        </a:ln>
      </dgm:spPr>
      <dgm:t>
        <a:bodyPr/>
        <a:lstStyle/>
        <a:p>
          <a:r>
            <a:rPr lang="en-GB" sz="2400" b="1" i="1" dirty="0">
              <a:solidFill>
                <a:schemeClr val="tx1"/>
              </a:solidFill>
            </a:rPr>
            <a:t>Any doubt on capacity or vulnerability consider alternative disposal for offender</a:t>
          </a:r>
        </a:p>
      </dgm:t>
    </dgm:pt>
    <dgm:pt modelId="{CD78255D-3197-4FA8-906D-D5E3585A55B6}" type="parTrans" cxnId="{EB8025D3-8C34-4291-A275-546F144A0E4F}">
      <dgm:prSet/>
      <dgm:spPr/>
      <dgm:t>
        <a:bodyPr/>
        <a:lstStyle/>
        <a:p>
          <a:endParaRPr lang="en-GB"/>
        </a:p>
      </dgm:t>
    </dgm:pt>
    <dgm:pt modelId="{C72031D1-02C8-4D37-8EE1-9E6237A05122}" type="sibTrans" cxnId="{EB8025D3-8C34-4291-A275-546F144A0E4F}">
      <dgm:prSet/>
      <dgm:spPr/>
      <dgm:t>
        <a:bodyPr/>
        <a:lstStyle/>
        <a:p>
          <a:endParaRPr lang="en-GB"/>
        </a:p>
      </dgm:t>
    </dgm:pt>
    <dgm:pt modelId="{6946BE9A-0A6C-471A-B13C-66F45243F76F}" type="pres">
      <dgm:prSet presAssocID="{C5CD89A4-7BDB-450D-B37E-3261572BC7E8}" presName="linear" presStyleCnt="0">
        <dgm:presLayoutVars>
          <dgm:dir/>
          <dgm:animLvl val="lvl"/>
          <dgm:resizeHandles val="exact"/>
        </dgm:presLayoutVars>
      </dgm:prSet>
      <dgm:spPr/>
    </dgm:pt>
    <dgm:pt modelId="{E0E0D63C-50CC-4B46-9D60-179644B53573}" type="pres">
      <dgm:prSet presAssocID="{ED6119C3-F851-4B98-98C3-64E976701032}" presName="parentLin" presStyleCnt="0"/>
      <dgm:spPr/>
    </dgm:pt>
    <dgm:pt modelId="{4503A9E6-4108-4270-9CFC-4E5BB19D44F3}" type="pres">
      <dgm:prSet presAssocID="{ED6119C3-F851-4B98-98C3-64E976701032}" presName="parentLeftMargin" presStyleLbl="node1" presStyleIdx="0" presStyleCnt="3"/>
      <dgm:spPr/>
    </dgm:pt>
    <dgm:pt modelId="{8602742E-8424-41B4-8DD4-2E58C847A938}" type="pres">
      <dgm:prSet presAssocID="{ED6119C3-F851-4B98-98C3-64E976701032}" presName="parentText" presStyleLbl="node1" presStyleIdx="0" presStyleCnt="3">
        <dgm:presLayoutVars>
          <dgm:chMax val="0"/>
          <dgm:bulletEnabled val="1"/>
        </dgm:presLayoutVars>
      </dgm:prSet>
      <dgm:spPr/>
    </dgm:pt>
    <dgm:pt modelId="{17768F08-CC00-4800-B4E6-F03711E67070}" type="pres">
      <dgm:prSet presAssocID="{ED6119C3-F851-4B98-98C3-64E976701032}" presName="negativeSpace" presStyleCnt="0"/>
      <dgm:spPr/>
    </dgm:pt>
    <dgm:pt modelId="{7EC22DAB-2E52-4EEC-AE3B-C3A11557F84B}" type="pres">
      <dgm:prSet presAssocID="{ED6119C3-F851-4B98-98C3-64E976701032}" presName="childText" presStyleLbl="conFgAcc1" presStyleIdx="0" presStyleCnt="3">
        <dgm:presLayoutVars>
          <dgm:bulletEnabled val="1"/>
        </dgm:presLayoutVars>
      </dgm:prSet>
      <dgm:spPr>
        <a:solidFill>
          <a:schemeClr val="accent1">
            <a:lumMod val="20000"/>
            <a:lumOff val="80000"/>
            <a:alpha val="90000"/>
          </a:schemeClr>
        </a:solidFill>
        <a:ln>
          <a:solidFill>
            <a:schemeClr val="tx1"/>
          </a:solidFill>
        </a:ln>
      </dgm:spPr>
    </dgm:pt>
    <dgm:pt modelId="{AEFD0F96-2BC9-464E-B51B-5C0F38C2914F}" type="pres">
      <dgm:prSet presAssocID="{24994FD3-AD52-4EF2-B697-87F831A41E35}" presName="spaceBetweenRectangles" presStyleCnt="0"/>
      <dgm:spPr/>
    </dgm:pt>
    <dgm:pt modelId="{83253A3D-13DF-47B4-ADB3-5E1505BCFC87}" type="pres">
      <dgm:prSet presAssocID="{7B5A65D3-0528-4F61-8E6D-B143D3875709}" presName="parentLin" presStyleCnt="0"/>
      <dgm:spPr/>
    </dgm:pt>
    <dgm:pt modelId="{8DC88D8A-426F-458E-B1D2-B7BF7C23FE52}" type="pres">
      <dgm:prSet presAssocID="{7B5A65D3-0528-4F61-8E6D-B143D3875709}" presName="parentLeftMargin" presStyleLbl="node1" presStyleIdx="0" presStyleCnt="3"/>
      <dgm:spPr/>
    </dgm:pt>
    <dgm:pt modelId="{307D7856-1174-45D6-996F-0E3C6C6C76B3}" type="pres">
      <dgm:prSet presAssocID="{7B5A65D3-0528-4F61-8E6D-B143D3875709}" presName="parentText" presStyleLbl="node1" presStyleIdx="1" presStyleCnt="3">
        <dgm:presLayoutVars>
          <dgm:chMax val="0"/>
          <dgm:bulletEnabled val="1"/>
        </dgm:presLayoutVars>
      </dgm:prSet>
      <dgm:spPr/>
    </dgm:pt>
    <dgm:pt modelId="{456C5152-65E0-4B64-8460-FE93839A0B1C}" type="pres">
      <dgm:prSet presAssocID="{7B5A65D3-0528-4F61-8E6D-B143D3875709}" presName="negativeSpace" presStyleCnt="0"/>
      <dgm:spPr/>
    </dgm:pt>
    <dgm:pt modelId="{D7143E74-920B-40D8-97FA-2927C82A4DDA}" type="pres">
      <dgm:prSet presAssocID="{7B5A65D3-0528-4F61-8E6D-B143D3875709}" presName="childText" presStyleLbl="conFgAcc1" presStyleIdx="1" presStyleCnt="3">
        <dgm:presLayoutVars>
          <dgm:bulletEnabled val="1"/>
        </dgm:presLayoutVars>
      </dgm:prSet>
      <dgm:spPr>
        <a:solidFill>
          <a:schemeClr val="accent1">
            <a:lumMod val="20000"/>
            <a:lumOff val="80000"/>
            <a:alpha val="90000"/>
          </a:schemeClr>
        </a:solidFill>
        <a:ln>
          <a:solidFill>
            <a:schemeClr val="tx1"/>
          </a:solidFill>
        </a:ln>
      </dgm:spPr>
    </dgm:pt>
    <dgm:pt modelId="{FA1413A2-CB18-43AC-B985-E77E2B22EF1B}" type="pres">
      <dgm:prSet presAssocID="{7EE92F51-B809-4B21-9F96-AB993100BF30}" presName="spaceBetweenRectangles" presStyleCnt="0"/>
      <dgm:spPr/>
    </dgm:pt>
    <dgm:pt modelId="{378FE60E-A701-40D1-8C87-48C260A0D86E}" type="pres">
      <dgm:prSet presAssocID="{BEA18490-79CE-4CDD-94A4-16715639BC42}" presName="parentLin" presStyleCnt="0"/>
      <dgm:spPr/>
    </dgm:pt>
    <dgm:pt modelId="{F8C3A09D-52CB-41DD-9FEB-A8C7538A3D02}" type="pres">
      <dgm:prSet presAssocID="{BEA18490-79CE-4CDD-94A4-16715639BC42}" presName="parentLeftMargin" presStyleLbl="node1" presStyleIdx="1" presStyleCnt="3"/>
      <dgm:spPr/>
    </dgm:pt>
    <dgm:pt modelId="{15BEE9C4-4012-4434-BD80-D774650329D0}" type="pres">
      <dgm:prSet presAssocID="{BEA18490-79CE-4CDD-94A4-16715639BC42}" presName="parentText" presStyleLbl="node1" presStyleIdx="2" presStyleCnt="3">
        <dgm:presLayoutVars>
          <dgm:chMax val="0"/>
          <dgm:bulletEnabled val="1"/>
        </dgm:presLayoutVars>
      </dgm:prSet>
      <dgm:spPr/>
    </dgm:pt>
    <dgm:pt modelId="{0A8C7A82-8787-43F4-A08D-53D571BED2D6}" type="pres">
      <dgm:prSet presAssocID="{BEA18490-79CE-4CDD-94A4-16715639BC42}" presName="negativeSpace" presStyleCnt="0"/>
      <dgm:spPr/>
    </dgm:pt>
    <dgm:pt modelId="{6164437C-E64F-4771-9CAB-91B59A0A617C}" type="pres">
      <dgm:prSet presAssocID="{BEA18490-79CE-4CDD-94A4-16715639BC42}" presName="childText" presStyleLbl="conFgAcc1" presStyleIdx="2" presStyleCnt="3">
        <dgm:presLayoutVars>
          <dgm:bulletEnabled val="1"/>
        </dgm:presLayoutVars>
      </dgm:prSet>
      <dgm:spPr>
        <a:solidFill>
          <a:schemeClr val="accent1">
            <a:lumMod val="20000"/>
            <a:lumOff val="80000"/>
            <a:alpha val="90000"/>
          </a:schemeClr>
        </a:solidFill>
        <a:ln>
          <a:solidFill>
            <a:schemeClr val="tx1"/>
          </a:solidFill>
        </a:ln>
      </dgm:spPr>
    </dgm:pt>
  </dgm:ptLst>
  <dgm:cxnLst>
    <dgm:cxn modelId="{36101115-93E3-4CB3-B29B-A4BC7B4F48C8}" srcId="{C5CD89A4-7BDB-450D-B37E-3261572BC7E8}" destId="{7B5A65D3-0528-4F61-8E6D-B143D3875709}" srcOrd="1" destOrd="0" parTransId="{D5FC2ECC-C2DC-41D4-8297-0E831CCEAF23}" sibTransId="{7EE92F51-B809-4B21-9F96-AB993100BF30}"/>
    <dgm:cxn modelId="{44481F1B-3342-4D2B-BE09-31EC9733495B}" type="presOf" srcId="{7B5A65D3-0528-4F61-8E6D-B143D3875709}" destId="{307D7856-1174-45D6-996F-0E3C6C6C76B3}" srcOrd="1" destOrd="0" presId="urn:microsoft.com/office/officeart/2005/8/layout/list1"/>
    <dgm:cxn modelId="{A5AA6D32-D714-49F1-A771-2BACAB41C789}" type="presOf" srcId="{ED6119C3-F851-4B98-98C3-64E976701032}" destId="{4503A9E6-4108-4270-9CFC-4E5BB19D44F3}" srcOrd="0" destOrd="0" presId="urn:microsoft.com/office/officeart/2005/8/layout/list1"/>
    <dgm:cxn modelId="{BE501B61-DB25-4BBD-8F6B-2E7DC6779830}" type="presOf" srcId="{7B5A65D3-0528-4F61-8E6D-B143D3875709}" destId="{8DC88D8A-426F-458E-B1D2-B7BF7C23FE52}" srcOrd="0" destOrd="0" presId="urn:microsoft.com/office/officeart/2005/8/layout/list1"/>
    <dgm:cxn modelId="{87B7A361-FE1F-40FE-B091-768B7F544923}" type="presOf" srcId="{BEA18490-79CE-4CDD-94A4-16715639BC42}" destId="{15BEE9C4-4012-4434-BD80-D774650329D0}" srcOrd="1" destOrd="0" presId="urn:microsoft.com/office/officeart/2005/8/layout/list1"/>
    <dgm:cxn modelId="{3CCEE98A-AF94-4E10-8400-DFD6329A7727}" type="presOf" srcId="{BEA18490-79CE-4CDD-94A4-16715639BC42}" destId="{F8C3A09D-52CB-41DD-9FEB-A8C7538A3D02}" srcOrd="0" destOrd="0" presId="urn:microsoft.com/office/officeart/2005/8/layout/list1"/>
    <dgm:cxn modelId="{A3BA399C-BD13-4248-A1E7-710AFDA4A866}" type="presOf" srcId="{C5CD89A4-7BDB-450D-B37E-3261572BC7E8}" destId="{6946BE9A-0A6C-471A-B13C-66F45243F76F}" srcOrd="0" destOrd="0" presId="urn:microsoft.com/office/officeart/2005/8/layout/list1"/>
    <dgm:cxn modelId="{B514B8CC-2CBA-44BC-B212-21876C7080E1}" srcId="{C5CD89A4-7BDB-450D-B37E-3261572BC7E8}" destId="{ED6119C3-F851-4B98-98C3-64E976701032}" srcOrd="0" destOrd="0" parTransId="{AB4A1C33-3EEC-4EA5-A4C2-2A9FF04BBECF}" sibTransId="{24994FD3-AD52-4EF2-B697-87F831A41E35}"/>
    <dgm:cxn modelId="{EB8025D3-8C34-4291-A275-546F144A0E4F}" srcId="{C5CD89A4-7BDB-450D-B37E-3261572BC7E8}" destId="{BEA18490-79CE-4CDD-94A4-16715639BC42}" srcOrd="2" destOrd="0" parTransId="{CD78255D-3197-4FA8-906D-D5E3585A55B6}" sibTransId="{C72031D1-02C8-4D37-8EE1-9E6237A05122}"/>
    <dgm:cxn modelId="{31670BE8-3BDF-4E2E-A5C6-77C209444537}" type="presOf" srcId="{ED6119C3-F851-4B98-98C3-64E976701032}" destId="{8602742E-8424-41B4-8DD4-2E58C847A938}" srcOrd="1" destOrd="0" presId="urn:microsoft.com/office/officeart/2005/8/layout/list1"/>
    <dgm:cxn modelId="{C71CD9A6-1E6D-4A68-9F84-CF29AB4F2C5F}" type="presParOf" srcId="{6946BE9A-0A6C-471A-B13C-66F45243F76F}" destId="{E0E0D63C-50CC-4B46-9D60-179644B53573}" srcOrd="0" destOrd="0" presId="urn:microsoft.com/office/officeart/2005/8/layout/list1"/>
    <dgm:cxn modelId="{DE6BC93C-3250-4156-B688-BA271181B10E}" type="presParOf" srcId="{E0E0D63C-50CC-4B46-9D60-179644B53573}" destId="{4503A9E6-4108-4270-9CFC-4E5BB19D44F3}" srcOrd="0" destOrd="0" presId="urn:microsoft.com/office/officeart/2005/8/layout/list1"/>
    <dgm:cxn modelId="{21DEECC6-C0FA-4D54-8A68-DC354A47DFB3}" type="presParOf" srcId="{E0E0D63C-50CC-4B46-9D60-179644B53573}" destId="{8602742E-8424-41B4-8DD4-2E58C847A938}" srcOrd="1" destOrd="0" presId="urn:microsoft.com/office/officeart/2005/8/layout/list1"/>
    <dgm:cxn modelId="{B9324CD8-86EC-409E-895F-582FE9A8CC99}" type="presParOf" srcId="{6946BE9A-0A6C-471A-B13C-66F45243F76F}" destId="{17768F08-CC00-4800-B4E6-F03711E67070}" srcOrd="1" destOrd="0" presId="urn:microsoft.com/office/officeart/2005/8/layout/list1"/>
    <dgm:cxn modelId="{6A797DB7-C9D8-4888-94CD-4F112F90D57D}" type="presParOf" srcId="{6946BE9A-0A6C-471A-B13C-66F45243F76F}" destId="{7EC22DAB-2E52-4EEC-AE3B-C3A11557F84B}" srcOrd="2" destOrd="0" presId="urn:microsoft.com/office/officeart/2005/8/layout/list1"/>
    <dgm:cxn modelId="{A193D18D-5C95-4207-80F1-AD38D1D8DA7B}" type="presParOf" srcId="{6946BE9A-0A6C-471A-B13C-66F45243F76F}" destId="{AEFD0F96-2BC9-464E-B51B-5C0F38C2914F}" srcOrd="3" destOrd="0" presId="urn:microsoft.com/office/officeart/2005/8/layout/list1"/>
    <dgm:cxn modelId="{47E19126-C6FA-408E-B87D-7E270D2ECCE1}" type="presParOf" srcId="{6946BE9A-0A6C-471A-B13C-66F45243F76F}" destId="{83253A3D-13DF-47B4-ADB3-5E1505BCFC87}" srcOrd="4" destOrd="0" presId="urn:microsoft.com/office/officeart/2005/8/layout/list1"/>
    <dgm:cxn modelId="{09E10EDB-B92B-4307-BE09-7CBC1767F62A}" type="presParOf" srcId="{83253A3D-13DF-47B4-ADB3-5E1505BCFC87}" destId="{8DC88D8A-426F-458E-B1D2-B7BF7C23FE52}" srcOrd="0" destOrd="0" presId="urn:microsoft.com/office/officeart/2005/8/layout/list1"/>
    <dgm:cxn modelId="{E8D75B46-6D4D-494E-B9FB-1C6C4B5E0400}" type="presParOf" srcId="{83253A3D-13DF-47B4-ADB3-5E1505BCFC87}" destId="{307D7856-1174-45D6-996F-0E3C6C6C76B3}" srcOrd="1" destOrd="0" presId="urn:microsoft.com/office/officeart/2005/8/layout/list1"/>
    <dgm:cxn modelId="{C31EA26D-410E-49A8-9624-101DF51EB51B}" type="presParOf" srcId="{6946BE9A-0A6C-471A-B13C-66F45243F76F}" destId="{456C5152-65E0-4B64-8460-FE93839A0B1C}" srcOrd="5" destOrd="0" presId="urn:microsoft.com/office/officeart/2005/8/layout/list1"/>
    <dgm:cxn modelId="{65FA5AC0-77DC-4733-88D2-BD004D75D47D}" type="presParOf" srcId="{6946BE9A-0A6C-471A-B13C-66F45243F76F}" destId="{D7143E74-920B-40D8-97FA-2927C82A4DDA}" srcOrd="6" destOrd="0" presId="urn:microsoft.com/office/officeart/2005/8/layout/list1"/>
    <dgm:cxn modelId="{CEE1D7DA-2956-48D1-8769-D004F7281E34}" type="presParOf" srcId="{6946BE9A-0A6C-471A-B13C-66F45243F76F}" destId="{FA1413A2-CB18-43AC-B985-E77E2B22EF1B}" srcOrd="7" destOrd="0" presId="urn:microsoft.com/office/officeart/2005/8/layout/list1"/>
    <dgm:cxn modelId="{615C4850-3C39-4F33-BE85-FA5C90EE2215}" type="presParOf" srcId="{6946BE9A-0A6C-471A-B13C-66F45243F76F}" destId="{378FE60E-A701-40D1-8C87-48C260A0D86E}" srcOrd="8" destOrd="0" presId="urn:microsoft.com/office/officeart/2005/8/layout/list1"/>
    <dgm:cxn modelId="{249BFD20-EF13-4897-ACFA-15D2CCF533C8}" type="presParOf" srcId="{378FE60E-A701-40D1-8C87-48C260A0D86E}" destId="{F8C3A09D-52CB-41DD-9FEB-A8C7538A3D02}" srcOrd="0" destOrd="0" presId="urn:microsoft.com/office/officeart/2005/8/layout/list1"/>
    <dgm:cxn modelId="{F666540A-BB1D-4FE3-9841-41C4FEC3F3E4}" type="presParOf" srcId="{378FE60E-A701-40D1-8C87-48C260A0D86E}" destId="{15BEE9C4-4012-4434-BD80-D774650329D0}" srcOrd="1" destOrd="0" presId="urn:microsoft.com/office/officeart/2005/8/layout/list1"/>
    <dgm:cxn modelId="{89396676-5C68-4A9F-8C30-C66BCBC7506F}" type="presParOf" srcId="{6946BE9A-0A6C-471A-B13C-66F45243F76F}" destId="{0A8C7A82-8787-43F4-A08D-53D571BED2D6}" srcOrd="9" destOrd="0" presId="urn:microsoft.com/office/officeart/2005/8/layout/list1"/>
    <dgm:cxn modelId="{BF108FB5-8FBD-4F11-A1FB-777B8F3CD0FC}" type="presParOf" srcId="{6946BE9A-0A6C-471A-B13C-66F45243F76F}" destId="{6164437C-E64F-4771-9CAB-91B59A0A617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096FF17-9177-4DB7-924A-3DB24FAA9DE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C33D25AB-757A-4AC2-BF77-A366D924D8E5}">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RA not shown on DBS (Disclosure  &amp; Barring Service) check</a:t>
          </a:r>
        </a:p>
      </dgm:t>
    </dgm:pt>
    <dgm:pt modelId="{D176CAFD-DDE6-4147-8667-99957682D00A}" type="parTrans" cxnId="{7A92ED79-E661-4948-81D0-96559C17C82A}">
      <dgm:prSet/>
      <dgm:spPr/>
      <dgm:t>
        <a:bodyPr/>
        <a:lstStyle/>
        <a:p>
          <a:endParaRPr lang="en-GB"/>
        </a:p>
      </dgm:t>
    </dgm:pt>
    <dgm:pt modelId="{8F890705-00CC-4726-A6EB-71C07EDF456A}" type="sibTrans" cxnId="{7A92ED79-E661-4948-81D0-96559C17C82A}">
      <dgm:prSet/>
      <dgm:spPr>
        <a:solidFill>
          <a:schemeClr val="accent1">
            <a:lumMod val="50000"/>
            <a:alpha val="90000"/>
          </a:schemeClr>
        </a:solidFill>
        <a:ln>
          <a:solidFill>
            <a:schemeClr val="tx1">
              <a:alpha val="90000"/>
            </a:schemeClr>
          </a:solidFill>
        </a:ln>
      </dgm:spPr>
      <dgm:t>
        <a:bodyPr/>
        <a:lstStyle/>
        <a:p>
          <a:endParaRPr lang="en-GB"/>
        </a:p>
      </dgm:t>
    </dgm:pt>
    <dgm:pt modelId="{EE412DD9-AEE6-4003-A317-4B8B4FD78896}">
      <dgm:prSet phldrT="[Text]" custT="1"/>
      <dgm:spPr>
        <a:solidFill>
          <a:schemeClr val="bg1">
            <a:lumMod val="85000"/>
          </a:schemeClr>
        </a:solidFill>
        <a:ln>
          <a:solidFill>
            <a:schemeClr val="tx1"/>
          </a:solidFill>
        </a:ln>
      </dgm:spPr>
      <dgm:t>
        <a:bodyPr/>
        <a:lstStyle/>
        <a:p>
          <a:r>
            <a:rPr lang="en-GB" sz="2400" dirty="0">
              <a:solidFill>
                <a:schemeClr val="tx1"/>
              </a:solidFill>
            </a:rPr>
            <a:t>RA may appear on enhanced DBS check depending on reason or relevance for application </a:t>
          </a:r>
        </a:p>
      </dgm:t>
    </dgm:pt>
    <dgm:pt modelId="{5488504E-A0A3-49F4-AAA1-16A90B1AF56B}" type="parTrans" cxnId="{162EE4C4-420E-4701-A394-A36F29E6826C}">
      <dgm:prSet/>
      <dgm:spPr/>
      <dgm:t>
        <a:bodyPr/>
        <a:lstStyle/>
        <a:p>
          <a:endParaRPr lang="en-GB"/>
        </a:p>
      </dgm:t>
    </dgm:pt>
    <dgm:pt modelId="{827F3884-A876-4625-B8E9-29A300AFC6D6}" type="sibTrans" cxnId="{162EE4C4-420E-4701-A394-A36F29E6826C}">
      <dgm:prSet/>
      <dgm:spPr>
        <a:solidFill>
          <a:schemeClr val="accent1">
            <a:lumMod val="50000"/>
            <a:alpha val="90000"/>
          </a:schemeClr>
        </a:solidFill>
        <a:ln>
          <a:solidFill>
            <a:schemeClr val="tx1">
              <a:alpha val="90000"/>
            </a:schemeClr>
          </a:solidFill>
        </a:ln>
      </dgm:spPr>
      <dgm:t>
        <a:bodyPr/>
        <a:lstStyle/>
        <a:p>
          <a:endParaRPr lang="en-GB"/>
        </a:p>
      </dgm:t>
    </dgm:pt>
    <dgm:pt modelId="{11F9D9A2-7E4F-4357-9D01-4E736F973E5E}">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Disclosure is only in exceptional  circumstances</a:t>
          </a:r>
        </a:p>
      </dgm:t>
    </dgm:pt>
    <dgm:pt modelId="{BFFB5596-65C6-4C4E-969E-6685AF73347A}" type="parTrans" cxnId="{B0AB245C-0511-444B-898C-00D82D3C222B}">
      <dgm:prSet/>
      <dgm:spPr/>
      <dgm:t>
        <a:bodyPr/>
        <a:lstStyle/>
        <a:p>
          <a:endParaRPr lang="en-GB"/>
        </a:p>
      </dgm:t>
    </dgm:pt>
    <dgm:pt modelId="{0C7D8EC3-7C42-4960-9849-37D051EA2A16}" type="sibTrans" cxnId="{B0AB245C-0511-444B-898C-00D82D3C222B}">
      <dgm:prSet/>
      <dgm:spPr/>
      <dgm:t>
        <a:bodyPr/>
        <a:lstStyle/>
        <a:p>
          <a:endParaRPr lang="en-GB"/>
        </a:p>
      </dgm:t>
    </dgm:pt>
    <dgm:pt modelId="{13018B13-995E-4A79-93C1-7DE6159E51FA}" type="pres">
      <dgm:prSet presAssocID="{2096FF17-9177-4DB7-924A-3DB24FAA9DE2}" presName="outerComposite" presStyleCnt="0">
        <dgm:presLayoutVars>
          <dgm:chMax val="5"/>
          <dgm:dir/>
          <dgm:resizeHandles val="exact"/>
        </dgm:presLayoutVars>
      </dgm:prSet>
      <dgm:spPr/>
    </dgm:pt>
    <dgm:pt modelId="{212C296F-E3AB-436F-B92F-B6727B7D51FF}" type="pres">
      <dgm:prSet presAssocID="{2096FF17-9177-4DB7-924A-3DB24FAA9DE2}" presName="dummyMaxCanvas" presStyleCnt="0">
        <dgm:presLayoutVars/>
      </dgm:prSet>
      <dgm:spPr/>
    </dgm:pt>
    <dgm:pt modelId="{949C0870-3FEB-4187-9AAC-B55F447EDC4F}" type="pres">
      <dgm:prSet presAssocID="{2096FF17-9177-4DB7-924A-3DB24FAA9DE2}" presName="ThreeNodes_1" presStyleLbl="node1" presStyleIdx="0" presStyleCnt="3" custLinFactNeighborX="-13549" custLinFactNeighborY="944">
        <dgm:presLayoutVars>
          <dgm:bulletEnabled val="1"/>
        </dgm:presLayoutVars>
      </dgm:prSet>
      <dgm:spPr/>
    </dgm:pt>
    <dgm:pt modelId="{3FA5B2B9-F3F2-434B-940E-4D9C6FB5B826}" type="pres">
      <dgm:prSet presAssocID="{2096FF17-9177-4DB7-924A-3DB24FAA9DE2}" presName="ThreeNodes_2" presStyleLbl="node1" presStyleIdx="1" presStyleCnt="3">
        <dgm:presLayoutVars>
          <dgm:bulletEnabled val="1"/>
        </dgm:presLayoutVars>
      </dgm:prSet>
      <dgm:spPr/>
    </dgm:pt>
    <dgm:pt modelId="{BBD587BE-C844-4BA0-A994-7D43F47498F0}" type="pres">
      <dgm:prSet presAssocID="{2096FF17-9177-4DB7-924A-3DB24FAA9DE2}" presName="ThreeNodes_3" presStyleLbl="node1" presStyleIdx="2" presStyleCnt="3">
        <dgm:presLayoutVars>
          <dgm:bulletEnabled val="1"/>
        </dgm:presLayoutVars>
      </dgm:prSet>
      <dgm:spPr/>
    </dgm:pt>
    <dgm:pt modelId="{803824FB-16D4-43B2-AA3F-445C90A41BD8}" type="pres">
      <dgm:prSet presAssocID="{2096FF17-9177-4DB7-924A-3DB24FAA9DE2}" presName="ThreeConn_1-2" presStyleLbl="fgAccFollowNode1" presStyleIdx="0" presStyleCnt="2">
        <dgm:presLayoutVars>
          <dgm:bulletEnabled val="1"/>
        </dgm:presLayoutVars>
      </dgm:prSet>
      <dgm:spPr/>
    </dgm:pt>
    <dgm:pt modelId="{F58FB682-F5F6-4EF9-AD73-2C83CC2A0D94}" type="pres">
      <dgm:prSet presAssocID="{2096FF17-9177-4DB7-924A-3DB24FAA9DE2}" presName="ThreeConn_2-3" presStyleLbl="fgAccFollowNode1" presStyleIdx="1" presStyleCnt="2">
        <dgm:presLayoutVars>
          <dgm:bulletEnabled val="1"/>
        </dgm:presLayoutVars>
      </dgm:prSet>
      <dgm:spPr/>
    </dgm:pt>
    <dgm:pt modelId="{6236C2B1-4E78-44B0-9F74-60EC4B5F51CB}" type="pres">
      <dgm:prSet presAssocID="{2096FF17-9177-4DB7-924A-3DB24FAA9DE2}" presName="ThreeNodes_1_text" presStyleLbl="node1" presStyleIdx="2" presStyleCnt="3">
        <dgm:presLayoutVars>
          <dgm:bulletEnabled val="1"/>
        </dgm:presLayoutVars>
      </dgm:prSet>
      <dgm:spPr/>
    </dgm:pt>
    <dgm:pt modelId="{E8AC31D6-C535-4AB5-9DE1-36F0EE8C3475}" type="pres">
      <dgm:prSet presAssocID="{2096FF17-9177-4DB7-924A-3DB24FAA9DE2}" presName="ThreeNodes_2_text" presStyleLbl="node1" presStyleIdx="2" presStyleCnt="3">
        <dgm:presLayoutVars>
          <dgm:bulletEnabled val="1"/>
        </dgm:presLayoutVars>
      </dgm:prSet>
      <dgm:spPr/>
    </dgm:pt>
    <dgm:pt modelId="{E676DD9D-8B9C-4EDB-BB03-33AF175F0A07}" type="pres">
      <dgm:prSet presAssocID="{2096FF17-9177-4DB7-924A-3DB24FAA9DE2}" presName="ThreeNodes_3_text" presStyleLbl="node1" presStyleIdx="2" presStyleCnt="3">
        <dgm:presLayoutVars>
          <dgm:bulletEnabled val="1"/>
        </dgm:presLayoutVars>
      </dgm:prSet>
      <dgm:spPr/>
    </dgm:pt>
  </dgm:ptLst>
  <dgm:cxnLst>
    <dgm:cxn modelId="{FE4C1C11-F2CC-459C-A5C2-DAE7DE7E7B09}" type="presOf" srcId="{8F890705-00CC-4726-A6EB-71C07EDF456A}" destId="{803824FB-16D4-43B2-AA3F-445C90A41BD8}" srcOrd="0" destOrd="0" presId="urn:microsoft.com/office/officeart/2005/8/layout/vProcess5"/>
    <dgm:cxn modelId="{F49A4822-2A71-4917-BED2-B8D6C91209C6}" type="presOf" srcId="{11F9D9A2-7E4F-4357-9D01-4E736F973E5E}" destId="{E676DD9D-8B9C-4EDB-BB03-33AF175F0A07}" srcOrd="1" destOrd="0" presId="urn:microsoft.com/office/officeart/2005/8/layout/vProcess5"/>
    <dgm:cxn modelId="{BD433731-FE8C-4AC4-843C-8E5859A4A492}" type="presOf" srcId="{11F9D9A2-7E4F-4357-9D01-4E736F973E5E}" destId="{BBD587BE-C844-4BA0-A994-7D43F47498F0}" srcOrd="0" destOrd="0" presId="urn:microsoft.com/office/officeart/2005/8/layout/vProcess5"/>
    <dgm:cxn modelId="{B0AB245C-0511-444B-898C-00D82D3C222B}" srcId="{2096FF17-9177-4DB7-924A-3DB24FAA9DE2}" destId="{11F9D9A2-7E4F-4357-9D01-4E736F973E5E}" srcOrd="2" destOrd="0" parTransId="{BFFB5596-65C6-4C4E-969E-6685AF73347A}" sibTransId="{0C7D8EC3-7C42-4960-9849-37D051EA2A16}"/>
    <dgm:cxn modelId="{84A4565D-FE7B-4ADB-AA8D-32FDD2F358AE}" type="presOf" srcId="{827F3884-A876-4625-B8E9-29A300AFC6D6}" destId="{F58FB682-F5F6-4EF9-AD73-2C83CC2A0D94}" srcOrd="0" destOrd="0" presId="urn:microsoft.com/office/officeart/2005/8/layout/vProcess5"/>
    <dgm:cxn modelId="{56598568-1F1A-4A43-9B03-CF44BF045926}" type="presOf" srcId="{EE412DD9-AEE6-4003-A317-4B8B4FD78896}" destId="{3FA5B2B9-F3F2-434B-940E-4D9C6FB5B826}" srcOrd="0" destOrd="0" presId="urn:microsoft.com/office/officeart/2005/8/layout/vProcess5"/>
    <dgm:cxn modelId="{7A92ED79-E661-4948-81D0-96559C17C82A}" srcId="{2096FF17-9177-4DB7-924A-3DB24FAA9DE2}" destId="{C33D25AB-757A-4AC2-BF77-A366D924D8E5}" srcOrd="0" destOrd="0" parTransId="{D176CAFD-DDE6-4147-8667-99957682D00A}" sibTransId="{8F890705-00CC-4726-A6EB-71C07EDF456A}"/>
    <dgm:cxn modelId="{963D698C-D170-4041-B3C9-58CA8F88F656}" type="presOf" srcId="{EE412DD9-AEE6-4003-A317-4B8B4FD78896}" destId="{E8AC31D6-C535-4AB5-9DE1-36F0EE8C3475}" srcOrd="1" destOrd="0" presId="urn:microsoft.com/office/officeart/2005/8/layout/vProcess5"/>
    <dgm:cxn modelId="{E5C2A0BC-9155-45B1-8878-8DD70CE5D56D}" type="presOf" srcId="{C33D25AB-757A-4AC2-BF77-A366D924D8E5}" destId="{6236C2B1-4E78-44B0-9F74-60EC4B5F51CB}" srcOrd="1" destOrd="0" presId="urn:microsoft.com/office/officeart/2005/8/layout/vProcess5"/>
    <dgm:cxn modelId="{162EE4C4-420E-4701-A394-A36F29E6826C}" srcId="{2096FF17-9177-4DB7-924A-3DB24FAA9DE2}" destId="{EE412DD9-AEE6-4003-A317-4B8B4FD78896}" srcOrd="1" destOrd="0" parTransId="{5488504E-A0A3-49F4-AAA1-16A90B1AF56B}" sibTransId="{827F3884-A876-4625-B8E9-29A300AFC6D6}"/>
    <dgm:cxn modelId="{C3542CC7-5ACF-484B-9DAF-CD10B829CB55}" type="presOf" srcId="{C33D25AB-757A-4AC2-BF77-A366D924D8E5}" destId="{949C0870-3FEB-4187-9AAC-B55F447EDC4F}" srcOrd="0" destOrd="0" presId="urn:microsoft.com/office/officeart/2005/8/layout/vProcess5"/>
    <dgm:cxn modelId="{CBE3E3E4-D503-45FD-9A1A-5649DD8D579C}" type="presOf" srcId="{2096FF17-9177-4DB7-924A-3DB24FAA9DE2}" destId="{13018B13-995E-4A79-93C1-7DE6159E51FA}" srcOrd="0" destOrd="0" presId="urn:microsoft.com/office/officeart/2005/8/layout/vProcess5"/>
    <dgm:cxn modelId="{FD3249D4-9677-438C-B0C6-575F6B51CCB3}" type="presParOf" srcId="{13018B13-995E-4A79-93C1-7DE6159E51FA}" destId="{212C296F-E3AB-436F-B92F-B6727B7D51FF}" srcOrd="0" destOrd="0" presId="urn:microsoft.com/office/officeart/2005/8/layout/vProcess5"/>
    <dgm:cxn modelId="{082DC762-3442-463C-B0A9-81B4BEFC833A}" type="presParOf" srcId="{13018B13-995E-4A79-93C1-7DE6159E51FA}" destId="{949C0870-3FEB-4187-9AAC-B55F447EDC4F}" srcOrd="1" destOrd="0" presId="urn:microsoft.com/office/officeart/2005/8/layout/vProcess5"/>
    <dgm:cxn modelId="{D8E165EE-583A-4430-BF51-287F44DE3249}" type="presParOf" srcId="{13018B13-995E-4A79-93C1-7DE6159E51FA}" destId="{3FA5B2B9-F3F2-434B-940E-4D9C6FB5B826}" srcOrd="2" destOrd="0" presId="urn:microsoft.com/office/officeart/2005/8/layout/vProcess5"/>
    <dgm:cxn modelId="{84EA9E57-19E1-44DB-A6E4-22D58583A7A5}" type="presParOf" srcId="{13018B13-995E-4A79-93C1-7DE6159E51FA}" destId="{BBD587BE-C844-4BA0-A994-7D43F47498F0}" srcOrd="3" destOrd="0" presId="urn:microsoft.com/office/officeart/2005/8/layout/vProcess5"/>
    <dgm:cxn modelId="{F0AAFB1C-7E8C-44AB-B9E2-26AC0318C616}" type="presParOf" srcId="{13018B13-995E-4A79-93C1-7DE6159E51FA}" destId="{803824FB-16D4-43B2-AA3F-445C90A41BD8}" srcOrd="4" destOrd="0" presId="urn:microsoft.com/office/officeart/2005/8/layout/vProcess5"/>
    <dgm:cxn modelId="{D57C5E86-7539-463F-9072-E591F609544E}" type="presParOf" srcId="{13018B13-995E-4A79-93C1-7DE6159E51FA}" destId="{F58FB682-F5F6-4EF9-AD73-2C83CC2A0D94}" srcOrd="5" destOrd="0" presId="urn:microsoft.com/office/officeart/2005/8/layout/vProcess5"/>
    <dgm:cxn modelId="{E415F256-BDD4-4CB6-BE54-7217C0922BF3}" type="presParOf" srcId="{13018B13-995E-4A79-93C1-7DE6159E51FA}" destId="{6236C2B1-4E78-44B0-9F74-60EC4B5F51CB}" srcOrd="6" destOrd="0" presId="urn:microsoft.com/office/officeart/2005/8/layout/vProcess5"/>
    <dgm:cxn modelId="{D5BCE38B-4EA4-4587-80C9-91A85EEB9D73}" type="presParOf" srcId="{13018B13-995E-4A79-93C1-7DE6159E51FA}" destId="{E8AC31D6-C535-4AB5-9DE1-36F0EE8C3475}" srcOrd="7" destOrd="0" presId="urn:microsoft.com/office/officeart/2005/8/layout/vProcess5"/>
    <dgm:cxn modelId="{F9D087BC-535E-4ED1-A466-DF34B2E08363}" type="presParOf" srcId="{13018B13-995E-4A79-93C1-7DE6159E51FA}" destId="{E676DD9D-8B9C-4EDB-BB03-33AF175F0A0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F7913A9-29C9-4EDF-9511-30D92E86101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724C654-A7E2-479E-8A2B-011B24319BB2}">
      <dgm:prSet phldrT="[Text]" custT="1"/>
      <dgm:spPr>
        <a:solidFill>
          <a:schemeClr val="accent1">
            <a:lumMod val="60000"/>
            <a:lumOff val="40000"/>
          </a:schemeClr>
        </a:solidFill>
        <a:ln>
          <a:solidFill>
            <a:schemeClr val="tx1"/>
          </a:solidFill>
        </a:ln>
      </dgm:spPr>
      <dgm:t>
        <a:bodyPr/>
        <a:lstStyle/>
        <a:p>
          <a:r>
            <a:rPr lang="en-GB" sz="2400" b="1" u="sng" dirty="0">
              <a:solidFill>
                <a:schemeClr val="tx1"/>
              </a:solidFill>
            </a:rPr>
            <a:t>Verbal Apology</a:t>
          </a:r>
        </a:p>
      </dgm:t>
    </dgm:pt>
    <dgm:pt modelId="{2E9CB79E-BF51-4E42-BD19-5D103942FC43}" type="parTrans" cxnId="{89685C47-C9F9-4EB5-9A06-EA06E22D255E}">
      <dgm:prSet/>
      <dgm:spPr/>
      <dgm:t>
        <a:bodyPr/>
        <a:lstStyle/>
        <a:p>
          <a:endParaRPr lang="en-GB"/>
        </a:p>
      </dgm:t>
    </dgm:pt>
    <dgm:pt modelId="{DE819412-63C2-40B5-885C-CD823DB9292D}" type="sibTrans" cxnId="{89685C47-C9F9-4EB5-9A06-EA06E22D255E}">
      <dgm:prSet/>
      <dgm:spPr/>
      <dgm:t>
        <a:bodyPr/>
        <a:lstStyle/>
        <a:p>
          <a:endParaRPr lang="en-GB"/>
        </a:p>
      </dgm:t>
    </dgm:pt>
    <dgm:pt modelId="{A8E3FCB4-CC18-43CE-9AD3-E7E765D1D325}">
      <dgm:prSet phldrT="[Text]" custT="1"/>
      <dgm:spPr>
        <a:solidFill>
          <a:schemeClr val="tx2">
            <a:lumMod val="20000"/>
            <a:lumOff val="80000"/>
          </a:schemeClr>
        </a:solidFill>
        <a:ln>
          <a:solidFill>
            <a:schemeClr val="tx1"/>
          </a:solidFill>
        </a:ln>
      </dgm:spPr>
      <dgm:t>
        <a:bodyPr/>
        <a:lstStyle/>
        <a:p>
          <a:r>
            <a:rPr lang="en-GB" sz="2400" b="1" u="sng" dirty="0">
              <a:solidFill>
                <a:schemeClr val="tx1"/>
              </a:solidFill>
            </a:rPr>
            <a:t>Written Apology</a:t>
          </a:r>
        </a:p>
        <a:p>
          <a:r>
            <a:rPr lang="en-GB" sz="2400" dirty="0">
              <a:solidFill>
                <a:schemeClr val="tx1"/>
              </a:solidFill>
            </a:rPr>
            <a:t>“Any letter will be read by an Officer before delivery to a victim, the offender may offer a letter, it is the victim’s decision whether to accept it”</a:t>
          </a:r>
        </a:p>
      </dgm:t>
    </dgm:pt>
    <dgm:pt modelId="{71BA788A-DF79-4AD5-842D-23A09D933542}" type="parTrans" cxnId="{FA85D12E-F9F9-4EAC-8705-AE6C72D6843D}">
      <dgm:prSet/>
      <dgm:spPr/>
      <dgm:t>
        <a:bodyPr/>
        <a:lstStyle/>
        <a:p>
          <a:endParaRPr lang="en-GB"/>
        </a:p>
      </dgm:t>
    </dgm:pt>
    <dgm:pt modelId="{FAA6A1AB-BEC5-483C-B7BE-5B13800EC73A}" type="sibTrans" cxnId="{FA85D12E-F9F9-4EAC-8705-AE6C72D6843D}">
      <dgm:prSet/>
      <dgm:spPr/>
      <dgm:t>
        <a:bodyPr/>
        <a:lstStyle/>
        <a:p>
          <a:endParaRPr lang="en-GB"/>
        </a:p>
      </dgm:t>
    </dgm:pt>
    <dgm:pt modelId="{1E9BAB7E-9D39-490F-B7B0-216FFA5171C7}">
      <dgm:prSet phldrT="[Text]" custT="1"/>
      <dgm:spPr>
        <a:solidFill>
          <a:schemeClr val="tx2">
            <a:lumMod val="20000"/>
            <a:lumOff val="80000"/>
          </a:schemeClr>
        </a:solidFill>
        <a:ln>
          <a:solidFill>
            <a:schemeClr val="tx1"/>
          </a:solidFill>
        </a:ln>
      </dgm:spPr>
      <dgm:t>
        <a:bodyPr/>
        <a:lstStyle/>
        <a:p>
          <a:r>
            <a:rPr lang="en-GB" sz="2400" b="1" u="sng" dirty="0">
              <a:solidFill>
                <a:schemeClr val="tx1"/>
              </a:solidFill>
            </a:rPr>
            <a:t>Consider simple solutions requested by the victim</a:t>
          </a:r>
        </a:p>
        <a:p>
          <a:r>
            <a:rPr lang="en-GB" sz="2400" dirty="0">
              <a:solidFill>
                <a:schemeClr val="tx1"/>
              </a:solidFill>
            </a:rPr>
            <a:t>“Reparation cannot be enforced, but 95% of all agreements are kept, less than 50% of all Court Orders are completed”</a:t>
          </a:r>
        </a:p>
      </dgm:t>
    </dgm:pt>
    <dgm:pt modelId="{588B4490-27B2-4FE7-81D8-C145F8F19C5F}" type="parTrans" cxnId="{C0411513-B894-488D-A227-F67DA3B2EDEC}">
      <dgm:prSet/>
      <dgm:spPr/>
      <dgm:t>
        <a:bodyPr/>
        <a:lstStyle/>
        <a:p>
          <a:endParaRPr lang="en-GB"/>
        </a:p>
      </dgm:t>
    </dgm:pt>
    <dgm:pt modelId="{9687E4C0-5D4B-43E8-A5FF-7F0151D6616D}" type="sibTrans" cxnId="{C0411513-B894-488D-A227-F67DA3B2EDEC}">
      <dgm:prSet/>
      <dgm:spPr/>
      <dgm:t>
        <a:bodyPr/>
        <a:lstStyle/>
        <a:p>
          <a:endParaRPr lang="en-GB"/>
        </a:p>
      </dgm:t>
    </dgm:pt>
    <dgm:pt modelId="{A61EC286-8490-42C6-B744-CD7F043351BD}" type="pres">
      <dgm:prSet presAssocID="{4F7913A9-29C9-4EDF-9511-30D92E861012}" presName="diagram" presStyleCnt="0">
        <dgm:presLayoutVars>
          <dgm:dir/>
          <dgm:resizeHandles val="exact"/>
        </dgm:presLayoutVars>
      </dgm:prSet>
      <dgm:spPr/>
    </dgm:pt>
    <dgm:pt modelId="{1BBCB85F-70BF-485E-AA84-1FFA77C9CCC1}" type="pres">
      <dgm:prSet presAssocID="{5724C654-A7E2-479E-8A2B-011B24319BB2}" presName="node" presStyleLbl="node1" presStyleIdx="0" presStyleCnt="3" custScaleY="49799" custLinFactX="77412" custLinFactY="-4962" custLinFactNeighborX="100000" custLinFactNeighborY="-100000">
        <dgm:presLayoutVars>
          <dgm:bulletEnabled val="1"/>
        </dgm:presLayoutVars>
      </dgm:prSet>
      <dgm:spPr/>
    </dgm:pt>
    <dgm:pt modelId="{88B20252-38DE-40EB-B0DB-C9171F84A9B7}" type="pres">
      <dgm:prSet presAssocID="{DE819412-63C2-40B5-885C-CD823DB9292D}" presName="sibTrans" presStyleCnt="0"/>
      <dgm:spPr/>
    </dgm:pt>
    <dgm:pt modelId="{590DBCA9-8982-4C87-BACA-7346CBF1CC26}" type="pres">
      <dgm:prSet presAssocID="{A8E3FCB4-CC18-43CE-9AD3-E7E765D1D325}" presName="node" presStyleLbl="node1" presStyleIdx="1" presStyleCnt="3" custScaleX="174101" custScaleY="204689" custLinFactNeighborX="-97376" custLinFactNeighborY="28822">
        <dgm:presLayoutVars>
          <dgm:bulletEnabled val="1"/>
        </dgm:presLayoutVars>
      </dgm:prSet>
      <dgm:spPr/>
    </dgm:pt>
    <dgm:pt modelId="{2648D917-B5FB-4E3C-AA61-D4105A728F21}" type="pres">
      <dgm:prSet presAssocID="{FAA6A1AB-BEC5-483C-B7BE-5B13800EC73A}" presName="sibTrans" presStyleCnt="0"/>
      <dgm:spPr/>
    </dgm:pt>
    <dgm:pt modelId="{7AB1F51C-04D0-4A7B-8C29-F0DD80022376}" type="pres">
      <dgm:prSet presAssocID="{1E9BAB7E-9D39-490F-B7B0-216FFA5171C7}" presName="node" presStyleLbl="node1" presStyleIdx="2" presStyleCnt="3" custScaleX="179105" custScaleY="201896" custLinFactNeighborX="-32576" custLinFactNeighborY="28024">
        <dgm:presLayoutVars>
          <dgm:bulletEnabled val="1"/>
        </dgm:presLayoutVars>
      </dgm:prSet>
      <dgm:spPr/>
    </dgm:pt>
  </dgm:ptLst>
  <dgm:cxnLst>
    <dgm:cxn modelId="{1496EF06-F9DC-4E2C-88F1-C27F5CC60F35}" type="presOf" srcId="{4F7913A9-29C9-4EDF-9511-30D92E861012}" destId="{A61EC286-8490-42C6-B744-CD7F043351BD}" srcOrd="0" destOrd="0" presId="urn:microsoft.com/office/officeart/2005/8/layout/default"/>
    <dgm:cxn modelId="{C0411513-B894-488D-A227-F67DA3B2EDEC}" srcId="{4F7913A9-29C9-4EDF-9511-30D92E861012}" destId="{1E9BAB7E-9D39-490F-B7B0-216FFA5171C7}" srcOrd="2" destOrd="0" parTransId="{588B4490-27B2-4FE7-81D8-C145F8F19C5F}" sibTransId="{9687E4C0-5D4B-43E8-A5FF-7F0151D6616D}"/>
    <dgm:cxn modelId="{FA85D12E-F9F9-4EAC-8705-AE6C72D6843D}" srcId="{4F7913A9-29C9-4EDF-9511-30D92E861012}" destId="{A8E3FCB4-CC18-43CE-9AD3-E7E765D1D325}" srcOrd="1" destOrd="0" parTransId="{71BA788A-DF79-4AD5-842D-23A09D933542}" sibTransId="{FAA6A1AB-BEC5-483C-B7BE-5B13800EC73A}"/>
    <dgm:cxn modelId="{3469CA36-2EC2-4C98-97F2-C500F8E4765C}" type="presOf" srcId="{5724C654-A7E2-479E-8A2B-011B24319BB2}" destId="{1BBCB85F-70BF-485E-AA84-1FFA77C9CCC1}" srcOrd="0" destOrd="0" presId="urn:microsoft.com/office/officeart/2005/8/layout/default"/>
    <dgm:cxn modelId="{89685C47-C9F9-4EB5-9A06-EA06E22D255E}" srcId="{4F7913A9-29C9-4EDF-9511-30D92E861012}" destId="{5724C654-A7E2-479E-8A2B-011B24319BB2}" srcOrd="0" destOrd="0" parTransId="{2E9CB79E-BF51-4E42-BD19-5D103942FC43}" sibTransId="{DE819412-63C2-40B5-885C-CD823DB9292D}"/>
    <dgm:cxn modelId="{88847449-64ED-4BCF-85E4-8A2DF10791C6}" type="presOf" srcId="{A8E3FCB4-CC18-43CE-9AD3-E7E765D1D325}" destId="{590DBCA9-8982-4C87-BACA-7346CBF1CC26}" srcOrd="0" destOrd="0" presId="urn:microsoft.com/office/officeart/2005/8/layout/default"/>
    <dgm:cxn modelId="{381860FF-DC31-464D-A8DA-CD51A46338B9}" type="presOf" srcId="{1E9BAB7E-9D39-490F-B7B0-216FFA5171C7}" destId="{7AB1F51C-04D0-4A7B-8C29-F0DD80022376}" srcOrd="0" destOrd="0" presId="urn:microsoft.com/office/officeart/2005/8/layout/default"/>
    <dgm:cxn modelId="{1EDFFA41-2322-4686-A23E-344081C7B83D}" type="presParOf" srcId="{A61EC286-8490-42C6-B744-CD7F043351BD}" destId="{1BBCB85F-70BF-485E-AA84-1FFA77C9CCC1}" srcOrd="0" destOrd="0" presId="urn:microsoft.com/office/officeart/2005/8/layout/default"/>
    <dgm:cxn modelId="{D7D35F70-F056-4961-A448-812376FC37C4}" type="presParOf" srcId="{A61EC286-8490-42C6-B744-CD7F043351BD}" destId="{88B20252-38DE-40EB-B0DB-C9171F84A9B7}" srcOrd="1" destOrd="0" presId="urn:microsoft.com/office/officeart/2005/8/layout/default"/>
    <dgm:cxn modelId="{25749483-6A8F-470A-853C-EA4E80C718EA}" type="presParOf" srcId="{A61EC286-8490-42C6-B744-CD7F043351BD}" destId="{590DBCA9-8982-4C87-BACA-7346CBF1CC26}" srcOrd="2" destOrd="0" presId="urn:microsoft.com/office/officeart/2005/8/layout/default"/>
    <dgm:cxn modelId="{D9727150-BAC4-4BC8-971D-281F9A95E7EC}" type="presParOf" srcId="{A61EC286-8490-42C6-B744-CD7F043351BD}" destId="{2648D917-B5FB-4E3C-AA61-D4105A728F21}" srcOrd="3" destOrd="0" presId="urn:microsoft.com/office/officeart/2005/8/layout/default"/>
    <dgm:cxn modelId="{4FF13E09-760A-4800-9753-883086E915B5}" type="presParOf" srcId="{A61EC286-8490-42C6-B744-CD7F043351BD}" destId="{7AB1F51C-04D0-4A7B-8C29-F0DD8002237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4177A452-E119-4A59-908B-8A136CC34E4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35CD5A27-8A01-4DBF-8F94-81B5E1379422}">
      <dgm:prSet phldrT="[Text]" phldr="1"/>
      <dgm:spPr>
        <a:blipFill rotWithShape="0">
          <a:blip xmlns:r="http://schemas.openxmlformats.org/officeDocument/2006/relationships" r:embed="rId1"/>
          <a:srcRect/>
          <a:stretch>
            <a:fillRect l="-25000" r="-25000"/>
          </a:stretch>
        </a:blipFill>
        <a:ln>
          <a:solidFill>
            <a:schemeClr val="tx1"/>
          </a:solidFill>
        </a:ln>
      </dgm:spPr>
      <dgm:t>
        <a:bodyPr/>
        <a:lstStyle/>
        <a:p>
          <a:endParaRPr lang="en-GB" dirty="0"/>
        </a:p>
      </dgm:t>
    </dgm:pt>
    <dgm:pt modelId="{78F9FDD4-AF17-49F0-BF51-13B79E2729EF}" type="parTrans" cxnId="{8F6B29C3-B61D-4418-8B47-40B779D0B1CF}">
      <dgm:prSet/>
      <dgm:spPr/>
      <dgm:t>
        <a:bodyPr/>
        <a:lstStyle/>
        <a:p>
          <a:endParaRPr lang="en-GB"/>
        </a:p>
      </dgm:t>
    </dgm:pt>
    <dgm:pt modelId="{F0D56FA7-7FC6-4432-8FAA-8FBB63F8EB0F}" type="sibTrans" cxnId="{8F6B29C3-B61D-4418-8B47-40B779D0B1CF}">
      <dgm:prSet/>
      <dgm:spPr/>
      <dgm:t>
        <a:bodyPr/>
        <a:lstStyle/>
        <a:p>
          <a:endParaRPr lang="en-GB"/>
        </a:p>
      </dgm:t>
    </dgm:pt>
    <dgm:pt modelId="{3BEF080A-9468-4DC4-9477-2B2344134242}">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Acknowledge wrong – taking responsibility for actions</a:t>
          </a:r>
        </a:p>
      </dgm:t>
    </dgm:pt>
    <dgm:pt modelId="{5369AF53-A951-405D-A667-D7CD967811C8}" type="parTrans" cxnId="{5484B74B-130E-4CF7-9C1B-B94CD4F46877}">
      <dgm:prSet/>
      <dgm:spPr/>
      <dgm:t>
        <a:bodyPr/>
        <a:lstStyle/>
        <a:p>
          <a:endParaRPr lang="en-GB"/>
        </a:p>
      </dgm:t>
    </dgm:pt>
    <dgm:pt modelId="{CBED2563-78F9-4B1E-A895-16E9DDB81855}" type="sibTrans" cxnId="{5484B74B-130E-4CF7-9C1B-B94CD4F46877}">
      <dgm:prSet/>
      <dgm:spPr/>
      <dgm:t>
        <a:bodyPr/>
        <a:lstStyle/>
        <a:p>
          <a:endParaRPr lang="en-GB"/>
        </a:p>
      </dgm:t>
    </dgm:pt>
    <dgm:pt modelId="{31BAEE67-0DA3-4359-9663-DE5CD4738CD9}">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Acknowledge impact of actions to Victim</a:t>
          </a:r>
        </a:p>
      </dgm:t>
    </dgm:pt>
    <dgm:pt modelId="{632754D8-E2A7-4C78-B8DE-B579E035DBA1}" type="parTrans" cxnId="{6819873A-FF32-448C-A839-ED61A85A1DFE}">
      <dgm:prSet/>
      <dgm:spPr/>
      <dgm:t>
        <a:bodyPr/>
        <a:lstStyle/>
        <a:p>
          <a:endParaRPr lang="en-GB"/>
        </a:p>
      </dgm:t>
    </dgm:pt>
    <dgm:pt modelId="{E6603683-9D3B-42D3-A756-F0B3FFAFCA7B}" type="sibTrans" cxnId="{6819873A-FF32-448C-A839-ED61A85A1DFE}">
      <dgm:prSet/>
      <dgm:spPr/>
      <dgm:t>
        <a:bodyPr/>
        <a:lstStyle/>
        <a:p>
          <a:endParaRPr lang="en-GB"/>
        </a:p>
      </dgm:t>
    </dgm:pt>
    <dgm:pt modelId="{263A84DF-23D4-4C29-A3EC-132DDE980C65}">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Express regret/empathy for offence</a:t>
          </a:r>
        </a:p>
      </dgm:t>
    </dgm:pt>
    <dgm:pt modelId="{8E82C359-7B5D-4212-B596-9319AD6B603F}" type="parTrans" cxnId="{E46700BC-B2C6-41EC-BC87-D2F673669835}">
      <dgm:prSet/>
      <dgm:spPr/>
      <dgm:t>
        <a:bodyPr/>
        <a:lstStyle/>
        <a:p>
          <a:endParaRPr lang="en-GB"/>
        </a:p>
      </dgm:t>
    </dgm:pt>
    <dgm:pt modelId="{EF946BF4-7283-44D5-985E-F3ABF7E2BF2D}" type="sibTrans" cxnId="{E46700BC-B2C6-41EC-BC87-D2F673669835}">
      <dgm:prSet/>
      <dgm:spPr/>
      <dgm:t>
        <a:bodyPr/>
        <a:lstStyle/>
        <a:p>
          <a:endParaRPr lang="en-GB"/>
        </a:p>
      </dgm:t>
    </dgm:pt>
    <dgm:pt modelId="{FA201484-47ED-4A0A-88A8-DA455DE9DF32}">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Agree not to “do it again”</a:t>
          </a:r>
        </a:p>
      </dgm:t>
    </dgm:pt>
    <dgm:pt modelId="{9AA7F8A1-71A5-41AE-94B4-EA3D8293DEC6}" type="parTrans" cxnId="{D5E4F518-7CA7-40B3-87F4-655F055563AF}">
      <dgm:prSet/>
      <dgm:spPr/>
      <dgm:t>
        <a:bodyPr/>
        <a:lstStyle/>
        <a:p>
          <a:endParaRPr lang="en-GB"/>
        </a:p>
      </dgm:t>
    </dgm:pt>
    <dgm:pt modelId="{A2BFD3BC-96BF-4C0D-9AFF-DA907B92F574}" type="sibTrans" cxnId="{D5E4F518-7CA7-40B3-87F4-655F055563AF}">
      <dgm:prSet/>
      <dgm:spPr/>
      <dgm:t>
        <a:bodyPr/>
        <a:lstStyle/>
        <a:p>
          <a:endParaRPr lang="en-GB"/>
        </a:p>
      </dgm:t>
    </dgm:pt>
    <dgm:pt modelId="{3279AA57-C56E-43EE-86EA-EFD79387C8AD}" type="pres">
      <dgm:prSet presAssocID="{4177A452-E119-4A59-908B-8A136CC34E40}" presName="diagram" presStyleCnt="0">
        <dgm:presLayoutVars>
          <dgm:chMax val="1"/>
          <dgm:dir/>
          <dgm:animLvl val="ctr"/>
          <dgm:resizeHandles val="exact"/>
        </dgm:presLayoutVars>
      </dgm:prSet>
      <dgm:spPr/>
    </dgm:pt>
    <dgm:pt modelId="{876A58F8-3B79-41CC-A108-72AB6024FC37}" type="pres">
      <dgm:prSet presAssocID="{4177A452-E119-4A59-908B-8A136CC34E40}" presName="matrix" presStyleCnt="0"/>
      <dgm:spPr/>
    </dgm:pt>
    <dgm:pt modelId="{C1800542-A1C0-4AE0-86B1-F86A183504DE}" type="pres">
      <dgm:prSet presAssocID="{4177A452-E119-4A59-908B-8A136CC34E40}" presName="tile1" presStyleLbl="node1" presStyleIdx="0" presStyleCnt="4"/>
      <dgm:spPr/>
    </dgm:pt>
    <dgm:pt modelId="{F8AB4940-6FF5-4937-996F-451E65498C49}" type="pres">
      <dgm:prSet presAssocID="{4177A452-E119-4A59-908B-8A136CC34E40}" presName="tile1text" presStyleLbl="node1" presStyleIdx="0" presStyleCnt="4">
        <dgm:presLayoutVars>
          <dgm:chMax val="0"/>
          <dgm:chPref val="0"/>
          <dgm:bulletEnabled val="1"/>
        </dgm:presLayoutVars>
      </dgm:prSet>
      <dgm:spPr/>
    </dgm:pt>
    <dgm:pt modelId="{8415CCA6-9DD7-4A26-A35A-BF23483191B5}" type="pres">
      <dgm:prSet presAssocID="{4177A452-E119-4A59-908B-8A136CC34E40}" presName="tile2" presStyleLbl="node1" presStyleIdx="1" presStyleCnt="4"/>
      <dgm:spPr/>
    </dgm:pt>
    <dgm:pt modelId="{8A4E9C42-6C3E-42C6-B4C2-E4203FADC56A}" type="pres">
      <dgm:prSet presAssocID="{4177A452-E119-4A59-908B-8A136CC34E40}" presName="tile2text" presStyleLbl="node1" presStyleIdx="1" presStyleCnt="4">
        <dgm:presLayoutVars>
          <dgm:chMax val="0"/>
          <dgm:chPref val="0"/>
          <dgm:bulletEnabled val="1"/>
        </dgm:presLayoutVars>
      </dgm:prSet>
      <dgm:spPr/>
    </dgm:pt>
    <dgm:pt modelId="{E1325CD1-7696-434A-8901-94DC17717EF9}" type="pres">
      <dgm:prSet presAssocID="{4177A452-E119-4A59-908B-8A136CC34E40}" presName="tile3" presStyleLbl="node1" presStyleIdx="2" presStyleCnt="4"/>
      <dgm:spPr/>
    </dgm:pt>
    <dgm:pt modelId="{49F8D59C-FE46-4800-9D0D-13B7E5516004}" type="pres">
      <dgm:prSet presAssocID="{4177A452-E119-4A59-908B-8A136CC34E40}" presName="tile3text" presStyleLbl="node1" presStyleIdx="2" presStyleCnt="4">
        <dgm:presLayoutVars>
          <dgm:chMax val="0"/>
          <dgm:chPref val="0"/>
          <dgm:bulletEnabled val="1"/>
        </dgm:presLayoutVars>
      </dgm:prSet>
      <dgm:spPr/>
    </dgm:pt>
    <dgm:pt modelId="{1B150A3F-4699-480D-8BC0-6719B67C1964}" type="pres">
      <dgm:prSet presAssocID="{4177A452-E119-4A59-908B-8A136CC34E40}" presName="tile4" presStyleLbl="node1" presStyleIdx="3" presStyleCnt="4"/>
      <dgm:spPr/>
    </dgm:pt>
    <dgm:pt modelId="{90B3DED3-1AAF-403E-9959-C7D98CE1178A}" type="pres">
      <dgm:prSet presAssocID="{4177A452-E119-4A59-908B-8A136CC34E40}" presName="tile4text" presStyleLbl="node1" presStyleIdx="3" presStyleCnt="4">
        <dgm:presLayoutVars>
          <dgm:chMax val="0"/>
          <dgm:chPref val="0"/>
          <dgm:bulletEnabled val="1"/>
        </dgm:presLayoutVars>
      </dgm:prSet>
      <dgm:spPr/>
    </dgm:pt>
    <dgm:pt modelId="{99309974-4CB8-429B-9B02-3F43757F96F9}" type="pres">
      <dgm:prSet presAssocID="{4177A452-E119-4A59-908B-8A136CC34E40}" presName="centerTile" presStyleLbl="fgShp" presStyleIdx="0" presStyleCnt="1" custScaleX="124030" custScaleY="159466">
        <dgm:presLayoutVars>
          <dgm:chMax val="0"/>
          <dgm:chPref val="0"/>
        </dgm:presLayoutVars>
      </dgm:prSet>
      <dgm:spPr/>
    </dgm:pt>
  </dgm:ptLst>
  <dgm:cxnLst>
    <dgm:cxn modelId="{D5E4F518-7CA7-40B3-87F4-655F055563AF}" srcId="{35CD5A27-8A01-4DBF-8F94-81B5E1379422}" destId="{FA201484-47ED-4A0A-88A8-DA455DE9DF32}" srcOrd="3" destOrd="0" parTransId="{9AA7F8A1-71A5-41AE-94B4-EA3D8293DEC6}" sibTransId="{A2BFD3BC-96BF-4C0D-9AFF-DA907B92F574}"/>
    <dgm:cxn modelId="{8DD58E24-13F5-49E1-936F-D922EC1CC100}" type="presOf" srcId="{3BEF080A-9468-4DC4-9477-2B2344134242}" destId="{F8AB4940-6FF5-4937-996F-451E65498C49}" srcOrd="1" destOrd="0" presId="urn:microsoft.com/office/officeart/2005/8/layout/matrix1"/>
    <dgm:cxn modelId="{6819873A-FF32-448C-A839-ED61A85A1DFE}" srcId="{35CD5A27-8A01-4DBF-8F94-81B5E1379422}" destId="{31BAEE67-0DA3-4359-9663-DE5CD4738CD9}" srcOrd="1" destOrd="0" parTransId="{632754D8-E2A7-4C78-B8DE-B579E035DBA1}" sibTransId="{E6603683-9D3B-42D3-A756-F0B3FFAFCA7B}"/>
    <dgm:cxn modelId="{51460860-4601-400A-8A66-1683EA552781}" type="presOf" srcId="{35CD5A27-8A01-4DBF-8F94-81B5E1379422}" destId="{99309974-4CB8-429B-9B02-3F43757F96F9}" srcOrd="0" destOrd="0" presId="urn:microsoft.com/office/officeart/2005/8/layout/matrix1"/>
    <dgm:cxn modelId="{5484B74B-130E-4CF7-9C1B-B94CD4F46877}" srcId="{35CD5A27-8A01-4DBF-8F94-81B5E1379422}" destId="{3BEF080A-9468-4DC4-9477-2B2344134242}" srcOrd="0" destOrd="0" parTransId="{5369AF53-A951-405D-A667-D7CD967811C8}" sibTransId="{CBED2563-78F9-4B1E-A895-16E9DDB81855}"/>
    <dgm:cxn modelId="{E42DA94E-4F5C-4A97-BC05-F3F4E8886217}" type="presOf" srcId="{3BEF080A-9468-4DC4-9477-2B2344134242}" destId="{C1800542-A1C0-4AE0-86B1-F86A183504DE}" srcOrd="0" destOrd="0" presId="urn:microsoft.com/office/officeart/2005/8/layout/matrix1"/>
    <dgm:cxn modelId="{7D06CB8C-7B0B-4F62-8C17-1F34F864A6D9}" type="presOf" srcId="{4177A452-E119-4A59-908B-8A136CC34E40}" destId="{3279AA57-C56E-43EE-86EA-EFD79387C8AD}" srcOrd="0" destOrd="0" presId="urn:microsoft.com/office/officeart/2005/8/layout/matrix1"/>
    <dgm:cxn modelId="{6D13E88D-EC0D-4797-AE90-E2DEB9C22B7A}" type="presOf" srcId="{31BAEE67-0DA3-4359-9663-DE5CD4738CD9}" destId="{8415CCA6-9DD7-4A26-A35A-BF23483191B5}" srcOrd="0" destOrd="0" presId="urn:microsoft.com/office/officeart/2005/8/layout/matrix1"/>
    <dgm:cxn modelId="{3AF2C29E-0D15-4965-909E-44EAFFF95902}" type="presOf" srcId="{263A84DF-23D4-4C29-A3EC-132DDE980C65}" destId="{49F8D59C-FE46-4800-9D0D-13B7E5516004}" srcOrd="1" destOrd="0" presId="urn:microsoft.com/office/officeart/2005/8/layout/matrix1"/>
    <dgm:cxn modelId="{E46700BC-B2C6-41EC-BC87-D2F673669835}" srcId="{35CD5A27-8A01-4DBF-8F94-81B5E1379422}" destId="{263A84DF-23D4-4C29-A3EC-132DDE980C65}" srcOrd="2" destOrd="0" parTransId="{8E82C359-7B5D-4212-B596-9319AD6B603F}" sibTransId="{EF946BF4-7283-44D5-985E-F3ABF7E2BF2D}"/>
    <dgm:cxn modelId="{8F6B29C3-B61D-4418-8B47-40B779D0B1CF}" srcId="{4177A452-E119-4A59-908B-8A136CC34E40}" destId="{35CD5A27-8A01-4DBF-8F94-81B5E1379422}" srcOrd="0" destOrd="0" parTransId="{78F9FDD4-AF17-49F0-BF51-13B79E2729EF}" sibTransId="{F0D56FA7-7FC6-4432-8FAA-8FBB63F8EB0F}"/>
    <dgm:cxn modelId="{61D49FCD-FA1B-4B69-828F-3842ABCBEB11}" type="presOf" srcId="{263A84DF-23D4-4C29-A3EC-132DDE980C65}" destId="{E1325CD1-7696-434A-8901-94DC17717EF9}" srcOrd="0" destOrd="0" presId="urn:microsoft.com/office/officeart/2005/8/layout/matrix1"/>
    <dgm:cxn modelId="{7C3585DA-53CA-4008-80C4-58C4FA671B28}" type="presOf" srcId="{31BAEE67-0DA3-4359-9663-DE5CD4738CD9}" destId="{8A4E9C42-6C3E-42C6-B4C2-E4203FADC56A}" srcOrd="1" destOrd="0" presId="urn:microsoft.com/office/officeart/2005/8/layout/matrix1"/>
    <dgm:cxn modelId="{8274ADDA-B8F0-401D-A509-42DCB9FD91E3}" type="presOf" srcId="{FA201484-47ED-4A0A-88A8-DA455DE9DF32}" destId="{1B150A3F-4699-480D-8BC0-6719B67C1964}" srcOrd="0" destOrd="0" presId="urn:microsoft.com/office/officeart/2005/8/layout/matrix1"/>
    <dgm:cxn modelId="{B825C7E4-1064-4AA4-B652-CCA8907B14BF}" type="presOf" srcId="{FA201484-47ED-4A0A-88A8-DA455DE9DF32}" destId="{90B3DED3-1AAF-403E-9959-C7D98CE1178A}" srcOrd="1" destOrd="0" presId="urn:microsoft.com/office/officeart/2005/8/layout/matrix1"/>
    <dgm:cxn modelId="{7ACF859D-EB06-4808-B879-0F7860A69F4C}" type="presParOf" srcId="{3279AA57-C56E-43EE-86EA-EFD79387C8AD}" destId="{876A58F8-3B79-41CC-A108-72AB6024FC37}" srcOrd="0" destOrd="0" presId="urn:microsoft.com/office/officeart/2005/8/layout/matrix1"/>
    <dgm:cxn modelId="{A8C19FAB-BAC3-4918-BFE1-A21FDE4152A9}" type="presParOf" srcId="{876A58F8-3B79-41CC-A108-72AB6024FC37}" destId="{C1800542-A1C0-4AE0-86B1-F86A183504DE}" srcOrd="0" destOrd="0" presId="urn:microsoft.com/office/officeart/2005/8/layout/matrix1"/>
    <dgm:cxn modelId="{29B55C87-337D-4100-B164-A17F910B2A1F}" type="presParOf" srcId="{876A58F8-3B79-41CC-A108-72AB6024FC37}" destId="{F8AB4940-6FF5-4937-996F-451E65498C49}" srcOrd="1" destOrd="0" presId="urn:microsoft.com/office/officeart/2005/8/layout/matrix1"/>
    <dgm:cxn modelId="{F59C03A3-A260-48E0-8398-89034BDE1AB4}" type="presParOf" srcId="{876A58F8-3B79-41CC-A108-72AB6024FC37}" destId="{8415CCA6-9DD7-4A26-A35A-BF23483191B5}" srcOrd="2" destOrd="0" presId="urn:microsoft.com/office/officeart/2005/8/layout/matrix1"/>
    <dgm:cxn modelId="{CE064E93-94AB-4AED-8021-3A29FB3A0FC9}" type="presParOf" srcId="{876A58F8-3B79-41CC-A108-72AB6024FC37}" destId="{8A4E9C42-6C3E-42C6-B4C2-E4203FADC56A}" srcOrd="3" destOrd="0" presId="urn:microsoft.com/office/officeart/2005/8/layout/matrix1"/>
    <dgm:cxn modelId="{BE6AAF0C-C17E-45D6-9010-F8676352E593}" type="presParOf" srcId="{876A58F8-3B79-41CC-A108-72AB6024FC37}" destId="{E1325CD1-7696-434A-8901-94DC17717EF9}" srcOrd="4" destOrd="0" presId="urn:microsoft.com/office/officeart/2005/8/layout/matrix1"/>
    <dgm:cxn modelId="{88672CE3-E884-4A3C-A350-E476B8791AE2}" type="presParOf" srcId="{876A58F8-3B79-41CC-A108-72AB6024FC37}" destId="{49F8D59C-FE46-4800-9D0D-13B7E5516004}" srcOrd="5" destOrd="0" presId="urn:microsoft.com/office/officeart/2005/8/layout/matrix1"/>
    <dgm:cxn modelId="{43713A72-E637-497A-BF9F-B685C6D1D7A0}" type="presParOf" srcId="{876A58F8-3B79-41CC-A108-72AB6024FC37}" destId="{1B150A3F-4699-480D-8BC0-6719B67C1964}" srcOrd="6" destOrd="0" presId="urn:microsoft.com/office/officeart/2005/8/layout/matrix1"/>
    <dgm:cxn modelId="{62F36809-24C8-401F-B001-4B65AB04089E}" type="presParOf" srcId="{876A58F8-3B79-41CC-A108-72AB6024FC37}" destId="{90B3DED3-1AAF-403E-9959-C7D98CE1178A}" srcOrd="7" destOrd="0" presId="urn:microsoft.com/office/officeart/2005/8/layout/matrix1"/>
    <dgm:cxn modelId="{3DEBDF13-F217-471D-A78F-7CD87B5BE738}" type="presParOf" srcId="{3279AA57-C56E-43EE-86EA-EFD79387C8AD}" destId="{99309974-4CB8-429B-9B02-3F43757F96F9}"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C9B05D2-6268-4C46-BB3B-A37F5ED94942}"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E8A6D5B7-EDD8-42C0-862C-7EAC5C696943}">
      <dgm:prSet phldrT="[Text]" custT="1"/>
      <dgm:spPr>
        <a:solidFill>
          <a:schemeClr val="bg2">
            <a:lumMod val="90000"/>
          </a:schemeClr>
        </a:solidFill>
        <a:ln>
          <a:solidFill>
            <a:schemeClr val="tx1"/>
          </a:solidFill>
        </a:ln>
      </dgm:spPr>
      <dgm:t>
        <a:bodyPr/>
        <a:lstStyle/>
        <a:p>
          <a:r>
            <a:rPr lang="en-GB" sz="2400" dirty="0">
              <a:solidFill>
                <a:schemeClr val="tx1"/>
              </a:solidFill>
            </a:rPr>
            <a:t>Both Victim &amp; Offender to sign PNB or EPNB to record that both parties agreed for an RA disposal</a:t>
          </a:r>
        </a:p>
      </dgm:t>
    </dgm:pt>
    <dgm:pt modelId="{952C13EA-E904-4616-8E63-0063298BBA46}" type="parTrans" cxnId="{20E60294-98F3-4FBA-BC90-0411D1C599E3}">
      <dgm:prSet/>
      <dgm:spPr/>
      <dgm:t>
        <a:bodyPr/>
        <a:lstStyle/>
        <a:p>
          <a:endParaRPr lang="en-GB"/>
        </a:p>
      </dgm:t>
    </dgm:pt>
    <dgm:pt modelId="{723F80B6-0BC0-4779-BB3C-ACE8926139D9}" type="sibTrans" cxnId="{20E60294-98F3-4FBA-BC90-0411D1C599E3}">
      <dgm:prSet/>
      <dgm:spPr>
        <a:solidFill>
          <a:schemeClr val="accent1">
            <a:lumMod val="50000"/>
            <a:alpha val="90000"/>
          </a:schemeClr>
        </a:solidFill>
        <a:ln>
          <a:solidFill>
            <a:schemeClr val="tx1">
              <a:alpha val="90000"/>
            </a:schemeClr>
          </a:solidFill>
        </a:ln>
      </dgm:spPr>
      <dgm:t>
        <a:bodyPr/>
        <a:lstStyle/>
        <a:p>
          <a:endParaRPr lang="en-GB"/>
        </a:p>
      </dgm:t>
    </dgm:pt>
    <dgm:pt modelId="{9A763FF1-9C39-46E2-A68C-F7F1D14C338D}">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Record on OEL</a:t>
          </a:r>
        </a:p>
      </dgm:t>
    </dgm:pt>
    <dgm:pt modelId="{C0635C77-34FD-4402-9442-91ED7AB28AB0}" type="parTrans" cxnId="{F46D1F84-3F55-422A-A34D-0F72B4A3CE8F}">
      <dgm:prSet/>
      <dgm:spPr/>
      <dgm:t>
        <a:bodyPr/>
        <a:lstStyle/>
        <a:p>
          <a:endParaRPr lang="en-GB"/>
        </a:p>
      </dgm:t>
    </dgm:pt>
    <dgm:pt modelId="{BBB92F16-86EF-4459-AE5E-E0EB0A8A51F9}" type="sibTrans" cxnId="{F46D1F84-3F55-422A-A34D-0F72B4A3CE8F}">
      <dgm:prSet/>
      <dgm:spPr/>
      <dgm:t>
        <a:bodyPr/>
        <a:lstStyle/>
        <a:p>
          <a:endParaRPr lang="en-GB"/>
        </a:p>
      </dgm:t>
    </dgm:pt>
    <dgm:pt modelId="{4C742C10-BCD0-4359-8B54-EAE31AAFC971}" type="pres">
      <dgm:prSet presAssocID="{AC9B05D2-6268-4C46-BB3B-A37F5ED94942}" presName="outerComposite" presStyleCnt="0">
        <dgm:presLayoutVars>
          <dgm:chMax val="5"/>
          <dgm:dir/>
          <dgm:resizeHandles val="exact"/>
        </dgm:presLayoutVars>
      </dgm:prSet>
      <dgm:spPr/>
    </dgm:pt>
    <dgm:pt modelId="{22FE2B8F-A379-4962-80AE-7F2E162CDEEE}" type="pres">
      <dgm:prSet presAssocID="{AC9B05D2-6268-4C46-BB3B-A37F5ED94942}" presName="dummyMaxCanvas" presStyleCnt="0">
        <dgm:presLayoutVars/>
      </dgm:prSet>
      <dgm:spPr/>
    </dgm:pt>
    <dgm:pt modelId="{8BCEA506-7B54-4E8B-9533-AC28EFCDC854}" type="pres">
      <dgm:prSet presAssocID="{AC9B05D2-6268-4C46-BB3B-A37F5ED94942}" presName="TwoNodes_1" presStyleLbl="node1" presStyleIdx="0" presStyleCnt="2">
        <dgm:presLayoutVars>
          <dgm:bulletEnabled val="1"/>
        </dgm:presLayoutVars>
      </dgm:prSet>
      <dgm:spPr/>
    </dgm:pt>
    <dgm:pt modelId="{9ED3DE1E-3190-4C38-9BDC-354370D5C020}" type="pres">
      <dgm:prSet presAssocID="{AC9B05D2-6268-4C46-BB3B-A37F5ED94942}" presName="TwoNodes_2" presStyleLbl="node1" presStyleIdx="1" presStyleCnt="2">
        <dgm:presLayoutVars>
          <dgm:bulletEnabled val="1"/>
        </dgm:presLayoutVars>
      </dgm:prSet>
      <dgm:spPr/>
    </dgm:pt>
    <dgm:pt modelId="{234D5140-50CE-484D-BC60-8D01478C3E56}" type="pres">
      <dgm:prSet presAssocID="{AC9B05D2-6268-4C46-BB3B-A37F5ED94942}" presName="TwoConn_1-2" presStyleLbl="fgAccFollowNode1" presStyleIdx="0" presStyleCnt="1">
        <dgm:presLayoutVars>
          <dgm:bulletEnabled val="1"/>
        </dgm:presLayoutVars>
      </dgm:prSet>
      <dgm:spPr/>
    </dgm:pt>
    <dgm:pt modelId="{3D6790F8-9751-437C-904E-C3D0E0D07F86}" type="pres">
      <dgm:prSet presAssocID="{AC9B05D2-6268-4C46-BB3B-A37F5ED94942}" presName="TwoNodes_1_text" presStyleLbl="node1" presStyleIdx="1" presStyleCnt="2">
        <dgm:presLayoutVars>
          <dgm:bulletEnabled val="1"/>
        </dgm:presLayoutVars>
      </dgm:prSet>
      <dgm:spPr/>
    </dgm:pt>
    <dgm:pt modelId="{2C2E0825-3224-4752-A318-F2C9E17A5CA6}" type="pres">
      <dgm:prSet presAssocID="{AC9B05D2-6268-4C46-BB3B-A37F5ED94942}" presName="TwoNodes_2_text" presStyleLbl="node1" presStyleIdx="1" presStyleCnt="2">
        <dgm:presLayoutVars>
          <dgm:bulletEnabled val="1"/>
        </dgm:presLayoutVars>
      </dgm:prSet>
      <dgm:spPr/>
    </dgm:pt>
  </dgm:ptLst>
  <dgm:cxnLst>
    <dgm:cxn modelId="{3EEDF20D-F6B9-4671-B497-9B2E9454FA3E}" type="presOf" srcId="{E8A6D5B7-EDD8-42C0-862C-7EAC5C696943}" destId="{8BCEA506-7B54-4E8B-9533-AC28EFCDC854}" srcOrd="0" destOrd="0" presId="urn:microsoft.com/office/officeart/2005/8/layout/vProcess5"/>
    <dgm:cxn modelId="{AB0F1D29-28BB-48CE-9D1F-6AAB77F6F951}" type="presOf" srcId="{9A763FF1-9C39-46E2-A68C-F7F1D14C338D}" destId="{9ED3DE1E-3190-4C38-9BDC-354370D5C020}" srcOrd="0" destOrd="0" presId="urn:microsoft.com/office/officeart/2005/8/layout/vProcess5"/>
    <dgm:cxn modelId="{F46D1F84-3F55-422A-A34D-0F72B4A3CE8F}" srcId="{AC9B05D2-6268-4C46-BB3B-A37F5ED94942}" destId="{9A763FF1-9C39-46E2-A68C-F7F1D14C338D}" srcOrd="1" destOrd="0" parTransId="{C0635C77-34FD-4402-9442-91ED7AB28AB0}" sibTransId="{BBB92F16-86EF-4459-AE5E-E0EB0A8A51F9}"/>
    <dgm:cxn modelId="{20E60294-98F3-4FBA-BC90-0411D1C599E3}" srcId="{AC9B05D2-6268-4C46-BB3B-A37F5ED94942}" destId="{E8A6D5B7-EDD8-42C0-862C-7EAC5C696943}" srcOrd="0" destOrd="0" parTransId="{952C13EA-E904-4616-8E63-0063298BBA46}" sibTransId="{723F80B6-0BC0-4779-BB3C-ACE8926139D9}"/>
    <dgm:cxn modelId="{A8286495-0191-4207-915B-98B7EE276C31}" type="presOf" srcId="{E8A6D5B7-EDD8-42C0-862C-7EAC5C696943}" destId="{3D6790F8-9751-437C-904E-C3D0E0D07F86}" srcOrd="1" destOrd="0" presId="urn:microsoft.com/office/officeart/2005/8/layout/vProcess5"/>
    <dgm:cxn modelId="{780AB9B2-7727-4A3E-B51D-08E4CAB0B975}" type="presOf" srcId="{723F80B6-0BC0-4779-BB3C-ACE8926139D9}" destId="{234D5140-50CE-484D-BC60-8D01478C3E56}" srcOrd="0" destOrd="0" presId="urn:microsoft.com/office/officeart/2005/8/layout/vProcess5"/>
    <dgm:cxn modelId="{2005FFE0-12F1-4AAF-B7EA-AAC729445DDE}" type="presOf" srcId="{9A763FF1-9C39-46E2-A68C-F7F1D14C338D}" destId="{2C2E0825-3224-4752-A318-F2C9E17A5CA6}" srcOrd="1" destOrd="0" presId="urn:microsoft.com/office/officeart/2005/8/layout/vProcess5"/>
    <dgm:cxn modelId="{6E620EE4-012F-4545-B2B8-06DF2321E332}" type="presOf" srcId="{AC9B05D2-6268-4C46-BB3B-A37F5ED94942}" destId="{4C742C10-BCD0-4359-8B54-EAE31AAFC971}" srcOrd="0" destOrd="0" presId="urn:microsoft.com/office/officeart/2005/8/layout/vProcess5"/>
    <dgm:cxn modelId="{F6C4FD48-4D3D-4529-8A28-E28F2C8379ED}" type="presParOf" srcId="{4C742C10-BCD0-4359-8B54-EAE31AAFC971}" destId="{22FE2B8F-A379-4962-80AE-7F2E162CDEEE}" srcOrd="0" destOrd="0" presId="urn:microsoft.com/office/officeart/2005/8/layout/vProcess5"/>
    <dgm:cxn modelId="{22A133E4-A85C-47E6-8A07-BC55DDC0F117}" type="presParOf" srcId="{4C742C10-BCD0-4359-8B54-EAE31AAFC971}" destId="{8BCEA506-7B54-4E8B-9533-AC28EFCDC854}" srcOrd="1" destOrd="0" presId="urn:microsoft.com/office/officeart/2005/8/layout/vProcess5"/>
    <dgm:cxn modelId="{6E2C78F2-4180-41CD-9AF1-41329AB296EE}" type="presParOf" srcId="{4C742C10-BCD0-4359-8B54-EAE31AAFC971}" destId="{9ED3DE1E-3190-4C38-9BDC-354370D5C020}" srcOrd="2" destOrd="0" presId="urn:microsoft.com/office/officeart/2005/8/layout/vProcess5"/>
    <dgm:cxn modelId="{A11DBEBF-D743-4E21-AB38-30C01E82E43B}" type="presParOf" srcId="{4C742C10-BCD0-4359-8B54-EAE31AAFC971}" destId="{234D5140-50CE-484D-BC60-8D01478C3E56}" srcOrd="3" destOrd="0" presId="urn:microsoft.com/office/officeart/2005/8/layout/vProcess5"/>
    <dgm:cxn modelId="{A1B24466-2054-41D5-92D9-3A16F24F7705}" type="presParOf" srcId="{4C742C10-BCD0-4359-8B54-EAE31AAFC971}" destId="{3D6790F8-9751-437C-904E-C3D0E0D07F86}" srcOrd="4" destOrd="0" presId="urn:microsoft.com/office/officeart/2005/8/layout/vProcess5"/>
    <dgm:cxn modelId="{7E3AB5B9-0B91-4765-BA5B-8E91EE110BFF}" type="presParOf" srcId="{4C742C10-BCD0-4359-8B54-EAE31AAFC971}" destId="{2C2E0825-3224-4752-A318-F2C9E17A5CA6}"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65A59C-933F-4D47-B7A4-2BA28EBB11F8}">
      <dsp:nvSpPr>
        <dsp:cNvPr id="0" name=""/>
        <dsp:cNvSpPr/>
      </dsp:nvSpPr>
      <dsp:spPr>
        <a:xfrm>
          <a:off x="1009237" y="457"/>
          <a:ext cx="2879616" cy="1727770"/>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the principles of Restorative Approaches</a:t>
          </a:r>
        </a:p>
      </dsp:txBody>
      <dsp:txXfrm>
        <a:off x="1009237" y="457"/>
        <a:ext cx="2879616" cy="1727770"/>
      </dsp:txXfrm>
    </dsp:sp>
    <dsp:sp modelId="{C4CF7D65-4F13-4A1F-89BE-B3000B93263D}">
      <dsp:nvSpPr>
        <dsp:cNvPr id="0" name=""/>
        <dsp:cNvSpPr/>
      </dsp:nvSpPr>
      <dsp:spPr>
        <a:xfrm>
          <a:off x="4176815" y="457"/>
          <a:ext cx="2879616" cy="1727770"/>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the benefits/ limitations of Restorative Approaches</a:t>
          </a:r>
        </a:p>
      </dsp:txBody>
      <dsp:txXfrm>
        <a:off x="4176815" y="457"/>
        <a:ext cx="2879616" cy="1727770"/>
      </dsp:txXfrm>
    </dsp:sp>
    <dsp:sp modelId="{29ADAA2C-FE03-435D-B69A-51F77058AF46}">
      <dsp:nvSpPr>
        <dsp:cNvPr id="0" name=""/>
        <dsp:cNvSpPr/>
      </dsp:nvSpPr>
      <dsp:spPr>
        <a:xfrm>
          <a:off x="7344394" y="457"/>
          <a:ext cx="2879616" cy="1727770"/>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Identify when an incident is suitable for a Level 1 Restorative meeting</a:t>
          </a:r>
        </a:p>
      </dsp:txBody>
      <dsp:txXfrm>
        <a:off x="7344394" y="457"/>
        <a:ext cx="2879616" cy="1727770"/>
      </dsp:txXfrm>
    </dsp:sp>
    <dsp:sp modelId="{C0126A89-387B-4251-A768-C5E482FA51F3}">
      <dsp:nvSpPr>
        <dsp:cNvPr id="0" name=""/>
        <dsp:cNvSpPr/>
      </dsp:nvSpPr>
      <dsp:spPr>
        <a:xfrm>
          <a:off x="4176815" y="2016189"/>
          <a:ext cx="2879616" cy="172777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Demonstrate their ability to facilitate a Level 1 Restorative meeting</a:t>
          </a:r>
        </a:p>
      </dsp:txBody>
      <dsp:txXfrm>
        <a:off x="4176815" y="2016189"/>
        <a:ext cx="2879616" cy="17277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80A37-5EAD-4D71-AA72-4E94D31A0C9E}">
      <dsp:nvSpPr>
        <dsp:cNvPr id="0" name=""/>
        <dsp:cNvSpPr/>
      </dsp:nvSpPr>
      <dsp:spPr>
        <a:xfrm>
          <a:off x="558" y="971481"/>
          <a:ext cx="2402718" cy="2883261"/>
        </a:xfrm>
        <a:prstGeom prst="roundRect">
          <a:avLst>
            <a:gd name="adj" fmla="val 5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2583" rIns="120015" bIns="0" numCol="1" spcCol="1270" anchor="t" anchorCtr="0">
          <a:noAutofit/>
        </a:bodyPr>
        <a:lstStyle/>
        <a:p>
          <a:pPr marL="0" lvl="0" indent="0" algn="r" defTabSz="1200150">
            <a:lnSpc>
              <a:spcPct val="90000"/>
            </a:lnSpc>
            <a:spcBef>
              <a:spcPct val="0"/>
            </a:spcBef>
            <a:spcAft>
              <a:spcPct val="35000"/>
            </a:spcAft>
            <a:buNone/>
          </a:pPr>
          <a:endParaRPr lang="en-GB" sz="2700" kern="1200"/>
        </a:p>
      </dsp:txBody>
      <dsp:txXfrm rot="16200000">
        <a:off x="-941307" y="1913347"/>
        <a:ext cx="2364274" cy="480543"/>
      </dsp:txXfrm>
    </dsp:sp>
    <dsp:sp modelId="{75E51EB1-7848-4EC6-92FA-7CE34CD86A8B}">
      <dsp:nvSpPr>
        <dsp:cNvPr id="0" name=""/>
        <dsp:cNvSpPr/>
      </dsp:nvSpPr>
      <dsp:spPr>
        <a:xfrm>
          <a:off x="481101" y="971481"/>
          <a:ext cx="1790024" cy="288326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An RA meeting is  voluntary &amp; facilitated in a meaningful manner by a trained officer</a:t>
          </a:r>
        </a:p>
      </dsp:txBody>
      <dsp:txXfrm>
        <a:off x="481101" y="971481"/>
        <a:ext cx="1790024" cy="2883261"/>
      </dsp:txXfrm>
    </dsp:sp>
    <dsp:sp modelId="{7074119A-84DF-45CE-8C1A-6AF703931150}">
      <dsp:nvSpPr>
        <dsp:cNvPr id="0" name=""/>
        <dsp:cNvSpPr/>
      </dsp:nvSpPr>
      <dsp:spPr>
        <a:xfrm>
          <a:off x="2487371" y="971481"/>
          <a:ext cx="2402718" cy="2883261"/>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2583" rIns="120015" bIns="0" numCol="1" spcCol="1270" anchor="t" anchorCtr="0">
          <a:noAutofit/>
        </a:bodyPr>
        <a:lstStyle/>
        <a:p>
          <a:pPr marL="0" lvl="0" indent="0" algn="r" defTabSz="1200150">
            <a:lnSpc>
              <a:spcPct val="90000"/>
            </a:lnSpc>
            <a:spcBef>
              <a:spcPct val="0"/>
            </a:spcBef>
            <a:spcAft>
              <a:spcPct val="35000"/>
            </a:spcAft>
            <a:buNone/>
          </a:pPr>
          <a:endParaRPr lang="en-GB" sz="2700" kern="1200"/>
        </a:p>
      </dsp:txBody>
      <dsp:txXfrm rot="16200000">
        <a:off x="1545506" y="1913347"/>
        <a:ext cx="2364274" cy="480543"/>
      </dsp:txXfrm>
    </dsp:sp>
    <dsp:sp modelId="{63B5CD74-BAE5-4D2A-B633-2D00810B9D96}">
      <dsp:nvSpPr>
        <dsp:cNvPr id="0" name=""/>
        <dsp:cNvSpPr/>
      </dsp:nvSpPr>
      <dsp:spPr>
        <a:xfrm rot="5400000">
          <a:off x="2287537" y="3262833"/>
          <a:ext cx="423695" cy="360407"/>
        </a:xfrm>
        <a:prstGeom prst="flowChartExtract">
          <a:avLst/>
        </a:prstGeom>
        <a:solidFill>
          <a:schemeClr val="accent1">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ADF8A56-F1B3-4C89-BC48-2B51D2ABFCEE}">
      <dsp:nvSpPr>
        <dsp:cNvPr id="0" name=""/>
        <dsp:cNvSpPr/>
      </dsp:nvSpPr>
      <dsp:spPr>
        <a:xfrm>
          <a:off x="2967915" y="971481"/>
          <a:ext cx="1790024" cy="288326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Officer must explain the process to both Victim &amp; Offender</a:t>
          </a:r>
        </a:p>
      </dsp:txBody>
      <dsp:txXfrm>
        <a:off x="2967915" y="971481"/>
        <a:ext cx="1790024" cy="2883261"/>
      </dsp:txXfrm>
    </dsp:sp>
    <dsp:sp modelId="{4A32BD0B-A48F-45CD-A73C-5804517EE958}">
      <dsp:nvSpPr>
        <dsp:cNvPr id="0" name=""/>
        <dsp:cNvSpPr/>
      </dsp:nvSpPr>
      <dsp:spPr>
        <a:xfrm>
          <a:off x="4974184" y="971481"/>
          <a:ext cx="2402718" cy="2883261"/>
        </a:xfrm>
        <a:prstGeom prst="roundRect">
          <a:avLst>
            <a:gd name="adj" fmla="val 5000"/>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92583" rIns="120015" bIns="0" numCol="1" spcCol="1270" anchor="t" anchorCtr="0">
          <a:noAutofit/>
        </a:bodyPr>
        <a:lstStyle/>
        <a:p>
          <a:pPr marL="0" lvl="0" indent="0" algn="r" defTabSz="1200150">
            <a:lnSpc>
              <a:spcPct val="90000"/>
            </a:lnSpc>
            <a:spcBef>
              <a:spcPct val="0"/>
            </a:spcBef>
            <a:spcAft>
              <a:spcPct val="35000"/>
            </a:spcAft>
            <a:buNone/>
          </a:pPr>
          <a:endParaRPr lang="en-GB" sz="2700" kern="1200"/>
        </a:p>
      </dsp:txBody>
      <dsp:txXfrm rot="16200000">
        <a:off x="4032319" y="1913347"/>
        <a:ext cx="2364274" cy="480543"/>
      </dsp:txXfrm>
    </dsp:sp>
    <dsp:sp modelId="{14AAA457-108D-4FB5-B80B-6778A9AC1D47}">
      <dsp:nvSpPr>
        <dsp:cNvPr id="0" name=""/>
        <dsp:cNvSpPr/>
      </dsp:nvSpPr>
      <dsp:spPr>
        <a:xfrm rot="5400000">
          <a:off x="4774350" y="3262833"/>
          <a:ext cx="423695" cy="360407"/>
        </a:xfrm>
        <a:prstGeom prst="flowChartExtract">
          <a:avLst/>
        </a:prstGeom>
        <a:solidFill>
          <a:schemeClr val="accent1">
            <a:lumMod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46F279B-FE55-433B-B1FE-1D1340FFEDC7}">
      <dsp:nvSpPr>
        <dsp:cNvPr id="0" name=""/>
        <dsp:cNvSpPr/>
      </dsp:nvSpPr>
      <dsp:spPr>
        <a:xfrm>
          <a:off x="5454728" y="971481"/>
          <a:ext cx="1790024" cy="2883261"/>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Early intervention to ‘get in’ before real problems</a:t>
          </a:r>
        </a:p>
      </dsp:txBody>
      <dsp:txXfrm>
        <a:off x="5454728" y="971481"/>
        <a:ext cx="1790024" cy="28832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68F97-AE6B-4EF7-9DC6-847784DA22E9}">
      <dsp:nvSpPr>
        <dsp:cNvPr id="0" name=""/>
        <dsp:cNvSpPr/>
      </dsp:nvSpPr>
      <dsp:spPr>
        <a:xfrm>
          <a:off x="2962" y="147260"/>
          <a:ext cx="2350406" cy="1410243"/>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Ancient times – the </a:t>
          </a:r>
          <a:r>
            <a:rPr lang="en-GB" sz="2400" kern="1200" dirty="0" err="1">
              <a:solidFill>
                <a:schemeClr val="tx1"/>
              </a:solidFill>
            </a:rPr>
            <a:t>Maori</a:t>
          </a:r>
          <a:r>
            <a:rPr lang="en-GB" sz="2400" kern="1200" dirty="0">
              <a:solidFill>
                <a:schemeClr val="tx1"/>
              </a:solidFill>
            </a:rPr>
            <a:t> et al</a:t>
          </a:r>
        </a:p>
      </dsp:txBody>
      <dsp:txXfrm>
        <a:off x="2962" y="147260"/>
        <a:ext cx="2350406" cy="1410243"/>
      </dsp:txXfrm>
    </dsp:sp>
    <dsp:sp modelId="{091C0033-0B0D-443A-9D22-DA092716784E}">
      <dsp:nvSpPr>
        <dsp:cNvPr id="0" name=""/>
        <dsp:cNvSpPr/>
      </dsp:nvSpPr>
      <dsp:spPr>
        <a:xfrm>
          <a:off x="2588409" y="147260"/>
          <a:ext cx="2350406" cy="1410243"/>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12</a:t>
          </a:r>
          <a:r>
            <a:rPr lang="en-GB" sz="2400" kern="1200" baseline="30000" dirty="0">
              <a:solidFill>
                <a:schemeClr val="tx1"/>
              </a:solidFill>
            </a:rPr>
            <a:t>th</a:t>
          </a:r>
          <a:r>
            <a:rPr lang="en-GB" sz="2400" kern="1200" dirty="0">
              <a:solidFill>
                <a:schemeClr val="tx1"/>
              </a:solidFill>
            </a:rPr>
            <a:t> Century, Henry II, from victim to state</a:t>
          </a:r>
        </a:p>
      </dsp:txBody>
      <dsp:txXfrm>
        <a:off x="2588409" y="147260"/>
        <a:ext cx="2350406" cy="1410243"/>
      </dsp:txXfrm>
    </dsp:sp>
    <dsp:sp modelId="{64D6D694-2620-4960-957F-14B5978B2BC8}">
      <dsp:nvSpPr>
        <dsp:cNvPr id="0" name=""/>
        <dsp:cNvSpPr/>
      </dsp:nvSpPr>
      <dsp:spPr>
        <a:xfrm>
          <a:off x="5173856" y="147260"/>
          <a:ext cx="2350406" cy="1410243"/>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1998 entry into the UK justice system</a:t>
          </a:r>
        </a:p>
      </dsp:txBody>
      <dsp:txXfrm>
        <a:off x="5173856" y="147260"/>
        <a:ext cx="2350406" cy="1410243"/>
      </dsp:txXfrm>
    </dsp:sp>
    <dsp:sp modelId="{F71FD748-E4B2-47A2-9C01-002B72D7A316}">
      <dsp:nvSpPr>
        <dsp:cNvPr id="0" name=""/>
        <dsp:cNvSpPr/>
      </dsp:nvSpPr>
      <dsp:spPr>
        <a:xfrm>
          <a:off x="7759303" y="147260"/>
          <a:ext cx="2350406" cy="1410243"/>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2004 Govt consultation/ best practice guidance</a:t>
          </a:r>
        </a:p>
      </dsp:txBody>
      <dsp:txXfrm>
        <a:off x="7759303" y="147260"/>
        <a:ext cx="2350406" cy="1410243"/>
      </dsp:txXfrm>
    </dsp:sp>
    <dsp:sp modelId="{3EE6E9D5-316D-4A7B-AA14-AC694AF4BE6D}">
      <dsp:nvSpPr>
        <dsp:cNvPr id="0" name=""/>
        <dsp:cNvSpPr/>
      </dsp:nvSpPr>
      <dsp:spPr>
        <a:xfrm>
          <a:off x="2962" y="1792544"/>
          <a:ext cx="2350406" cy="141024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2008 Professor Sherman research</a:t>
          </a:r>
        </a:p>
      </dsp:txBody>
      <dsp:txXfrm>
        <a:off x="2962" y="1792544"/>
        <a:ext cx="2350406" cy="1410243"/>
      </dsp:txXfrm>
    </dsp:sp>
    <dsp:sp modelId="{061B452B-6066-479A-B674-5A6736AF622E}">
      <dsp:nvSpPr>
        <dsp:cNvPr id="0" name=""/>
        <dsp:cNvSpPr/>
      </dsp:nvSpPr>
      <dsp:spPr>
        <a:xfrm>
          <a:off x="2588409" y="1792544"/>
          <a:ext cx="2350406" cy="141024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2010 National Occupational Standards</a:t>
          </a:r>
        </a:p>
      </dsp:txBody>
      <dsp:txXfrm>
        <a:off x="2588409" y="1792544"/>
        <a:ext cx="2350406" cy="1410243"/>
      </dsp:txXfrm>
    </dsp:sp>
    <dsp:sp modelId="{B524FF77-1683-44DB-881C-A6DEB8A04353}">
      <dsp:nvSpPr>
        <dsp:cNvPr id="0" name=""/>
        <dsp:cNvSpPr/>
      </dsp:nvSpPr>
      <dsp:spPr>
        <a:xfrm>
          <a:off x="5173856" y="1792544"/>
          <a:ext cx="2350406" cy="141024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2013 Crime &amp; Courts Act. RJ at PSR stage</a:t>
          </a:r>
        </a:p>
      </dsp:txBody>
      <dsp:txXfrm>
        <a:off x="5173856" y="1792544"/>
        <a:ext cx="2350406" cy="1410243"/>
      </dsp:txXfrm>
    </dsp:sp>
    <dsp:sp modelId="{A2D27D2A-81DE-4E49-AEA1-63FFC575F9E4}">
      <dsp:nvSpPr>
        <dsp:cNvPr id="0" name=""/>
        <dsp:cNvSpPr/>
      </dsp:nvSpPr>
      <dsp:spPr>
        <a:xfrm>
          <a:off x="7759303" y="1792544"/>
          <a:ext cx="2350406" cy="1410243"/>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New Victims’ Code of Practice</a:t>
          </a:r>
        </a:p>
      </dsp:txBody>
      <dsp:txXfrm>
        <a:off x="7759303" y="1792544"/>
        <a:ext cx="2350406" cy="1410243"/>
      </dsp:txXfrm>
    </dsp:sp>
    <dsp:sp modelId="{92681C97-8475-4B90-89BB-C81E254108B4}">
      <dsp:nvSpPr>
        <dsp:cNvPr id="0" name=""/>
        <dsp:cNvSpPr/>
      </dsp:nvSpPr>
      <dsp:spPr>
        <a:xfrm>
          <a:off x="1295686" y="3437828"/>
          <a:ext cx="2350406" cy="1410243"/>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2014 Ministry of Justice Action Plan</a:t>
          </a:r>
        </a:p>
      </dsp:txBody>
      <dsp:txXfrm>
        <a:off x="1295686" y="3437828"/>
        <a:ext cx="2350406" cy="1410243"/>
      </dsp:txXfrm>
    </dsp:sp>
    <dsp:sp modelId="{4B43B58C-62D4-4795-9DE9-E521CFE2FEAB}">
      <dsp:nvSpPr>
        <dsp:cNvPr id="0" name=""/>
        <dsp:cNvSpPr/>
      </dsp:nvSpPr>
      <dsp:spPr>
        <a:xfrm>
          <a:off x="3881132" y="3437828"/>
          <a:ext cx="2350406" cy="1410243"/>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S15 Offender Rehabilitation Act 2014 (definition of RJ)</a:t>
          </a:r>
        </a:p>
      </dsp:txBody>
      <dsp:txXfrm>
        <a:off x="3881132" y="3437828"/>
        <a:ext cx="2350406" cy="1410243"/>
      </dsp:txXfrm>
    </dsp:sp>
    <dsp:sp modelId="{2C1B8279-6F21-44B3-BEA1-CFF9547B3BFF}">
      <dsp:nvSpPr>
        <dsp:cNvPr id="0" name=""/>
        <dsp:cNvSpPr/>
      </dsp:nvSpPr>
      <dsp:spPr>
        <a:xfrm>
          <a:off x="6466579" y="3437828"/>
          <a:ext cx="2350406" cy="1410243"/>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EU directive on Rights of the Victim</a:t>
          </a:r>
        </a:p>
      </dsp:txBody>
      <dsp:txXfrm>
        <a:off x="6466579" y="3437828"/>
        <a:ext cx="2350406" cy="14102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682EF4-72AE-4F06-A277-4158FA4ED523}">
      <dsp:nvSpPr>
        <dsp:cNvPr id="0" name=""/>
        <dsp:cNvSpPr/>
      </dsp:nvSpPr>
      <dsp:spPr>
        <a:xfrm>
          <a:off x="0" y="0"/>
          <a:ext cx="10298359" cy="1036915"/>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An activity is a restorative justice activity if :-</a:t>
          </a:r>
        </a:p>
      </dsp:txBody>
      <dsp:txXfrm>
        <a:off x="0" y="0"/>
        <a:ext cx="10298359" cy="1036915"/>
      </dsp:txXfrm>
    </dsp:sp>
    <dsp:sp modelId="{01ECA6FF-6D17-4BD8-A98B-08C0E5E24E85}">
      <dsp:nvSpPr>
        <dsp:cNvPr id="0" name=""/>
        <dsp:cNvSpPr/>
      </dsp:nvSpPr>
      <dsp:spPr>
        <a:xfrm>
          <a:off x="5028" y="1036915"/>
          <a:ext cx="3429434" cy="217752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The participants consist of, or include, the offender &amp; one or more of the victims</a:t>
          </a:r>
        </a:p>
      </dsp:txBody>
      <dsp:txXfrm>
        <a:off x="5028" y="1036915"/>
        <a:ext cx="3429434" cy="2177521"/>
      </dsp:txXfrm>
    </dsp:sp>
    <dsp:sp modelId="{E67838BD-B378-4688-970C-CBC48F134026}">
      <dsp:nvSpPr>
        <dsp:cNvPr id="0" name=""/>
        <dsp:cNvSpPr/>
      </dsp:nvSpPr>
      <dsp:spPr>
        <a:xfrm>
          <a:off x="3434462" y="1036915"/>
          <a:ext cx="3429434" cy="2177521"/>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 The aim of the activity is to maximise the offender’s awareness of the impact of the offending concerned on the victims, &amp;</a:t>
          </a:r>
        </a:p>
      </dsp:txBody>
      <dsp:txXfrm>
        <a:off x="3434462" y="1036915"/>
        <a:ext cx="3429434" cy="2177521"/>
      </dsp:txXfrm>
    </dsp:sp>
    <dsp:sp modelId="{967CF7A5-C7A5-4246-8FB3-6DA2FA7F676A}">
      <dsp:nvSpPr>
        <dsp:cNvPr id="0" name=""/>
        <dsp:cNvSpPr/>
      </dsp:nvSpPr>
      <dsp:spPr>
        <a:xfrm>
          <a:off x="6863897" y="1036915"/>
          <a:ext cx="3429434" cy="217752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 The activity gives a victim or victims an opportunity to talk about, or by other means express experience of the offending &amp; its impact</a:t>
          </a:r>
        </a:p>
      </dsp:txBody>
      <dsp:txXfrm>
        <a:off x="6863897" y="1036915"/>
        <a:ext cx="3429434" cy="2177521"/>
      </dsp:txXfrm>
    </dsp:sp>
    <dsp:sp modelId="{0BF0296B-BCB1-4DC1-B7E5-FABBD0F0BAA7}">
      <dsp:nvSpPr>
        <dsp:cNvPr id="0" name=""/>
        <dsp:cNvSpPr/>
      </dsp:nvSpPr>
      <dsp:spPr>
        <a:xfrm>
          <a:off x="0" y="3214437"/>
          <a:ext cx="10298359" cy="241946"/>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F6234-4094-4514-9282-892E328DAE01}">
      <dsp:nvSpPr>
        <dsp:cNvPr id="0" name=""/>
        <dsp:cNvSpPr/>
      </dsp:nvSpPr>
      <dsp:spPr>
        <a:xfrm>
          <a:off x="2274720" y="1244538"/>
          <a:ext cx="491315" cy="91440"/>
        </a:xfrm>
        <a:custGeom>
          <a:avLst/>
          <a:gdLst/>
          <a:ahLst/>
          <a:cxnLst/>
          <a:rect l="0" t="0" r="0" b="0"/>
          <a:pathLst>
            <a:path>
              <a:moveTo>
                <a:pt x="0" y="45720"/>
              </a:moveTo>
              <a:lnTo>
                <a:pt x="491315"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07330" y="1287646"/>
        <a:ext cx="26095" cy="5224"/>
      </dsp:txXfrm>
    </dsp:sp>
    <dsp:sp modelId="{2240F224-C381-4DE3-B3FC-B10E71742E0C}">
      <dsp:nvSpPr>
        <dsp:cNvPr id="0" name=""/>
        <dsp:cNvSpPr/>
      </dsp:nvSpPr>
      <dsp:spPr>
        <a:xfrm>
          <a:off x="7322" y="609498"/>
          <a:ext cx="2269198" cy="1361518"/>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 satisfaction</a:t>
          </a:r>
        </a:p>
      </dsp:txBody>
      <dsp:txXfrm>
        <a:off x="7322" y="609498"/>
        <a:ext cx="2269198" cy="1361518"/>
      </dsp:txXfrm>
    </dsp:sp>
    <dsp:sp modelId="{95408C9E-B93B-479E-B336-BED8E2467787}">
      <dsp:nvSpPr>
        <dsp:cNvPr id="0" name=""/>
        <dsp:cNvSpPr/>
      </dsp:nvSpPr>
      <dsp:spPr>
        <a:xfrm>
          <a:off x="5065834" y="1244538"/>
          <a:ext cx="491315" cy="91440"/>
        </a:xfrm>
        <a:custGeom>
          <a:avLst/>
          <a:gdLst/>
          <a:ahLst/>
          <a:cxnLst/>
          <a:rect l="0" t="0" r="0" b="0"/>
          <a:pathLst>
            <a:path>
              <a:moveTo>
                <a:pt x="0" y="45720"/>
              </a:moveTo>
              <a:lnTo>
                <a:pt x="491315"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98444" y="1287646"/>
        <a:ext cx="26095" cy="5224"/>
      </dsp:txXfrm>
    </dsp:sp>
    <dsp:sp modelId="{C4222A39-B4AB-49EA-8AA2-5F245BD5D83D}">
      <dsp:nvSpPr>
        <dsp:cNvPr id="0" name=""/>
        <dsp:cNvSpPr/>
      </dsp:nvSpPr>
      <dsp:spPr>
        <a:xfrm>
          <a:off x="2798435" y="609498"/>
          <a:ext cx="2269198" cy="1361518"/>
        </a:xfrm>
        <a:prstGeom prst="rect">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Gives the victim a voice</a:t>
          </a:r>
        </a:p>
      </dsp:txBody>
      <dsp:txXfrm>
        <a:off x="2798435" y="609498"/>
        <a:ext cx="2269198" cy="1361518"/>
      </dsp:txXfrm>
    </dsp:sp>
    <dsp:sp modelId="{94D0B1D4-929D-4AC6-ACCF-1A50B68E46BF}">
      <dsp:nvSpPr>
        <dsp:cNvPr id="0" name=""/>
        <dsp:cNvSpPr/>
      </dsp:nvSpPr>
      <dsp:spPr>
        <a:xfrm>
          <a:off x="7856948" y="1244538"/>
          <a:ext cx="491315" cy="91440"/>
        </a:xfrm>
        <a:custGeom>
          <a:avLst/>
          <a:gdLst/>
          <a:ahLst/>
          <a:cxnLst/>
          <a:rect l="0" t="0" r="0" b="0"/>
          <a:pathLst>
            <a:path>
              <a:moveTo>
                <a:pt x="0" y="45720"/>
              </a:moveTo>
              <a:lnTo>
                <a:pt x="491315"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89557" y="1287646"/>
        <a:ext cx="26095" cy="5224"/>
      </dsp:txXfrm>
    </dsp:sp>
    <dsp:sp modelId="{9AEC6AAA-0B99-407B-B542-F3900A5FD095}">
      <dsp:nvSpPr>
        <dsp:cNvPr id="0" name=""/>
        <dsp:cNvSpPr/>
      </dsp:nvSpPr>
      <dsp:spPr>
        <a:xfrm>
          <a:off x="5589549" y="609498"/>
          <a:ext cx="2269198" cy="1361518"/>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Accountability of offender</a:t>
          </a:r>
        </a:p>
      </dsp:txBody>
      <dsp:txXfrm>
        <a:off x="5589549" y="609498"/>
        <a:ext cx="2269198" cy="1361518"/>
      </dsp:txXfrm>
    </dsp:sp>
    <dsp:sp modelId="{A9CF150D-169D-40C0-8DF9-5BE145CF8046}">
      <dsp:nvSpPr>
        <dsp:cNvPr id="0" name=""/>
        <dsp:cNvSpPr/>
      </dsp:nvSpPr>
      <dsp:spPr>
        <a:xfrm>
          <a:off x="1141921" y="1969217"/>
          <a:ext cx="8373341" cy="491315"/>
        </a:xfrm>
        <a:custGeom>
          <a:avLst/>
          <a:gdLst/>
          <a:ahLst/>
          <a:cxnLst/>
          <a:rect l="0" t="0" r="0" b="0"/>
          <a:pathLst>
            <a:path>
              <a:moveTo>
                <a:pt x="8373341" y="0"/>
              </a:moveTo>
              <a:lnTo>
                <a:pt x="8373341" y="262757"/>
              </a:lnTo>
              <a:lnTo>
                <a:pt x="0" y="262757"/>
              </a:lnTo>
              <a:lnTo>
                <a:pt x="0" y="491315"/>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118852" y="2212263"/>
        <a:ext cx="419479" cy="5224"/>
      </dsp:txXfrm>
    </dsp:sp>
    <dsp:sp modelId="{C692C322-D51F-4CF2-ABF0-98B6CDB0C289}">
      <dsp:nvSpPr>
        <dsp:cNvPr id="0" name=""/>
        <dsp:cNvSpPr/>
      </dsp:nvSpPr>
      <dsp:spPr>
        <a:xfrm>
          <a:off x="8380663" y="609498"/>
          <a:ext cx="2269198" cy="1361518"/>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Reduces unnecessary entry into CJS</a:t>
          </a:r>
        </a:p>
      </dsp:txBody>
      <dsp:txXfrm>
        <a:off x="8380663" y="609498"/>
        <a:ext cx="2269198" cy="1361518"/>
      </dsp:txXfrm>
    </dsp:sp>
    <dsp:sp modelId="{CCDC98DC-86EE-48DC-911A-882ED7A28FDB}">
      <dsp:nvSpPr>
        <dsp:cNvPr id="0" name=""/>
        <dsp:cNvSpPr/>
      </dsp:nvSpPr>
      <dsp:spPr>
        <a:xfrm>
          <a:off x="2274720" y="3127972"/>
          <a:ext cx="491315" cy="91440"/>
        </a:xfrm>
        <a:custGeom>
          <a:avLst/>
          <a:gdLst/>
          <a:ahLst/>
          <a:cxnLst/>
          <a:rect l="0" t="0" r="0" b="0"/>
          <a:pathLst>
            <a:path>
              <a:moveTo>
                <a:pt x="0" y="45720"/>
              </a:moveTo>
              <a:lnTo>
                <a:pt x="491315"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507330" y="3171080"/>
        <a:ext cx="26095" cy="5224"/>
      </dsp:txXfrm>
    </dsp:sp>
    <dsp:sp modelId="{C37846F2-B4B9-4088-87D6-7A0E3170D805}">
      <dsp:nvSpPr>
        <dsp:cNvPr id="0" name=""/>
        <dsp:cNvSpPr/>
      </dsp:nvSpPr>
      <dsp:spPr>
        <a:xfrm>
          <a:off x="7322" y="2492933"/>
          <a:ext cx="2269198" cy="1361518"/>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Reduction in reoffending</a:t>
          </a:r>
        </a:p>
      </dsp:txBody>
      <dsp:txXfrm>
        <a:off x="7322" y="2492933"/>
        <a:ext cx="2269198" cy="1361518"/>
      </dsp:txXfrm>
    </dsp:sp>
    <dsp:sp modelId="{C9BE35F7-DE28-4902-9A53-67325F148A18}">
      <dsp:nvSpPr>
        <dsp:cNvPr id="0" name=""/>
        <dsp:cNvSpPr/>
      </dsp:nvSpPr>
      <dsp:spPr>
        <a:xfrm>
          <a:off x="5065834" y="3127972"/>
          <a:ext cx="491315" cy="91440"/>
        </a:xfrm>
        <a:custGeom>
          <a:avLst/>
          <a:gdLst/>
          <a:ahLst/>
          <a:cxnLst/>
          <a:rect l="0" t="0" r="0" b="0"/>
          <a:pathLst>
            <a:path>
              <a:moveTo>
                <a:pt x="0" y="45720"/>
              </a:moveTo>
              <a:lnTo>
                <a:pt x="491315"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298444" y="3171080"/>
        <a:ext cx="26095" cy="5224"/>
      </dsp:txXfrm>
    </dsp:sp>
    <dsp:sp modelId="{BCC3BE3D-E876-412F-A701-C15471D58191}">
      <dsp:nvSpPr>
        <dsp:cNvPr id="0" name=""/>
        <dsp:cNvSpPr/>
      </dsp:nvSpPr>
      <dsp:spPr>
        <a:xfrm>
          <a:off x="2798435" y="2492933"/>
          <a:ext cx="2269198" cy="1361518"/>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Community Cohesion</a:t>
          </a:r>
        </a:p>
      </dsp:txBody>
      <dsp:txXfrm>
        <a:off x="2798435" y="2492933"/>
        <a:ext cx="2269198" cy="1361518"/>
      </dsp:txXfrm>
    </dsp:sp>
    <dsp:sp modelId="{97506ED2-7FF1-49F3-933D-8F989373255B}">
      <dsp:nvSpPr>
        <dsp:cNvPr id="0" name=""/>
        <dsp:cNvSpPr/>
      </dsp:nvSpPr>
      <dsp:spPr>
        <a:xfrm>
          <a:off x="5589549" y="2492933"/>
          <a:ext cx="2537485" cy="1361518"/>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Reduce demand on frontline officers</a:t>
          </a:r>
        </a:p>
      </dsp:txBody>
      <dsp:txXfrm>
        <a:off x="5589549" y="2492933"/>
        <a:ext cx="2537485" cy="13615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B1190-E2E0-4F2E-B00F-E8BD6BFD4B6D}">
      <dsp:nvSpPr>
        <dsp:cNvPr id="0" name=""/>
        <dsp:cNvSpPr/>
      </dsp:nvSpPr>
      <dsp:spPr>
        <a:xfrm>
          <a:off x="0" y="0"/>
          <a:ext cx="9937104" cy="1357788"/>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Victim</a:t>
          </a:r>
        </a:p>
      </dsp:txBody>
      <dsp:txXfrm>
        <a:off x="0" y="0"/>
        <a:ext cx="9937104" cy="1357788"/>
      </dsp:txXfrm>
    </dsp:sp>
    <dsp:sp modelId="{8B2D3D35-5C19-418C-875C-44FD9F066911}">
      <dsp:nvSpPr>
        <dsp:cNvPr id="0" name=""/>
        <dsp:cNvSpPr/>
      </dsp:nvSpPr>
      <dsp:spPr>
        <a:xfrm>
          <a:off x="5965" y="1357788"/>
          <a:ext cx="2380365" cy="28513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 agrees to take part in RA meeting</a:t>
          </a:r>
        </a:p>
      </dsp:txBody>
      <dsp:txXfrm>
        <a:off x="5965" y="1357788"/>
        <a:ext cx="2380365" cy="2851356"/>
      </dsp:txXfrm>
    </dsp:sp>
    <dsp:sp modelId="{EA5D3E53-6628-4A2C-A180-37CBB0DAE204}">
      <dsp:nvSpPr>
        <dsp:cNvPr id="0" name=""/>
        <dsp:cNvSpPr/>
      </dsp:nvSpPr>
      <dsp:spPr>
        <a:xfrm>
          <a:off x="2386331" y="1357788"/>
          <a:ext cx="2678360" cy="285135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Victim understands that the meeting is the reparative element &amp; anything else agreed cannot be enforced by Police</a:t>
          </a:r>
        </a:p>
      </dsp:txBody>
      <dsp:txXfrm>
        <a:off x="2386331" y="1357788"/>
        <a:ext cx="2678360" cy="2851356"/>
      </dsp:txXfrm>
    </dsp:sp>
    <dsp:sp modelId="{6E582C09-635C-4819-8F1B-D238CF20AA9A}">
      <dsp:nvSpPr>
        <dsp:cNvPr id="0" name=""/>
        <dsp:cNvSpPr/>
      </dsp:nvSpPr>
      <dsp:spPr>
        <a:xfrm>
          <a:off x="5064691" y="1357788"/>
          <a:ext cx="2678360" cy="285135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Offers victim the opportunity to ‘have  their say &amp; be heard’</a:t>
          </a:r>
        </a:p>
      </dsp:txBody>
      <dsp:txXfrm>
        <a:off x="5064691" y="1357788"/>
        <a:ext cx="2678360" cy="2851356"/>
      </dsp:txXfrm>
    </dsp:sp>
    <dsp:sp modelId="{204CCAEB-A595-4A44-8A70-4BAEC3D01620}">
      <dsp:nvSpPr>
        <dsp:cNvPr id="0" name=""/>
        <dsp:cNvSpPr/>
      </dsp:nvSpPr>
      <dsp:spPr>
        <a:xfrm>
          <a:off x="7743051" y="1357788"/>
          <a:ext cx="2188086" cy="285135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Start healing process</a:t>
          </a:r>
        </a:p>
      </dsp:txBody>
      <dsp:txXfrm>
        <a:off x="7743051" y="1357788"/>
        <a:ext cx="2188086" cy="2851356"/>
      </dsp:txXfrm>
    </dsp:sp>
    <dsp:sp modelId="{3FBC2A84-CA1A-467C-ACD5-2BFAB3F0FF94}">
      <dsp:nvSpPr>
        <dsp:cNvPr id="0" name=""/>
        <dsp:cNvSpPr/>
      </dsp:nvSpPr>
      <dsp:spPr>
        <a:xfrm>
          <a:off x="0" y="4209145"/>
          <a:ext cx="9937104" cy="316817"/>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DB690-2C1D-4BCE-847F-C89B430A3D8A}">
      <dsp:nvSpPr>
        <dsp:cNvPr id="0" name=""/>
        <dsp:cNvSpPr/>
      </dsp:nvSpPr>
      <dsp:spPr>
        <a:xfrm>
          <a:off x="0" y="0"/>
          <a:ext cx="8128000" cy="1396064"/>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chemeClr val="tx1"/>
              </a:solidFill>
            </a:rPr>
            <a:t>Offender</a:t>
          </a:r>
        </a:p>
      </dsp:txBody>
      <dsp:txXfrm>
        <a:off x="0" y="0"/>
        <a:ext cx="8128000" cy="1396064"/>
      </dsp:txXfrm>
    </dsp:sp>
    <dsp:sp modelId="{E55A77E8-561B-496B-A8D8-4E91553D3D7C}">
      <dsp:nvSpPr>
        <dsp:cNvPr id="0" name=""/>
        <dsp:cNvSpPr/>
      </dsp:nvSpPr>
      <dsp:spPr>
        <a:xfrm>
          <a:off x="0" y="1396064"/>
          <a:ext cx="2032000" cy="293173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Agree to be involved &amp; take part in a Restorative Meeting</a:t>
          </a:r>
        </a:p>
      </dsp:txBody>
      <dsp:txXfrm>
        <a:off x="0" y="1396064"/>
        <a:ext cx="2032000" cy="2931735"/>
      </dsp:txXfrm>
    </dsp:sp>
    <dsp:sp modelId="{BB6E2376-8F8F-468B-91ED-E803B60CE1F2}">
      <dsp:nvSpPr>
        <dsp:cNvPr id="0" name=""/>
        <dsp:cNvSpPr/>
      </dsp:nvSpPr>
      <dsp:spPr>
        <a:xfrm>
          <a:off x="2032000" y="1396064"/>
          <a:ext cx="2032000" cy="293173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Acknowledge responsibility for the incident</a:t>
          </a:r>
        </a:p>
      </dsp:txBody>
      <dsp:txXfrm>
        <a:off x="2032000" y="1396064"/>
        <a:ext cx="2032000" cy="2931735"/>
      </dsp:txXfrm>
    </dsp:sp>
    <dsp:sp modelId="{D8494BE8-8EAF-4F9B-9EC2-9E9044D0C514}">
      <dsp:nvSpPr>
        <dsp:cNvPr id="0" name=""/>
        <dsp:cNvSpPr/>
      </dsp:nvSpPr>
      <dsp:spPr>
        <a:xfrm>
          <a:off x="4064000" y="1396064"/>
          <a:ext cx="2032000" cy="2931735"/>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Apologise</a:t>
          </a:r>
        </a:p>
      </dsp:txBody>
      <dsp:txXfrm>
        <a:off x="4064000" y="1396064"/>
        <a:ext cx="2032000" cy="2931735"/>
      </dsp:txXfrm>
    </dsp:sp>
    <dsp:sp modelId="{96B79C85-F191-4816-AE0D-CD0A493A4565}">
      <dsp:nvSpPr>
        <dsp:cNvPr id="0" name=""/>
        <dsp:cNvSpPr/>
      </dsp:nvSpPr>
      <dsp:spPr>
        <a:xfrm>
          <a:off x="6095999" y="1396064"/>
          <a:ext cx="2032000" cy="2931735"/>
        </a:xfrm>
        <a:prstGeom prst="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Reparation</a:t>
          </a:r>
        </a:p>
      </dsp:txBody>
      <dsp:txXfrm>
        <a:off x="6095999" y="1396064"/>
        <a:ext cx="2032000" cy="2931735"/>
      </dsp:txXfrm>
    </dsp:sp>
    <dsp:sp modelId="{47D2CCEF-B6C4-49C7-9A5E-C2B3026A1BB7}">
      <dsp:nvSpPr>
        <dsp:cNvPr id="0" name=""/>
        <dsp:cNvSpPr/>
      </dsp:nvSpPr>
      <dsp:spPr>
        <a:xfrm>
          <a:off x="0" y="4327800"/>
          <a:ext cx="8128000" cy="325748"/>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DFE11-4F32-4983-BCE4-2555951270DA}">
      <dsp:nvSpPr>
        <dsp:cNvPr id="0" name=""/>
        <dsp:cNvSpPr/>
      </dsp:nvSpPr>
      <dsp:spPr>
        <a:xfrm rot="5400000">
          <a:off x="940189" y="1028592"/>
          <a:ext cx="1607977" cy="19384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C95D40AA-8FA1-4CE2-99A8-52944B7BDE55}">
      <dsp:nvSpPr>
        <dsp:cNvPr id="0" name=""/>
        <dsp:cNvSpPr/>
      </dsp:nvSpPr>
      <dsp:spPr>
        <a:xfrm>
          <a:off x="1309723" y="1839"/>
          <a:ext cx="2153813" cy="1292288"/>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Serious Assaults</a:t>
          </a:r>
        </a:p>
      </dsp:txBody>
      <dsp:txXfrm>
        <a:off x="1347573" y="39689"/>
        <a:ext cx="2078113" cy="1216588"/>
      </dsp:txXfrm>
    </dsp:sp>
    <dsp:sp modelId="{D4049297-4EAE-4EE3-9073-6C7DD16C60B7}">
      <dsp:nvSpPr>
        <dsp:cNvPr id="0" name=""/>
        <dsp:cNvSpPr/>
      </dsp:nvSpPr>
      <dsp:spPr>
        <a:xfrm rot="5400000">
          <a:off x="940189" y="2643952"/>
          <a:ext cx="1607977" cy="19384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A19FB63-54EB-4A57-A723-E0FE21571C1A}">
      <dsp:nvSpPr>
        <dsp:cNvPr id="0" name=""/>
        <dsp:cNvSpPr/>
      </dsp:nvSpPr>
      <dsp:spPr>
        <a:xfrm>
          <a:off x="1309723" y="1617199"/>
          <a:ext cx="2153813" cy="129228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Sexual Assaults</a:t>
          </a:r>
        </a:p>
      </dsp:txBody>
      <dsp:txXfrm>
        <a:off x="1347573" y="1655049"/>
        <a:ext cx="2078113" cy="1216588"/>
      </dsp:txXfrm>
    </dsp:sp>
    <dsp:sp modelId="{F1864C89-6A75-4C20-9C52-CD4C4D1E411C}">
      <dsp:nvSpPr>
        <dsp:cNvPr id="0" name=""/>
        <dsp:cNvSpPr/>
      </dsp:nvSpPr>
      <dsp:spPr>
        <a:xfrm>
          <a:off x="1747869" y="3451632"/>
          <a:ext cx="2857189" cy="19384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0A0D79F-D0B5-4BDD-BF37-F76AC280E174}">
      <dsp:nvSpPr>
        <dsp:cNvPr id="0" name=""/>
        <dsp:cNvSpPr/>
      </dsp:nvSpPr>
      <dsp:spPr>
        <a:xfrm>
          <a:off x="1309723" y="3232560"/>
          <a:ext cx="2153813" cy="1292288"/>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Robbery</a:t>
          </a:r>
        </a:p>
      </dsp:txBody>
      <dsp:txXfrm>
        <a:off x="1347573" y="3270410"/>
        <a:ext cx="2078113" cy="1216588"/>
      </dsp:txXfrm>
    </dsp:sp>
    <dsp:sp modelId="{D170F921-A01F-4736-AA0D-A8D5C746825F}">
      <dsp:nvSpPr>
        <dsp:cNvPr id="0" name=""/>
        <dsp:cNvSpPr/>
      </dsp:nvSpPr>
      <dsp:spPr>
        <a:xfrm rot="16200000">
          <a:off x="3804761" y="2643952"/>
          <a:ext cx="1607977" cy="19384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693A464F-7831-4F12-86B6-27306BD066EB}">
      <dsp:nvSpPr>
        <dsp:cNvPr id="0" name=""/>
        <dsp:cNvSpPr/>
      </dsp:nvSpPr>
      <dsp:spPr>
        <a:xfrm>
          <a:off x="4174295" y="3232560"/>
          <a:ext cx="2153813" cy="1292288"/>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Dwelling Burglary</a:t>
          </a:r>
        </a:p>
      </dsp:txBody>
      <dsp:txXfrm>
        <a:off x="4212145" y="3270410"/>
        <a:ext cx="2078113" cy="1216588"/>
      </dsp:txXfrm>
    </dsp:sp>
    <dsp:sp modelId="{AC137EAE-0AF1-4342-B33B-9E765EBBD640}">
      <dsp:nvSpPr>
        <dsp:cNvPr id="0" name=""/>
        <dsp:cNvSpPr/>
      </dsp:nvSpPr>
      <dsp:spPr>
        <a:xfrm rot="16200000">
          <a:off x="3804761" y="1028592"/>
          <a:ext cx="1607977" cy="19384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11E2C20-0F25-4E27-A6C0-105313E871DD}">
      <dsp:nvSpPr>
        <dsp:cNvPr id="0" name=""/>
        <dsp:cNvSpPr/>
      </dsp:nvSpPr>
      <dsp:spPr>
        <a:xfrm>
          <a:off x="4174295" y="1617199"/>
          <a:ext cx="2153813" cy="1292288"/>
        </a:xfrm>
        <a:prstGeom prst="roundRect">
          <a:avLst>
            <a:gd name="adj" fmla="val 10000"/>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Domestic Violence</a:t>
          </a:r>
        </a:p>
      </dsp:txBody>
      <dsp:txXfrm>
        <a:off x="4212145" y="1655049"/>
        <a:ext cx="2078113" cy="1216588"/>
      </dsp:txXfrm>
    </dsp:sp>
    <dsp:sp modelId="{7D5F679D-744C-4A68-8355-FDEF43A56AFF}">
      <dsp:nvSpPr>
        <dsp:cNvPr id="0" name=""/>
        <dsp:cNvSpPr/>
      </dsp:nvSpPr>
      <dsp:spPr>
        <a:xfrm>
          <a:off x="4612441" y="220912"/>
          <a:ext cx="2857189" cy="19384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FFF5BD9A-3538-429A-B50C-9708D30E4D99}">
      <dsp:nvSpPr>
        <dsp:cNvPr id="0" name=""/>
        <dsp:cNvSpPr/>
      </dsp:nvSpPr>
      <dsp:spPr>
        <a:xfrm>
          <a:off x="4174295" y="1839"/>
          <a:ext cx="2153813" cy="1292288"/>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Racist/Hate/ Vulnerable</a:t>
          </a:r>
        </a:p>
      </dsp:txBody>
      <dsp:txXfrm>
        <a:off x="4212145" y="39689"/>
        <a:ext cx="2078113" cy="1216588"/>
      </dsp:txXfrm>
    </dsp:sp>
    <dsp:sp modelId="{6913A687-7A94-4278-8062-90A20F455B8D}">
      <dsp:nvSpPr>
        <dsp:cNvPr id="0" name=""/>
        <dsp:cNvSpPr/>
      </dsp:nvSpPr>
      <dsp:spPr>
        <a:xfrm rot="5400000">
          <a:off x="6669333" y="1028592"/>
          <a:ext cx="1607977" cy="19384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ADF62DD-D2A3-4191-9688-11A5FD58015E}">
      <dsp:nvSpPr>
        <dsp:cNvPr id="0" name=""/>
        <dsp:cNvSpPr/>
      </dsp:nvSpPr>
      <dsp:spPr>
        <a:xfrm>
          <a:off x="7038867" y="1839"/>
          <a:ext cx="2153813" cy="1292288"/>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Drug Offences</a:t>
          </a:r>
        </a:p>
      </dsp:txBody>
      <dsp:txXfrm>
        <a:off x="7076717" y="39689"/>
        <a:ext cx="2078113" cy="1216588"/>
      </dsp:txXfrm>
    </dsp:sp>
    <dsp:sp modelId="{6C2B1C8F-3FC0-439F-8473-A3AB3A5220F7}">
      <dsp:nvSpPr>
        <dsp:cNvPr id="0" name=""/>
        <dsp:cNvSpPr/>
      </dsp:nvSpPr>
      <dsp:spPr>
        <a:xfrm>
          <a:off x="7038867" y="1617199"/>
          <a:ext cx="2153813" cy="1292288"/>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Offensive Weapons</a:t>
          </a:r>
        </a:p>
      </dsp:txBody>
      <dsp:txXfrm>
        <a:off x="7076717" y="1655049"/>
        <a:ext cx="2078113" cy="12165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6E0A5-80BA-46D0-9F68-EECE0C5CD05F}">
      <dsp:nvSpPr>
        <dsp:cNvPr id="0" name=""/>
        <dsp:cNvSpPr/>
      </dsp:nvSpPr>
      <dsp:spPr>
        <a:xfrm>
          <a:off x="1384" y="1692933"/>
          <a:ext cx="2952319" cy="1771391"/>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Vehicle Crime</a:t>
          </a:r>
        </a:p>
      </dsp:txBody>
      <dsp:txXfrm>
        <a:off x="53266" y="1744815"/>
        <a:ext cx="2848555" cy="1667627"/>
      </dsp:txXfrm>
    </dsp:sp>
    <dsp:sp modelId="{D02AAC3B-0138-4233-A142-B7121720D2F1}">
      <dsp:nvSpPr>
        <dsp:cNvPr id="0" name=""/>
        <dsp:cNvSpPr/>
      </dsp:nvSpPr>
      <dsp:spPr>
        <a:xfrm>
          <a:off x="3248936" y="2212541"/>
          <a:ext cx="625891" cy="73217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endParaRPr lang="en-GB" sz="3100" kern="1200"/>
        </a:p>
      </dsp:txBody>
      <dsp:txXfrm>
        <a:off x="3248936" y="2358976"/>
        <a:ext cx="438124" cy="439305"/>
      </dsp:txXfrm>
    </dsp:sp>
    <dsp:sp modelId="{615D4F2D-DC7B-4C03-B6D3-811E150AE154}">
      <dsp:nvSpPr>
        <dsp:cNvPr id="0" name=""/>
        <dsp:cNvSpPr/>
      </dsp:nvSpPr>
      <dsp:spPr>
        <a:xfrm>
          <a:off x="4134631" y="1692933"/>
          <a:ext cx="2952319" cy="177139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Low Level Hate Crime (requires careful consideration)</a:t>
          </a:r>
        </a:p>
      </dsp:txBody>
      <dsp:txXfrm>
        <a:off x="4186513" y="1744815"/>
        <a:ext cx="2848555" cy="16676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7C5FCB-1A79-43E7-8D13-E6EC8DB9BC28}">
      <dsp:nvSpPr>
        <dsp:cNvPr id="0" name=""/>
        <dsp:cNvSpPr/>
      </dsp:nvSpPr>
      <dsp:spPr>
        <a:xfrm>
          <a:off x="8381" y="754644"/>
          <a:ext cx="2505222" cy="1503133"/>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Public Order</a:t>
          </a:r>
        </a:p>
      </dsp:txBody>
      <dsp:txXfrm>
        <a:off x="52406" y="798669"/>
        <a:ext cx="2417172" cy="1415083"/>
      </dsp:txXfrm>
    </dsp:sp>
    <dsp:sp modelId="{81540DD9-FCB4-47DD-A323-FE80894E98D6}">
      <dsp:nvSpPr>
        <dsp:cNvPr id="0" name=""/>
        <dsp:cNvSpPr/>
      </dsp:nvSpPr>
      <dsp:spPr>
        <a:xfrm>
          <a:off x="2734063" y="1195563"/>
          <a:ext cx="531107" cy="62129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2734063" y="1319822"/>
        <a:ext cx="371775" cy="372777"/>
      </dsp:txXfrm>
    </dsp:sp>
    <dsp:sp modelId="{7073C48E-F34B-4EC3-8B0C-84F8D7B51593}">
      <dsp:nvSpPr>
        <dsp:cNvPr id="0" name=""/>
        <dsp:cNvSpPr/>
      </dsp:nvSpPr>
      <dsp:spPr>
        <a:xfrm>
          <a:off x="3515692" y="754644"/>
          <a:ext cx="2505222" cy="150313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Criminal Damage</a:t>
          </a:r>
        </a:p>
      </dsp:txBody>
      <dsp:txXfrm>
        <a:off x="3559717" y="798669"/>
        <a:ext cx="2417172" cy="1415083"/>
      </dsp:txXfrm>
    </dsp:sp>
    <dsp:sp modelId="{66BAB30B-FC16-4912-B5D6-EDC075C49E5F}">
      <dsp:nvSpPr>
        <dsp:cNvPr id="0" name=""/>
        <dsp:cNvSpPr/>
      </dsp:nvSpPr>
      <dsp:spPr>
        <a:xfrm>
          <a:off x="6241374" y="1195563"/>
          <a:ext cx="531107" cy="62129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6241374" y="1319822"/>
        <a:ext cx="371775" cy="372777"/>
      </dsp:txXfrm>
    </dsp:sp>
    <dsp:sp modelId="{B6C57DD1-2BD4-48BA-9F91-A1B26AE25F6E}">
      <dsp:nvSpPr>
        <dsp:cNvPr id="0" name=""/>
        <dsp:cNvSpPr/>
      </dsp:nvSpPr>
      <dsp:spPr>
        <a:xfrm>
          <a:off x="7023003" y="754644"/>
          <a:ext cx="2505222" cy="1503133"/>
        </a:xfrm>
        <a:prstGeom prst="roundRect">
          <a:avLst>
            <a:gd name="adj" fmla="val 10000"/>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Assaults (S47 or below)</a:t>
          </a:r>
        </a:p>
      </dsp:txBody>
      <dsp:txXfrm>
        <a:off x="7067028" y="798669"/>
        <a:ext cx="2417172" cy="1415083"/>
      </dsp:txXfrm>
    </dsp:sp>
    <dsp:sp modelId="{50E2F0DD-F359-4587-9AB7-93B76B8B9FC6}">
      <dsp:nvSpPr>
        <dsp:cNvPr id="0" name=""/>
        <dsp:cNvSpPr/>
      </dsp:nvSpPr>
      <dsp:spPr>
        <a:xfrm rot="5400000">
          <a:off x="8010061" y="2433143"/>
          <a:ext cx="531107" cy="62129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5400000">
        <a:off x="8089226" y="2478237"/>
        <a:ext cx="372777" cy="371775"/>
      </dsp:txXfrm>
    </dsp:sp>
    <dsp:sp modelId="{9EB5F966-D687-4BD7-9AF2-D1C28A7B0260}">
      <dsp:nvSpPr>
        <dsp:cNvPr id="0" name=""/>
        <dsp:cNvSpPr/>
      </dsp:nvSpPr>
      <dsp:spPr>
        <a:xfrm>
          <a:off x="7023003" y="3259866"/>
          <a:ext cx="2505222" cy="1503133"/>
        </a:xfrm>
        <a:prstGeom prst="roundRect">
          <a:avLst>
            <a:gd name="adj" fmla="val 10000"/>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Thefts</a:t>
          </a:r>
        </a:p>
      </dsp:txBody>
      <dsp:txXfrm>
        <a:off x="7067028" y="3303891"/>
        <a:ext cx="2417172" cy="1415083"/>
      </dsp:txXfrm>
    </dsp:sp>
    <dsp:sp modelId="{6884BCF6-7112-473B-8CDD-5ACABA09BBC4}">
      <dsp:nvSpPr>
        <dsp:cNvPr id="0" name=""/>
        <dsp:cNvSpPr/>
      </dsp:nvSpPr>
      <dsp:spPr>
        <a:xfrm rot="10800000">
          <a:off x="6271437" y="3700786"/>
          <a:ext cx="531107" cy="621295"/>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6430769" y="3825045"/>
        <a:ext cx="371775" cy="372777"/>
      </dsp:txXfrm>
    </dsp:sp>
    <dsp:sp modelId="{96531B58-E9F9-46CC-B360-96A6C9437E95}">
      <dsp:nvSpPr>
        <dsp:cNvPr id="0" name=""/>
        <dsp:cNvSpPr/>
      </dsp:nvSpPr>
      <dsp:spPr>
        <a:xfrm>
          <a:off x="3515692" y="3259866"/>
          <a:ext cx="2505222" cy="1503133"/>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Low level Burglary Other</a:t>
          </a:r>
        </a:p>
      </dsp:txBody>
      <dsp:txXfrm>
        <a:off x="3559717" y="3303891"/>
        <a:ext cx="2417172" cy="141508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9A08A4-CF61-49C9-A4EF-D3D1D575FAB8}">
      <dsp:nvSpPr>
        <dsp:cNvPr id="0" name=""/>
        <dsp:cNvSpPr/>
      </dsp:nvSpPr>
      <dsp:spPr>
        <a:xfrm>
          <a:off x="0" y="601782"/>
          <a:ext cx="3047423" cy="1828454"/>
        </a:xfrm>
        <a:prstGeom prst="rect">
          <a:avLst/>
        </a:prstGeom>
        <a:solidFill>
          <a:schemeClr val="accent3">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Offender has already received an RA disposal – time lapse of 12 months</a:t>
          </a:r>
        </a:p>
      </dsp:txBody>
      <dsp:txXfrm>
        <a:off x="0" y="601782"/>
        <a:ext cx="3047423" cy="1828454"/>
      </dsp:txXfrm>
    </dsp:sp>
    <dsp:sp modelId="{0B91E810-E80F-4980-8B13-6B1485A994BA}">
      <dsp:nvSpPr>
        <dsp:cNvPr id="0" name=""/>
        <dsp:cNvSpPr/>
      </dsp:nvSpPr>
      <dsp:spPr>
        <a:xfrm>
          <a:off x="3352166" y="601782"/>
          <a:ext cx="3047423" cy="1828454"/>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Victim is in favour of an RA approach</a:t>
          </a:r>
        </a:p>
      </dsp:txBody>
      <dsp:txXfrm>
        <a:off x="3352166" y="601782"/>
        <a:ext cx="3047423" cy="1828454"/>
      </dsp:txXfrm>
    </dsp:sp>
    <dsp:sp modelId="{F83F9B43-DC6D-4D19-841B-448C7D484EA0}">
      <dsp:nvSpPr>
        <dsp:cNvPr id="0" name=""/>
        <dsp:cNvSpPr/>
      </dsp:nvSpPr>
      <dsp:spPr>
        <a:xfrm>
          <a:off x="6704332" y="601782"/>
          <a:ext cx="3047423" cy="1828454"/>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Consult Supervisor &amp; both OIC &amp; Supervisor to provide full rationale on OEL </a:t>
          </a:r>
        </a:p>
      </dsp:txBody>
      <dsp:txXfrm>
        <a:off x="6704332" y="601782"/>
        <a:ext cx="3047423" cy="1828454"/>
      </dsp:txXfrm>
    </dsp:sp>
    <dsp:sp modelId="{F92E603C-98FE-4921-AEA0-4E472B3C3699}">
      <dsp:nvSpPr>
        <dsp:cNvPr id="0" name=""/>
        <dsp:cNvSpPr/>
      </dsp:nvSpPr>
      <dsp:spPr>
        <a:xfrm>
          <a:off x="1676083" y="2734979"/>
          <a:ext cx="3047423" cy="1828454"/>
        </a:xfrm>
        <a:prstGeom prst="rect">
          <a:avLst/>
        </a:prstGeom>
        <a:solidFill>
          <a:schemeClr val="accent1">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Previous conviction – only to be in exceptional circumstances</a:t>
          </a:r>
        </a:p>
      </dsp:txBody>
      <dsp:txXfrm>
        <a:off x="1676083" y="2734979"/>
        <a:ext cx="3047423" cy="1828454"/>
      </dsp:txXfrm>
    </dsp:sp>
    <dsp:sp modelId="{2F38DCBB-3957-4792-8C46-282F77C7D5DF}">
      <dsp:nvSpPr>
        <dsp:cNvPr id="0" name=""/>
        <dsp:cNvSpPr/>
      </dsp:nvSpPr>
      <dsp:spPr>
        <a:xfrm>
          <a:off x="5028249" y="2734979"/>
          <a:ext cx="3047423" cy="1828454"/>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Supervisor to exact much greater scrutiny</a:t>
          </a:r>
        </a:p>
      </dsp:txBody>
      <dsp:txXfrm>
        <a:off x="5028249" y="2734979"/>
        <a:ext cx="3047423" cy="182845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62B54-0E60-49D8-A435-9C7B12489B94}">
      <dsp:nvSpPr>
        <dsp:cNvPr id="0" name=""/>
        <dsp:cNvSpPr/>
      </dsp:nvSpPr>
      <dsp:spPr>
        <a:xfrm>
          <a:off x="2956749" y="1033991"/>
          <a:ext cx="648063" cy="91440"/>
        </a:xfrm>
        <a:custGeom>
          <a:avLst/>
          <a:gdLst/>
          <a:ahLst/>
          <a:cxnLst/>
          <a:rect l="0" t="0" r="0" b="0"/>
          <a:pathLst>
            <a:path>
              <a:moveTo>
                <a:pt x="0" y="45720"/>
              </a:moveTo>
              <a:lnTo>
                <a:pt x="648063"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63814" y="1076317"/>
        <a:ext cx="33933" cy="6786"/>
      </dsp:txXfrm>
    </dsp:sp>
    <dsp:sp modelId="{5575EEE1-E270-4542-95FC-02D623D592FF}">
      <dsp:nvSpPr>
        <dsp:cNvPr id="0" name=""/>
        <dsp:cNvSpPr/>
      </dsp:nvSpPr>
      <dsp:spPr>
        <a:xfrm>
          <a:off x="7838" y="194497"/>
          <a:ext cx="2950710" cy="177042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Tell us what happened</a:t>
          </a:r>
        </a:p>
      </dsp:txBody>
      <dsp:txXfrm>
        <a:off x="7838" y="194497"/>
        <a:ext cx="2950710" cy="1770426"/>
      </dsp:txXfrm>
    </dsp:sp>
    <dsp:sp modelId="{99012A52-D788-401A-A316-AAD9F47D4374}">
      <dsp:nvSpPr>
        <dsp:cNvPr id="0" name=""/>
        <dsp:cNvSpPr/>
      </dsp:nvSpPr>
      <dsp:spPr>
        <a:xfrm>
          <a:off x="6586123" y="1033991"/>
          <a:ext cx="648063" cy="91440"/>
        </a:xfrm>
        <a:custGeom>
          <a:avLst/>
          <a:gdLst/>
          <a:ahLst/>
          <a:cxnLst/>
          <a:rect l="0" t="0" r="0" b="0"/>
          <a:pathLst>
            <a:path>
              <a:moveTo>
                <a:pt x="0" y="45720"/>
              </a:moveTo>
              <a:lnTo>
                <a:pt x="648063"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93188" y="1076317"/>
        <a:ext cx="33933" cy="6786"/>
      </dsp:txXfrm>
    </dsp:sp>
    <dsp:sp modelId="{09ADDAA8-407D-4C71-911F-AA5FB01EA270}">
      <dsp:nvSpPr>
        <dsp:cNvPr id="0" name=""/>
        <dsp:cNvSpPr/>
      </dsp:nvSpPr>
      <dsp:spPr>
        <a:xfrm>
          <a:off x="3637212" y="194497"/>
          <a:ext cx="2950710" cy="1770426"/>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were you thinking at the time?</a:t>
          </a:r>
        </a:p>
      </dsp:txBody>
      <dsp:txXfrm>
        <a:off x="3637212" y="194497"/>
        <a:ext cx="2950710" cy="1770426"/>
      </dsp:txXfrm>
    </dsp:sp>
    <dsp:sp modelId="{BA44B879-7756-4BE4-86AC-A1BE791EB2AC}">
      <dsp:nvSpPr>
        <dsp:cNvPr id="0" name=""/>
        <dsp:cNvSpPr/>
      </dsp:nvSpPr>
      <dsp:spPr>
        <a:xfrm>
          <a:off x="1483193" y="1963124"/>
          <a:ext cx="7258748" cy="648063"/>
        </a:xfrm>
        <a:custGeom>
          <a:avLst/>
          <a:gdLst/>
          <a:ahLst/>
          <a:cxnLst/>
          <a:rect l="0" t="0" r="0" b="0"/>
          <a:pathLst>
            <a:path>
              <a:moveTo>
                <a:pt x="7258748" y="0"/>
              </a:moveTo>
              <a:lnTo>
                <a:pt x="7258748" y="341131"/>
              </a:lnTo>
              <a:lnTo>
                <a:pt x="0" y="341131"/>
              </a:lnTo>
              <a:lnTo>
                <a:pt x="0" y="648063"/>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930307" y="2283762"/>
        <a:ext cx="364520" cy="6786"/>
      </dsp:txXfrm>
    </dsp:sp>
    <dsp:sp modelId="{8FAD5E93-EC93-443B-9E78-0125744F4114}">
      <dsp:nvSpPr>
        <dsp:cNvPr id="0" name=""/>
        <dsp:cNvSpPr/>
      </dsp:nvSpPr>
      <dsp:spPr>
        <a:xfrm>
          <a:off x="7266586" y="194497"/>
          <a:ext cx="2950710" cy="1770426"/>
        </a:xfrm>
        <a:prstGeom prst="rect">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What were you feeling at the time?</a:t>
          </a:r>
        </a:p>
      </dsp:txBody>
      <dsp:txXfrm>
        <a:off x="7266586" y="194497"/>
        <a:ext cx="2950710" cy="1770426"/>
      </dsp:txXfrm>
    </dsp:sp>
    <dsp:sp modelId="{83E82116-C6F5-4E56-A95E-0DC374BA8FDD}">
      <dsp:nvSpPr>
        <dsp:cNvPr id="0" name=""/>
        <dsp:cNvSpPr/>
      </dsp:nvSpPr>
      <dsp:spPr>
        <a:xfrm>
          <a:off x="2956749" y="3483080"/>
          <a:ext cx="648063" cy="91440"/>
        </a:xfrm>
        <a:custGeom>
          <a:avLst/>
          <a:gdLst/>
          <a:ahLst/>
          <a:cxnLst/>
          <a:rect l="0" t="0" r="0" b="0"/>
          <a:pathLst>
            <a:path>
              <a:moveTo>
                <a:pt x="0" y="45720"/>
              </a:moveTo>
              <a:lnTo>
                <a:pt x="648063" y="45720"/>
              </a:lnTo>
            </a:path>
          </a:pathLst>
        </a:custGeom>
        <a:noFill/>
        <a:ln w="57150" cap="flat" cmpd="sng" algn="ctr">
          <a:solidFill>
            <a:schemeClr val="accent1">
              <a:lumMod val="5000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63814" y="3525407"/>
        <a:ext cx="33933" cy="6786"/>
      </dsp:txXfrm>
    </dsp:sp>
    <dsp:sp modelId="{973F9DAE-34D7-448E-8A29-062F2C7E04DB}">
      <dsp:nvSpPr>
        <dsp:cNvPr id="0" name=""/>
        <dsp:cNvSpPr/>
      </dsp:nvSpPr>
      <dsp:spPr>
        <a:xfrm>
          <a:off x="7838" y="2643587"/>
          <a:ext cx="2950710" cy="1770426"/>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Who do you think has been affected by what happened?</a:t>
          </a:r>
        </a:p>
      </dsp:txBody>
      <dsp:txXfrm>
        <a:off x="7838" y="2643587"/>
        <a:ext cx="2950710" cy="1770426"/>
      </dsp:txXfrm>
    </dsp:sp>
    <dsp:sp modelId="{AED40564-CC65-4C84-9CD0-E0DC51DB53D7}">
      <dsp:nvSpPr>
        <dsp:cNvPr id="0" name=""/>
        <dsp:cNvSpPr/>
      </dsp:nvSpPr>
      <dsp:spPr>
        <a:xfrm>
          <a:off x="3637212" y="2643587"/>
          <a:ext cx="2950710" cy="177042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Do you think (name) has been affected by your actions?</a:t>
          </a:r>
        </a:p>
      </dsp:txBody>
      <dsp:txXfrm>
        <a:off x="3637212" y="2643587"/>
        <a:ext cx="2950710" cy="177042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815AE-AC28-48AB-9930-7170C6F6B626}">
      <dsp:nvSpPr>
        <dsp:cNvPr id="0" name=""/>
        <dsp:cNvSpPr/>
      </dsp:nvSpPr>
      <dsp:spPr>
        <a:xfrm>
          <a:off x="0" y="642119"/>
          <a:ext cx="3465384" cy="207923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Process does not have to be delayed for Parent or Carer (Best practice to contact via telephone to explain process)</a:t>
          </a:r>
        </a:p>
      </dsp:txBody>
      <dsp:txXfrm>
        <a:off x="0" y="642119"/>
        <a:ext cx="3465384" cy="2079230"/>
      </dsp:txXfrm>
    </dsp:sp>
    <dsp:sp modelId="{05E5A965-4174-411D-8A1F-67CB4A1EACB5}">
      <dsp:nvSpPr>
        <dsp:cNvPr id="0" name=""/>
        <dsp:cNvSpPr/>
      </dsp:nvSpPr>
      <dsp:spPr>
        <a:xfrm>
          <a:off x="3811923" y="642119"/>
          <a:ext cx="3465384" cy="207923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Officer to convey the young person home after delivering RA approach if parent is not in attendance </a:t>
          </a:r>
        </a:p>
      </dsp:txBody>
      <dsp:txXfrm>
        <a:off x="3811923" y="642119"/>
        <a:ext cx="3465384" cy="2079230"/>
      </dsp:txXfrm>
    </dsp:sp>
    <dsp:sp modelId="{8587BDF6-B499-47C0-BD53-64B5B7AADB87}">
      <dsp:nvSpPr>
        <dsp:cNvPr id="0" name=""/>
        <dsp:cNvSpPr/>
      </dsp:nvSpPr>
      <dsp:spPr>
        <a:xfrm>
          <a:off x="7623847" y="642119"/>
          <a:ext cx="3465384" cy="207923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 all cases parents &amp; carers must be informed of the RA disposal (before the Officer finishes TOD)</a:t>
          </a:r>
        </a:p>
      </dsp:txBody>
      <dsp:txXfrm>
        <a:off x="7623847" y="642119"/>
        <a:ext cx="3465384" cy="2079230"/>
      </dsp:txXfrm>
    </dsp:sp>
    <dsp:sp modelId="{92DA9825-64CE-43D0-91F8-B204D85AE9D3}">
      <dsp:nvSpPr>
        <dsp:cNvPr id="0" name=""/>
        <dsp:cNvSpPr/>
      </dsp:nvSpPr>
      <dsp:spPr>
        <a:xfrm>
          <a:off x="976805" y="3067889"/>
          <a:ext cx="4315582" cy="207923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Youth Offending Teams must be notified of all RA disposals</a:t>
          </a:r>
        </a:p>
      </dsp:txBody>
      <dsp:txXfrm>
        <a:off x="976805" y="3067889"/>
        <a:ext cx="4315582" cy="2079230"/>
      </dsp:txXfrm>
    </dsp:sp>
    <dsp:sp modelId="{55CEAAA0-E0C9-439F-BDB3-8191F2321F5E}">
      <dsp:nvSpPr>
        <dsp:cNvPr id="0" name=""/>
        <dsp:cNvSpPr/>
      </dsp:nvSpPr>
      <dsp:spPr>
        <a:xfrm>
          <a:off x="5638926" y="3067889"/>
          <a:ext cx="4473500" cy="207923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kern="1200" dirty="0">
              <a:solidFill>
                <a:schemeClr val="tx1"/>
              </a:solidFill>
            </a:rPr>
            <a:t>As in all cases officers must use professional judgement to decide on capacity OR vulnerability (if in doubt use other disposals or postpone to gather further information)</a:t>
          </a:r>
        </a:p>
      </dsp:txBody>
      <dsp:txXfrm>
        <a:off x="5638926" y="3067889"/>
        <a:ext cx="4473500" cy="207923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66C8D-1322-4A02-A61F-4E41F58ACD77}">
      <dsp:nvSpPr>
        <dsp:cNvPr id="0" name=""/>
        <dsp:cNvSpPr/>
      </dsp:nvSpPr>
      <dsp:spPr>
        <a:xfrm>
          <a:off x="652457" y="1825"/>
          <a:ext cx="3233389" cy="1406392"/>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RA principles can be used to bring about understanding to the child</a:t>
          </a:r>
        </a:p>
      </dsp:txBody>
      <dsp:txXfrm>
        <a:off x="693649" y="43017"/>
        <a:ext cx="3151005" cy="1324008"/>
      </dsp:txXfrm>
    </dsp:sp>
    <dsp:sp modelId="{E7FB04A7-377C-43EE-9C96-C0CBB5A99370}">
      <dsp:nvSpPr>
        <dsp:cNvPr id="0" name=""/>
        <dsp:cNvSpPr/>
      </dsp:nvSpPr>
      <dsp:spPr>
        <a:xfrm>
          <a:off x="4092118" y="414367"/>
          <a:ext cx="496925" cy="581308"/>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092118" y="530629"/>
        <a:ext cx="347848" cy="348784"/>
      </dsp:txXfrm>
    </dsp:sp>
    <dsp:sp modelId="{218BD652-CFF7-4315-9832-E175209E163C}">
      <dsp:nvSpPr>
        <dsp:cNvPr id="0" name=""/>
        <dsp:cNvSpPr/>
      </dsp:nvSpPr>
      <dsp:spPr>
        <a:xfrm>
          <a:off x="4823442" y="1825"/>
          <a:ext cx="3381084" cy="140639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Consider capacity &amp; understanding</a:t>
          </a:r>
        </a:p>
      </dsp:txBody>
      <dsp:txXfrm>
        <a:off x="4864634" y="43017"/>
        <a:ext cx="3298700" cy="1324008"/>
      </dsp:txXfrm>
    </dsp:sp>
    <dsp:sp modelId="{A0DE0472-2BCC-4885-BAFE-EAD6AF113772}">
      <dsp:nvSpPr>
        <dsp:cNvPr id="0" name=""/>
        <dsp:cNvSpPr/>
      </dsp:nvSpPr>
      <dsp:spPr>
        <a:xfrm rot="5416690">
          <a:off x="6259896" y="1572297"/>
          <a:ext cx="496931" cy="581308"/>
        </a:xfrm>
        <a:prstGeom prst="rightArrow">
          <a:avLst>
            <a:gd name="adj1" fmla="val 60000"/>
            <a:gd name="adj2" fmla="val 50000"/>
          </a:avLst>
        </a:prstGeom>
        <a:solidFill>
          <a:schemeClr val="accent1">
            <a:lumMod val="5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5400000">
        <a:off x="6334331" y="1614486"/>
        <a:ext cx="348784" cy="347852"/>
      </dsp:txXfrm>
    </dsp:sp>
    <dsp:sp modelId="{035B06A6-F1D6-4792-929E-C25BB8EFCA04}">
      <dsp:nvSpPr>
        <dsp:cNvPr id="0" name=""/>
        <dsp:cNvSpPr/>
      </dsp:nvSpPr>
      <dsp:spPr>
        <a:xfrm>
          <a:off x="4800681" y="2345812"/>
          <a:ext cx="3403844" cy="1406392"/>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Always parent/ appropriate adult in attendance</a:t>
          </a:r>
        </a:p>
      </dsp:txBody>
      <dsp:txXfrm>
        <a:off x="4841873" y="2387004"/>
        <a:ext cx="3321460" cy="1324008"/>
      </dsp:txXfrm>
    </dsp:sp>
    <dsp:sp modelId="{593D00BC-F7C0-4C22-9C9B-985BC7FFDB72}">
      <dsp:nvSpPr>
        <dsp:cNvPr id="0" name=""/>
        <dsp:cNvSpPr/>
      </dsp:nvSpPr>
      <dsp:spPr>
        <a:xfrm rot="10800000">
          <a:off x="4097485" y="2758354"/>
          <a:ext cx="496925" cy="581308"/>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rot="10800000">
        <a:off x="4246562" y="2874616"/>
        <a:ext cx="347848" cy="348784"/>
      </dsp:txXfrm>
    </dsp:sp>
    <dsp:sp modelId="{52B8C7EB-FFDA-4A26-ADE0-91599D4BE057}">
      <dsp:nvSpPr>
        <dsp:cNvPr id="0" name=""/>
        <dsp:cNvSpPr/>
      </dsp:nvSpPr>
      <dsp:spPr>
        <a:xfrm>
          <a:off x="671655" y="2345812"/>
          <a:ext cx="3191432" cy="1406392"/>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Use child appropriate language</a:t>
          </a:r>
        </a:p>
      </dsp:txBody>
      <dsp:txXfrm>
        <a:off x="712847" y="2387004"/>
        <a:ext cx="3109048" cy="132400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C22DAB-2E52-4EEC-AE3B-C3A11557F84B}">
      <dsp:nvSpPr>
        <dsp:cNvPr id="0" name=""/>
        <dsp:cNvSpPr/>
      </dsp:nvSpPr>
      <dsp:spPr>
        <a:xfrm>
          <a:off x="0" y="591388"/>
          <a:ext cx="8128000" cy="907200"/>
        </a:xfrm>
        <a:prstGeom prst="rect">
          <a:avLst/>
        </a:prstGeom>
        <a:solidFill>
          <a:schemeClr val="accent1">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8602742E-8424-41B4-8DD4-2E58C847A938}">
      <dsp:nvSpPr>
        <dsp:cNvPr id="0" name=""/>
        <dsp:cNvSpPr/>
      </dsp:nvSpPr>
      <dsp:spPr>
        <a:xfrm>
          <a:off x="406400" y="60027"/>
          <a:ext cx="5689600" cy="1062720"/>
        </a:xfrm>
        <a:prstGeom prst="roundRect">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Always consult parent/ carer &amp; obtain agreement to proceed with RA</a:t>
          </a:r>
        </a:p>
      </dsp:txBody>
      <dsp:txXfrm>
        <a:off x="458278" y="111905"/>
        <a:ext cx="5585844" cy="958964"/>
      </dsp:txXfrm>
    </dsp:sp>
    <dsp:sp modelId="{D7143E74-920B-40D8-97FA-2927C82A4DDA}">
      <dsp:nvSpPr>
        <dsp:cNvPr id="0" name=""/>
        <dsp:cNvSpPr/>
      </dsp:nvSpPr>
      <dsp:spPr>
        <a:xfrm>
          <a:off x="0" y="2224348"/>
          <a:ext cx="8128000" cy="907200"/>
        </a:xfrm>
        <a:prstGeom prst="rect">
          <a:avLst/>
        </a:prstGeom>
        <a:solidFill>
          <a:schemeClr val="accent1">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307D7856-1174-45D6-996F-0E3C6C6C76B3}">
      <dsp:nvSpPr>
        <dsp:cNvPr id="0" name=""/>
        <dsp:cNvSpPr/>
      </dsp:nvSpPr>
      <dsp:spPr>
        <a:xfrm>
          <a:off x="406400" y="1692988"/>
          <a:ext cx="5689600" cy="1062720"/>
        </a:xfrm>
        <a:prstGeom prst="round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Always convey home to care of parent/ carer</a:t>
          </a:r>
        </a:p>
      </dsp:txBody>
      <dsp:txXfrm>
        <a:off x="458278" y="1744866"/>
        <a:ext cx="5585844" cy="958964"/>
      </dsp:txXfrm>
    </dsp:sp>
    <dsp:sp modelId="{6164437C-E64F-4771-9CAB-91B59A0A617C}">
      <dsp:nvSpPr>
        <dsp:cNvPr id="0" name=""/>
        <dsp:cNvSpPr/>
      </dsp:nvSpPr>
      <dsp:spPr>
        <a:xfrm>
          <a:off x="0" y="3857308"/>
          <a:ext cx="8128000" cy="907200"/>
        </a:xfrm>
        <a:prstGeom prst="rect">
          <a:avLst/>
        </a:prstGeom>
        <a:solidFill>
          <a:schemeClr val="accent1">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5BEE9C4-4012-4434-BD80-D774650329D0}">
      <dsp:nvSpPr>
        <dsp:cNvPr id="0" name=""/>
        <dsp:cNvSpPr/>
      </dsp:nvSpPr>
      <dsp:spPr>
        <a:xfrm>
          <a:off x="406400" y="3325948"/>
          <a:ext cx="5689600" cy="1062720"/>
        </a:xfrm>
        <a:prstGeom prst="round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1066800">
            <a:lnSpc>
              <a:spcPct val="90000"/>
            </a:lnSpc>
            <a:spcBef>
              <a:spcPct val="0"/>
            </a:spcBef>
            <a:spcAft>
              <a:spcPct val="35000"/>
            </a:spcAft>
            <a:buNone/>
          </a:pPr>
          <a:r>
            <a:rPr lang="en-GB" sz="2400" b="1" i="1" kern="1200" dirty="0">
              <a:solidFill>
                <a:schemeClr val="tx1"/>
              </a:solidFill>
            </a:rPr>
            <a:t>Any doubt on capacity or vulnerability consider alternative disposal for offender</a:t>
          </a:r>
        </a:p>
      </dsp:txBody>
      <dsp:txXfrm>
        <a:off x="458278" y="3377826"/>
        <a:ext cx="5585844" cy="95896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9C0870-3FEB-4187-9AAC-B55F447EDC4F}">
      <dsp:nvSpPr>
        <dsp:cNvPr id="0" name=""/>
        <dsp:cNvSpPr/>
      </dsp:nvSpPr>
      <dsp:spPr>
        <a:xfrm>
          <a:off x="0" y="13376"/>
          <a:ext cx="6181886" cy="1416979"/>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RA not shown on DBS (Disclosure  &amp; Barring Service) check</a:t>
          </a:r>
        </a:p>
      </dsp:txBody>
      <dsp:txXfrm>
        <a:off x="41502" y="54878"/>
        <a:ext cx="4652855" cy="1333975"/>
      </dsp:txXfrm>
    </dsp:sp>
    <dsp:sp modelId="{3FA5B2B9-F3F2-434B-940E-4D9C6FB5B826}">
      <dsp:nvSpPr>
        <dsp:cNvPr id="0" name=""/>
        <dsp:cNvSpPr/>
      </dsp:nvSpPr>
      <dsp:spPr>
        <a:xfrm>
          <a:off x="545460" y="1653142"/>
          <a:ext cx="6181886" cy="1416979"/>
        </a:xfrm>
        <a:prstGeom prst="roundRect">
          <a:avLst>
            <a:gd name="adj" fmla="val 10000"/>
          </a:avLst>
        </a:prstGeom>
        <a:solidFill>
          <a:schemeClr val="bg1">
            <a:lumMod val="8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RA may appear on enhanced DBS check depending on reason or relevance for application </a:t>
          </a:r>
        </a:p>
      </dsp:txBody>
      <dsp:txXfrm>
        <a:off x="586962" y="1694644"/>
        <a:ext cx="4632385" cy="1333975"/>
      </dsp:txXfrm>
    </dsp:sp>
    <dsp:sp modelId="{BBD587BE-C844-4BA0-A994-7D43F47498F0}">
      <dsp:nvSpPr>
        <dsp:cNvPr id="0" name=""/>
        <dsp:cNvSpPr/>
      </dsp:nvSpPr>
      <dsp:spPr>
        <a:xfrm>
          <a:off x="1090921" y="3306285"/>
          <a:ext cx="6181886" cy="1416979"/>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Disclosure is only in exceptional  circumstances</a:t>
          </a:r>
        </a:p>
      </dsp:txBody>
      <dsp:txXfrm>
        <a:off x="1132423" y="3347787"/>
        <a:ext cx="4632385" cy="1333975"/>
      </dsp:txXfrm>
    </dsp:sp>
    <dsp:sp modelId="{803824FB-16D4-43B2-AA3F-445C90A41BD8}">
      <dsp:nvSpPr>
        <dsp:cNvPr id="0" name=""/>
        <dsp:cNvSpPr/>
      </dsp:nvSpPr>
      <dsp:spPr>
        <a:xfrm>
          <a:off x="5260850" y="1074542"/>
          <a:ext cx="921036" cy="921036"/>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468083" y="1074542"/>
        <a:ext cx="506570" cy="693080"/>
      </dsp:txXfrm>
    </dsp:sp>
    <dsp:sp modelId="{F58FB682-F5F6-4EF9-AD73-2C83CC2A0D94}">
      <dsp:nvSpPr>
        <dsp:cNvPr id="0" name=""/>
        <dsp:cNvSpPr/>
      </dsp:nvSpPr>
      <dsp:spPr>
        <a:xfrm>
          <a:off x="5806310" y="2718239"/>
          <a:ext cx="921036" cy="921036"/>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13543" y="2718239"/>
        <a:ext cx="506570" cy="69308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CB85F-70BF-485E-AA84-1FFA77C9CCC1}">
      <dsp:nvSpPr>
        <dsp:cNvPr id="0" name=""/>
        <dsp:cNvSpPr/>
      </dsp:nvSpPr>
      <dsp:spPr>
        <a:xfrm>
          <a:off x="4104450" y="203688"/>
          <a:ext cx="2311428" cy="690641"/>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Verbal Apology</a:t>
          </a:r>
        </a:p>
      </dsp:txBody>
      <dsp:txXfrm>
        <a:off x="4104450" y="203688"/>
        <a:ext cx="2311428" cy="690641"/>
      </dsp:txXfrm>
    </dsp:sp>
    <dsp:sp modelId="{590DBCA9-8982-4C87-BACA-7346CBF1CC26}">
      <dsp:nvSpPr>
        <dsp:cNvPr id="0" name=""/>
        <dsp:cNvSpPr/>
      </dsp:nvSpPr>
      <dsp:spPr>
        <a:xfrm>
          <a:off x="295493" y="985030"/>
          <a:ext cx="4024220" cy="283874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Written Apology</a:t>
          </a:r>
        </a:p>
        <a:p>
          <a:pPr marL="0" lvl="0" indent="0" algn="ctr" defTabSz="1066800">
            <a:lnSpc>
              <a:spcPct val="90000"/>
            </a:lnSpc>
            <a:spcBef>
              <a:spcPct val="0"/>
            </a:spcBef>
            <a:spcAft>
              <a:spcPct val="35000"/>
            </a:spcAft>
            <a:buNone/>
          </a:pPr>
          <a:r>
            <a:rPr lang="en-GB" sz="2400" kern="1200" dirty="0">
              <a:solidFill>
                <a:schemeClr val="tx1"/>
              </a:solidFill>
            </a:rPr>
            <a:t>“Any letter will be read by an Officer before delivery to a victim, the offender may offer a letter, it is the victim’s decision whether to accept it”</a:t>
          </a:r>
        </a:p>
      </dsp:txBody>
      <dsp:txXfrm>
        <a:off x="295493" y="985030"/>
        <a:ext cx="4024220" cy="2838744"/>
      </dsp:txXfrm>
    </dsp:sp>
    <dsp:sp modelId="{7AB1F51C-04D0-4A7B-8C29-F0DD80022376}">
      <dsp:nvSpPr>
        <dsp:cNvPr id="0" name=""/>
        <dsp:cNvSpPr/>
      </dsp:nvSpPr>
      <dsp:spPr>
        <a:xfrm>
          <a:off x="6048662" y="993330"/>
          <a:ext cx="4139884" cy="2800009"/>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u="sng" kern="1200" dirty="0">
              <a:solidFill>
                <a:schemeClr val="tx1"/>
              </a:solidFill>
            </a:rPr>
            <a:t>Consider simple solutions requested by the victim</a:t>
          </a:r>
        </a:p>
        <a:p>
          <a:pPr marL="0" lvl="0" indent="0" algn="ctr" defTabSz="1066800">
            <a:lnSpc>
              <a:spcPct val="90000"/>
            </a:lnSpc>
            <a:spcBef>
              <a:spcPct val="0"/>
            </a:spcBef>
            <a:spcAft>
              <a:spcPct val="35000"/>
            </a:spcAft>
            <a:buNone/>
          </a:pPr>
          <a:r>
            <a:rPr lang="en-GB" sz="2400" kern="1200" dirty="0">
              <a:solidFill>
                <a:schemeClr val="tx1"/>
              </a:solidFill>
            </a:rPr>
            <a:t>“Reparation cannot be enforced, but 95% of all agreements are kept, less than 50% of all Court Orders are completed”</a:t>
          </a:r>
        </a:p>
      </dsp:txBody>
      <dsp:txXfrm>
        <a:off x="6048662" y="993330"/>
        <a:ext cx="4139884" cy="280000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00542-A1C0-4AE0-86B1-F86A183504DE}">
      <dsp:nvSpPr>
        <dsp:cNvPr id="0" name=""/>
        <dsp:cNvSpPr/>
      </dsp:nvSpPr>
      <dsp:spPr>
        <a:xfrm rot="16200000">
          <a:off x="843868" y="-843868"/>
          <a:ext cx="2376264" cy="4064000"/>
        </a:xfrm>
        <a:prstGeom prst="round1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Acknowledge wrong – taking responsibility for actions</a:t>
          </a:r>
        </a:p>
      </dsp:txBody>
      <dsp:txXfrm rot="5400000">
        <a:off x="-1" y="1"/>
        <a:ext cx="4064000" cy="1782198"/>
      </dsp:txXfrm>
    </dsp:sp>
    <dsp:sp modelId="{8415CCA6-9DD7-4A26-A35A-BF23483191B5}">
      <dsp:nvSpPr>
        <dsp:cNvPr id="0" name=""/>
        <dsp:cNvSpPr/>
      </dsp:nvSpPr>
      <dsp:spPr>
        <a:xfrm>
          <a:off x="4064000" y="0"/>
          <a:ext cx="4064000" cy="2376264"/>
        </a:xfrm>
        <a:prstGeom prst="round1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Acknowledge impact of actions to Victim</a:t>
          </a:r>
        </a:p>
      </dsp:txBody>
      <dsp:txXfrm>
        <a:off x="4064000" y="0"/>
        <a:ext cx="4064000" cy="1782198"/>
      </dsp:txXfrm>
    </dsp:sp>
    <dsp:sp modelId="{E1325CD1-7696-434A-8901-94DC17717EF9}">
      <dsp:nvSpPr>
        <dsp:cNvPr id="0" name=""/>
        <dsp:cNvSpPr/>
      </dsp:nvSpPr>
      <dsp:spPr>
        <a:xfrm rot="10800000">
          <a:off x="0" y="2376264"/>
          <a:ext cx="4064000" cy="2376264"/>
        </a:xfrm>
        <a:prstGeom prst="round1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Express regret/empathy for offence</a:t>
          </a:r>
        </a:p>
      </dsp:txBody>
      <dsp:txXfrm rot="10800000">
        <a:off x="0" y="2970329"/>
        <a:ext cx="4064000" cy="1782198"/>
      </dsp:txXfrm>
    </dsp:sp>
    <dsp:sp modelId="{1B150A3F-4699-480D-8BC0-6719B67C1964}">
      <dsp:nvSpPr>
        <dsp:cNvPr id="0" name=""/>
        <dsp:cNvSpPr/>
      </dsp:nvSpPr>
      <dsp:spPr>
        <a:xfrm rot="5400000">
          <a:off x="4907868" y="1532396"/>
          <a:ext cx="2376264" cy="4064000"/>
        </a:xfrm>
        <a:prstGeom prst="round1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Agree not to “do it again”</a:t>
          </a:r>
        </a:p>
      </dsp:txBody>
      <dsp:txXfrm rot="-5400000">
        <a:off x="4063999" y="2970330"/>
        <a:ext cx="4064000" cy="1782198"/>
      </dsp:txXfrm>
    </dsp:sp>
    <dsp:sp modelId="{99309974-4CB8-429B-9B02-3F43757F96F9}">
      <dsp:nvSpPr>
        <dsp:cNvPr id="0" name=""/>
        <dsp:cNvSpPr/>
      </dsp:nvSpPr>
      <dsp:spPr>
        <a:xfrm>
          <a:off x="2551826" y="1428930"/>
          <a:ext cx="3024347" cy="1894666"/>
        </a:xfrm>
        <a:prstGeom prst="roundRect">
          <a:avLst/>
        </a:prstGeom>
        <a:blipFill rotWithShape="0">
          <a:blip xmlns:r="http://schemas.openxmlformats.org/officeDocument/2006/relationships" r:embed="rId1"/>
          <a:srcRect/>
          <a:stretch>
            <a:fillRect l="-25000" r="-25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GB" sz="6400" kern="1200" dirty="0"/>
        </a:p>
      </dsp:txBody>
      <dsp:txXfrm>
        <a:off x="2644316" y="1521420"/>
        <a:ext cx="2839367" cy="170968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CEA506-7B54-4E8B-9533-AC28EFCDC854}">
      <dsp:nvSpPr>
        <dsp:cNvPr id="0" name=""/>
        <dsp:cNvSpPr/>
      </dsp:nvSpPr>
      <dsp:spPr>
        <a:xfrm>
          <a:off x="0" y="0"/>
          <a:ext cx="5841465" cy="2015296"/>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Both Victim &amp; Offender to sign PNB or EPNB to record that both parties agreed for an RA disposal</a:t>
          </a:r>
        </a:p>
      </dsp:txBody>
      <dsp:txXfrm>
        <a:off x="59026" y="59026"/>
        <a:ext cx="3758498" cy="1897244"/>
      </dsp:txXfrm>
    </dsp:sp>
    <dsp:sp modelId="{9ED3DE1E-3190-4C38-9BDC-354370D5C020}">
      <dsp:nvSpPr>
        <dsp:cNvPr id="0" name=""/>
        <dsp:cNvSpPr/>
      </dsp:nvSpPr>
      <dsp:spPr>
        <a:xfrm>
          <a:off x="1030846" y="2463140"/>
          <a:ext cx="5841465" cy="2015296"/>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Record on OEL</a:t>
          </a:r>
        </a:p>
      </dsp:txBody>
      <dsp:txXfrm>
        <a:off x="1089872" y="2522166"/>
        <a:ext cx="3382623" cy="1897244"/>
      </dsp:txXfrm>
    </dsp:sp>
    <dsp:sp modelId="{234D5140-50CE-484D-BC60-8D01478C3E56}">
      <dsp:nvSpPr>
        <dsp:cNvPr id="0" name=""/>
        <dsp:cNvSpPr/>
      </dsp:nvSpPr>
      <dsp:spPr>
        <a:xfrm>
          <a:off x="4531522" y="1584247"/>
          <a:ext cx="1309942" cy="1309942"/>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4826259" y="1584247"/>
        <a:ext cx="720468" cy="98573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33B778AE-527B-4E99-83C8-68A1C9C02A3F}" type="datetimeFigureOut">
              <a:rPr lang="en-GB" smtClean="0"/>
              <a:t>25/11/2022</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705A3C64-4052-40A2-BC8C-E13A288224C4}" type="slidenum">
              <a:rPr lang="en-GB" smtClean="0"/>
              <a:t>‹#›</a:t>
            </a:fld>
            <a:endParaRPr lang="en-GB"/>
          </a:p>
        </p:txBody>
      </p:sp>
    </p:spTree>
    <p:extLst>
      <p:ext uri="{BB962C8B-B14F-4D97-AF65-F5344CB8AC3E}">
        <p14:creationId xmlns:p14="http://schemas.microsoft.com/office/powerpoint/2010/main" val="28962633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B58A1946-A5F2-4C11-A8A2-AA3C26A44EF0}" type="datetimeFigureOut">
              <a:rPr lang="en-GB" smtClean="0"/>
              <a:t>25/11/2022</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09276820-C3F5-44E6-A444-CFE2BB85E19A}" type="slidenum">
              <a:rPr lang="en-GB" smtClean="0"/>
              <a:t>‹#›</a:t>
            </a:fld>
            <a:endParaRPr lang="en-GB"/>
          </a:p>
        </p:txBody>
      </p:sp>
    </p:spTree>
    <p:extLst>
      <p:ext uri="{BB962C8B-B14F-4D97-AF65-F5344CB8AC3E}">
        <p14:creationId xmlns:p14="http://schemas.microsoft.com/office/powerpoint/2010/main" val="1837028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a:t>
            </a:r>
            <a:r>
              <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session is designed as an introduction of SWP Policy and Procedure in relation to interviewing witnesses and is the beginning of a process that will see you trained to PIP Level 1, which means competence in investigating volume and priority crime</a:t>
            </a:r>
            <a:endParaRPr kumimoji="0" lang="en-GB"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9276820-C3F5-44E6-A444-CFE2BB85E19A}" type="slidenum">
              <a:rPr lang="en-GB" smtClean="0"/>
              <a:t>1</a:t>
            </a:fld>
            <a:endParaRPr lang="en-GB"/>
          </a:p>
        </p:txBody>
      </p:sp>
    </p:spTree>
    <p:extLst>
      <p:ext uri="{BB962C8B-B14F-4D97-AF65-F5344CB8AC3E}">
        <p14:creationId xmlns:p14="http://schemas.microsoft.com/office/powerpoint/2010/main" val="2589962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Introduce/link RA is not a soft option but it is “saying how it is”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Level 1 – Street Disposal (short meeting as per training)</a:t>
            </a:r>
          </a:p>
          <a:p>
            <a:r>
              <a:rPr lang="en-US" altLang="en-US" sz="1100" dirty="0">
                <a:latin typeface="Arial" panose="020B0604020202020204" pitchFamily="34" charset="0"/>
                <a:cs typeface="Arial" panose="020B0604020202020204" pitchFamily="34" charset="0"/>
              </a:rPr>
              <a:t>Level 2 – Case Conference </a:t>
            </a:r>
          </a:p>
          <a:p>
            <a:r>
              <a:rPr lang="en-US" altLang="en-US" sz="1100" dirty="0">
                <a:latin typeface="Arial" panose="020B0604020202020204" pitchFamily="34" charset="0"/>
                <a:cs typeface="Arial" panose="020B0604020202020204" pitchFamily="34" charset="0"/>
              </a:rPr>
              <a:t>Level 3 – post conviction Case Conference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a:t>
            </a:fld>
            <a:endParaRPr lang="en-GB"/>
          </a:p>
        </p:txBody>
      </p:sp>
    </p:spTree>
    <p:extLst>
      <p:ext uri="{BB962C8B-B14F-4D97-AF65-F5344CB8AC3E}">
        <p14:creationId xmlns:p14="http://schemas.microsoft.com/office/powerpoint/2010/main" val="10174312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a:t>
            </a:fld>
            <a:endParaRPr lang="en-GB"/>
          </a:p>
        </p:txBody>
      </p:sp>
    </p:spTree>
    <p:extLst>
      <p:ext uri="{BB962C8B-B14F-4D97-AF65-F5344CB8AC3E}">
        <p14:creationId xmlns:p14="http://schemas.microsoft.com/office/powerpoint/2010/main" val="2577795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It is preferable for Ground Rules to be established at the beginning of the RA process as they can help to create a safe and open environment. They can also be referred back to if necessary during an RA intervention in the event of inappropriate behavior. </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Ground Rules generally fall into two categories:</a:t>
            </a:r>
          </a:p>
          <a:p>
            <a:pPr>
              <a:spcBef>
                <a:spcPct val="0"/>
              </a:spcBef>
            </a:pPr>
            <a:r>
              <a:rPr lang="en-US" altLang="en-US" sz="1100" dirty="0">
                <a:latin typeface="Arial" panose="020B0604020202020204" pitchFamily="34" charset="0"/>
                <a:cs typeface="Arial" panose="020B0604020202020204" pitchFamily="34" charset="0"/>
              </a:rPr>
              <a:t>Required Ground Rules – e.g. threatening behavior is unacceptable</a:t>
            </a:r>
          </a:p>
          <a:p>
            <a:pPr>
              <a:spcBef>
                <a:spcPct val="0"/>
              </a:spcBef>
            </a:pPr>
            <a:r>
              <a:rPr lang="en-US" altLang="en-US" sz="1100" dirty="0">
                <a:latin typeface="Arial" panose="020B0604020202020204" pitchFamily="34" charset="0"/>
                <a:cs typeface="Arial" panose="020B0604020202020204" pitchFamily="34" charset="0"/>
              </a:rPr>
              <a:t>Negotiable Ground Rules  - e.g. how someone is addressed (first name/</a:t>
            </a:r>
            <a:r>
              <a:rPr lang="en-US" altLang="en-US" sz="1100" dirty="0" err="1">
                <a:latin typeface="Arial" panose="020B0604020202020204" pitchFamily="34" charset="0"/>
                <a:cs typeface="Arial" panose="020B0604020202020204" pitchFamily="34" charset="0"/>
              </a:rPr>
              <a:t>Mr</a:t>
            </a:r>
            <a:r>
              <a:rPr lang="en-US" altLang="en-US" sz="1100" dirty="0">
                <a:latin typeface="Arial" panose="020B0604020202020204" pitchFamily="34" charset="0"/>
                <a:cs typeface="Arial" panose="020B0604020202020204" pitchFamily="34" charset="0"/>
              </a:rPr>
              <a:t>/</a:t>
            </a:r>
            <a:r>
              <a:rPr lang="en-US" altLang="en-US" sz="1100" dirty="0" err="1">
                <a:latin typeface="Arial" panose="020B0604020202020204" pitchFamily="34" charset="0"/>
                <a:cs typeface="Arial" panose="020B0604020202020204" pitchFamily="34" charset="0"/>
              </a:rPr>
              <a:t>Mrs</a:t>
            </a:r>
            <a:r>
              <a:rPr lang="en-US" altLang="en-US" sz="1100" dirty="0">
                <a:latin typeface="Arial" panose="020B0604020202020204" pitchFamily="34" charset="0"/>
                <a:cs typeface="Arial" panose="020B0604020202020204" pitchFamily="34" charset="0"/>
              </a:rPr>
              <a:t>/</a:t>
            </a:r>
            <a:r>
              <a:rPr lang="en-US" altLang="en-US" sz="1100" dirty="0" err="1">
                <a:latin typeface="Arial" panose="020B0604020202020204" pitchFamily="34" charset="0"/>
                <a:cs typeface="Arial" panose="020B0604020202020204" pitchFamily="34" charset="0"/>
              </a:rPr>
              <a:t>etc</a:t>
            </a:r>
            <a:r>
              <a:rPr lang="en-US" altLang="en-US" sz="1100" dirty="0">
                <a:latin typeface="Arial" panose="020B0604020202020204" pitchFamily="34" charset="0"/>
                <a:cs typeface="Arial" panose="020B0604020202020204" pitchFamily="34" charset="0"/>
              </a:rPr>
              <a:t>)</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Trainer to display a prepared list of the following Ground Rules or alternatively write them on a flipchart/white board:</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Listen</a:t>
            </a:r>
          </a:p>
          <a:p>
            <a:pPr>
              <a:spcBef>
                <a:spcPct val="0"/>
              </a:spcBef>
            </a:pPr>
            <a:r>
              <a:rPr lang="en-US" altLang="en-US" sz="1100" dirty="0">
                <a:latin typeface="Arial" panose="020B0604020202020204" pitchFamily="34" charset="0"/>
                <a:cs typeface="Arial" panose="020B0604020202020204" pitchFamily="34" charset="0"/>
              </a:rPr>
              <a:t>Respect</a:t>
            </a:r>
          </a:p>
          <a:p>
            <a:pPr>
              <a:spcBef>
                <a:spcPct val="0"/>
              </a:spcBef>
            </a:pPr>
            <a:r>
              <a:rPr lang="en-US" altLang="en-US" sz="1100" dirty="0">
                <a:latin typeface="Arial" panose="020B0604020202020204" pitchFamily="34" charset="0"/>
                <a:cs typeface="Arial" panose="020B0604020202020204" pitchFamily="34" charset="0"/>
              </a:rPr>
              <a:t>Ask Questions</a:t>
            </a:r>
          </a:p>
          <a:p>
            <a:pPr>
              <a:spcBef>
                <a:spcPct val="0"/>
              </a:spcBef>
            </a:pPr>
            <a:r>
              <a:rPr lang="en-US" altLang="en-US" sz="1100" dirty="0">
                <a:latin typeface="Arial" panose="020B0604020202020204" pitchFamily="34" charset="0"/>
                <a:cs typeface="Arial" panose="020B0604020202020204" pitchFamily="34" charset="0"/>
              </a:rPr>
              <a:t>Truthful/Honest</a:t>
            </a:r>
          </a:p>
          <a:p>
            <a:pPr>
              <a:spcBef>
                <a:spcPct val="0"/>
              </a:spcBef>
            </a:pPr>
            <a:endParaRPr lang="en-US" altLang="en-US" sz="1100" b="1" dirty="0">
              <a:latin typeface="Arial" panose="020B0604020202020204" pitchFamily="34" charset="0"/>
              <a:cs typeface="Arial" panose="020B0604020202020204" pitchFamily="34" charset="0"/>
            </a:endParaRPr>
          </a:p>
          <a:p>
            <a:pPr>
              <a:spcBef>
                <a:spcPct val="0"/>
              </a:spcBef>
            </a:pPr>
            <a:r>
              <a:rPr lang="en-US" altLang="en-US" sz="1100" b="1" dirty="0">
                <a:latin typeface="Arial" panose="020B0604020202020204" pitchFamily="34" charset="0"/>
                <a:cs typeface="Arial" panose="020B0604020202020204" pitchFamily="34" charset="0"/>
              </a:rPr>
              <a:t>Task 1</a:t>
            </a:r>
          </a:p>
          <a:p>
            <a:pPr>
              <a:spcBef>
                <a:spcPct val="0"/>
              </a:spcBef>
            </a:pPr>
            <a:r>
              <a:rPr lang="en-US" altLang="en-US" sz="1100" dirty="0">
                <a:latin typeface="Arial" panose="020B0604020202020204" pitchFamily="34" charset="0"/>
                <a:cs typeface="Arial" panose="020B0604020202020204" pitchFamily="34" charset="0"/>
              </a:rPr>
              <a:t>Invite the students to add to the list, explain that this is an exercise that is relevant and replicated in the RA process but that it is equally useful during the session. Once the list has been agreed, ask specifically if any of the students object to any of the rules, before displaying it on the wall and identify that they are the ground rules for the day.</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b="1" dirty="0">
                <a:latin typeface="Arial" panose="020B0604020202020204" pitchFamily="34" charset="0"/>
                <a:cs typeface="Arial" panose="020B0604020202020204" pitchFamily="34" charset="0"/>
              </a:rPr>
              <a:t>QTS – why do we need ground rules?</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Alternative methods – Formal or Informal (Written down or verbal)</a:t>
            </a:r>
          </a:p>
          <a:p>
            <a:pPr>
              <a:spcBef>
                <a:spcPct val="0"/>
              </a:spcBef>
            </a:pPr>
            <a:r>
              <a:rPr lang="en-US" altLang="en-US" sz="1100" dirty="0">
                <a:latin typeface="Arial" panose="020B0604020202020204" pitchFamily="34" charset="0"/>
                <a:cs typeface="Arial" panose="020B0604020202020204" pitchFamily="34" charset="0"/>
              </a:rPr>
              <a:t>Seeking agreement – negative affirmation (if they don’t object then they must agree)</a:t>
            </a:r>
          </a:p>
          <a:p>
            <a:pPr>
              <a:spcBef>
                <a:spcPct val="0"/>
              </a:spcBef>
            </a:pPr>
            <a:r>
              <a:rPr lang="en-US" altLang="en-US" sz="1100" dirty="0">
                <a:latin typeface="Arial" panose="020B0604020202020204" pitchFamily="34" charset="0"/>
                <a:cs typeface="Arial" panose="020B0604020202020204" pitchFamily="34" charset="0"/>
              </a:rPr>
              <a:t>Promise of confidentiality – is this possible and / or appropriate? (confidentiality has to be applied to each case based on its own merits)</a:t>
            </a:r>
          </a:p>
          <a:p>
            <a:pPr>
              <a:spcBef>
                <a:spcPct val="0"/>
              </a:spcBef>
            </a:pPr>
            <a:r>
              <a:rPr lang="en-US" altLang="en-US" sz="1100" dirty="0">
                <a:latin typeface="Arial" panose="020B0604020202020204" pitchFamily="34" charset="0"/>
                <a:cs typeface="Arial" panose="020B0604020202020204" pitchFamily="34" charset="0"/>
              </a:rPr>
              <a:t>Enforcement of ground rules – whose responsibility is it?</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4</a:t>
            </a:fld>
            <a:endParaRPr lang="en-GB"/>
          </a:p>
        </p:txBody>
      </p:sp>
    </p:spTree>
    <p:extLst>
      <p:ext uri="{BB962C8B-B14F-4D97-AF65-F5344CB8AC3E}">
        <p14:creationId xmlns:p14="http://schemas.microsoft.com/office/powerpoint/2010/main" val="2781839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7813" y="1219200"/>
            <a:ext cx="5953125" cy="3349625"/>
          </a:xfrm>
        </p:spPr>
      </p:sp>
      <p:sp>
        <p:nvSpPr>
          <p:cNvPr id="3" name="Notes Placeholder 2"/>
          <p:cNvSpPr>
            <a:spLocks noGrp="1"/>
          </p:cNvSpPr>
          <p:nvPr>
            <p:ph type="body" idx="1"/>
          </p:nvPr>
        </p:nvSpPr>
        <p:spPr/>
        <p:txBody>
          <a:bodyPr/>
          <a:lstStyle/>
          <a:p>
            <a:pPr>
              <a:spcBef>
                <a:spcPct val="0"/>
              </a:spcBef>
            </a:pPr>
            <a:r>
              <a:rPr lang="en-US" altLang="en-US" sz="1100" b="1" dirty="0">
                <a:latin typeface="Arial" panose="020B0604020202020204" pitchFamily="34" charset="0"/>
                <a:cs typeface="Arial" panose="020B0604020202020204" pitchFamily="34" charset="0"/>
              </a:rPr>
              <a:t>Group Task 2</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The trainer is to divide the group into three and identify one volunteer from each group to act as the facilitator. Each facilitator will have a flipchart and marker pen and will have the responsibility of identifying the needs, concerns or expectations. After a few minutes the groups will rotate around and the flipchart and facilitator will remain static. </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Instruct the facilitators that they are not to record their own thoughts and are to remain impartial. Their role is to elicit the thoughts and feelings from each group.</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Once all three groups have visited each flipchart the facilitator is to feedback to the group their recordings. Once this has been completed ask the facilitator if they have an Needs, Concerns , or Expectations. </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The trainer should not spend long debriefing the NCE.</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Identify the link between the NCE group task and a RA process, highlighting the fact that the facilitators were mirroring the skills of an RA Facilitator by remaining impartial and neutral.   </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The trainer is to establish from:</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The Facilitators – Feelings experienced during the exercise and what they have learnt</a:t>
            </a:r>
          </a:p>
          <a:p>
            <a:pPr>
              <a:spcBef>
                <a:spcPct val="0"/>
              </a:spcBef>
            </a:pPr>
            <a:r>
              <a:rPr lang="en-US" altLang="en-US" sz="1100" dirty="0">
                <a:latin typeface="Arial" panose="020B0604020202020204" pitchFamily="34" charset="0"/>
                <a:cs typeface="Arial" panose="020B0604020202020204" pitchFamily="34" charset="0"/>
              </a:rPr>
              <a:t>The Group – the advantages and disadvantages of the process of 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5</a:t>
            </a:fld>
            <a:endParaRPr lang="en-GB"/>
          </a:p>
        </p:txBody>
      </p:sp>
    </p:spTree>
    <p:extLst>
      <p:ext uri="{BB962C8B-B14F-4D97-AF65-F5344CB8AC3E}">
        <p14:creationId xmlns:p14="http://schemas.microsoft.com/office/powerpoint/2010/main" val="4236880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spcBef>
                <a:spcPct val="0"/>
              </a:spcBef>
            </a:pPr>
            <a:r>
              <a:rPr lang="en-US" altLang="en-US" sz="1100" dirty="0">
                <a:latin typeface="Arial" panose="020B0604020202020204" pitchFamily="34" charset="0"/>
                <a:cs typeface="Arial" panose="020B0604020202020204" pitchFamily="34" charset="0"/>
              </a:rPr>
              <a:t>Trainer to read “Best Practice for Restorative Practice” RJ Council (see library).</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GB" altLang="en-US" sz="1100" b="1" dirty="0">
                <a:latin typeface="Arial" panose="020B0604020202020204" pitchFamily="34" charset="0"/>
                <a:cs typeface="Arial" panose="020B0604020202020204" pitchFamily="34" charset="0"/>
              </a:rPr>
              <a:t>Definition</a:t>
            </a: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 </a:t>
            </a:r>
          </a:p>
          <a:p>
            <a:pPr>
              <a:spcBef>
                <a:spcPct val="0"/>
              </a:spcBef>
            </a:pPr>
            <a:r>
              <a:rPr lang="en-GB" altLang="en-US" sz="1100" dirty="0">
                <a:latin typeface="Arial" panose="020B0604020202020204" pitchFamily="34" charset="0"/>
                <a:cs typeface="Arial" panose="020B0604020202020204" pitchFamily="34" charset="0"/>
              </a:rPr>
              <a:t>8.1 A CR is defined as:</a:t>
            </a:r>
          </a:p>
          <a:p>
            <a:pPr>
              <a:spcBef>
                <a:spcPct val="0"/>
              </a:spcBef>
            </a:pPr>
            <a:r>
              <a:rPr lang="en-GB" altLang="en-US" sz="1100" dirty="0">
                <a:latin typeface="Arial" panose="020B0604020202020204" pitchFamily="34" charset="0"/>
                <a:cs typeface="Arial" panose="020B0604020202020204" pitchFamily="34" charset="0"/>
              </a:rPr>
              <a:t> </a:t>
            </a:r>
          </a:p>
          <a:p>
            <a:pPr>
              <a:spcBef>
                <a:spcPct val="0"/>
              </a:spcBef>
            </a:pPr>
            <a:r>
              <a:rPr lang="en-GB" altLang="en-US" sz="1100" i="1" dirty="0">
                <a:latin typeface="Arial" panose="020B0604020202020204" pitchFamily="34" charset="0"/>
                <a:cs typeface="Arial" panose="020B0604020202020204" pitchFamily="34" charset="0"/>
              </a:rPr>
              <a:t>Community Resolution is the nationally recognised term for the resolution of a less serious offence or anti-social incident, where an offender has been identified through informed agreement between parties involved as opposed to progression through the criminal justice process.   </a:t>
            </a:r>
          </a:p>
          <a:p>
            <a:pPr>
              <a:spcBef>
                <a:spcPct val="0"/>
              </a:spcBef>
            </a:pPr>
            <a:endParaRPr lang="en-GB" altLang="en-US" sz="1100" i="1" dirty="0">
              <a:latin typeface="Arial" panose="020B0604020202020204" pitchFamily="34" charset="0"/>
              <a:cs typeface="Arial" panose="020B0604020202020204" pitchFamily="34" charset="0"/>
            </a:endParaRPr>
          </a:p>
          <a:p>
            <a:pPr>
              <a:spcBef>
                <a:spcPct val="0"/>
              </a:spcBef>
            </a:pPr>
            <a:r>
              <a:rPr lang="en-GB" altLang="en-US" sz="1100" i="1" dirty="0">
                <a:latin typeface="Arial" panose="020B0604020202020204" pitchFamily="34" charset="0"/>
                <a:cs typeface="Arial" panose="020B0604020202020204" pitchFamily="34" charset="0"/>
              </a:rPr>
              <a:t>It enables the police to deal more proportionately with lower level crime and anti-social behaviour in a timely and transparent manner that takes into account the needs of the victim, perpetrator and wider community outside the formal criminal justice system.</a:t>
            </a:r>
          </a:p>
          <a:p>
            <a:pPr>
              <a:spcBef>
                <a:spcPct val="0"/>
              </a:spcBef>
            </a:pPr>
            <a:endParaRPr lang="en-GB" altLang="en-US" sz="1100" i="1" dirty="0">
              <a:latin typeface="Arial" panose="020B0604020202020204" pitchFamily="34" charset="0"/>
              <a:cs typeface="Arial" panose="020B0604020202020204" pitchFamily="34" charset="0"/>
            </a:endParaRPr>
          </a:p>
          <a:p>
            <a:pPr>
              <a:spcBef>
                <a:spcPct val="0"/>
              </a:spcBef>
            </a:pPr>
            <a:r>
              <a:rPr lang="en-GB" altLang="en-US" sz="1100" i="1" dirty="0">
                <a:latin typeface="Arial" panose="020B0604020202020204" pitchFamily="34" charset="0"/>
                <a:cs typeface="Arial" panose="020B0604020202020204" pitchFamily="34" charset="0"/>
              </a:rPr>
              <a:t> It may be used for both adult and youth offenders. </a:t>
            </a:r>
            <a:r>
              <a:rPr lang="en-GB" altLang="en-US" sz="1100" dirty="0">
                <a:latin typeface="Arial" panose="020B0604020202020204" pitchFamily="34" charset="0"/>
                <a:cs typeface="Arial" panose="020B0604020202020204" pitchFamily="34" charset="0"/>
              </a:rPr>
              <a:t>(Draft SWP Community Resolution Operational Guidance).</a:t>
            </a:r>
          </a:p>
          <a:p>
            <a:pPr>
              <a:spcBef>
                <a:spcPct val="0"/>
              </a:spcBef>
            </a:pPr>
            <a:endParaRPr lang="en-GB" altLang="en-US" sz="1100" i="1"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9.1 Level 1 Resolution - An instant or on street disposal where police officers or police community support officers use restorative skills to resolve conflict in the course of their duties.  </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This allows staff to deal with minor crimes and incidents quickly and proportionately.  Instant RJ is conducted as an alternative to formal criminal justice (CJ) process. (Draft SWP Community Resolution Operational Guidance).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6</a:t>
            </a:fld>
            <a:endParaRPr lang="en-GB"/>
          </a:p>
        </p:txBody>
      </p:sp>
    </p:spTree>
    <p:extLst>
      <p:ext uri="{BB962C8B-B14F-4D97-AF65-F5344CB8AC3E}">
        <p14:creationId xmlns:p14="http://schemas.microsoft.com/office/powerpoint/2010/main" val="34881568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spcBef>
                <a:spcPct val="0"/>
              </a:spcBef>
            </a:pPr>
            <a:r>
              <a:rPr lang="en-US" altLang="en-US" sz="1100" dirty="0">
                <a:latin typeface="Arial" panose="020B0604020202020204" pitchFamily="34" charset="0"/>
                <a:cs typeface="Arial" panose="020B0604020202020204" pitchFamily="34" charset="0"/>
              </a:rPr>
              <a:t>Restorative Justice Council (extract from Web page):</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Restorative justice bring those harmed by crime or conflict and those responsible for the harm into communication, enabling everyone affected by a particular incident to play a part in repairing the harm and finding a positive way forward. </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This is part of a wider field called restorative practice.</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Restorative practice can be used anywhere to prevent conflict, build relationships and repair harm by enabling people to communicate effectively and positively. </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Restorative practice is increasingly being used in schools, children’s services, workplaces, hospitals, communities and the criminal justice system.  </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Restorative practice can involve both a proactive approach to preventing harm and conflict and activities that repair harm where conflicts have already arisen.</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Where the latter is required, a facilitated restorative meeting can be held. This enables individuals and groups to work together to improve their mutual understanding of an issue and jointly reach the best available solution. In many cases a less formal approach, based on restorative principles, may be more appropriate.</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Restorative practice supports people to recognise that all of their activities affect others and that people are responsible for their choices and actions and can be held accountable for them. </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It enables people to reflect on how they interact with each other and consider how best to prevent harm and conflict.</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7</a:t>
            </a:fld>
            <a:endParaRPr lang="en-GB"/>
          </a:p>
        </p:txBody>
      </p:sp>
    </p:spTree>
    <p:extLst>
      <p:ext uri="{BB962C8B-B14F-4D97-AF65-F5344CB8AC3E}">
        <p14:creationId xmlns:p14="http://schemas.microsoft.com/office/powerpoint/2010/main" val="37613162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Group Task</a:t>
            </a:r>
            <a:endParaRPr lang="en-US" altLang="en-US" sz="1100" b="1" dirty="0">
              <a:latin typeface="Arial" panose="020B0604020202020204" pitchFamily="34" charset="0"/>
              <a:cs typeface="Arial" panose="020B0604020202020204" pitchFamily="34" charset="0"/>
            </a:endParaRP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Trainer to board blast with group  </a:t>
            </a:r>
            <a:r>
              <a:rPr lang="en-US" altLang="en-US" sz="1100" b="1" dirty="0">
                <a:latin typeface="Arial" panose="020B0604020202020204" pitchFamily="34" charset="0"/>
                <a:cs typeface="Arial" panose="020B0604020202020204" pitchFamily="34" charset="0"/>
              </a:rPr>
              <a:t>QTS -  who are the stakeholders?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Victim </a:t>
            </a:r>
          </a:p>
          <a:p>
            <a:r>
              <a:rPr lang="en-US" altLang="en-US" sz="1100" dirty="0">
                <a:latin typeface="Arial" panose="020B0604020202020204" pitchFamily="34" charset="0"/>
                <a:cs typeface="Arial" panose="020B0604020202020204" pitchFamily="34" charset="0"/>
              </a:rPr>
              <a:t>Victim’s supporters</a:t>
            </a:r>
          </a:p>
          <a:p>
            <a:r>
              <a:rPr lang="en-US" altLang="en-US" sz="1100" dirty="0">
                <a:latin typeface="Arial" panose="020B0604020202020204" pitchFamily="34" charset="0"/>
                <a:cs typeface="Arial" panose="020B0604020202020204" pitchFamily="34" charset="0"/>
              </a:rPr>
              <a:t>Offender </a:t>
            </a:r>
          </a:p>
          <a:p>
            <a:r>
              <a:rPr lang="en-US" altLang="en-US" sz="1100" dirty="0">
                <a:latin typeface="Arial" panose="020B0604020202020204" pitchFamily="34" charset="0"/>
                <a:cs typeface="Arial" panose="020B0604020202020204" pitchFamily="34" charset="0"/>
              </a:rPr>
              <a:t>Offender supporters</a:t>
            </a:r>
          </a:p>
          <a:p>
            <a:r>
              <a:rPr lang="en-US" altLang="en-US" sz="1100" dirty="0">
                <a:latin typeface="Arial" panose="020B0604020202020204" pitchFamily="34" charset="0"/>
                <a:cs typeface="Arial" panose="020B0604020202020204" pitchFamily="34" charset="0"/>
              </a:rPr>
              <a:t>Community</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NOT THE PROFESSIONALS For example the police.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8</a:t>
            </a:fld>
            <a:endParaRPr lang="en-GB"/>
          </a:p>
        </p:txBody>
      </p:sp>
    </p:spTree>
    <p:extLst>
      <p:ext uri="{BB962C8B-B14F-4D97-AF65-F5344CB8AC3E}">
        <p14:creationId xmlns:p14="http://schemas.microsoft.com/office/powerpoint/2010/main" val="5549451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QTS – what is an RA meeting?</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Trainer to reinforce it is not to be used to “cuff” offences.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Officers cannot overview OEL and agree an RA process for another officer who has not received the training</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9</a:t>
            </a:fld>
            <a:endParaRPr lang="en-GB"/>
          </a:p>
        </p:txBody>
      </p:sp>
    </p:spTree>
    <p:extLst>
      <p:ext uri="{BB962C8B-B14F-4D97-AF65-F5344CB8AC3E}">
        <p14:creationId xmlns:p14="http://schemas.microsoft.com/office/powerpoint/2010/main" val="42532673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RA is not an innovative concept it has been used for in the Maori culture in ancient time and still underpins their culture traditions  “the whole community involved in the process and the intended outcome was repair.</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12</a:t>
            </a:r>
            <a:r>
              <a:rPr lang="en-US" altLang="en-US" sz="1100" baseline="30000" dirty="0">
                <a:latin typeface="Arial" panose="020B0604020202020204" pitchFamily="34" charset="0"/>
                <a:cs typeface="Arial" panose="020B0604020202020204" pitchFamily="34" charset="0"/>
              </a:rPr>
              <a:t>th</a:t>
            </a:r>
            <a:r>
              <a:rPr lang="en-US" altLang="en-US" sz="1100" dirty="0">
                <a:latin typeface="Arial" panose="020B0604020202020204" pitchFamily="34" charset="0"/>
                <a:cs typeface="Arial" panose="020B0604020202020204" pitchFamily="34" charset="0"/>
              </a:rPr>
              <a:t> Century during the reign of Henry the second the onus on the harmer to make reparation was shifted to seeking reparation for the state.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1998 RA was introduced into YOTs  and over the years it has been legislated in 2014.</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 Code of Practice for Victims of Crime states as one of the key entitlements “Receive information about Restorative Justice and how you can take part;  (Within the code it also states “This depends on what Restorative Justice services are provided in your local area”.</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10</a:t>
            </a:fld>
            <a:endParaRPr lang="en-GB"/>
          </a:p>
        </p:txBody>
      </p:sp>
    </p:spTree>
    <p:extLst>
      <p:ext uri="{BB962C8B-B14F-4D97-AF65-F5344CB8AC3E}">
        <p14:creationId xmlns:p14="http://schemas.microsoft.com/office/powerpoint/2010/main" val="22196167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93713" y="1290638"/>
            <a:ext cx="5953125" cy="3349625"/>
          </a:xfrm>
        </p:spPr>
      </p:sp>
      <p:sp>
        <p:nvSpPr>
          <p:cNvPr id="3" name="Notes Placeholder 2"/>
          <p:cNvSpPr>
            <a:spLocks noGrp="1"/>
          </p:cNvSpPr>
          <p:nvPr>
            <p:ph type="body" idx="1"/>
          </p:nvPr>
        </p:nvSpPr>
        <p:spPr/>
        <p:txBody>
          <a:bodyPr/>
          <a:lstStyle/>
          <a:p>
            <a:r>
              <a:rPr lang="en-GB" b="1" dirty="0"/>
              <a:t>QTS – what activity is considered a restorative justice activity?</a:t>
            </a:r>
          </a:p>
        </p:txBody>
      </p:sp>
      <p:sp>
        <p:nvSpPr>
          <p:cNvPr id="4" name="Slide Number Placeholder 3"/>
          <p:cNvSpPr>
            <a:spLocks noGrp="1"/>
          </p:cNvSpPr>
          <p:nvPr>
            <p:ph type="sldNum" sz="quarter" idx="10"/>
          </p:nvPr>
        </p:nvSpPr>
        <p:spPr/>
        <p:txBody>
          <a:bodyPr/>
          <a:lstStyle/>
          <a:p>
            <a:fld id="{09276820-C3F5-44E6-A444-CFE2BB85E19A}" type="slidenum">
              <a:rPr lang="en-GB" smtClean="0"/>
              <a:t>11</a:t>
            </a:fld>
            <a:endParaRPr lang="en-GB"/>
          </a:p>
        </p:txBody>
      </p:sp>
    </p:spTree>
    <p:extLst>
      <p:ext uri="{BB962C8B-B14F-4D97-AF65-F5344CB8AC3E}">
        <p14:creationId xmlns:p14="http://schemas.microsoft.com/office/powerpoint/2010/main" val="18549793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when would restorative approaches be considered reasonable?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are the differences between RJ and CJ?</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US"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Restorative processes bring those harmed by crime or conflict, and those responsible for the harm, into communication, enabling everyone affected by a particular incident to play a part in repairing the harm and finding a positive way forward.</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(RJC 2012)</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Criminal Justice Route:   Offence/Punish/LIMITED VICTIM INVOLVEMENT IN CJ route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Restorative Approach Route:  Offence/Recognise Injury – Harm/Heal/Repair/VICTIM VIEWS HEARD BY OFFENDER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Benefits of Restorative Approach Route: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Challenges behaviour of Offender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Gives Victim and voice and opportunity to ask questions of the offender: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Task 3 - Trainer to facilitate discussion with group of differences between RA and CJ</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Links to Victim’s Charter – “cope” and “recovery”</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12</a:t>
            </a:fld>
            <a:endParaRPr lang="en-GB"/>
          </a:p>
        </p:txBody>
      </p:sp>
    </p:spTree>
    <p:extLst>
      <p:ext uri="{BB962C8B-B14F-4D97-AF65-F5344CB8AC3E}">
        <p14:creationId xmlns:p14="http://schemas.microsoft.com/office/powerpoint/2010/main" val="956595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spcBef>
                <a:spcPct val="0"/>
              </a:spcBef>
            </a:pPr>
            <a:r>
              <a:rPr lang="en-GB" altLang="en-US" sz="1100" b="1" dirty="0">
                <a:latin typeface="Arial" panose="020B0604020202020204" pitchFamily="34" charset="0"/>
                <a:cs typeface="Arial" panose="020B0604020202020204" pitchFamily="34" charset="0"/>
              </a:rPr>
              <a:t>Task 4</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Trainer to split class into groups and flip chart answers</a:t>
            </a:r>
          </a:p>
          <a:p>
            <a:pPr>
              <a:spcBef>
                <a:spcPct val="0"/>
              </a:spcBef>
            </a:pPr>
            <a:endParaRPr lang="en-GB" altLang="en-US" sz="1100" dirty="0">
              <a:latin typeface="Arial" panose="020B0604020202020204" pitchFamily="34" charset="0"/>
              <a:cs typeface="Arial" panose="020B0604020202020204" pitchFamily="34" charset="0"/>
            </a:endParaRPr>
          </a:p>
          <a:p>
            <a:pPr>
              <a:spcBef>
                <a:spcPct val="0"/>
              </a:spcBef>
            </a:pPr>
            <a:r>
              <a:rPr lang="en-GB" altLang="en-US" sz="1100" dirty="0">
                <a:latin typeface="Arial" panose="020B0604020202020204" pitchFamily="34" charset="0"/>
                <a:cs typeface="Arial" panose="020B0604020202020204" pitchFamily="34" charset="0"/>
              </a:rPr>
              <a:t>What are the benefits of RA to:</a:t>
            </a:r>
          </a:p>
          <a:p>
            <a:pPr>
              <a:spcBef>
                <a:spcPct val="0"/>
              </a:spcBef>
            </a:pPr>
            <a:r>
              <a:rPr lang="en-GB" altLang="en-US" sz="1100" dirty="0">
                <a:latin typeface="Arial" panose="020B0604020202020204" pitchFamily="34" charset="0"/>
                <a:cs typeface="Arial" panose="020B0604020202020204" pitchFamily="34" charset="0"/>
              </a:rPr>
              <a:t>Victim</a:t>
            </a:r>
          </a:p>
          <a:p>
            <a:pPr>
              <a:spcBef>
                <a:spcPct val="0"/>
              </a:spcBef>
            </a:pPr>
            <a:r>
              <a:rPr lang="en-GB" altLang="en-US" sz="1100" dirty="0">
                <a:latin typeface="Arial" panose="020B0604020202020204" pitchFamily="34" charset="0"/>
                <a:cs typeface="Arial" panose="020B0604020202020204" pitchFamily="34" charset="0"/>
              </a:rPr>
              <a:t>Offender</a:t>
            </a:r>
          </a:p>
          <a:p>
            <a:pPr>
              <a:spcBef>
                <a:spcPct val="0"/>
              </a:spcBef>
            </a:pPr>
            <a:r>
              <a:rPr lang="en-GB" altLang="en-US" sz="1100" dirty="0">
                <a:latin typeface="Arial" panose="020B0604020202020204" pitchFamily="34" charset="0"/>
                <a:cs typeface="Arial" panose="020B0604020202020204" pitchFamily="34" charset="0"/>
              </a:rPr>
              <a:t>Community </a:t>
            </a:r>
          </a:p>
          <a:p>
            <a:pPr>
              <a:spcBef>
                <a:spcPct val="0"/>
              </a:spcBef>
            </a:pPr>
            <a:r>
              <a:rPr lang="en-GB" altLang="en-US" sz="1100" dirty="0">
                <a:latin typeface="Arial" panose="020B0604020202020204" pitchFamily="34" charset="0"/>
                <a:cs typeface="Arial" panose="020B0604020202020204" pitchFamily="34" charset="0"/>
              </a:rPr>
              <a:t>SWP</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Met Police has carried out research which showed an hourly rate of £250 it costs the service when a person is arrested.</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Reveal next slide to reinforce learning</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FEEL GOOD FACTOR FOR THE COMMUNITY</a:t>
            </a:r>
          </a:p>
          <a:p>
            <a:pPr>
              <a:spcBef>
                <a:spcPct val="0"/>
              </a:spcBef>
            </a:pPr>
            <a:endParaRPr lang="en-US" altLang="en-US" sz="1100" dirty="0">
              <a:latin typeface="Arial" panose="020B0604020202020204" pitchFamily="34" charset="0"/>
              <a:cs typeface="Arial" panose="020B0604020202020204" pitchFamily="34" charset="0"/>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As per previous comment – added to PPT slide ‘notes’ or in trainer notes.</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Video – West Midlands: on You Tube:  “Victims praise new West Midlands approach to justice.  (We have permission to use).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13</a:t>
            </a:fld>
            <a:endParaRPr lang="en-GB"/>
          </a:p>
        </p:txBody>
      </p:sp>
    </p:spTree>
    <p:extLst>
      <p:ext uri="{BB962C8B-B14F-4D97-AF65-F5344CB8AC3E}">
        <p14:creationId xmlns:p14="http://schemas.microsoft.com/office/powerpoint/2010/main" val="35224672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 necessarily crime related – consider discord within own family / personal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do you need when some one harms you?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does this make you? (Victim)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Extract from students  what they would want / need / explore how they may feel in order to get answers.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Board blast responses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Pull up  slide responses at the end of this  part of the task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Tears: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Truth (telling)</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Empowerment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Answers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Restitution (vindication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Safety (emotional and physical)</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14</a:t>
            </a:fld>
            <a:endParaRPr lang="en-GB"/>
          </a:p>
        </p:txBody>
      </p:sp>
    </p:spTree>
    <p:extLst>
      <p:ext uri="{BB962C8B-B14F-4D97-AF65-F5344CB8AC3E}">
        <p14:creationId xmlns:p14="http://schemas.microsoft.com/office/powerpoint/2010/main" val="39170422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 necessarily crime related – consider discord within own family / personal environment.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do you need when  you have harmed someone?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does this make you? (Offender)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Extract from students  what they would want / need / explore how they may feel in order to get answers.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Board blast responses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Pull up  slide responses at the end of this  part of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1" u="sng"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Discuss the similarities between the needs of the victim and the needs of the offender.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Being aware of the needs of both is fundamental to a Restorative Process and to enable  issues such as closure for the victim and behaviour change in the offender</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15</a:t>
            </a:fld>
            <a:endParaRPr lang="en-GB"/>
          </a:p>
        </p:txBody>
      </p:sp>
    </p:spTree>
    <p:extLst>
      <p:ext uri="{BB962C8B-B14F-4D97-AF65-F5344CB8AC3E}">
        <p14:creationId xmlns:p14="http://schemas.microsoft.com/office/powerpoint/2010/main" val="8482326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Significant Improvement in Victim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Provides the Victim the chance to tell the offenders the real impact of their crime, get answers to questions and get an apology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 unnecessary entry into the Criminal Justice System</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Holds offender to account, helps them understand the real impact, take responsibility and make amends*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Reduction in Reoffending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Community Cohesion – offenders repair the harm done to individual or neighbourhood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 demand on frontline officers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PROPORTIONATE, EFFECTIVE AND EFFICIENT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VICTIM SATISFACTION AND EMPOWERMENT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INCREASED OFFENDER REHABILITATION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Draft Guidelines on the use of Restorative Justice (NPCC)</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Offenders can be disconnected to their offending – RJ reconnects them to the impact of their offending.</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Previous Pilots have shown that Victims felt the verbal apology was genuine.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Substantially reduced repeat offending.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Doubled the offences brought to justice.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Reduced victims’ PTSD symptoms.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Provided Victims and offenders with more satisfaction.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Reduced victims’ desire for revenge.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Reduced costs.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Reduced recidivism more than prison.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(Sherman Shang 2007)</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16</a:t>
            </a:fld>
            <a:endParaRPr lang="en-GB"/>
          </a:p>
        </p:txBody>
      </p:sp>
    </p:spTree>
    <p:extLst>
      <p:ext uri="{BB962C8B-B14F-4D97-AF65-F5344CB8AC3E}">
        <p14:creationId xmlns:p14="http://schemas.microsoft.com/office/powerpoint/2010/main" val="12529627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17</a:t>
            </a:fld>
            <a:endParaRPr lang="en-GB"/>
          </a:p>
        </p:txBody>
      </p:sp>
    </p:spTree>
    <p:extLst>
      <p:ext uri="{BB962C8B-B14F-4D97-AF65-F5344CB8AC3E}">
        <p14:creationId xmlns:p14="http://schemas.microsoft.com/office/powerpoint/2010/main" val="17963600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18</a:t>
            </a:fld>
            <a:endParaRPr lang="en-GB"/>
          </a:p>
        </p:txBody>
      </p:sp>
    </p:spTree>
    <p:extLst>
      <p:ext uri="{BB962C8B-B14F-4D97-AF65-F5344CB8AC3E}">
        <p14:creationId xmlns:p14="http://schemas.microsoft.com/office/powerpoint/2010/main" val="31650654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 - What do we mean by consider Vulnerability and Capacity?</a:t>
            </a: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Points to consider: -</a:t>
            </a:r>
          </a:p>
          <a:p>
            <a:pPr lvl="0"/>
            <a:r>
              <a:rPr lang="en-GB" sz="1200" kern="1200" dirty="0">
                <a:solidFill>
                  <a:schemeClr val="tx1"/>
                </a:solidFill>
                <a:effectLst/>
                <a:latin typeface="+mn-lt"/>
                <a:ea typeface="+mn-ea"/>
                <a:cs typeface="+mn-cs"/>
              </a:rPr>
              <a:t>Safeguarding issues</a:t>
            </a:r>
          </a:p>
          <a:p>
            <a:pPr lvl="0"/>
            <a:r>
              <a:rPr lang="en-GB" sz="1200" kern="1200" dirty="0">
                <a:solidFill>
                  <a:schemeClr val="tx1"/>
                </a:solidFill>
                <a:effectLst/>
                <a:latin typeface="+mn-lt"/>
                <a:ea typeface="+mn-ea"/>
                <a:cs typeface="+mn-cs"/>
              </a:rPr>
              <a:t>Risk </a:t>
            </a:r>
          </a:p>
          <a:p>
            <a:pPr lvl="0"/>
            <a:r>
              <a:rPr lang="en-GB" sz="1200" kern="1200" dirty="0">
                <a:solidFill>
                  <a:schemeClr val="tx1"/>
                </a:solidFill>
                <a:effectLst/>
                <a:latin typeface="+mn-lt"/>
                <a:ea typeface="+mn-ea"/>
                <a:cs typeface="+mn-cs"/>
              </a:rPr>
              <a:t>Victim capacity and/or understanding of the process</a:t>
            </a:r>
          </a:p>
          <a:p>
            <a:r>
              <a:rPr lang="en-GB" sz="1200" kern="1200" dirty="0">
                <a:solidFill>
                  <a:schemeClr val="tx1"/>
                </a:solidFill>
                <a:effectLst/>
                <a:latin typeface="+mn-lt"/>
                <a:ea typeface="+mn-ea"/>
                <a:cs typeface="+mn-cs"/>
              </a:rPr>
              <a:t>Offender capacity and/or understanding of the process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QTS – what are the implications if RJ route is used when one or more of the participants fails to understand?</a:t>
            </a:r>
          </a:p>
          <a:p>
            <a:r>
              <a:rPr lang="en-GB" sz="1200" b="0" kern="1200" dirty="0">
                <a:solidFill>
                  <a:schemeClr val="tx1"/>
                </a:solidFill>
                <a:effectLst/>
                <a:latin typeface="+mn-lt"/>
                <a:ea typeface="+mn-ea"/>
                <a:cs typeface="+mn-cs"/>
              </a:rPr>
              <a:t>Repeat offending, victim may be targeted and feel they cannot report further issues, offender may have an opportunity to exploit the vulnerability, does the offender have the capacity to understand right from wrong?</a:t>
            </a:r>
            <a:endParaRPr lang="en-GB" b="0" dirty="0"/>
          </a:p>
        </p:txBody>
      </p:sp>
      <p:sp>
        <p:nvSpPr>
          <p:cNvPr id="4" name="Slide Number Placeholder 3"/>
          <p:cNvSpPr>
            <a:spLocks noGrp="1"/>
          </p:cNvSpPr>
          <p:nvPr>
            <p:ph type="sldNum" sz="quarter" idx="10"/>
          </p:nvPr>
        </p:nvSpPr>
        <p:spPr/>
        <p:txBody>
          <a:bodyPr/>
          <a:lstStyle/>
          <a:p>
            <a:fld id="{09276820-C3F5-44E6-A444-CFE2BB85E19A}" type="slidenum">
              <a:rPr lang="en-GB" smtClean="0"/>
              <a:t>19</a:t>
            </a:fld>
            <a:endParaRPr lang="en-GB"/>
          </a:p>
        </p:txBody>
      </p:sp>
    </p:spTree>
    <p:extLst>
      <p:ext uri="{BB962C8B-B14F-4D97-AF65-F5344CB8AC3E}">
        <p14:creationId xmlns:p14="http://schemas.microsoft.com/office/powerpoint/2010/main" val="21135623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latin typeface="Arial" panose="020B0604020202020204" pitchFamily="34" charset="0"/>
                <a:cs typeface="Arial" panose="020B0604020202020204" pitchFamily="34" charset="0"/>
              </a:rPr>
              <a:t>Trainer to show video and facilitate feedback from group.</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20</a:t>
            </a:fld>
            <a:endParaRPr lang="en-GB"/>
          </a:p>
        </p:txBody>
      </p:sp>
    </p:spTree>
    <p:extLst>
      <p:ext uri="{BB962C8B-B14F-4D97-AF65-F5344CB8AC3E}">
        <p14:creationId xmlns:p14="http://schemas.microsoft.com/office/powerpoint/2010/main" val="9911763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spcBef>
                <a:spcPct val="0"/>
              </a:spcBef>
            </a:pPr>
            <a:r>
              <a:rPr lang="en-GB" altLang="en-US" sz="1100" b="1" dirty="0">
                <a:latin typeface="Arial" panose="020B0604020202020204" pitchFamily="34" charset="0"/>
                <a:cs typeface="Arial" panose="020B0604020202020204" pitchFamily="34" charset="0"/>
              </a:rPr>
              <a:t>Task 5 – Group discussion</a:t>
            </a:r>
          </a:p>
          <a:p>
            <a:pPr eaLnBrk="1" hangingPunct="1">
              <a:spcBef>
                <a:spcPct val="0"/>
              </a:spcBef>
            </a:pPr>
            <a:r>
              <a:rPr lang="en-GB" altLang="en-US" sz="1100" b="1" dirty="0">
                <a:latin typeface="Arial" panose="020B0604020202020204" pitchFamily="34" charset="0"/>
                <a:cs typeface="Arial" panose="020B0604020202020204" pitchFamily="34" charset="0"/>
              </a:rPr>
              <a:t>QTS – When can RA be used?</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This is the initial Role Out of RA and will only be used for low level offences – Instant Disposal.</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ACPO Guidance:  CR Level 1 “An instant or on-street disposal where Police Officers or PCSO’s use restorative skills to resolve conflict in the course of their duties; this allows staff to deal with minor crimes and incidents quickly and proportionately. Instant RJ as an alternative to a formal criminal justice (CJ) process.”</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Where an offender has left the scene investigators are as usual but still consider an RA approach.</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b="1" dirty="0">
                <a:solidFill>
                  <a:srgbClr val="0070C0"/>
                </a:solidFill>
                <a:latin typeface="Arial" panose="020B0604020202020204" pitchFamily="34" charset="0"/>
                <a:cs typeface="Arial" panose="020B0604020202020204" pitchFamily="34" charset="0"/>
              </a:rPr>
              <a:t>REINFORCE THIS IS NOT A PROCESS TO “CUFF” OFFENCES.</a:t>
            </a:r>
          </a:p>
          <a:p>
            <a:pPr eaLnBrk="1" hangingPunct="1">
              <a:spcBef>
                <a:spcPct val="0"/>
              </a:spcBef>
            </a:pPr>
            <a:endParaRPr lang="en-GB" altLang="en-US" sz="1100" b="1" dirty="0">
              <a:solidFill>
                <a:srgbClr val="0070C0"/>
              </a:solidFill>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10.3 </a:t>
            </a:r>
            <a:r>
              <a:rPr lang="en-GB" altLang="en-US" sz="1100" b="1" u="sng" dirty="0">
                <a:latin typeface="Arial" panose="020B0604020202020204" pitchFamily="34" charset="0"/>
                <a:cs typeface="Arial" panose="020B0604020202020204" pitchFamily="34" charset="0"/>
              </a:rPr>
              <a:t>Domestic abuse incidents are excluded from the CR process. </a:t>
            </a: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Currently it is national police policy that restorative justice should not be used as an alternative to prosecution, in cases of domestic abuse. (There is currently a consultation process regarding out of court disposals, which is looking at all offences including domestic abuse. This may result in a review of their use)</a:t>
            </a:r>
          </a:p>
          <a:p>
            <a:pPr eaLnBrk="1" hangingPunct="1">
              <a:spcBef>
                <a:spcPct val="0"/>
              </a:spcBef>
            </a:pPr>
            <a:r>
              <a:rPr lang="en-GB" altLang="en-US" sz="1100" dirty="0">
                <a:latin typeface="Arial" panose="020B0604020202020204" pitchFamily="34" charset="0"/>
                <a:cs typeface="Arial" panose="020B0604020202020204" pitchFamily="34" charset="0"/>
              </a:rPr>
              <a:t> </a:t>
            </a:r>
          </a:p>
          <a:p>
            <a:pPr eaLnBrk="1" hangingPunct="1">
              <a:spcBef>
                <a:spcPct val="0"/>
              </a:spcBef>
            </a:pPr>
            <a:r>
              <a:rPr lang="en-GB" altLang="en-US" sz="1100" dirty="0">
                <a:latin typeface="Arial" panose="020B0604020202020204" pitchFamily="34" charset="0"/>
                <a:cs typeface="Arial" panose="020B0604020202020204" pitchFamily="34" charset="0"/>
              </a:rPr>
              <a:t>The definition of domestic violence and abuse states;</a:t>
            </a:r>
          </a:p>
          <a:p>
            <a:pPr eaLnBrk="1" hangingPunct="1">
              <a:spcBef>
                <a:spcPct val="0"/>
              </a:spcBef>
            </a:pPr>
            <a:r>
              <a:rPr lang="en-GB" altLang="en-US" sz="1100" dirty="0">
                <a:latin typeface="Arial" panose="020B0604020202020204" pitchFamily="34" charset="0"/>
                <a:cs typeface="Arial" panose="020B0604020202020204" pitchFamily="34" charset="0"/>
              </a:rPr>
              <a:t>“Any incident or pattern of incidents of controlling, coercive or threatening behaviour, violence or abuse between those aged 16 or over who are or have been intimate partners or family members regardless of gender or sexuality. This can encompass, but is not limited to, the following types of abuse:</a:t>
            </a:r>
          </a:p>
          <a:p>
            <a:pPr eaLnBrk="1" hangingPunct="1">
              <a:spcBef>
                <a:spcPct val="0"/>
              </a:spcBef>
            </a:pPr>
            <a:r>
              <a:rPr lang="en-GB" altLang="en-US" sz="1100" dirty="0">
                <a:latin typeface="Arial" panose="020B0604020202020204" pitchFamily="34" charset="0"/>
                <a:cs typeface="Arial" panose="020B0604020202020204" pitchFamily="34" charset="0"/>
              </a:rPr>
              <a:t>· psychological</a:t>
            </a: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 physical</a:t>
            </a: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 sexual</a:t>
            </a: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 financial </a:t>
            </a:r>
            <a:br>
              <a:rPr lang="en-GB" altLang="en-US" sz="1100" dirty="0">
                <a:latin typeface="Arial" panose="020B0604020202020204" pitchFamily="34" charset="0"/>
                <a:cs typeface="Arial" panose="020B0604020202020204" pitchFamily="34" charset="0"/>
              </a:rPr>
            </a:br>
            <a:r>
              <a:rPr lang="en-GB" altLang="en-US" sz="1100" dirty="0">
                <a:latin typeface="Arial" panose="020B0604020202020204" pitchFamily="34" charset="0"/>
                <a:cs typeface="Arial" panose="020B0604020202020204" pitchFamily="34" charset="0"/>
              </a:rPr>
              <a:t>· emotional</a:t>
            </a:r>
          </a:p>
          <a:p>
            <a:pPr eaLnBrk="1" hangingPunct="1">
              <a:spcBef>
                <a:spcPct val="0"/>
              </a:spcBef>
            </a:pPr>
            <a:r>
              <a:rPr lang="en-GB" altLang="en-US" sz="1100" dirty="0">
                <a:latin typeface="Arial" panose="020B0604020202020204" pitchFamily="34" charset="0"/>
                <a:cs typeface="Arial" panose="020B0604020202020204" pitchFamily="34" charset="0"/>
              </a:rPr>
              <a:t>“Controlling behaviour is: a range of acts designed to make a person subordinate and/or dependent by isolating them from sources of support, exploiting their resources and capacities for personal gain, depriving them of the means needed for independence, resistance and escape and regulating their everyday behaviour.</a:t>
            </a:r>
          </a:p>
          <a:p>
            <a:pPr eaLnBrk="1" hangingPunct="1">
              <a:spcBef>
                <a:spcPct val="0"/>
              </a:spcBef>
            </a:pPr>
            <a:r>
              <a:rPr lang="en-GB" altLang="en-US" sz="1100" dirty="0">
                <a:latin typeface="Arial" panose="020B0604020202020204" pitchFamily="34" charset="0"/>
                <a:cs typeface="Arial" panose="020B0604020202020204" pitchFamily="34" charset="0"/>
              </a:rPr>
              <a:t>“Coercive behaviour is: an act or a pattern of acts of assault, threats, humiliation and intimidation or other abuse that is used to harm, punish, or frighten their victim.” *</a:t>
            </a:r>
          </a:p>
          <a:p>
            <a:pPr eaLnBrk="1" hangingPunct="1">
              <a:spcBef>
                <a:spcPct val="0"/>
              </a:spcBef>
            </a:pPr>
            <a:r>
              <a:rPr lang="en-GB" altLang="en-US" sz="1100" i="1" dirty="0">
                <a:latin typeface="Arial" panose="020B0604020202020204" pitchFamily="34" charset="0"/>
                <a:cs typeface="Arial" panose="020B0604020202020204" pitchFamily="34" charset="0"/>
              </a:rPr>
              <a:t>* This definition, which is not a legal definition, includes so called 'honour’ based violence, female genital mutilation (FGM) and forced marriage,</a:t>
            </a:r>
            <a:r>
              <a:rPr lang="en-GB" altLang="en-US" sz="1100" dirty="0">
                <a:latin typeface="Arial" panose="020B0604020202020204" pitchFamily="34" charset="0"/>
                <a:cs typeface="Arial" panose="020B0604020202020204" pitchFamily="34" charset="0"/>
              </a:rPr>
              <a:t> </a:t>
            </a:r>
            <a:r>
              <a:rPr lang="en-GB" altLang="en-US" sz="1100" i="1" dirty="0">
                <a:latin typeface="Arial" panose="020B0604020202020204" pitchFamily="34" charset="0"/>
                <a:cs typeface="Arial" panose="020B0604020202020204" pitchFamily="34" charset="0"/>
              </a:rPr>
              <a:t>and is clear that victims are not confined to one gender or ethnic group.</a:t>
            </a: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If there is any doubt over whether an incident is classified as domestic abuse, advice should be sought from a supervisor.</a:t>
            </a:r>
          </a:p>
          <a:p>
            <a:pPr eaLnBrk="1" hangingPunct="1">
              <a:spcBef>
                <a:spcPct val="0"/>
              </a:spcBef>
            </a:pPr>
            <a:r>
              <a:rPr lang="en-GB" altLang="en-US"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21</a:t>
            </a:fld>
            <a:endParaRPr lang="en-GB"/>
          </a:p>
        </p:txBody>
      </p:sp>
    </p:spTree>
    <p:extLst>
      <p:ext uri="{BB962C8B-B14F-4D97-AF65-F5344CB8AC3E}">
        <p14:creationId xmlns:p14="http://schemas.microsoft.com/office/powerpoint/2010/main" val="23137299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spcBef>
                <a:spcPct val="0"/>
              </a:spcBef>
            </a:pPr>
            <a:r>
              <a:rPr lang="en-US" altLang="en-US" sz="1100" dirty="0">
                <a:latin typeface="Arial" panose="020B0604020202020204" pitchFamily="34" charset="0"/>
                <a:cs typeface="Arial" panose="020B0604020202020204" pitchFamily="34" charset="0"/>
              </a:rPr>
              <a:t>Trainer to facilitate discussion on using RA in above offences:</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The above can be used to bring understanding of the meaning and impact of the offence.  </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Offender can gain greater insight into the emotional impact the offence has had on the Victim.</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Victim can feel less anxious, agree, fearful after explaining/confronting victim</a:t>
            </a:r>
          </a:p>
          <a:p>
            <a:pPr>
              <a:spcBef>
                <a:spcPct val="0"/>
              </a:spcBef>
            </a:pPr>
            <a:br>
              <a:rPr lang="en-US" altLang="en-US" sz="1100" dirty="0">
                <a:latin typeface="Arial" panose="020B0604020202020204" pitchFamily="34" charset="0"/>
                <a:cs typeface="Arial" panose="020B0604020202020204" pitchFamily="34" charset="0"/>
              </a:rPr>
            </a:br>
            <a:r>
              <a:rPr lang="en-US" altLang="en-US" sz="1100" dirty="0">
                <a:latin typeface="Arial" panose="020B0604020202020204" pitchFamily="34" charset="0"/>
                <a:cs typeface="Arial" panose="020B0604020202020204" pitchFamily="34" charset="0"/>
              </a:rPr>
              <a:t>Where the offender is an adult consider the “intention” of harm.</a:t>
            </a:r>
          </a:p>
          <a:p>
            <a:pPr>
              <a:spcBef>
                <a:spcPct val="0"/>
              </a:spcBef>
            </a:pPr>
            <a:endParaRPr lang="en-US" altLang="en-US" sz="1100" dirty="0">
              <a:latin typeface="Arial" panose="020B0604020202020204" pitchFamily="34" charset="0"/>
              <a:cs typeface="Arial" panose="020B0604020202020204" pitchFamily="34" charset="0"/>
            </a:endParaRPr>
          </a:p>
          <a:p>
            <a:pPr>
              <a:spcBef>
                <a:spcPct val="0"/>
              </a:spcBef>
            </a:pPr>
            <a:r>
              <a:rPr lang="en-US" altLang="en-US" sz="1100" dirty="0">
                <a:latin typeface="Arial" panose="020B0604020202020204" pitchFamily="34" charset="0"/>
                <a:cs typeface="Arial" panose="020B0604020202020204" pitchFamily="34" charset="0"/>
              </a:rPr>
              <a:t>Children can gain greater understanding of “words” and harm caused to others.</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22</a:t>
            </a:fld>
            <a:endParaRPr lang="en-GB"/>
          </a:p>
        </p:txBody>
      </p:sp>
    </p:spTree>
    <p:extLst>
      <p:ext uri="{BB962C8B-B14F-4D97-AF65-F5344CB8AC3E}">
        <p14:creationId xmlns:p14="http://schemas.microsoft.com/office/powerpoint/2010/main" val="5114157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a:spcBef>
                <a:spcPct val="0"/>
              </a:spcBef>
            </a:pPr>
            <a:r>
              <a:rPr lang="en-US" altLang="en-US" sz="1200" dirty="0">
                <a:latin typeface="Arial" panose="020B0604020202020204" pitchFamily="34" charset="0"/>
                <a:cs typeface="Arial" panose="020B0604020202020204" pitchFamily="34" charset="0"/>
              </a:rPr>
              <a:t>Trainer to facilitate discussion on using RA in above offences:</a:t>
            </a:r>
          </a:p>
          <a:p>
            <a:pPr>
              <a:spcBef>
                <a:spcPct val="0"/>
              </a:spcBef>
            </a:pPr>
            <a:endParaRPr lang="en-US" altLang="en-US" sz="1200" dirty="0">
              <a:latin typeface="Arial" panose="020B0604020202020204" pitchFamily="34" charset="0"/>
              <a:cs typeface="Arial" panose="020B0604020202020204" pitchFamily="34" charset="0"/>
            </a:endParaRPr>
          </a:p>
          <a:p>
            <a:pPr>
              <a:spcBef>
                <a:spcPct val="0"/>
              </a:spcBef>
            </a:pPr>
            <a:r>
              <a:rPr lang="en-US" altLang="en-US" sz="1200" dirty="0">
                <a:latin typeface="Arial" panose="020B0604020202020204" pitchFamily="34" charset="0"/>
                <a:cs typeface="Arial" panose="020B0604020202020204" pitchFamily="34" charset="0"/>
              </a:rPr>
              <a:t>The above can be used to bring understanding of the meaning and impact of the offence.  </a:t>
            </a:r>
          </a:p>
          <a:p>
            <a:pPr>
              <a:spcBef>
                <a:spcPct val="0"/>
              </a:spcBef>
            </a:pPr>
            <a:endParaRPr lang="en-US" altLang="en-US" sz="1200" dirty="0">
              <a:latin typeface="Arial" panose="020B0604020202020204" pitchFamily="34" charset="0"/>
              <a:cs typeface="Arial" panose="020B0604020202020204" pitchFamily="34" charset="0"/>
            </a:endParaRPr>
          </a:p>
          <a:p>
            <a:pPr>
              <a:spcBef>
                <a:spcPct val="0"/>
              </a:spcBef>
            </a:pPr>
            <a:r>
              <a:rPr lang="en-US" altLang="en-US" sz="1200" dirty="0">
                <a:latin typeface="Arial" panose="020B0604020202020204" pitchFamily="34" charset="0"/>
                <a:cs typeface="Arial" panose="020B0604020202020204" pitchFamily="34" charset="0"/>
              </a:rPr>
              <a:t>Offender can gain greater insight into the emotional impact the offence has had on the Victim.</a:t>
            </a:r>
          </a:p>
          <a:p>
            <a:pPr>
              <a:spcBef>
                <a:spcPct val="0"/>
              </a:spcBef>
            </a:pPr>
            <a:endParaRPr lang="en-US" altLang="en-US" sz="1200" dirty="0">
              <a:latin typeface="Arial" panose="020B0604020202020204" pitchFamily="34" charset="0"/>
              <a:cs typeface="Arial" panose="020B0604020202020204" pitchFamily="34" charset="0"/>
            </a:endParaRPr>
          </a:p>
          <a:p>
            <a:pPr>
              <a:spcBef>
                <a:spcPct val="0"/>
              </a:spcBef>
            </a:pPr>
            <a:r>
              <a:rPr lang="en-US" altLang="en-US" sz="1200" dirty="0">
                <a:latin typeface="Arial" panose="020B0604020202020204" pitchFamily="34" charset="0"/>
                <a:cs typeface="Arial" panose="020B0604020202020204" pitchFamily="34" charset="0"/>
              </a:rPr>
              <a:t>Victim can feel less anxious, agree, fearful after explaining/confronting victim</a:t>
            </a:r>
          </a:p>
          <a:p>
            <a:pPr>
              <a:spcBef>
                <a:spcPct val="0"/>
              </a:spcBef>
            </a:pPr>
            <a:br>
              <a:rPr lang="en-US" altLang="en-US" sz="1200" dirty="0">
                <a:latin typeface="Arial" panose="020B0604020202020204" pitchFamily="34" charset="0"/>
                <a:cs typeface="Arial" panose="020B0604020202020204" pitchFamily="34" charset="0"/>
              </a:rPr>
            </a:br>
            <a:r>
              <a:rPr lang="en-US" altLang="en-US" sz="1200" dirty="0">
                <a:latin typeface="Arial" panose="020B0604020202020204" pitchFamily="34" charset="0"/>
                <a:cs typeface="Arial" panose="020B0604020202020204" pitchFamily="34" charset="0"/>
              </a:rPr>
              <a:t>Where the offender is an adult consider the “intention” of harm.</a:t>
            </a:r>
          </a:p>
          <a:p>
            <a:pPr>
              <a:spcBef>
                <a:spcPct val="0"/>
              </a:spcBef>
            </a:pPr>
            <a:endParaRPr lang="en-US" altLang="en-US" sz="1200" dirty="0">
              <a:latin typeface="Arial" panose="020B0604020202020204" pitchFamily="34" charset="0"/>
              <a:cs typeface="Arial" panose="020B0604020202020204" pitchFamily="34" charset="0"/>
            </a:endParaRPr>
          </a:p>
          <a:p>
            <a:pPr>
              <a:spcBef>
                <a:spcPct val="0"/>
              </a:spcBef>
            </a:pPr>
            <a:r>
              <a:rPr lang="en-US" altLang="en-US" sz="1200" dirty="0">
                <a:latin typeface="Arial" panose="020B0604020202020204" pitchFamily="34" charset="0"/>
                <a:cs typeface="Arial" panose="020B0604020202020204" pitchFamily="34" charset="0"/>
              </a:rPr>
              <a:t>Children can gain greater understanding of “words” and harm caused to others.</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23</a:t>
            </a:fld>
            <a:endParaRPr lang="en-GB"/>
          </a:p>
        </p:txBody>
      </p:sp>
    </p:spTree>
    <p:extLst>
      <p:ext uri="{BB962C8B-B14F-4D97-AF65-F5344CB8AC3E}">
        <p14:creationId xmlns:p14="http://schemas.microsoft.com/office/powerpoint/2010/main" val="4982931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Second Offences and Re-offending</a:t>
            </a:r>
          </a:p>
          <a:p>
            <a:r>
              <a:rPr lang="en-GB"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To avoid the historic “multiple cautions”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Always consider impact on Victim and victim’s wishes.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Not to be used to “CUFF”  Offences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If an offender has previous convictions or CRs but the officer feels that CR is the most appropriate outcome (due to relevance of previous offending or timescales since last offence), officers should refer the case to a supervisor for a second opinion and that supervisor must record their decision and rationale on the OEL.  (Draft SWP Community Resolution Operational Guidance).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Multiple offences: -</a:t>
            </a:r>
          </a:p>
          <a:p>
            <a:r>
              <a:rPr lang="en-GB" sz="1200" kern="1200" dirty="0">
                <a:solidFill>
                  <a:schemeClr val="tx1"/>
                </a:solidFill>
                <a:effectLst/>
                <a:latin typeface="+mn-lt"/>
                <a:ea typeface="+mn-ea"/>
                <a:cs typeface="+mn-cs"/>
              </a:rPr>
              <a:t>In cases where two or more offenders are being dealt with for offences, it is not necessary for all offenders to be dealt with identically. </a:t>
            </a:r>
          </a:p>
          <a:p>
            <a:r>
              <a:rPr lang="en-GB" sz="1200" kern="1200" dirty="0">
                <a:solidFill>
                  <a:schemeClr val="tx1"/>
                </a:solidFill>
                <a:effectLst/>
                <a:latin typeface="+mn-lt"/>
                <a:ea typeface="+mn-ea"/>
                <a:cs typeface="+mn-cs"/>
              </a:rPr>
              <a:t>Each person should be dealt with according to his or her own circumstances, previous offending history and level of involvement. </a:t>
            </a:r>
          </a:p>
          <a:p>
            <a:r>
              <a:rPr lang="en-GB" sz="1200" kern="1200" dirty="0">
                <a:solidFill>
                  <a:schemeClr val="tx1"/>
                </a:solidFill>
                <a:effectLst/>
                <a:latin typeface="+mn-lt"/>
                <a:ea typeface="+mn-ea"/>
                <a:cs typeface="+mn-cs"/>
              </a:rPr>
              <a:t>Just because the incident or offence committed includes multiple offenders, this does not necessarily mean it should be automatically escalated. </a:t>
            </a:r>
          </a:p>
          <a:p>
            <a:r>
              <a:rPr lang="en-GB" sz="1200" kern="1200" dirty="0">
                <a:solidFill>
                  <a:schemeClr val="tx1"/>
                </a:solidFill>
                <a:effectLst/>
                <a:latin typeface="+mn-lt"/>
                <a:ea typeface="+mn-ea"/>
                <a:cs typeface="+mn-cs"/>
              </a:rPr>
              <a:t>In simple cases involving more than one offender it may be appropriate and feasible to be dealt with in the community as a Level 1 CR. (Draft SWP Community Resolution Operational Guidance).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24</a:t>
            </a:fld>
            <a:endParaRPr lang="en-GB"/>
          </a:p>
        </p:txBody>
      </p:sp>
    </p:spTree>
    <p:extLst>
      <p:ext uri="{BB962C8B-B14F-4D97-AF65-F5344CB8AC3E}">
        <p14:creationId xmlns:p14="http://schemas.microsoft.com/office/powerpoint/2010/main" val="137354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eaLnBrk="1" hangingPunct="1">
              <a:spcBef>
                <a:spcPct val="0"/>
              </a:spcBef>
            </a:pPr>
            <a:r>
              <a:rPr lang="en-GB" altLang="en-US" sz="1100" dirty="0">
                <a:latin typeface="Arial" panose="020B0604020202020204" pitchFamily="34" charset="0"/>
                <a:cs typeface="Arial" panose="020B0604020202020204" pitchFamily="34" charset="0"/>
              </a:rPr>
              <a:t>In cases where two or more offenders are being dealt with for offences, it is not necessary for all offenders to be dealt with identically.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Each person should be dealt with according to his or her own circumstances, previous offending history and level of involvement.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Just because the incident or offence committed includes multiple offenders, this does not necessarily mean it should be automatically escalated. </a:t>
            </a:r>
          </a:p>
          <a:p>
            <a:pPr eaLnBrk="1" hangingPunct="1">
              <a:spcBef>
                <a:spcPct val="0"/>
              </a:spcBef>
            </a:pPr>
            <a:endParaRPr lang="en-GB" altLang="en-US" sz="1100" dirty="0">
              <a:latin typeface="Arial" panose="020B0604020202020204" pitchFamily="34" charset="0"/>
              <a:cs typeface="Arial" panose="020B0604020202020204" pitchFamily="34" charset="0"/>
            </a:endParaRPr>
          </a:p>
          <a:p>
            <a:pPr eaLnBrk="1" hangingPunct="1">
              <a:spcBef>
                <a:spcPct val="0"/>
              </a:spcBef>
            </a:pPr>
            <a:r>
              <a:rPr lang="en-GB" altLang="en-US" sz="1100" dirty="0">
                <a:latin typeface="Arial" panose="020B0604020202020204" pitchFamily="34" charset="0"/>
                <a:cs typeface="Arial" panose="020B0604020202020204" pitchFamily="34" charset="0"/>
              </a:rPr>
              <a:t>In simple cases involving more than one offender it may be appropriate and feasible to be dealt with in the community as a Level 1 CR. (Draft SWP Community Resolution Operational Guidance).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25</a:t>
            </a:fld>
            <a:endParaRPr lang="en-GB"/>
          </a:p>
        </p:txBody>
      </p:sp>
    </p:spTree>
    <p:extLst>
      <p:ext uri="{BB962C8B-B14F-4D97-AF65-F5344CB8AC3E}">
        <p14:creationId xmlns:p14="http://schemas.microsoft.com/office/powerpoint/2010/main" val="11020727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dirty="0"/>
              <a:t>Trainer to handout RA booklets and introduce script</a:t>
            </a:r>
          </a:p>
        </p:txBody>
      </p:sp>
      <p:sp>
        <p:nvSpPr>
          <p:cNvPr id="4" name="Slide Number Placeholder 3"/>
          <p:cNvSpPr>
            <a:spLocks noGrp="1"/>
          </p:cNvSpPr>
          <p:nvPr>
            <p:ph type="sldNum" sz="quarter" idx="10"/>
          </p:nvPr>
        </p:nvSpPr>
        <p:spPr/>
        <p:txBody>
          <a:bodyPr/>
          <a:lstStyle/>
          <a:p>
            <a:fld id="{09276820-C3F5-44E6-A444-CFE2BB85E19A}" type="slidenum">
              <a:rPr lang="en-GB" smtClean="0"/>
              <a:t>26</a:t>
            </a:fld>
            <a:endParaRPr lang="en-GB"/>
          </a:p>
        </p:txBody>
      </p:sp>
    </p:spTree>
    <p:extLst>
      <p:ext uri="{BB962C8B-B14F-4D97-AF65-F5344CB8AC3E}">
        <p14:creationId xmlns:p14="http://schemas.microsoft.com/office/powerpoint/2010/main" val="30918878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Trainer to demonstrate RA meeting using rude smoke role play.</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Trainer to split class into groups of 3 so everyone has a chance to be the facilitator </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Task 6 Role Plays</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Role plays can either be set from training material or real examples from class provided earlier in session</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Facilitator:</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Not Controlling</a:t>
            </a:r>
          </a:p>
          <a:p>
            <a:r>
              <a:rPr lang="en-US" altLang="en-US" sz="1100" dirty="0">
                <a:latin typeface="Arial" panose="020B0604020202020204" pitchFamily="34" charset="0"/>
                <a:cs typeface="Arial" panose="020B0604020202020204" pitchFamily="34" charset="0"/>
              </a:rPr>
              <a:t>Not Imposing</a:t>
            </a:r>
          </a:p>
          <a:p>
            <a:r>
              <a:rPr lang="en-US" altLang="en-US" sz="1100" dirty="0">
                <a:latin typeface="Arial" panose="020B0604020202020204" pitchFamily="34" charset="0"/>
                <a:cs typeface="Arial" panose="020B0604020202020204" pitchFamily="34" charset="0"/>
              </a:rPr>
              <a:t>“be the grey person in the room”</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After role plays consider playing: </a:t>
            </a:r>
          </a:p>
          <a:p>
            <a:r>
              <a:rPr lang="en-US" altLang="en-US" sz="1100" dirty="0">
                <a:latin typeface="Arial" panose="020B0604020202020204" pitchFamily="34" charset="0"/>
                <a:cs typeface="Arial" panose="020B0604020202020204" pitchFamily="34" charset="0"/>
              </a:rPr>
              <a:t>Video:  Available on You Tube:   Repairing the Harm Why me?</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27</a:t>
            </a:fld>
            <a:endParaRPr lang="en-GB"/>
          </a:p>
        </p:txBody>
      </p:sp>
    </p:spTree>
    <p:extLst>
      <p:ext uri="{BB962C8B-B14F-4D97-AF65-F5344CB8AC3E}">
        <p14:creationId xmlns:p14="http://schemas.microsoft.com/office/powerpoint/2010/main" val="3173293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Task 7</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Trainer to split into groups of around 3 to 4 to discuss where RA could be used.</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28</a:t>
            </a:fld>
            <a:endParaRPr lang="en-GB"/>
          </a:p>
        </p:txBody>
      </p:sp>
    </p:spTree>
    <p:extLst>
      <p:ext uri="{BB962C8B-B14F-4D97-AF65-F5344CB8AC3E}">
        <p14:creationId xmlns:p14="http://schemas.microsoft.com/office/powerpoint/2010/main" val="33061020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Example</a:t>
            </a:r>
            <a:r>
              <a:rPr lang="en-US" sz="1200" kern="1200" baseline="0" dirty="0">
                <a:solidFill>
                  <a:schemeClr val="tx1"/>
                </a:solidFill>
                <a:effectLst/>
                <a:latin typeface="+mn-lt"/>
                <a:ea typeface="+mn-ea"/>
                <a:cs typeface="+mn-cs"/>
              </a:rPr>
              <a:t> :- </a:t>
            </a:r>
            <a:r>
              <a:rPr lang="en-US" sz="1200" kern="1200" dirty="0">
                <a:solidFill>
                  <a:schemeClr val="tx1"/>
                </a:solidFill>
                <a:effectLst/>
                <a:latin typeface="+mn-lt"/>
                <a:ea typeface="+mn-ea"/>
                <a:cs typeface="+mn-cs"/>
              </a:rPr>
              <a:t>Officer attends call and considers RJ as a possible disposal.</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Officer explains procedure to victim and gains signature if willing to support process (Note – Officer must explain that this process can only be used if the subject is eligible</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Attending officer to update OEL with Summary of incident and link in all involved persons ensuring the current contact details are correct and linked. </a:t>
            </a:r>
          </a:p>
          <a:p>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SWP - Attending officer to task ‘Western BCU Youth Crime, Eastern Youth offending team, Neath &amp; Port Talbot  Youth offending team, Northern BCY Youth Crime, Central Youth offending team.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YOS Police Officer review the occurrence and eligibility for Street (level1) RJ Disposal. If eligible YOS retain ownership and will complete RJ process making an appointment for the subject to attend at the Youth Offending Service for the intervention and support assessment to be completed.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Lack of engagement, denial of offence or mitigation will result in occurrence being returned to attending officer for full investigation. </a:t>
            </a:r>
            <a:r>
              <a:rPr lang="en-GB"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14.1 In addition to issuing a CR, officers are encouraged to take appropriate action relating to the care of the individual if dealing with a child or young person in situations where the young person has welfare issues. Officers are not absolved of their duties in respect of the welfare of the child and young person.</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14.2 A CR disposal need not be delayed for parents, guardians or carers to be present, BUT in cases where outcomes include any material reparation or activity, the parent, guardian or carer should agree in person, or by telephone prior to agreement.</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all cases, the officer giving the Resolution must inform, or cause to be informed, any parents, guardians or carers of the disposal taken and the effect of that disposal. (Draft SWP Community Resolution Operational Guidance).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Parents and Carers to be informed of RA process no later than the end of the officers tour of duty.</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 to convey Juvenile home after RA process.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Best practice to engage Juvenile and parent/carer in an RA process on returning home.</a:t>
            </a:r>
          </a:p>
          <a:p>
            <a:r>
              <a:rPr lang="en-US" sz="1200" kern="1200" dirty="0">
                <a:solidFill>
                  <a:schemeClr val="tx1"/>
                </a:solidFill>
                <a:effectLst/>
                <a:latin typeface="+mn-lt"/>
                <a:ea typeface="+mn-ea"/>
                <a:cs typeface="+mn-cs"/>
              </a:rPr>
              <a:t>Attending officer to task ‘Western BCU Youth Crime, Eastern Youth offending team, Neath &amp; Port Talbot  Youth offending team, Northern BCY Youth Crime, Central Youth offending team.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YOS Police Officer review the occurrence and eligibility for Street (level1) RJ Disposal. If eligible YOS retain ownership and will complete RJ process making an appointment for the subject to attend at the Youth Offending Service for the intervention and support assessment to be completed.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Lack of engagement, denial of offence or mitigation will result in occurrence being returned to attending officer for full investigation. </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29</a:t>
            </a:fld>
            <a:endParaRPr lang="en-GB"/>
          </a:p>
        </p:txBody>
      </p:sp>
    </p:spTree>
    <p:extLst>
      <p:ext uri="{BB962C8B-B14F-4D97-AF65-F5344CB8AC3E}">
        <p14:creationId xmlns:p14="http://schemas.microsoft.com/office/powerpoint/2010/main" val="7996026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So in essence we still apply RA principles but use CO11  - no positive outcome to be obtain but at least illustrates to the victim  that we are aware and there is some form of restoration.</a:t>
            </a:r>
          </a:p>
          <a:p>
            <a:r>
              <a:rPr lang="en-GB" altLang="en-US" sz="1200" dirty="0">
                <a:latin typeface="Arial" panose="020B0604020202020204" pitchFamily="34" charset="0"/>
                <a:cs typeface="Arial" panose="020B0604020202020204" pitchFamily="34" charset="0"/>
              </a:rPr>
              <a:t> </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30</a:t>
            </a:fld>
            <a:endParaRPr lang="en-GB"/>
          </a:p>
        </p:txBody>
      </p:sp>
    </p:spTree>
    <p:extLst>
      <p:ext uri="{BB962C8B-B14F-4D97-AF65-F5344CB8AC3E}">
        <p14:creationId xmlns:p14="http://schemas.microsoft.com/office/powerpoint/2010/main" val="402565272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31</a:t>
            </a:fld>
            <a:endParaRPr lang="en-GB"/>
          </a:p>
        </p:txBody>
      </p:sp>
    </p:spTree>
    <p:extLst>
      <p:ext uri="{BB962C8B-B14F-4D97-AF65-F5344CB8AC3E}">
        <p14:creationId xmlns:p14="http://schemas.microsoft.com/office/powerpoint/2010/main" val="17823996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Street RJ Disposal – Referral options</a:t>
            </a:r>
            <a:br>
              <a:rPr lang="en-GB" sz="1200" b="1" i="0" u="none" strike="noStrike" kern="1200" baseline="0" dirty="0">
                <a:solidFill>
                  <a:schemeClr val="tx1"/>
                </a:solidFill>
                <a:latin typeface="+mn-lt"/>
                <a:ea typeface="+mn-ea"/>
                <a:cs typeface="+mn-cs"/>
              </a:rPr>
            </a:br>
            <a:br>
              <a:rPr lang="en-GB" sz="1200" b="1" i="0" u="none" strike="noStrike" kern="1200" baseline="0" dirty="0">
                <a:solidFill>
                  <a:schemeClr val="tx1"/>
                </a:solidFill>
                <a:latin typeface="+mn-lt"/>
                <a:ea typeface="+mn-ea"/>
                <a:cs typeface="+mn-cs"/>
              </a:rPr>
            </a:br>
            <a:r>
              <a:rPr lang="en-GB" sz="1200" b="0" i="0" u="none" strike="noStrike" kern="1200" baseline="0" dirty="0">
                <a:solidFill>
                  <a:schemeClr val="tx1"/>
                </a:solidFill>
                <a:latin typeface="+mn-lt"/>
                <a:ea typeface="+mn-ea"/>
                <a:cs typeface="+mn-cs"/>
              </a:rPr>
              <a:t>As part of the Restorative disposal, offenders aged between 18-25 or any female aged 18 or over  should be considered for the below voluntary schemes which provide a whole system approach to intervention and diversion away from repeat offending.  Participation will improve victim and public perception whilst helping the offender overcome any underlying issues affecting their behaviour.</a:t>
            </a:r>
          </a:p>
          <a:p>
            <a:pPr rtl="0"/>
            <a:r>
              <a:rPr lang="en-GB" sz="1200" b="1" i="0" u="sng" strike="noStrike" kern="1200" baseline="0" dirty="0">
                <a:solidFill>
                  <a:schemeClr val="tx1"/>
                </a:solidFill>
                <a:latin typeface="+mn-lt"/>
                <a:ea typeface="+mn-ea"/>
                <a:cs typeface="+mn-cs"/>
              </a:rPr>
              <a:t>18-25 Triage </a:t>
            </a:r>
          </a:p>
          <a:p>
            <a:pPr rtl="0"/>
            <a:r>
              <a:rPr lang="en-GB" sz="1200" b="0" i="0" u="none" strike="noStrike" kern="1200" baseline="0" dirty="0">
                <a:solidFill>
                  <a:schemeClr val="tx1"/>
                </a:solidFill>
                <a:latin typeface="+mn-lt"/>
                <a:ea typeface="+mn-ea"/>
                <a:cs typeface="+mn-cs"/>
              </a:rPr>
              <a:t>18-25 is a project that works with young adults aged between the ages of 18-25 in all SWP BCU areas and Gwent for those who have been arrested.  The project aims to help individuals address any issues that they have, put support in place to reduce the likelihood of them coming into contact with the police in the future and help them make positive changes in their lives.</a:t>
            </a:r>
          </a:p>
          <a:p>
            <a:pPr rtl="0"/>
            <a:r>
              <a:rPr lang="en-GB" sz="1200" b="0" i="0" u="none" strike="noStrike" kern="1200" baseline="0" dirty="0">
                <a:solidFill>
                  <a:schemeClr val="tx1"/>
                </a:solidFill>
                <a:latin typeface="+mn-lt"/>
                <a:ea typeface="+mn-ea"/>
                <a:cs typeface="+mn-cs"/>
              </a:rPr>
              <a:t>The 18-25 team conduct assessments with the young person to identify issues that may require additional support.   The initial appointment entails a one hour assessment with intervention staff who assess the suitability of an individual.  </a:t>
            </a:r>
          </a:p>
          <a:p>
            <a:pPr rtl="0"/>
            <a:r>
              <a:rPr lang="en-GB" sz="1200" b="0" i="0" u="none" strike="noStrike" kern="1200" baseline="0" dirty="0">
                <a:solidFill>
                  <a:schemeClr val="tx1"/>
                </a:solidFill>
                <a:latin typeface="+mn-lt"/>
                <a:ea typeface="+mn-ea"/>
                <a:cs typeface="+mn-cs"/>
              </a:rPr>
              <a:t>If suitable the subject will then attend a one day workshop at a later date.  The workshop staff will work with the individual to identify and address any drug or alcohol misuse, domestic violence concerns, trafficking, mental health, housing support, employment and any other relevant issues they can assist with whilst signposting the subject for further support or intervention.</a:t>
            </a:r>
          </a:p>
          <a:p>
            <a:pPr rtl="0"/>
            <a:r>
              <a:rPr lang="en-GB" sz="1200" b="1" i="0" u="none" strike="noStrike" kern="1200" baseline="0" dirty="0">
                <a:solidFill>
                  <a:schemeClr val="tx1"/>
                </a:solidFill>
                <a:latin typeface="+mn-lt"/>
                <a:ea typeface="+mn-ea"/>
                <a:cs typeface="+mn-cs"/>
              </a:rPr>
              <a:t>Email Address for 18-25 referrals: </a:t>
            </a:r>
            <a:r>
              <a:rPr lang="en-GB" sz="1200" b="1" i="0" u="sng" strike="noStrike" kern="1200" baseline="0" dirty="0">
                <a:solidFill>
                  <a:schemeClr val="tx1"/>
                </a:solidFill>
                <a:latin typeface="+mn-lt"/>
                <a:ea typeface="+mn-ea"/>
                <a:cs typeface="+mn-cs"/>
              </a:rPr>
              <a:t>future4@uk.g4s.com.cjsm.net</a:t>
            </a:r>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Service Lead: Gemma </a:t>
            </a:r>
            <a:r>
              <a:rPr lang="en-GB" sz="1200" b="1" i="0" u="none" strike="noStrike" kern="1200" baseline="0" dirty="0" err="1">
                <a:solidFill>
                  <a:schemeClr val="tx1"/>
                </a:solidFill>
                <a:latin typeface="+mn-lt"/>
                <a:ea typeface="+mn-ea"/>
                <a:cs typeface="+mn-cs"/>
              </a:rPr>
              <a:t>Worgan</a:t>
            </a:r>
            <a:r>
              <a:rPr lang="en-GB" sz="1200" b="1" i="0" u="none" strike="noStrike" kern="1200" baseline="0" dirty="0">
                <a:solidFill>
                  <a:schemeClr val="tx1"/>
                </a:solidFill>
                <a:latin typeface="+mn-lt"/>
                <a:ea typeface="+mn-ea"/>
                <a:cs typeface="+mn-cs"/>
              </a:rPr>
              <a:t> – 07734 353041 - Gemma.worgan@uk.g4s.com</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32</a:t>
            </a:fld>
            <a:endParaRPr lang="en-GB"/>
          </a:p>
        </p:txBody>
      </p:sp>
    </p:spTree>
    <p:extLst>
      <p:ext uri="{BB962C8B-B14F-4D97-AF65-F5344CB8AC3E}">
        <p14:creationId xmlns:p14="http://schemas.microsoft.com/office/powerpoint/2010/main" val="382127493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Street RJ Disposal – Referral options</a:t>
            </a:r>
            <a:br>
              <a:rPr lang="en-GB" sz="1200" b="1" i="0" u="none" strike="noStrike" kern="1200" baseline="0" dirty="0">
                <a:solidFill>
                  <a:schemeClr val="tx1"/>
                </a:solidFill>
                <a:latin typeface="+mn-lt"/>
                <a:ea typeface="+mn-ea"/>
                <a:cs typeface="+mn-cs"/>
              </a:rPr>
            </a:br>
            <a:br>
              <a:rPr lang="en-GB" sz="1200" b="1" i="0" u="none" strike="noStrike" kern="1200" baseline="0" dirty="0">
                <a:solidFill>
                  <a:schemeClr val="tx1"/>
                </a:solidFill>
                <a:latin typeface="+mn-lt"/>
                <a:ea typeface="+mn-ea"/>
                <a:cs typeface="+mn-cs"/>
              </a:rPr>
            </a:br>
            <a:r>
              <a:rPr lang="en-GB" sz="1200" b="0" i="0" u="none" strike="noStrike" kern="1200" baseline="0" dirty="0">
                <a:solidFill>
                  <a:schemeClr val="tx1"/>
                </a:solidFill>
                <a:latin typeface="+mn-lt"/>
                <a:ea typeface="+mn-ea"/>
                <a:cs typeface="+mn-cs"/>
              </a:rPr>
              <a:t>As part of the Restorative disposal, offenders aged between 18-25 or any female aged 18 or over  should be considered for the below voluntary schemes which provide a whole system approach to intervention and diversion away from repeat offending.  Participation will improve victim and public perception whilst helping the offender overcome any underlying issues affecting their behaviour.</a:t>
            </a:r>
          </a:p>
          <a:p>
            <a:pPr rtl="0"/>
            <a:r>
              <a:rPr lang="en-GB" sz="1200" b="1" i="0" u="sng" strike="noStrike" kern="1200" baseline="0" dirty="0">
                <a:solidFill>
                  <a:schemeClr val="tx1"/>
                </a:solidFill>
                <a:latin typeface="+mn-lt"/>
                <a:ea typeface="+mn-ea"/>
                <a:cs typeface="+mn-cs"/>
              </a:rPr>
              <a:t>18-25 Triage </a:t>
            </a:r>
          </a:p>
          <a:p>
            <a:pPr rtl="0"/>
            <a:r>
              <a:rPr lang="en-GB" sz="1200" b="0" i="0" u="none" strike="noStrike" kern="1200" baseline="0" dirty="0">
                <a:solidFill>
                  <a:schemeClr val="tx1"/>
                </a:solidFill>
                <a:latin typeface="+mn-lt"/>
                <a:ea typeface="+mn-ea"/>
                <a:cs typeface="+mn-cs"/>
              </a:rPr>
              <a:t>18-25 is a project that works with young adults aged between the ages of 18-25 in all SWP BCU areas and Gwent for those who have been arrested.  The project aims to help individuals address any issues that they have, put support in place to reduce the likelihood of them coming into contact with the police in the future and help them make positive changes in their lives.</a:t>
            </a:r>
          </a:p>
          <a:p>
            <a:pPr rtl="0"/>
            <a:r>
              <a:rPr lang="en-GB" sz="1200" b="0" i="0" u="none" strike="noStrike" kern="1200" baseline="0" dirty="0">
                <a:solidFill>
                  <a:schemeClr val="tx1"/>
                </a:solidFill>
                <a:latin typeface="+mn-lt"/>
                <a:ea typeface="+mn-ea"/>
                <a:cs typeface="+mn-cs"/>
              </a:rPr>
              <a:t>The 18-25 team conduct assessments with the young person to identify issues that may require additional support.   The initial appointment entails a one hour assessment with intervention staff who assess the suitability of an individual.  </a:t>
            </a:r>
          </a:p>
          <a:p>
            <a:pPr rtl="0"/>
            <a:r>
              <a:rPr lang="en-GB" sz="1200" b="0" i="0" u="none" strike="noStrike" kern="1200" baseline="0" dirty="0">
                <a:solidFill>
                  <a:schemeClr val="tx1"/>
                </a:solidFill>
                <a:latin typeface="+mn-lt"/>
                <a:ea typeface="+mn-ea"/>
                <a:cs typeface="+mn-cs"/>
              </a:rPr>
              <a:t>If suitable the subject will then attend a one day workshop at a later date.  The workshop staff will work with the individual to identify and address any drug or alcohol misuse, domestic violence concerns, trafficking, mental health, housing support, employment and any other relevant issues they can assist with whilst signposting the subject for further support or intervention.</a:t>
            </a:r>
          </a:p>
          <a:p>
            <a:pPr rtl="0"/>
            <a:r>
              <a:rPr lang="en-GB" sz="1200" b="1" i="0" u="none" strike="noStrike" kern="1200" baseline="0" dirty="0">
                <a:solidFill>
                  <a:schemeClr val="tx1"/>
                </a:solidFill>
                <a:latin typeface="+mn-lt"/>
                <a:ea typeface="+mn-ea"/>
                <a:cs typeface="+mn-cs"/>
              </a:rPr>
              <a:t>Email Address for 18-25 referrals: </a:t>
            </a:r>
            <a:r>
              <a:rPr lang="en-GB" sz="1200" b="1" i="0" u="sng" strike="noStrike" kern="1200" baseline="0" dirty="0">
                <a:solidFill>
                  <a:schemeClr val="tx1"/>
                </a:solidFill>
                <a:latin typeface="+mn-lt"/>
                <a:ea typeface="+mn-ea"/>
                <a:cs typeface="+mn-cs"/>
              </a:rPr>
              <a:t>future4@uk.g4s.com.cjsm.net</a:t>
            </a:r>
            <a:endParaRPr lang="en-GB" sz="1200" b="1" i="0" u="none" strike="noStrike" kern="1200" baseline="0" dirty="0">
              <a:solidFill>
                <a:schemeClr val="tx1"/>
              </a:solidFill>
              <a:latin typeface="+mn-lt"/>
              <a:ea typeface="+mn-ea"/>
              <a:cs typeface="+mn-cs"/>
            </a:endParaRPr>
          </a:p>
          <a:p>
            <a:pPr rtl="0"/>
            <a:r>
              <a:rPr lang="en-GB" sz="1200" b="1" i="0" u="none" strike="noStrike" kern="1200" baseline="0" dirty="0">
                <a:solidFill>
                  <a:schemeClr val="tx1"/>
                </a:solidFill>
                <a:latin typeface="+mn-lt"/>
                <a:ea typeface="+mn-ea"/>
                <a:cs typeface="+mn-cs"/>
              </a:rPr>
              <a:t>Service Lead: Gemma </a:t>
            </a:r>
            <a:r>
              <a:rPr lang="en-GB" sz="1200" b="1" i="0" u="none" strike="noStrike" kern="1200" baseline="0" dirty="0" err="1">
                <a:solidFill>
                  <a:schemeClr val="tx1"/>
                </a:solidFill>
                <a:latin typeface="+mn-lt"/>
                <a:ea typeface="+mn-ea"/>
                <a:cs typeface="+mn-cs"/>
              </a:rPr>
              <a:t>Worgan</a:t>
            </a:r>
            <a:r>
              <a:rPr lang="en-GB" sz="1200" b="1" i="0" u="none" strike="noStrike" kern="1200" baseline="0" dirty="0">
                <a:solidFill>
                  <a:schemeClr val="tx1"/>
                </a:solidFill>
                <a:latin typeface="+mn-lt"/>
                <a:ea typeface="+mn-ea"/>
                <a:cs typeface="+mn-cs"/>
              </a:rPr>
              <a:t> – 07734 353041 - Gemma.worgan@uk.g4s.com</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33</a:t>
            </a:fld>
            <a:endParaRPr lang="en-GB"/>
          </a:p>
        </p:txBody>
      </p:sp>
    </p:spTree>
    <p:extLst>
      <p:ext uri="{BB962C8B-B14F-4D97-AF65-F5344CB8AC3E}">
        <p14:creationId xmlns:p14="http://schemas.microsoft.com/office/powerpoint/2010/main" val="254588775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rtl="0"/>
            <a:r>
              <a:rPr lang="en-GB" sz="1200" b="1" i="0" u="none" strike="noStrike" kern="1200" baseline="0" dirty="0">
                <a:solidFill>
                  <a:schemeClr val="tx1"/>
                </a:solidFill>
                <a:latin typeface="+mn-lt"/>
                <a:ea typeface="+mn-ea"/>
                <a:cs typeface="+mn-cs"/>
              </a:rPr>
              <a:t>Street RJ Disposal – Referral options</a:t>
            </a:r>
            <a:br>
              <a:rPr lang="en-GB" sz="1200" b="1" i="0" u="none" strike="noStrike" kern="1200" baseline="0" dirty="0">
                <a:solidFill>
                  <a:schemeClr val="tx1"/>
                </a:solidFill>
                <a:latin typeface="+mn-lt"/>
                <a:ea typeface="+mn-ea"/>
                <a:cs typeface="+mn-cs"/>
              </a:rPr>
            </a:br>
            <a:br>
              <a:rPr lang="en-GB" sz="1200" b="1" i="0" u="none" strike="noStrike" kern="1200" baseline="0" dirty="0">
                <a:solidFill>
                  <a:schemeClr val="tx1"/>
                </a:solidFill>
                <a:latin typeface="+mn-lt"/>
                <a:ea typeface="+mn-ea"/>
                <a:cs typeface="+mn-cs"/>
              </a:rPr>
            </a:br>
            <a:r>
              <a:rPr lang="en-GB" sz="1200" b="0" i="0" u="none" strike="noStrike" kern="1200" baseline="0" dirty="0">
                <a:solidFill>
                  <a:schemeClr val="tx1"/>
                </a:solidFill>
                <a:latin typeface="+mn-lt"/>
                <a:ea typeface="+mn-ea"/>
                <a:cs typeface="+mn-cs"/>
              </a:rPr>
              <a:t>Women’s Diversions formerly known as Pathfinder is a Community Resolution and is an Out of Court Disposal for Females over the age of 18 and is available in all SWP BCU’s including Gwent.  Women’s Diversion offers women offenders and women at risk of offending with a multi-agency community based service that addresses their individual risks and needs.  Women’s Diversion also provides vulnerable women with services in a safe and non-intimidating environment within which they can be assisted to identify their problems and find solutions for them.  Services include advice on a range of issues including legal issues, housing, education and training, employment, families and relationships, health, finance and substance misuse.</a:t>
            </a:r>
          </a:p>
          <a:p>
            <a:pPr rtl="0"/>
            <a:r>
              <a:rPr lang="en-GB" sz="1200" b="1" i="0" u="none" strike="noStrike" kern="1200" baseline="0" dirty="0">
                <a:solidFill>
                  <a:schemeClr val="tx1"/>
                </a:solidFill>
                <a:latin typeface="+mn-lt"/>
                <a:ea typeface="+mn-ea"/>
                <a:cs typeface="+mn-cs"/>
              </a:rPr>
              <a:t>Email Address for WSA referrals: </a:t>
            </a:r>
            <a:r>
              <a:rPr lang="en-GB" sz="1200" b="1" i="0" u="sng" strike="noStrike" kern="1200" baseline="0" dirty="0">
                <a:solidFill>
                  <a:schemeClr val="tx1"/>
                </a:solidFill>
                <a:latin typeface="+mn-lt"/>
                <a:ea typeface="+mn-ea"/>
                <a:cs typeface="+mn-cs"/>
              </a:rPr>
              <a:t>wsa@saferwales.cjsm.net</a:t>
            </a:r>
          </a:p>
          <a:p>
            <a:pPr rtl="0"/>
            <a:r>
              <a:rPr lang="en-GB" sz="1200" b="1" i="0" u="none" strike="noStrike" kern="1200" baseline="0" dirty="0">
                <a:solidFill>
                  <a:schemeClr val="tx1"/>
                </a:solidFill>
                <a:latin typeface="+mn-lt"/>
                <a:ea typeface="+mn-ea"/>
                <a:cs typeface="+mn-cs"/>
              </a:rPr>
              <a:t>Effective Practice Lead: Kat Howells – Kat@includehub.co.uk – 07399691727</a:t>
            </a:r>
          </a:p>
          <a:p>
            <a:pPr rtl="0"/>
            <a:r>
              <a:rPr lang="en-GB" sz="1200" b="1" i="0" u="none" strike="noStrike" kern="1200" baseline="0" dirty="0">
                <a:solidFill>
                  <a:schemeClr val="tx1"/>
                </a:solidFill>
                <a:latin typeface="+mn-lt"/>
                <a:ea typeface="+mn-ea"/>
                <a:cs typeface="+mn-cs"/>
              </a:rPr>
              <a:t>Internal contact details for 18-25 / Women’s diversion: Swansea-50556 // Bridgend-27731/32/33   Cardiff-34177 / 34770 / 34281 / RCT-44069 44068</a:t>
            </a:r>
          </a:p>
          <a:p>
            <a:pPr rtl="0"/>
            <a:endParaRPr lang="en-GB" sz="1200" b="1" i="0" u="none" strike="noStrike" kern="1200" baseline="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34</a:t>
            </a:fld>
            <a:endParaRPr lang="en-GB"/>
          </a:p>
        </p:txBody>
      </p:sp>
    </p:spTree>
    <p:extLst>
      <p:ext uri="{BB962C8B-B14F-4D97-AF65-F5344CB8AC3E}">
        <p14:creationId xmlns:p14="http://schemas.microsoft.com/office/powerpoint/2010/main" val="27239604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Advice from DBS on email:</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appears there are concerns regarding the possible disclosure of information relating to restorative justice on an Enhanced disclosure certificate issued By Disclosure and Barring service (formerly CRB).</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 am told that restorative justice would only be considered for first time  low level criminal offences , the offences being numerous and many.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From what I have been told regarding this method of disposal , it is unlikely that a restorative justice disposal would be considered suitable for disclosure on an Enhanced certificate (although we may record the matter as part of our audit process (QAF)). However if the offence is of a sexual nature- sexting say or minor indecent assault and the application was for a family member in the home of a foster carer or child minder then there may be concerns regarding the information disposed of by way of restorative justice.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test is  subjective, therefore we could never say never. We apply the following considerations of relevance, timeliness, legality, and proportionality. We weigh the information against article 8 of the human rights Act. I would say that there is very little chance of a restorative justice disposal being disclosed.</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 hope this answers your concerns, we are intending publishing information through connect in the near future  regarding our processes for the enlightenment of all our colleagues in South Wales. You are all more than welcome to visit us at Headquarters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Should you have any issues or concerns please contact myself or Andrew Barry (26 692). </a:t>
            </a:r>
            <a:r>
              <a:rPr kumimoji="0" lang="en-GB" altLang="en-US"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Mr Viv Jenkins – Supervisor, DBS Disclosure Unit, HQ</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35</a:t>
            </a:fld>
            <a:endParaRPr lang="en-GB"/>
          </a:p>
        </p:txBody>
      </p:sp>
    </p:spTree>
    <p:extLst>
      <p:ext uri="{BB962C8B-B14F-4D97-AF65-F5344CB8AC3E}">
        <p14:creationId xmlns:p14="http://schemas.microsoft.com/office/powerpoint/2010/main" val="130491208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27.3 When a letter of apology has been agreed by all parties; the officer must communicate with the offender to ensure that the content of the letter is suitable and will satisfy the victim. Apologies from the offender to the victim should be victim-led and officers should ask victims about specific elements of the offence which have affected them so these can be addressed in the letter. For example, the fact that a damaged article held significant sentimental value for them could be acknowledged. Officers should raise these issues with offenders asking questions like: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are you going to write in your apology letter?</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are you going to acknowledge that what you did was wrong?</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are you going to write about agreeing not to repeat the behaviour?</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will you express regret at the consequences of your actions?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are you going to say in your letter to show that you fully accept responsibility for what you have done?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are you going to personalise your letter to the victim to show that you understand the consequences of your actions, and understand the distress you caused them?</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Trainer information of Triage (if officers get confused with RA and Triage) </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present anyone aged between 18 and 25 who meets the eligibility can still be dealt with via the RJ process for very low level crime but can be referred to the Triage Pilot if the officer feels this is a more appropriate course of action for example any support needs identified</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Introduction</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have been arrested for an offence but on this occasion, because you have admitted the offence and accepted responsibility for your behaviour, the matter can be dealt with without you having to go to court. This is called an Out of Court Disposal and will involve you potentially engaging with the 18-25 Triage team.</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are now on police bail to enable you to come back and meet a member of the team to see if this is the appropriate disposal for you.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is 18-25 Triage?</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18-25 Triage is a programme that works with young adults aged 18-25 who have committed low level criminal offences. The programme aims to divert young adults away from the criminal justice system, prevent them receiving a criminal record and reduce the likelihood of them re-offending.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will happen now?</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You will be asked to come back to Cardiff Bay Police station for a screening appointment with an 18-25 Triage worker. This is to see if you are willing to engage with the team and so the worker can confirm you are eligible to participate in the programme.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you agree (you have a choice), and are eligible to work with the team you will be engaged in an intervention that will include information awareness sessions around a variety of subjects related to offending. You will also have the opportunity to receive any appropriate support you may require.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During your engagement with team the victim of your offence will be asked if they want to be involved in your intervention, this will give you the opportunity to repair any harm caused by the offence you have committed.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What happens if I am not eligible to work with 18-25 Triage or I chose not to engage?</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If you are not eligible or chose not to engage with 18-25 Triage team you will be referred back to South Wales Police and they will issue you with the appropriate criminal disposal, this may result in you receiving a criminal record which may affect some future life choices such as travel and employment.</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36</a:t>
            </a:fld>
            <a:endParaRPr lang="en-GB"/>
          </a:p>
        </p:txBody>
      </p:sp>
    </p:spTree>
    <p:extLst>
      <p:ext uri="{BB962C8B-B14F-4D97-AF65-F5344CB8AC3E}">
        <p14:creationId xmlns:p14="http://schemas.microsoft.com/office/powerpoint/2010/main" val="40393091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QTS – what could be included in an apology?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CLASS EXERCISE – BOARD BLAST.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Offender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Acknowledge you did was wrong – taking responsibility for actions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Acknowledge impact of actions – understanding hurt/distress caused to victim</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Express regret/empathy at the consequences of your actions</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Agreeing not to repeat the behaviour</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37</a:t>
            </a:fld>
            <a:endParaRPr lang="en-GB"/>
          </a:p>
        </p:txBody>
      </p:sp>
    </p:spTree>
    <p:extLst>
      <p:ext uri="{BB962C8B-B14F-4D97-AF65-F5344CB8AC3E}">
        <p14:creationId xmlns:p14="http://schemas.microsoft.com/office/powerpoint/2010/main" val="34761848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 RA process may appear on an Enhanced CRB check – depending on relevance to what the Enhanced CRB check relates.</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r>
              <a:rPr lang="en-GB" sz="1200" kern="1200" dirty="0">
                <a:solidFill>
                  <a:schemeClr val="tx1"/>
                </a:solidFill>
                <a:effectLst/>
                <a:latin typeface="+mn-lt"/>
                <a:ea typeface="+mn-ea"/>
                <a:cs typeface="+mn-cs"/>
              </a:rPr>
              <a:t>Gwent officers: -</a:t>
            </a:r>
          </a:p>
          <a:p>
            <a:r>
              <a:rPr lang="en-GB" sz="1200" kern="1200" dirty="0">
                <a:solidFill>
                  <a:schemeClr val="tx1"/>
                </a:solidFill>
                <a:effectLst/>
                <a:latin typeface="+mn-lt"/>
                <a:ea typeface="+mn-ea"/>
                <a:cs typeface="+mn-cs"/>
              </a:rPr>
              <a:t>Where the victim has stated they wish to participate in Restorative Justice, the Officer MUST complete a RJ referral form, add to Niche and email to: </a:t>
            </a:r>
          </a:p>
          <a:p>
            <a:r>
              <a:rPr lang="en-GB" sz="1200" i="1" kern="1200" dirty="0">
                <a:solidFill>
                  <a:schemeClr val="tx1"/>
                </a:solidFill>
                <a:effectLst/>
                <a:latin typeface="+mn-lt"/>
                <a:ea typeface="+mn-ea"/>
                <a:cs typeface="+mn-cs"/>
              </a:rPr>
              <a:t>RestorativeJusticeReferrals@gwent.pnn.police.uk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Restorative Justice Officer, PC Dave Abrams will deal with all adult RJ referrals.</a:t>
            </a:r>
          </a:p>
          <a:p>
            <a:r>
              <a:rPr lang="en-GB" sz="1200" kern="1200" dirty="0">
                <a:solidFill>
                  <a:schemeClr val="tx1"/>
                </a:solidFill>
                <a:effectLst/>
                <a:latin typeface="+mn-lt"/>
                <a:ea typeface="+mn-ea"/>
                <a:cs typeface="+mn-cs"/>
              </a:rPr>
              <a:t>Once a Community Resolution ticket has been issued the Officer MUST:</a:t>
            </a:r>
          </a:p>
          <a:p>
            <a:r>
              <a:rPr lang="en-GB" sz="1200" kern="1200" dirty="0">
                <a:solidFill>
                  <a:schemeClr val="tx1"/>
                </a:solidFill>
                <a:effectLst/>
                <a:latin typeface="+mn-lt"/>
                <a:ea typeface="+mn-ea"/>
                <a:cs typeface="+mn-cs"/>
              </a:rPr>
              <a:t>• scan to the Niche Occurrence record</a:t>
            </a:r>
          </a:p>
          <a:p>
            <a:r>
              <a:rPr lang="en-GB" sz="1200" kern="1200" dirty="0">
                <a:solidFill>
                  <a:schemeClr val="tx1"/>
                </a:solidFill>
                <a:effectLst/>
                <a:latin typeface="+mn-lt"/>
                <a:ea typeface="+mn-ea"/>
                <a:cs typeface="+mn-cs"/>
              </a:rPr>
              <a:t>• send a copy of the ticket to the PC Dave Abrams, Restorative Justice Officer at </a:t>
            </a:r>
            <a:r>
              <a:rPr lang="en-GB" sz="1200" kern="1200" dirty="0" err="1">
                <a:solidFill>
                  <a:schemeClr val="tx1"/>
                </a:solidFill>
                <a:effectLst/>
                <a:latin typeface="+mn-lt"/>
                <a:ea typeface="+mn-ea"/>
                <a:cs typeface="+mn-cs"/>
              </a:rPr>
              <a:t>Ystrad</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Mynach</a:t>
            </a:r>
            <a:r>
              <a:rPr lang="en-GB" sz="1200" kern="1200" dirty="0">
                <a:solidFill>
                  <a:schemeClr val="tx1"/>
                </a:solidFill>
                <a:effectLst/>
                <a:latin typeface="+mn-lt"/>
                <a:ea typeface="+mn-ea"/>
                <a:cs typeface="+mn-cs"/>
              </a:rPr>
              <a:t> Police Station</a:t>
            </a:r>
          </a:p>
          <a:p>
            <a:r>
              <a:rPr lang="en-GB" sz="1200" kern="1200" dirty="0">
                <a:solidFill>
                  <a:schemeClr val="tx1"/>
                </a:solidFill>
                <a:effectLst/>
                <a:latin typeface="+mn-lt"/>
                <a:ea typeface="+mn-ea"/>
                <a:cs typeface="+mn-cs"/>
              </a:rPr>
              <a:t>This will allow for a full audit trail whilst also ensuring compliance of the offender.</a:t>
            </a:r>
          </a:p>
          <a:p>
            <a:r>
              <a:rPr lang="en-GB" sz="1200" kern="1200" dirty="0">
                <a:solidFill>
                  <a:schemeClr val="tx1"/>
                </a:solidFill>
                <a:effectLst/>
                <a:latin typeface="+mn-lt"/>
                <a:ea typeface="+mn-ea"/>
                <a:cs typeface="+mn-cs"/>
              </a:rPr>
              <a:t>Where a Community Resolution is issued whilst offender is in Custody then the Community Resolution Form on Niche must be completed. </a:t>
            </a:r>
          </a:p>
          <a:p>
            <a:r>
              <a:rPr lang="en-GB" sz="1200" kern="1200" dirty="0">
                <a:solidFill>
                  <a:schemeClr val="tx1"/>
                </a:solidFill>
                <a:effectLst/>
                <a:latin typeface="+mn-lt"/>
                <a:ea typeface="+mn-ea"/>
                <a:cs typeface="+mn-cs"/>
              </a:rPr>
              <a:t> </a:t>
            </a: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38</a:t>
            </a:fld>
            <a:endParaRPr lang="en-GB"/>
          </a:p>
        </p:txBody>
      </p:sp>
    </p:spTree>
    <p:extLst>
      <p:ext uri="{BB962C8B-B14F-4D97-AF65-F5344CB8AC3E}">
        <p14:creationId xmlns:p14="http://schemas.microsoft.com/office/powerpoint/2010/main" val="41961376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r>
              <a:rPr lang="en-GB" altLang="en-US" sz="1200" dirty="0"/>
              <a:t>Where the victim has stated they wish to participate in Restorative Justice, the Officer MUST complete a RJ referral form, add to Niche and email to: </a:t>
            </a:r>
          </a:p>
          <a:p>
            <a:r>
              <a:rPr lang="en-GB" altLang="en-US" sz="1050" i="1" dirty="0"/>
              <a:t>	RestorativeJusticeReferrals@gwent.pnn.police.uk</a:t>
            </a:r>
            <a:endParaRPr lang="en-GB" altLang="en-US" sz="1200" dirty="0"/>
          </a:p>
          <a:p>
            <a:r>
              <a:rPr lang="en-GB" altLang="en-US" sz="1200" dirty="0"/>
              <a:t>	The Restorative Justice Officer, PC Dave Abrams will deal with all adult RJ referrals</a:t>
            </a:r>
          </a:p>
          <a:p>
            <a:endParaRPr lang="en-GB" sz="1200" dirty="0"/>
          </a:p>
          <a:p>
            <a:r>
              <a:rPr lang="en-GB" sz="1200" dirty="0"/>
              <a:t>SWP – If you consider that RJ is appropriate</a:t>
            </a:r>
            <a:r>
              <a:rPr lang="en-GB" sz="1200" baseline="0" dirty="0"/>
              <a:t> you should record on the </a:t>
            </a:r>
            <a:r>
              <a:rPr lang="en-GB" sz="1200" baseline="0" dirty="0" err="1"/>
              <a:t>Oel</a:t>
            </a:r>
            <a:r>
              <a:rPr lang="en-GB" sz="1200" baseline="0" dirty="0"/>
              <a:t> using the appropriate codes and refer to supervisory and your BCU SPOC for approval.</a:t>
            </a:r>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39</a:t>
            </a:fld>
            <a:endParaRPr lang="en-GB"/>
          </a:p>
        </p:txBody>
      </p:sp>
    </p:spTree>
    <p:extLst>
      <p:ext uri="{BB962C8B-B14F-4D97-AF65-F5344CB8AC3E}">
        <p14:creationId xmlns:p14="http://schemas.microsoft.com/office/powerpoint/2010/main" val="151092795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1241425"/>
            <a:ext cx="5953125" cy="3349625"/>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***Please see community remedy handout – this is the SWP guidance***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Community Remedy is a list of actions which may be chosen by the victim for the offender to undertake in consequence of their behaviour or offending</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Disposals currently being developed – which could include a RA level 2 case conference.</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Community Remedy re Anti Social Behaviour:</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officer must have evidence that the person has engaged in anti-social behaviour</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person must admit their behaviour and agree to participate in the Restorative Approach</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officer must believe the evidence is enough to satisfy a caution but considers that a community resolution using RA is more appropriate</a:t>
            </a: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Obtain views of victim on whether they agree to RA and a Community Remedy</a:t>
            </a:r>
          </a:p>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IMPLEMENT RA APPROACH </a:t>
            </a:r>
          </a:p>
          <a:p>
            <a:endParaRPr lang="en-GB" dirty="0"/>
          </a:p>
        </p:txBody>
      </p:sp>
      <p:sp>
        <p:nvSpPr>
          <p:cNvPr id="4" name="Slide Number Placeholder 3"/>
          <p:cNvSpPr>
            <a:spLocks noGrp="1"/>
          </p:cNvSpPr>
          <p:nvPr>
            <p:ph type="sldNum" sz="quarter" idx="10"/>
          </p:nvPr>
        </p:nvSpPr>
        <p:spPr/>
        <p:txBody>
          <a:bodyPr/>
          <a:lstStyle/>
          <a:p>
            <a:fld id="{09276820-C3F5-44E6-A444-CFE2BB85E19A}" type="slidenum">
              <a:rPr lang="en-GB" smtClean="0"/>
              <a:t>40</a:t>
            </a:fld>
            <a:endParaRPr lang="en-GB"/>
          </a:p>
        </p:txBody>
      </p:sp>
    </p:spTree>
    <p:extLst>
      <p:ext uri="{BB962C8B-B14F-4D97-AF65-F5344CB8AC3E}">
        <p14:creationId xmlns:p14="http://schemas.microsoft.com/office/powerpoint/2010/main" val="378708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80467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62075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71260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741418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05849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11125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1125318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67060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68047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62506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05210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09535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29437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50498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6385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1009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58978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51855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38860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15561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04776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95455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70241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57002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12496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1296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23329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20914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25/11/2022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882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97681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51580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72874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2430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25/11/2022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40374795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25/11/2022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92303175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25/11/2022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62947959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rotWithShape="1">
          <a:blip r:embed="rId3">
            <a:extLst>
              <a:ext uri="{28A0092B-C50C-407E-A947-70E740481C1C}">
                <a14:useLocalDpi xmlns:a14="http://schemas.microsoft.com/office/drawing/2010/main" val="0"/>
              </a:ext>
            </a:extLst>
          </a:blip>
          <a:srcRect l="39976" r="9750" b="9090"/>
          <a:stretch/>
        </p:blipFill>
        <p:spPr>
          <a:xfrm>
            <a:off x="3523488" y="10"/>
            <a:ext cx="8668512" cy="6857990"/>
          </a:xfrm>
          <a:prstGeom prst="rect">
            <a:avLst/>
          </a:prstGeom>
        </p:spPr>
      </p:pic>
      <p:sp>
        <p:nvSpPr>
          <p:cNvPr id="16" name="Rectangle 1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477981" y="1122363"/>
            <a:ext cx="4023360" cy="3204134"/>
          </a:xfrm>
          <a:prstGeom prst="rect">
            <a:avLst/>
          </a:prstGeom>
        </p:spPr>
        <p:txBody>
          <a:bodyPr vert="horz" lIns="91440" tIns="45720" rIns="91440" bIns="45720" rtlCol="0" anchor="b">
            <a:normAutofit/>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4800" b="1" dirty="0">
                <a:solidFill>
                  <a:prstClr val="white"/>
                </a:solidFill>
                <a:latin typeface="Arial Nova Cond" panose="020B0506020202020204" pitchFamily="34" charset="0"/>
              </a:rPr>
              <a:t>Restorative Approach</a:t>
            </a:r>
            <a:endParaRPr kumimoji="0" lang="en-US" sz="4800" b="0" i="0" u="none" strike="noStrike" kern="1200" cap="none" spc="0" normalizeH="0" baseline="0" noProof="0" dirty="0">
              <a:ln>
                <a:noFill/>
              </a:ln>
              <a:solidFill>
                <a:prstClr val="white"/>
              </a:solidFill>
              <a:effectLst/>
              <a:uLnTx/>
              <a:uFillTx/>
              <a:latin typeface="Arial Nova Cond" panose="020B0506020202020204" pitchFamily="34" charset="0"/>
              <a:ea typeface="+mn-ea"/>
              <a:cs typeface="+mn-cs"/>
            </a:endParaRPr>
          </a:p>
          <a:p>
            <a:pPr marL="0" marR="0" lvl="0" indent="0" algn="l" defTabSz="914400" rtl="0" eaLnBrk="1" fontAlgn="auto" latinLnBrk="0" hangingPunct="1">
              <a:lnSpc>
                <a:spcPct val="90000"/>
              </a:lnSpc>
              <a:spcBef>
                <a:spcPct val="0"/>
              </a:spcBef>
              <a:spcAft>
                <a:spcPts val="600"/>
              </a:spcAft>
              <a:buClrTx/>
              <a:buSzTx/>
              <a:buFontTx/>
              <a:buNone/>
              <a:tabLst/>
              <a:defRPr/>
            </a:pPr>
            <a:endParaRPr kumimoji="0" lang="en-US" sz="4800" b="0" i="0" u="none" strike="noStrike" kern="1200" cap="none" spc="0" normalizeH="0" baseline="0" noProof="0" dirty="0">
              <a:ln>
                <a:noFill/>
              </a:ln>
              <a:solidFill>
                <a:prstClr val="white"/>
              </a:solidFill>
              <a:effectLst/>
              <a:uLnTx/>
              <a:uFillTx/>
              <a:latin typeface="Calibri Light" panose="020F0302020204030204"/>
              <a:ea typeface="+mn-ea"/>
              <a:cs typeface="+mn-cs"/>
            </a:endParaRP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4F82515A-73E1-41D6-9DC5-DF302A68DCBB}"/>
              </a:ext>
            </a:extLst>
          </p:cNvPr>
          <p:cNvSpPr/>
          <p:nvPr/>
        </p:nvSpPr>
        <p:spPr>
          <a:xfrm>
            <a:off x="335360" y="404664"/>
            <a:ext cx="1080120" cy="5760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459304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3392" y="215352"/>
            <a:ext cx="10945216" cy="646331"/>
          </a:xfrm>
          <a:prstGeom prst="rect">
            <a:avLst/>
          </a:prstGeom>
          <a:solidFill>
            <a:srgbClr val="002060"/>
          </a:solidFill>
        </p:spPr>
        <p:txBody>
          <a:bodyPr wrap="square" rtlCol="0">
            <a:spAutoFit/>
          </a:bodyPr>
          <a:lstStyle/>
          <a:p>
            <a:pPr algn="ctr"/>
            <a:r>
              <a:rPr lang="en-GB" sz="3600" b="1" dirty="0">
                <a:solidFill>
                  <a:schemeClr val="bg1"/>
                </a:solidFill>
              </a:rPr>
              <a:t>Aim</a:t>
            </a:r>
          </a:p>
        </p:txBody>
      </p:sp>
      <p:sp>
        <p:nvSpPr>
          <p:cNvPr id="2" name="Scroll: Horizontal 1">
            <a:extLst>
              <a:ext uri="{FF2B5EF4-FFF2-40B4-BE49-F238E27FC236}">
                <a16:creationId xmlns:a16="http://schemas.microsoft.com/office/drawing/2014/main" id="{51CF90DF-DEF2-4D7B-99DA-C5A8A74306D8}"/>
              </a:ext>
            </a:extLst>
          </p:cNvPr>
          <p:cNvSpPr/>
          <p:nvPr/>
        </p:nvSpPr>
        <p:spPr>
          <a:xfrm>
            <a:off x="1667508" y="1268760"/>
            <a:ext cx="8856984" cy="3960440"/>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To enable participants to develop the knowledge &amp; skills necessary to effectively practice Restorative Approaches in an informal setting</a:t>
            </a:r>
          </a:p>
          <a:p>
            <a:pPr algn="ctr"/>
            <a:r>
              <a:rPr lang="en-GB" sz="2400" dirty="0">
                <a:solidFill>
                  <a:schemeClr val="tx1"/>
                </a:solidFill>
              </a:rPr>
              <a:t>(Level 1 Community Resolution)</a:t>
            </a:r>
          </a:p>
        </p:txBody>
      </p:sp>
    </p:spTree>
    <p:extLst>
      <p:ext uri="{BB962C8B-B14F-4D97-AF65-F5344CB8AC3E}">
        <p14:creationId xmlns:p14="http://schemas.microsoft.com/office/powerpoint/2010/main" val="2585312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15352"/>
            <a:ext cx="11017224" cy="646331"/>
          </a:xfrm>
          <a:prstGeom prst="rect">
            <a:avLst/>
          </a:prstGeom>
          <a:solidFill>
            <a:srgbClr val="002060"/>
          </a:solidFill>
        </p:spPr>
        <p:txBody>
          <a:bodyPr wrap="square" rtlCol="0">
            <a:spAutoFit/>
          </a:bodyPr>
          <a:lstStyle/>
          <a:p>
            <a:pPr algn="ctr"/>
            <a:r>
              <a:rPr lang="en-GB" sz="3600" b="1" dirty="0">
                <a:solidFill>
                  <a:schemeClr val="bg1"/>
                </a:solidFill>
              </a:rPr>
              <a:t>Objectives</a:t>
            </a:r>
          </a:p>
        </p:txBody>
      </p:sp>
      <p:sp>
        <p:nvSpPr>
          <p:cNvPr id="2" name="Rectangle 1">
            <a:extLst>
              <a:ext uri="{FF2B5EF4-FFF2-40B4-BE49-F238E27FC236}">
                <a16:creationId xmlns:a16="http://schemas.microsoft.com/office/drawing/2014/main" id="{DCE964B8-5B59-4A17-83EB-D9B596D169E3}"/>
              </a:ext>
            </a:extLst>
          </p:cNvPr>
          <p:cNvSpPr/>
          <p:nvPr/>
        </p:nvSpPr>
        <p:spPr>
          <a:xfrm>
            <a:off x="2279576" y="929681"/>
            <a:ext cx="7920880" cy="646331"/>
          </a:xfrm>
          <a:prstGeom prst="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 completion of this training, participants will be able to:</a:t>
            </a:r>
          </a:p>
        </p:txBody>
      </p:sp>
      <p:graphicFrame>
        <p:nvGraphicFramePr>
          <p:cNvPr id="5" name="Diagram 4">
            <a:extLst>
              <a:ext uri="{FF2B5EF4-FFF2-40B4-BE49-F238E27FC236}">
                <a16:creationId xmlns:a16="http://schemas.microsoft.com/office/drawing/2014/main" id="{F6D6E53A-0C02-4D80-879A-EEB49B66634D}"/>
              </a:ext>
            </a:extLst>
          </p:cNvPr>
          <p:cNvGraphicFramePr/>
          <p:nvPr>
            <p:extLst>
              <p:ext uri="{D42A27DB-BD31-4B8C-83A1-F6EECF244321}">
                <p14:modId xmlns:p14="http://schemas.microsoft.com/office/powerpoint/2010/main" val="1648927392"/>
              </p:ext>
            </p:extLst>
          </p:nvPr>
        </p:nvGraphicFramePr>
        <p:xfrm>
          <a:off x="479376" y="1916832"/>
          <a:ext cx="11233248" cy="37444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01371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3465A59C-933F-4D47-B7A4-2BA28EBB11F8}"/>
                                            </p:graphicEl>
                                          </p:spTgt>
                                        </p:tgtEl>
                                        <p:attrNameLst>
                                          <p:attrName>style.visibility</p:attrName>
                                        </p:attrNameLst>
                                      </p:cBhvr>
                                      <p:to>
                                        <p:strVal val="visible"/>
                                      </p:to>
                                    </p:set>
                                    <p:animEffect transition="in" filter="fade">
                                      <p:cBhvr>
                                        <p:cTn id="7" dur="500"/>
                                        <p:tgtEl>
                                          <p:spTgt spid="5">
                                            <p:graphicEl>
                                              <a:dgm id="{3465A59C-933F-4D47-B7A4-2BA28EBB11F8}"/>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C4CF7D65-4F13-4A1F-89BE-B3000B93263D}"/>
                                            </p:graphicEl>
                                          </p:spTgt>
                                        </p:tgtEl>
                                        <p:attrNameLst>
                                          <p:attrName>style.visibility</p:attrName>
                                        </p:attrNameLst>
                                      </p:cBhvr>
                                      <p:to>
                                        <p:strVal val="visible"/>
                                      </p:to>
                                    </p:set>
                                    <p:animEffect transition="in" filter="fade">
                                      <p:cBhvr>
                                        <p:cTn id="10" dur="500"/>
                                        <p:tgtEl>
                                          <p:spTgt spid="5">
                                            <p:graphicEl>
                                              <a:dgm id="{C4CF7D65-4F13-4A1F-89BE-B3000B93263D}"/>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graphicEl>
                                              <a:dgm id="{29ADAA2C-FE03-435D-B69A-51F77058AF46}"/>
                                            </p:graphicEl>
                                          </p:spTgt>
                                        </p:tgtEl>
                                        <p:attrNameLst>
                                          <p:attrName>style.visibility</p:attrName>
                                        </p:attrNameLst>
                                      </p:cBhvr>
                                      <p:to>
                                        <p:strVal val="visible"/>
                                      </p:to>
                                    </p:set>
                                    <p:animEffect transition="in" filter="fade">
                                      <p:cBhvr>
                                        <p:cTn id="13" dur="500"/>
                                        <p:tgtEl>
                                          <p:spTgt spid="5">
                                            <p:graphicEl>
                                              <a:dgm id="{29ADAA2C-FE03-435D-B69A-51F77058AF46}"/>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graphicEl>
                                              <a:dgm id="{C0126A89-387B-4251-A768-C5E482FA51F3}"/>
                                            </p:graphicEl>
                                          </p:spTgt>
                                        </p:tgtEl>
                                        <p:attrNameLst>
                                          <p:attrName>style.visibility</p:attrName>
                                        </p:attrNameLst>
                                      </p:cBhvr>
                                      <p:to>
                                        <p:strVal val="visible"/>
                                      </p:to>
                                    </p:set>
                                    <p:animEffect transition="in" filter="fade">
                                      <p:cBhvr>
                                        <p:cTn id="16" dur="500"/>
                                        <p:tgtEl>
                                          <p:spTgt spid="5">
                                            <p:graphicEl>
                                              <a:dgm id="{C0126A89-387B-4251-A768-C5E482FA51F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1A9D99E-D500-4025-9FA4-3BBD879202D4}"/>
              </a:ext>
            </a:extLst>
          </p:cNvPr>
          <p:cNvPicPr>
            <a:picLocks noChangeAspect="1"/>
          </p:cNvPicPr>
          <p:nvPr/>
        </p:nvPicPr>
        <p:blipFill>
          <a:blip r:embed="rId3"/>
          <a:stretch>
            <a:fillRect/>
          </a:stretch>
        </p:blipFill>
        <p:spPr>
          <a:xfrm>
            <a:off x="2248789" y="1412776"/>
            <a:ext cx="7694421" cy="4104456"/>
          </a:xfrm>
          <a:prstGeom prst="rect">
            <a:avLst/>
          </a:prstGeom>
        </p:spPr>
      </p:pic>
      <p:sp>
        <p:nvSpPr>
          <p:cNvPr id="4" name="Title 3">
            <a:extLst>
              <a:ext uri="{FF2B5EF4-FFF2-40B4-BE49-F238E27FC236}">
                <a16:creationId xmlns:a16="http://schemas.microsoft.com/office/drawing/2014/main" id="{3E818319-D853-4DE4-A86B-CA59FE2F6686}"/>
              </a:ext>
            </a:extLst>
          </p:cNvPr>
          <p:cNvSpPr>
            <a:spLocks noGrp="1"/>
          </p:cNvSpPr>
          <p:nvPr>
            <p:ph type="title"/>
          </p:nvPr>
        </p:nvSpPr>
        <p:spPr>
          <a:xfrm>
            <a:off x="838200" y="332656"/>
            <a:ext cx="10515600" cy="615603"/>
          </a:xfrm>
          <a:solidFill>
            <a:srgbClr val="002060"/>
          </a:solidFill>
        </p:spPr>
        <p:txBody>
          <a:bodyPr>
            <a:normAutofit/>
          </a:bodyPr>
          <a:lstStyle/>
          <a:p>
            <a:pPr algn="ctr"/>
            <a:r>
              <a:rPr lang="en-GB" sz="3600" b="1" dirty="0">
                <a:solidFill>
                  <a:schemeClr val="bg1"/>
                </a:solidFill>
                <a:latin typeface="+mn-lt"/>
              </a:rPr>
              <a:t>Restorative Approach</a:t>
            </a:r>
          </a:p>
        </p:txBody>
      </p:sp>
    </p:spTree>
    <p:extLst>
      <p:ext uri="{BB962C8B-B14F-4D97-AF65-F5344CB8AC3E}">
        <p14:creationId xmlns:p14="http://schemas.microsoft.com/office/powerpoint/2010/main" val="1225132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rot="20472343">
            <a:off x="2175766" y="2162148"/>
            <a:ext cx="2993127" cy="1323439"/>
          </a:xfrm>
          <a:prstGeom prst="rect">
            <a:avLst/>
          </a:prstGeom>
          <a:solidFill>
            <a:schemeClr val="bg2">
              <a:lumMod val="50000"/>
            </a:schemeClr>
          </a:solidFill>
        </p:spPr>
        <p:txBody>
          <a:bodyPr wrap="none">
            <a:spAutoFit/>
          </a:bodyPr>
          <a:lstStyle/>
          <a:p>
            <a:pPr algn="ctr">
              <a:defRPr/>
            </a:pPr>
            <a:r>
              <a:rPr lang="en-US" sz="8000" b="1" kern="0" dirty="0">
                <a:ln w="6600">
                  <a:solidFill>
                    <a:srgbClr val="0070C0"/>
                  </a:solidFill>
                  <a:prstDash val="solid"/>
                </a:ln>
                <a:solidFill>
                  <a:srgbClr val="FFFFFF"/>
                </a:solidFill>
                <a:effectLst>
                  <a:outerShdw dist="38100" dir="2700000" algn="tl" rotWithShape="0">
                    <a:srgbClr val="C0504D"/>
                  </a:outerShdw>
                </a:effectLst>
              </a:rPr>
              <a:t>NEEDS</a:t>
            </a:r>
          </a:p>
        </p:txBody>
      </p:sp>
      <p:sp>
        <p:nvSpPr>
          <p:cNvPr id="3" name="Rectangle 2"/>
          <p:cNvSpPr/>
          <p:nvPr/>
        </p:nvSpPr>
        <p:spPr>
          <a:xfrm rot="694659">
            <a:off x="6739525" y="2494534"/>
            <a:ext cx="4057521" cy="1107996"/>
          </a:xfrm>
          <a:prstGeom prst="rect">
            <a:avLst/>
          </a:prstGeom>
          <a:solidFill>
            <a:schemeClr val="accent1">
              <a:lumMod val="20000"/>
              <a:lumOff val="80000"/>
            </a:schemeClr>
          </a:solidFill>
        </p:spPr>
        <p:txBody>
          <a:bodyPr wrap="none">
            <a:spAutoFit/>
          </a:bodyPr>
          <a:lstStyle/>
          <a:p>
            <a:pPr algn="ctr">
              <a:defRPr/>
            </a:pPr>
            <a:r>
              <a:rPr lang="en-US" sz="6600" b="1" kern="0" dirty="0">
                <a:ln w="12700">
                  <a:solidFill>
                    <a:srgbClr val="1F497D">
                      <a:lumMod val="75000"/>
                    </a:srgbClr>
                  </a:solidFill>
                  <a:prstDash val="solid"/>
                </a:ln>
                <a:pattFill prst="dkUpDiag">
                  <a:fgClr>
                    <a:srgbClr val="1F497D"/>
                  </a:fgClr>
                  <a:bgClr>
                    <a:srgbClr val="1F497D">
                      <a:lumMod val="20000"/>
                      <a:lumOff val="80000"/>
                    </a:srgbClr>
                  </a:bgClr>
                </a:pattFill>
                <a:effectLst>
                  <a:outerShdw dist="38100" dir="2640000" algn="bl" rotWithShape="0">
                    <a:srgbClr val="1F497D">
                      <a:lumMod val="75000"/>
                    </a:srgbClr>
                  </a:outerShdw>
                </a:effectLst>
              </a:rPr>
              <a:t>CONCERNS</a:t>
            </a:r>
          </a:p>
        </p:txBody>
      </p:sp>
      <p:sp>
        <p:nvSpPr>
          <p:cNvPr id="4" name="Rectangle 3"/>
          <p:cNvSpPr/>
          <p:nvPr/>
        </p:nvSpPr>
        <p:spPr>
          <a:xfrm rot="21120424">
            <a:off x="3041892" y="4284076"/>
            <a:ext cx="4520789" cy="923330"/>
          </a:xfrm>
          <a:prstGeom prst="rect">
            <a:avLst/>
          </a:prstGeom>
          <a:solidFill>
            <a:schemeClr val="bg1">
              <a:lumMod val="65000"/>
            </a:schemeClr>
          </a:solidFill>
        </p:spPr>
        <p:txBody>
          <a:bodyPr wrap="none">
            <a:spAutoFit/>
          </a:bodyPr>
          <a:lstStyle/>
          <a:p>
            <a:pPr algn="ctr">
              <a:defRPr/>
            </a:pPr>
            <a:r>
              <a:rPr lang="en-US" sz="5400" b="1" kern="0" dirty="0">
                <a:ln w="9525">
                  <a:solidFill>
                    <a:prstClr val="black"/>
                  </a:solidFill>
                  <a:prstDash val="solid"/>
                </a:ln>
                <a:solidFill>
                  <a:schemeClr val="accent5">
                    <a:lumMod val="60000"/>
                    <a:lumOff val="40000"/>
                  </a:schemeClr>
                </a:solidFill>
                <a:effectLst>
                  <a:glow rad="101600">
                    <a:srgbClr val="8064A2">
                      <a:satMod val="175000"/>
                      <a:alpha val="40000"/>
                    </a:srgbClr>
                  </a:glow>
                  <a:outerShdw blurRad="12700" dist="38100" dir="2700000" algn="tl" rotWithShape="0">
                    <a:srgbClr val="4BACC6">
                      <a:lumMod val="60000"/>
                      <a:lumOff val="40000"/>
                    </a:srgbClr>
                  </a:outerShdw>
                </a:effectLst>
              </a:rPr>
              <a:t>EXPECTATIONS</a:t>
            </a:r>
          </a:p>
        </p:txBody>
      </p:sp>
      <p:sp>
        <p:nvSpPr>
          <p:cNvPr id="5" name="Title 3">
            <a:extLst>
              <a:ext uri="{FF2B5EF4-FFF2-40B4-BE49-F238E27FC236}">
                <a16:creationId xmlns:a16="http://schemas.microsoft.com/office/drawing/2014/main" id="{B863A039-DDD3-4147-84D0-8E946277A196}"/>
              </a:ext>
            </a:extLst>
          </p:cNvPr>
          <p:cNvSpPr txBox="1">
            <a:spLocks/>
          </p:cNvSpPr>
          <p:nvPr/>
        </p:nvSpPr>
        <p:spPr>
          <a:xfrm>
            <a:off x="838200" y="332656"/>
            <a:ext cx="10515600" cy="615603"/>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Restorative Approach</a:t>
            </a:r>
            <a:endParaRPr lang="en-GB" sz="3600" b="1" dirty="0">
              <a:solidFill>
                <a:schemeClr val="bg1"/>
              </a:solidFill>
              <a:latin typeface="+mn-lt"/>
            </a:endParaRPr>
          </a:p>
        </p:txBody>
      </p:sp>
    </p:spTree>
    <p:extLst>
      <p:ext uri="{BB962C8B-B14F-4D97-AF65-F5344CB8AC3E}">
        <p14:creationId xmlns:p14="http://schemas.microsoft.com/office/powerpoint/2010/main" val="3359839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15352"/>
            <a:ext cx="10657184" cy="646331"/>
          </a:xfrm>
          <a:prstGeom prst="rect">
            <a:avLst/>
          </a:prstGeom>
          <a:solidFill>
            <a:srgbClr val="002060"/>
          </a:solidFill>
        </p:spPr>
        <p:txBody>
          <a:bodyPr wrap="square" rtlCol="0">
            <a:spAutoFit/>
          </a:bodyPr>
          <a:lstStyle/>
          <a:p>
            <a:pPr algn="ctr"/>
            <a:r>
              <a:rPr lang="en-GB" sz="3600" b="1" dirty="0">
                <a:solidFill>
                  <a:schemeClr val="bg1"/>
                </a:solidFill>
              </a:rPr>
              <a:t>Restorative Approach</a:t>
            </a:r>
          </a:p>
        </p:txBody>
      </p:sp>
      <p:sp>
        <p:nvSpPr>
          <p:cNvPr id="2" name="Scroll: Horizontal 1">
            <a:extLst>
              <a:ext uri="{FF2B5EF4-FFF2-40B4-BE49-F238E27FC236}">
                <a16:creationId xmlns:a16="http://schemas.microsoft.com/office/drawing/2014/main" id="{C459FFA0-45DB-4BBA-B2B8-474BBD5530DB}"/>
              </a:ext>
            </a:extLst>
          </p:cNvPr>
          <p:cNvSpPr/>
          <p:nvPr/>
        </p:nvSpPr>
        <p:spPr>
          <a:xfrm>
            <a:off x="1487488" y="1196752"/>
            <a:ext cx="9001000" cy="4104456"/>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solidFill>
                  <a:schemeClr val="tx1"/>
                </a:solidFill>
              </a:rPr>
              <a:t>“Restorative Processes bring those harmed by crime or conflict &amp; those responsible for the harm into communication, enabling everyone affected by a particular incident to play a part in repairing the harm &amp; finding a positive way forward”</a:t>
            </a:r>
          </a:p>
          <a:p>
            <a:pPr algn="ctr"/>
            <a:endParaRPr lang="en-GB" sz="2400" dirty="0"/>
          </a:p>
          <a:p>
            <a:pPr algn="ctr"/>
            <a:r>
              <a:rPr lang="en-GB" sz="2000" dirty="0">
                <a:solidFill>
                  <a:schemeClr val="tx1"/>
                </a:solidFill>
              </a:rPr>
              <a:t>Restorative Justice Council</a:t>
            </a:r>
          </a:p>
        </p:txBody>
      </p:sp>
    </p:spTree>
    <p:extLst>
      <p:ext uri="{BB962C8B-B14F-4D97-AF65-F5344CB8AC3E}">
        <p14:creationId xmlns:p14="http://schemas.microsoft.com/office/powerpoint/2010/main" val="1028477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1384" y="215352"/>
            <a:ext cx="11161240" cy="646331"/>
          </a:xfrm>
          <a:prstGeom prst="rect">
            <a:avLst/>
          </a:prstGeom>
          <a:solidFill>
            <a:srgbClr val="002060"/>
          </a:solidFill>
        </p:spPr>
        <p:txBody>
          <a:bodyPr wrap="square" rtlCol="0">
            <a:spAutoFit/>
          </a:bodyPr>
          <a:lstStyle/>
          <a:p>
            <a:pPr algn="ctr"/>
            <a:r>
              <a:rPr lang="en-GB" sz="3600" b="1" dirty="0">
                <a:solidFill>
                  <a:schemeClr val="bg1"/>
                </a:solidFill>
              </a:rPr>
              <a:t>Restorative Approach</a:t>
            </a:r>
          </a:p>
        </p:txBody>
      </p:sp>
      <p:sp>
        <p:nvSpPr>
          <p:cNvPr id="2" name="Scroll: Horizontal 1">
            <a:extLst>
              <a:ext uri="{FF2B5EF4-FFF2-40B4-BE49-F238E27FC236}">
                <a16:creationId xmlns:a16="http://schemas.microsoft.com/office/drawing/2014/main" id="{97020ADB-631E-467F-BCB4-CFEA3938703B}"/>
              </a:ext>
            </a:extLst>
          </p:cNvPr>
          <p:cNvSpPr/>
          <p:nvPr/>
        </p:nvSpPr>
        <p:spPr>
          <a:xfrm>
            <a:off x="1559496" y="1124744"/>
            <a:ext cx="9577064" cy="3888432"/>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Restorative Approach is not  the absolute answer for removing all ills, resolving all conflict or repairing all harm. It is not a naïve alternative to punitive sanctions or an idealistic response to offending. It is not an easy option for the offender</a:t>
            </a:r>
          </a:p>
        </p:txBody>
      </p:sp>
    </p:spTree>
    <p:extLst>
      <p:ext uri="{BB962C8B-B14F-4D97-AF65-F5344CB8AC3E}">
        <p14:creationId xmlns:p14="http://schemas.microsoft.com/office/powerpoint/2010/main" val="2242907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15352"/>
            <a:ext cx="10945216" cy="646331"/>
          </a:xfrm>
          <a:prstGeom prst="rect">
            <a:avLst/>
          </a:prstGeom>
          <a:solidFill>
            <a:srgbClr val="002060"/>
          </a:solidFill>
        </p:spPr>
        <p:txBody>
          <a:bodyPr wrap="square" rtlCol="0">
            <a:spAutoFit/>
          </a:bodyPr>
          <a:lstStyle/>
          <a:p>
            <a:pPr algn="ctr"/>
            <a:r>
              <a:rPr lang="en-GB" sz="3600" b="1" dirty="0">
                <a:solidFill>
                  <a:schemeClr val="bg1"/>
                </a:solidFill>
              </a:rPr>
              <a:t>Restorative Approach</a:t>
            </a:r>
          </a:p>
        </p:txBody>
      </p:sp>
      <p:sp>
        <p:nvSpPr>
          <p:cNvPr id="2" name="Scroll: Horizontal 1">
            <a:extLst>
              <a:ext uri="{FF2B5EF4-FFF2-40B4-BE49-F238E27FC236}">
                <a16:creationId xmlns:a16="http://schemas.microsoft.com/office/drawing/2014/main" id="{537604F7-059B-406C-B823-04E123E928F1}"/>
              </a:ext>
            </a:extLst>
          </p:cNvPr>
          <p:cNvSpPr/>
          <p:nvPr/>
        </p:nvSpPr>
        <p:spPr>
          <a:xfrm>
            <a:off x="1271464" y="1124744"/>
            <a:ext cx="9433048" cy="4104456"/>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i="1" dirty="0">
                <a:solidFill>
                  <a:schemeClr val="tx1"/>
                </a:solidFill>
              </a:rPr>
              <a:t>‘Restorative Justice is a process whereby parties with a stake in a specific offence resolve collectively with how to deal with the aftermath of the offence &amp; its implications for the future’</a:t>
            </a:r>
          </a:p>
          <a:p>
            <a:pPr algn="ctr"/>
            <a:endParaRPr lang="en-GB" sz="2400" dirty="0"/>
          </a:p>
          <a:p>
            <a:pPr algn="ctr"/>
            <a:r>
              <a:rPr lang="en-GB" sz="2000" dirty="0">
                <a:solidFill>
                  <a:schemeClr val="tx1"/>
                </a:solidFill>
              </a:rPr>
              <a:t>Tony Marshall (Restorative Justice: an overview)</a:t>
            </a:r>
          </a:p>
        </p:txBody>
      </p:sp>
    </p:spTree>
    <p:extLst>
      <p:ext uri="{BB962C8B-B14F-4D97-AF65-F5344CB8AC3E}">
        <p14:creationId xmlns:p14="http://schemas.microsoft.com/office/powerpoint/2010/main" val="34000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fade">
                                      <p:cBhvr>
                                        <p:cTn id="13"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allAtOnce"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4" descr="Police_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7589" y="2054233"/>
            <a:ext cx="2968491" cy="2232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23392" y="215352"/>
            <a:ext cx="11017224" cy="646331"/>
          </a:xfrm>
          <a:prstGeom prst="rect">
            <a:avLst/>
          </a:prstGeom>
          <a:solidFill>
            <a:srgbClr val="002060"/>
          </a:solidFill>
        </p:spPr>
        <p:txBody>
          <a:bodyPr wrap="square" rtlCol="0">
            <a:spAutoFit/>
          </a:bodyPr>
          <a:lstStyle/>
          <a:p>
            <a:pPr algn="ctr"/>
            <a:r>
              <a:rPr lang="en-GB" sz="3600" b="1" dirty="0">
                <a:solidFill>
                  <a:schemeClr val="bg1"/>
                </a:solidFill>
              </a:rPr>
              <a:t>Restorative Approaches</a:t>
            </a:r>
          </a:p>
        </p:txBody>
      </p:sp>
      <p:graphicFrame>
        <p:nvGraphicFramePr>
          <p:cNvPr id="6" name="Diagram 5">
            <a:extLst>
              <a:ext uri="{FF2B5EF4-FFF2-40B4-BE49-F238E27FC236}">
                <a16:creationId xmlns:a16="http://schemas.microsoft.com/office/drawing/2014/main" id="{E5488A8B-C5D0-4A6D-8441-BE78EED94CC7}"/>
              </a:ext>
            </a:extLst>
          </p:cNvPr>
          <p:cNvGraphicFramePr/>
          <p:nvPr>
            <p:extLst>
              <p:ext uri="{D42A27DB-BD31-4B8C-83A1-F6EECF244321}">
                <p14:modId xmlns:p14="http://schemas.microsoft.com/office/powerpoint/2010/main" val="848024418"/>
              </p:ext>
            </p:extLst>
          </p:nvPr>
        </p:nvGraphicFramePr>
        <p:xfrm>
          <a:off x="911424" y="860380"/>
          <a:ext cx="7377461" cy="48262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27597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0CC80A37-5EAD-4D71-AA72-4E94D31A0C9E}"/>
                                            </p:graphicEl>
                                          </p:spTgt>
                                        </p:tgtEl>
                                        <p:attrNameLst>
                                          <p:attrName>style.visibility</p:attrName>
                                        </p:attrNameLst>
                                      </p:cBhvr>
                                      <p:to>
                                        <p:strVal val="visible"/>
                                      </p:to>
                                    </p:set>
                                    <p:animEffect transition="in" filter="fade">
                                      <p:cBhvr>
                                        <p:cTn id="7" dur="500"/>
                                        <p:tgtEl>
                                          <p:spTgt spid="6">
                                            <p:graphicEl>
                                              <a:dgm id="{0CC80A37-5EAD-4D71-AA72-4E94D31A0C9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75E51EB1-7848-4EC6-92FA-7CE34CD86A8B}"/>
                                            </p:graphicEl>
                                          </p:spTgt>
                                        </p:tgtEl>
                                        <p:attrNameLst>
                                          <p:attrName>style.visibility</p:attrName>
                                        </p:attrNameLst>
                                      </p:cBhvr>
                                      <p:to>
                                        <p:strVal val="visible"/>
                                      </p:to>
                                    </p:set>
                                    <p:animEffect transition="in" filter="fade">
                                      <p:cBhvr>
                                        <p:cTn id="12" dur="500"/>
                                        <p:tgtEl>
                                          <p:spTgt spid="6">
                                            <p:graphicEl>
                                              <a:dgm id="{75E51EB1-7848-4EC6-92FA-7CE34CD86A8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63B5CD74-BAE5-4D2A-B633-2D00810B9D96}"/>
                                            </p:graphicEl>
                                          </p:spTgt>
                                        </p:tgtEl>
                                        <p:attrNameLst>
                                          <p:attrName>style.visibility</p:attrName>
                                        </p:attrNameLst>
                                      </p:cBhvr>
                                      <p:to>
                                        <p:strVal val="visible"/>
                                      </p:to>
                                    </p:set>
                                    <p:animEffect transition="in" filter="fade">
                                      <p:cBhvr>
                                        <p:cTn id="17" dur="500"/>
                                        <p:tgtEl>
                                          <p:spTgt spid="6">
                                            <p:graphicEl>
                                              <a:dgm id="{63B5CD74-BAE5-4D2A-B633-2D00810B9D96}"/>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6">
                                            <p:graphicEl>
                                              <a:dgm id="{7074119A-84DF-45CE-8C1A-6AF703931150}"/>
                                            </p:graphicEl>
                                          </p:spTgt>
                                        </p:tgtEl>
                                        <p:attrNameLst>
                                          <p:attrName>style.visibility</p:attrName>
                                        </p:attrNameLst>
                                      </p:cBhvr>
                                      <p:to>
                                        <p:strVal val="visible"/>
                                      </p:to>
                                    </p:set>
                                    <p:animEffect transition="in" filter="fade">
                                      <p:cBhvr>
                                        <p:cTn id="20" dur="500"/>
                                        <p:tgtEl>
                                          <p:spTgt spid="6">
                                            <p:graphicEl>
                                              <a:dgm id="{7074119A-84DF-45CE-8C1A-6AF703931150}"/>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6">
                                            <p:graphicEl>
                                              <a:dgm id="{7ADF8A56-F1B3-4C89-BC48-2B51D2ABFCEE}"/>
                                            </p:graphicEl>
                                          </p:spTgt>
                                        </p:tgtEl>
                                        <p:attrNameLst>
                                          <p:attrName>style.visibility</p:attrName>
                                        </p:attrNameLst>
                                      </p:cBhvr>
                                      <p:to>
                                        <p:strVal val="visible"/>
                                      </p:to>
                                    </p:set>
                                    <p:animEffect transition="in" filter="fade">
                                      <p:cBhvr>
                                        <p:cTn id="25" dur="500"/>
                                        <p:tgtEl>
                                          <p:spTgt spid="6">
                                            <p:graphicEl>
                                              <a:dgm id="{7ADF8A56-F1B3-4C89-BC48-2B51D2ABFCEE}"/>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14AAA457-108D-4FB5-B80B-6778A9AC1D47}"/>
                                            </p:graphicEl>
                                          </p:spTgt>
                                        </p:tgtEl>
                                        <p:attrNameLst>
                                          <p:attrName>style.visibility</p:attrName>
                                        </p:attrNameLst>
                                      </p:cBhvr>
                                      <p:to>
                                        <p:strVal val="visible"/>
                                      </p:to>
                                    </p:set>
                                    <p:animEffect transition="in" filter="fade">
                                      <p:cBhvr>
                                        <p:cTn id="30" dur="500"/>
                                        <p:tgtEl>
                                          <p:spTgt spid="6">
                                            <p:graphicEl>
                                              <a:dgm id="{14AAA457-108D-4FB5-B80B-6778A9AC1D47}"/>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4A32BD0B-A48F-45CD-A73C-5804517EE958}"/>
                                            </p:graphicEl>
                                          </p:spTgt>
                                        </p:tgtEl>
                                        <p:attrNameLst>
                                          <p:attrName>style.visibility</p:attrName>
                                        </p:attrNameLst>
                                      </p:cBhvr>
                                      <p:to>
                                        <p:strVal val="visible"/>
                                      </p:to>
                                    </p:set>
                                    <p:animEffect transition="in" filter="fade">
                                      <p:cBhvr>
                                        <p:cTn id="33" dur="500"/>
                                        <p:tgtEl>
                                          <p:spTgt spid="6">
                                            <p:graphicEl>
                                              <a:dgm id="{4A32BD0B-A48F-45CD-A73C-5804517EE958}"/>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6">
                                            <p:graphicEl>
                                              <a:dgm id="{846F279B-FE55-433B-B1FE-1D1340FFEDC7}"/>
                                            </p:graphicEl>
                                          </p:spTgt>
                                        </p:tgtEl>
                                        <p:attrNameLst>
                                          <p:attrName>style.visibility</p:attrName>
                                        </p:attrNameLst>
                                      </p:cBhvr>
                                      <p:to>
                                        <p:strVal val="visible"/>
                                      </p:to>
                                    </p:set>
                                    <p:animEffect transition="in" filter="fade">
                                      <p:cBhvr>
                                        <p:cTn id="38" dur="500"/>
                                        <p:tgtEl>
                                          <p:spTgt spid="6">
                                            <p:graphicEl>
                                              <a:dgm id="{846F279B-FE55-433B-B1FE-1D1340FFEDC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1384" y="215352"/>
            <a:ext cx="11161240" cy="646331"/>
          </a:xfrm>
          <a:prstGeom prst="rect">
            <a:avLst/>
          </a:prstGeom>
          <a:solidFill>
            <a:srgbClr val="002060"/>
          </a:solidFill>
        </p:spPr>
        <p:txBody>
          <a:bodyPr wrap="square" rtlCol="0">
            <a:spAutoFit/>
          </a:bodyPr>
          <a:lstStyle/>
          <a:p>
            <a:pPr algn="ctr"/>
            <a:r>
              <a:rPr lang="en-GB" sz="3600" b="1" dirty="0">
                <a:solidFill>
                  <a:schemeClr val="bg1"/>
                </a:solidFill>
              </a:rPr>
              <a:t>A Brief History of Restorative Approach</a:t>
            </a:r>
          </a:p>
        </p:txBody>
      </p:sp>
      <p:graphicFrame>
        <p:nvGraphicFramePr>
          <p:cNvPr id="2" name="Diagram 1">
            <a:extLst>
              <a:ext uri="{FF2B5EF4-FFF2-40B4-BE49-F238E27FC236}">
                <a16:creationId xmlns:a16="http://schemas.microsoft.com/office/drawing/2014/main" id="{37D0D204-5F85-44B7-850E-F16B0ED728CF}"/>
              </a:ext>
            </a:extLst>
          </p:cNvPr>
          <p:cNvGraphicFramePr/>
          <p:nvPr>
            <p:extLst>
              <p:ext uri="{D42A27DB-BD31-4B8C-83A1-F6EECF244321}">
                <p14:modId xmlns:p14="http://schemas.microsoft.com/office/powerpoint/2010/main" val="3603187777"/>
              </p:ext>
            </p:extLst>
          </p:nvPr>
        </p:nvGraphicFramePr>
        <p:xfrm>
          <a:off x="1055440" y="861683"/>
          <a:ext cx="10112672" cy="4995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2331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968F97-AE6B-4EF7-9DC6-847784DA22E9}"/>
                                            </p:graphicEl>
                                          </p:spTgt>
                                        </p:tgtEl>
                                        <p:attrNameLst>
                                          <p:attrName>style.visibility</p:attrName>
                                        </p:attrNameLst>
                                      </p:cBhvr>
                                      <p:to>
                                        <p:strVal val="visible"/>
                                      </p:to>
                                    </p:set>
                                    <p:animEffect transition="in" filter="fade">
                                      <p:cBhvr>
                                        <p:cTn id="7" dur="500"/>
                                        <p:tgtEl>
                                          <p:spTgt spid="2">
                                            <p:graphicEl>
                                              <a:dgm id="{65968F97-AE6B-4EF7-9DC6-847784DA22E9}"/>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091C0033-0B0D-443A-9D22-DA092716784E}"/>
                                            </p:graphicEl>
                                          </p:spTgt>
                                        </p:tgtEl>
                                        <p:attrNameLst>
                                          <p:attrName>style.visibility</p:attrName>
                                        </p:attrNameLst>
                                      </p:cBhvr>
                                      <p:to>
                                        <p:strVal val="visible"/>
                                      </p:to>
                                    </p:set>
                                    <p:animEffect transition="in" filter="fade">
                                      <p:cBhvr>
                                        <p:cTn id="10" dur="500"/>
                                        <p:tgtEl>
                                          <p:spTgt spid="2">
                                            <p:graphicEl>
                                              <a:dgm id="{091C0033-0B0D-443A-9D22-DA092716784E}"/>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graphicEl>
                                              <a:dgm id="{64D6D694-2620-4960-957F-14B5978B2BC8}"/>
                                            </p:graphicEl>
                                          </p:spTgt>
                                        </p:tgtEl>
                                        <p:attrNameLst>
                                          <p:attrName>style.visibility</p:attrName>
                                        </p:attrNameLst>
                                      </p:cBhvr>
                                      <p:to>
                                        <p:strVal val="visible"/>
                                      </p:to>
                                    </p:set>
                                    <p:animEffect transition="in" filter="fade">
                                      <p:cBhvr>
                                        <p:cTn id="13" dur="500"/>
                                        <p:tgtEl>
                                          <p:spTgt spid="2">
                                            <p:graphicEl>
                                              <a:dgm id="{64D6D694-2620-4960-957F-14B5978B2BC8}"/>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
                                            <p:graphicEl>
                                              <a:dgm id="{F71FD748-E4B2-47A2-9C01-002B72D7A316}"/>
                                            </p:graphicEl>
                                          </p:spTgt>
                                        </p:tgtEl>
                                        <p:attrNameLst>
                                          <p:attrName>style.visibility</p:attrName>
                                        </p:attrNameLst>
                                      </p:cBhvr>
                                      <p:to>
                                        <p:strVal val="visible"/>
                                      </p:to>
                                    </p:set>
                                    <p:animEffect transition="in" filter="fade">
                                      <p:cBhvr>
                                        <p:cTn id="16" dur="500"/>
                                        <p:tgtEl>
                                          <p:spTgt spid="2">
                                            <p:graphicEl>
                                              <a:dgm id="{F71FD748-E4B2-47A2-9C01-002B72D7A316}"/>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3EE6E9D5-316D-4A7B-AA14-AC694AF4BE6D}"/>
                                            </p:graphicEl>
                                          </p:spTgt>
                                        </p:tgtEl>
                                        <p:attrNameLst>
                                          <p:attrName>style.visibility</p:attrName>
                                        </p:attrNameLst>
                                      </p:cBhvr>
                                      <p:to>
                                        <p:strVal val="visible"/>
                                      </p:to>
                                    </p:set>
                                    <p:animEffect transition="in" filter="fade">
                                      <p:cBhvr>
                                        <p:cTn id="19" dur="500"/>
                                        <p:tgtEl>
                                          <p:spTgt spid="2">
                                            <p:graphicEl>
                                              <a:dgm id="{3EE6E9D5-316D-4A7B-AA14-AC694AF4BE6D}"/>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
                                            <p:graphicEl>
                                              <a:dgm id="{061B452B-6066-479A-B674-5A6736AF622E}"/>
                                            </p:graphicEl>
                                          </p:spTgt>
                                        </p:tgtEl>
                                        <p:attrNameLst>
                                          <p:attrName>style.visibility</p:attrName>
                                        </p:attrNameLst>
                                      </p:cBhvr>
                                      <p:to>
                                        <p:strVal val="visible"/>
                                      </p:to>
                                    </p:set>
                                    <p:animEffect transition="in" filter="fade">
                                      <p:cBhvr>
                                        <p:cTn id="22" dur="500"/>
                                        <p:tgtEl>
                                          <p:spTgt spid="2">
                                            <p:graphicEl>
                                              <a:dgm id="{061B452B-6066-479A-B674-5A6736AF622E}"/>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
                                            <p:graphicEl>
                                              <a:dgm id="{B524FF77-1683-44DB-881C-A6DEB8A04353}"/>
                                            </p:graphicEl>
                                          </p:spTgt>
                                        </p:tgtEl>
                                        <p:attrNameLst>
                                          <p:attrName>style.visibility</p:attrName>
                                        </p:attrNameLst>
                                      </p:cBhvr>
                                      <p:to>
                                        <p:strVal val="visible"/>
                                      </p:to>
                                    </p:set>
                                    <p:animEffect transition="in" filter="fade">
                                      <p:cBhvr>
                                        <p:cTn id="25" dur="500"/>
                                        <p:tgtEl>
                                          <p:spTgt spid="2">
                                            <p:graphicEl>
                                              <a:dgm id="{B524FF77-1683-44DB-881C-A6DEB8A0435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A2D27D2A-81DE-4E49-AEA1-63FFC575F9E4}"/>
                                            </p:graphicEl>
                                          </p:spTgt>
                                        </p:tgtEl>
                                        <p:attrNameLst>
                                          <p:attrName>style.visibility</p:attrName>
                                        </p:attrNameLst>
                                      </p:cBhvr>
                                      <p:to>
                                        <p:strVal val="visible"/>
                                      </p:to>
                                    </p:set>
                                    <p:animEffect transition="in" filter="fade">
                                      <p:cBhvr>
                                        <p:cTn id="28" dur="500"/>
                                        <p:tgtEl>
                                          <p:spTgt spid="2">
                                            <p:graphicEl>
                                              <a:dgm id="{A2D27D2A-81DE-4E49-AEA1-63FFC575F9E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92681C97-8475-4B90-89BB-C81E254108B4}"/>
                                            </p:graphicEl>
                                          </p:spTgt>
                                        </p:tgtEl>
                                        <p:attrNameLst>
                                          <p:attrName>style.visibility</p:attrName>
                                        </p:attrNameLst>
                                      </p:cBhvr>
                                      <p:to>
                                        <p:strVal val="visible"/>
                                      </p:to>
                                    </p:set>
                                    <p:animEffect transition="in" filter="fade">
                                      <p:cBhvr>
                                        <p:cTn id="31" dur="500"/>
                                        <p:tgtEl>
                                          <p:spTgt spid="2">
                                            <p:graphicEl>
                                              <a:dgm id="{92681C97-8475-4B90-89BB-C81E254108B4}"/>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
                                            <p:graphicEl>
                                              <a:dgm id="{4B43B58C-62D4-4795-9DE9-E521CFE2FEAB}"/>
                                            </p:graphicEl>
                                          </p:spTgt>
                                        </p:tgtEl>
                                        <p:attrNameLst>
                                          <p:attrName>style.visibility</p:attrName>
                                        </p:attrNameLst>
                                      </p:cBhvr>
                                      <p:to>
                                        <p:strVal val="visible"/>
                                      </p:to>
                                    </p:set>
                                    <p:animEffect transition="in" filter="fade">
                                      <p:cBhvr>
                                        <p:cTn id="34" dur="500"/>
                                        <p:tgtEl>
                                          <p:spTgt spid="2">
                                            <p:graphicEl>
                                              <a:dgm id="{4B43B58C-62D4-4795-9DE9-E521CFE2FEAB}"/>
                                            </p:graphic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
                                            <p:graphicEl>
                                              <a:dgm id="{2C1B8279-6F21-44B3-BEA1-CFF9547B3BFF}"/>
                                            </p:graphicEl>
                                          </p:spTgt>
                                        </p:tgtEl>
                                        <p:attrNameLst>
                                          <p:attrName>style.visibility</p:attrName>
                                        </p:attrNameLst>
                                      </p:cBhvr>
                                      <p:to>
                                        <p:strVal val="visible"/>
                                      </p:to>
                                    </p:set>
                                    <p:animEffect transition="in" filter="fade">
                                      <p:cBhvr>
                                        <p:cTn id="37" dur="500"/>
                                        <p:tgtEl>
                                          <p:spTgt spid="2">
                                            <p:graphicEl>
                                              <a:dgm id="{2C1B8279-6F21-44B3-BEA1-CFF9547B3BF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p:cNvSpPr txBox="1">
            <a:spLocks/>
          </p:cNvSpPr>
          <p:nvPr/>
        </p:nvSpPr>
        <p:spPr>
          <a:xfrm>
            <a:off x="1847528" y="4725144"/>
            <a:ext cx="8784976" cy="950382"/>
          </a:xfrm>
          <a:prstGeom prst="rect">
            <a:avLst/>
          </a:prstGeom>
          <a:solidFill>
            <a:schemeClr val="bg2">
              <a:lumMod val="90000"/>
            </a:schemeClr>
          </a:solidFill>
          <a:ln>
            <a:solidFill>
              <a:schemeClr val="tx1"/>
            </a:solidFill>
          </a:ln>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US" altLang="en-US" sz="1800" dirty="0">
              <a:solidFill>
                <a:sysClr val="windowText" lastClr="000000"/>
              </a:solidFill>
              <a:latin typeface="Calibri"/>
            </a:endParaRPr>
          </a:p>
          <a:p>
            <a:pPr marL="0" indent="0" algn="ctr">
              <a:buNone/>
              <a:defRPr/>
            </a:pPr>
            <a:r>
              <a:rPr lang="en-US" altLang="en-US" sz="2000" dirty="0">
                <a:solidFill>
                  <a:sysClr val="windowText" lastClr="000000"/>
                </a:solidFill>
                <a:latin typeface="Calibri"/>
              </a:rPr>
              <a:t>The key thing being that the activity must involve the victim i.e. A victim awareness </a:t>
            </a:r>
            <a:r>
              <a:rPr lang="en-US" altLang="en-US" sz="2000" dirty="0" err="1">
                <a:solidFill>
                  <a:sysClr val="windowText" lastClr="000000"/>
                </a:solidFill>
                <a:latin typeface="Calibri"/>
              </a:rPr>
              <a:t>programme</a:t>
            </a:r>
            <a:r>
              <a:rPr lang="en-US" altLang="en-US" sz="2000" dirty="0">
                <a:solidFill>
                  <a:sysClr val="windowText" lastClr="000000"/>
                </a:solidFill>
                <a:latin typeface="Calibri"/>
              </a:rPr>
              <a:t> would not count as a restorative activity!!</a:t>
            </a:r>
          </a:p>
        </p:txBody>
      </p:sp>
      <p:sp>
        <p:nvSpPr>
          <p:cNvPr id="4" name="Title 3">
            <a:extLst>
              <a:ext uri="{FF2B5EF4-FFF2-40B4-BE49-F238E27FC236}">
                <a16:creationId xmlns:a16="http://schemas.microsoft.com/office/drawing/2014/main" id="{CFBCD25E-10B0-4593-8DCA-D96903C26CF6}"/>
              </a:ext>
            </a:extLst>
          </p:cNvPr>
          <p:cNvSpPr>
            <a:spLocks noGrp="1"/>
          </p:cNvSpPr>
          <p:nvPr>
            <p:ph type="title"/>
          </p:nvPr>
        </p:nvSpPr>
        <p:spPr>
          <a:xfrm>
            <a:off x="825551" y="206831"/>
            <a:ext cx="10515600" cy="615603"/>
          </a:xfrm>
          <a:solidFill>
            <a:srgbClr val="002060"/>
          </a:solidFill>
        </p:spPr>
        <p:txBody>
          <a:bodyPr>
            <a:normAutofit/>
          </a:bodyPr>
          <a:lstStyle/>
          <a:p>
            <a:pPr algn="ctr"/>
            <a:r>
              <a:rPr lang="en-GB" sz="3200" b="1" dirty="0">
                <a:solidFill>
                  <a:schemeClr val="bg1"/>
                </a:solidFill>
                <a:latin typeface="+mn-lt"/>
              </a:rPr>
              <a:t>S15 Offender Rehabilitation Act 2014 (ORA 2014)</a:t>
            </a:r>
          </a:p>
        </p:txBody>
      </p:sp>
      <p:graphicFrame>
        <p:nvGraphicFramePr>
          <p:cNvPr id="5" name="Diagram 4">
            <a:extLst>
              <a:ext uri="{FF2B5EF4-FFF2-40B4-BE49-F238E27FC236}">
                <a16:creationId xmlns:a16="http://schemas.microsoft.com/office/drawing/2014/main" id="{C0DA5819-5101-496F-9998-D54BF7E054A8}"/>
              </a:ext>
            </a:extLst>
          </p:cNvPr>
          <p:cNvGraphicFramePr/>
          <p:nvPr>
            <p:extLst>
              <p:ext uri="{D42A27DB-BD31-4B8C-83A1-F6EECF244321}">
                <p14:modId xmlns:p14="http://schemas.microsoft.com/office/powerpoint/2010/main" val="1502930442"/>
              </p:ext>
            </p:extLst>
          </p:nvPr>
        </p:nvGraphicFramePr>
        <p:xfrm>
          <a:off x="934171" y="980728"/>
          <a:ext cx="10298360" cy="34563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9934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BF0296B-BCB1-4DC1-B7E5-FABBD0F0BAA7}"/>
                                            </p:graphicEl>
                                          </p:spTgt>
                                        </p:tgtEl>
                                        <p:attrNameLst>
                                          <p:attrName>style.visibility</p:attrName>
                                        </p:attrNameLst>
                                      </p:cBhvr>
                                      <p:to>
                                        <p:strVal val="visible"/>
                                      </p:to>
                                    </p:set>
                                    <p:animEffect transition="in" filter="fade">
                                      <p:cBhvr>
                                        <p:cTn id="7" dur="500"/>
                                        <p:tgtEl>
                                          <p:spTgt spid="5">
                                            <p:graphicEl>
                                              <a:dgm id="{0BF0296B-BCB1-4DC1-B7E5-FABBD0F0BAA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C3682EF4-72AE-4F06-A277-4158FA4ED523}"/>
                                            </p:graphicEl>
                                          </p:spTgt>
                                        </p:tgtEl>
                                        <p:attrNameLst>
                                          <p:attrName>style.visibility</p:attrName>
                                        </p:attrNameLst>
                                      </p:cBhvr>
                                      <p:to>
                                        <p:strVal val="visible"/>
                                      </p:to>
                                    </p:set>
                                    <p:animEffect transition="in" filter="fade">
                                      <p:cBhvr>
                                        <p:cTn id="10" dur="500"/>
                                        <p:tgtEl>
                                          <p:spTgt spid="5">
                                            <p:graphicEl>
                                              <a:dgm id="{C3682EF4-72AE-4F06-A277-4158FA4ED523}"/>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01ECA6FF-6D17-4BD8-A98B-08C0E5E24E85}"/>
                                            </p:graphicEl>
                                          </p:spTgt>
                                        </p:tgtEl>
                                        <p:attrNameLst>
                                          <p:attrName>style.visibility</p:attrName>
                                        </p:attrNameLst>
                                      </p:cBhvr>
                                      <p:to>
                                        <p:strVal val="visible"/>
                                      </p:to>
                                    </p:set>
                                    <p:animEffect transition="in" filter="fade">
                                      <p:cBhvr>
                                        <p:cTn id="15" dur="500"/>
                                        <p:tgtEl>
                                          <p:spTgt spid="5">
                                            <p:graphicEl>
                                              <a:dgm id="{01ECA6FF-6D17-4BD8-A98B-08C0E5E24E8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E67838BD-B378-4688-970C-CBC48F134026}"/>
                                            </p:graphicEl>
                                          </p:spTgt>
                                        </p:tgtEl>
                                        <p:attrNameLst>
                                          <p:attrName>style.visibility</p:attrName>
                                        </p:attrNameLst>
                                      </p:cBhvr>
                                      <p:to>
                                        <p:strVal val="visible"/>
                                      </p:to>
                                    </p:set>
                                    <p:animEffect transition="in" filter="fade">
                                      <p:cBhvr>
                                        <p:cTn id="20" dur="500"/>
                                        <p:tgtEl>
                                          <p:spTgt spid="5">
                                            <p:graphicEl>
                                              <a:dgm id="{E67838BD-B378-4688-970C-CBC48F13402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967CF7A5-C7A5-4246-8FB3-6DA2FA7F676A}"/>
                                            </p:graphicEl>
                                          </p:spTgt>
                                        </p:tgtEl>
                                        <p:attrNameLst>
                                          <p:attrName>style.visibility</p:attrName>
                                        </p:attrNameLst>
                                      </p:cBhvr>
                                      <p:to>
                                        <p:strVal val="visible"/>
                                      </p:to>
                                    </p:set>
                                    <p:animEffect transition="in" filter="fade">
                                      <p:cBhvr>
                                        <p:cTn id="25" dur="500"/>
                                        <p:tgtEl>
                                          <p:spTgt spid="5">
                                            <p:graphicEl>
                                              <a:dgm id="{967CF7A5-C7A5-4246-8FB3-6DA2FA7F676A}"/>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bg/>
                                          </p:spTgt>
                                        </p:tgtEl>
                                        <p:attrNameLst>
                                          <p:attrName>style.visibility</p:attrName>
                                        </p:attrNameLst>
                                      </p:cBhvr>
                                      <p:to>
                                        <p:strVal val="visible"/>
                                      </p:to>
                                    </p:set>
                                    <p:animEffect transition="in" filter="fade">
                                      <p:cBhvr>
                                        <p:cTn id="30" dur="500"/>
                                        <p:tgtEl>
                                          <p:spTgt spid="3">
                                            <p:bg/>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fade">
                                      <p:cBhvr>
                                        <p:cTn id="33"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animBg="1"/>
      <p:bldGraphic spid="5"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23593" y="548680"/>
            <a:ext cx="7310845" cy="5125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4875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47728" y="1547996"/>
            <a:ext cx="4501403" cy="37620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303912" y="1876309"/>
            <a:ext cx="3105002" cy="310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itle 3">
            <a:extLst>
              <a:ext uri="{FF2B5EF4-FFF2-40B4-BE49-F238E27FC236}">
                <a16:creationId xmlns:a16="http://schemas.microsoft.com/office/drawing/2014/main" id="{7E9009B0-C2B6-4814-BAB2-567DF85E5C31}"/>
              </a:ext>
            </a:extLst>
          </p:cNvPr>
          <p:cNvSpPr>
            <a:spLocks noGrp="1"/>
          </p:cNvSpPr>
          <p:nvPr>
            <p:ph type="title"/>
          </p:nvPr>
        </p:nvSpPr>
        <p:spPr>
          <a:xfrm>
            <a:off x="838200" y="365125"/>
            <a:ext cx="10515600" cy="543595"/>
          </a:xfrm>
          <a:solidFill>
            <a:srgbClr val="002060"/>
          </a:solidFill>
        </p:spPr>
        <p:txBody>
          <a:bodyPr>
            <a:normAutofit/>
          </a:bodyPr>
          <a:lstStyle/>
          <a:p>
            <a:pPr algn="ctr"/>
            <a:r>
              <a:rPr lang="en-GB" sz="3200" b="1" dirty="0">
                <a:solidFill>
                  <a:schemeClr val="bg1"/>
                </a:solidFill>
                <a:latin typeface="+mn-lt"/>
              </a:rPr>
              <a:t>Restorative Approach</a:t>
            </a:r>
          </a:p>
        </p:txBody>
      </p:sp>
    </p:spTree>
    <p:extLst>
      <p:ext uri="{BB962C8B-B14F-4D97-AF65-F5344CB8AC3E}">
        <p14:creationId xmlns:p14="http://schemas.microsoft.com/office/powerpoint/2010/main" val="3119472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p:cNvSpPr>
            <a:spLocks noChangeAspect="1" noEditPoints="1" noChangeArrowheads="1"/>
          </p:cNvSpPr>
          <p:nvPr/>
        </p:nvSpPr>
        <p:spPr bwMode="auto">
          <a:xfrm>
            <a:off x="3992169" y="2072481"/>
            <a:ext cx="4230710" cy="210185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bg2">
              <a:lumMod val="90000"/>
            </a:schemeClr>
          </a:solidFill>
          <a:ln w="9525" algn="ctr">
            <a:solidFill>
              <a:schemeClr val="tx1"/>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dirty="0">
                <a:latin typeface="+mn-lt"/>
              </a:rPr>
              <a:t>As a Victim:</a:t>
            </a:r>
          </a:p>
          <a:p>
            <a:pPr algn="ctr">
              <a:spcBef>
                <a:spcPct val="0"/>
              </a:spcBef>
              <a:buFontTx/>
              <a:buNone/>
            </a:pPr>
            <a:r>
              <a:rPr lang="en-GB" altLang="en-US" sz="2000" dirty="0">
                <a:latin typeface="+mn-lt"/>
              </a:rPr>
              <a:t>What do you need when someone does something that harms you?</a:t>
            </a:r>
            <a:endParaRPr lang="en-GB" altLang="en-US" sz="1800" dirty="0">
              <a:latin typeface="+mn-lt"/>
            </a:endParaRPr>
          </a:p>
        </p:txBody>
      </p:sp>
      <p:sp>
        <p:nvSpPr>
          <p:cNvPr id="3" name="Cloud"/>
          <p:cNvSpPr>
            <a:spLocks noChangeAspect="1" noEditPoints="1" noChangeArrowheads="1"/>
          </p:cNvSpPr>
          <p:nvPr/>
        </p:nvSpPr>
        <p:spPr bwMode="auto">
          <a:xfrm>
            <a:off x="5065713" y="824053"/>
            <a:ext cx="22431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accent1">
              <a:lumMod val="20000"/>
              <a:lumOff val="8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Put right the damage</a:t>
            </a:r>
          </a:p>
        </p:txBody>
      </p:sp>
      <p:sp>
        <p:nvSpPr>
          <p:cNvPr id="4" name="Cloud"/>
          <p:cNvSpPr>
            <a:spLocks noChangeAspect="1" noEditPoints="1" noChangeArrowheads="1"/>
          </p:cNvSpPr>
          <p:nvPr/>
        </p:nvSpPr>
        <p:spPr bwMode="auto">
          <a:xfrm>
            <a:off x="7886700" y="1149351"/>
            <a:ext cx="2243138"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accent1">
              <a:lumMod val="40000"/>
              <a:lumOff val="6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Explanation</a:t>
            </a:r>
          </a:p>
        </p:txBody>
      </p:sp>
      <p:sp>
        <p:nvSpPr>
          <p:cNvPr id="5" name="Cloud"/>
          <p:cNvSpPr>
            <a:spLocks noChangeAspect="1" noEditPoints="1" noChangeArrowheads="1"/>
          </p:cNvSpPr>
          <p:nvPr/>
        </p:nvSpPr>
        <p:spPr bwMode="auto">
          <a:xfrm>
            <a:off x="8314499" y="2687779"/>
            <a:ext cx="22431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accent1">
              <a:lumMod val="60000"/>
              <a:lumOff val="4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An apology</a:t>
            </a:r>
          </a:p>
        </p:txBody>
      </p:sp>
      <p:sp>
        <p:nvSpPr>
          <p:cNvPr id="6" name="Cloud"/>
          <p:cNvSpPr>
            <a:spLocks noChangeAspect="1" noEditPoints="1" noChangeArrowheads="1"/>
          </p:cNvSpPr>
          <p:nvPr/>
        </p:nvSpPr>
        <p:spPr bwMode="auto">
          <a:xfrm>
            <a:off x="7308850" y="4268788"/>
            <a:ext cx="3030538" cy="102711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tx2">
              <a:lumMod val="40000"/>
              <a:lumOff val="6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Tell them who has been affected</a:t>
            </a:r>
          </a:p>
        </p:txBody>
      </p:sp>
      <p:sp>
        <p:nvSpPr>
          <p:cNvPr id="7" name="Cloud"/>
          <p:cNvSpPr>
            <a:spLocks noChangeAspect="1" noEditPoints="1" noChangeArrowheads="1"/>
          </p:cNvSpPr>
          <p:nvPr/>
        </p:nvSpPr>
        <p:spPr bwMode="auto">
          <a:xfrm>
            <a:off x="4829175" y="4881564"/>
            <a:ext cx="2243138"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tx2">
              <a:lumMod val="60000"/>
              <a:lumOff val="4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Ask ‘Why?’</a:t>
            </a:r>
          </a:p>
        </p:txBody>
      </p:sp>
      <p:sp>
        <p:nvSpPr>
          <p:cNvPr id="8" name="Cloud"/>
          <p:cNvSpPr>
            <a:spLocks noChangeAspect="1" noEditPoints="1" noChangeArrowheads="1"/>
          </p:cNvSpPr>
          <p:nvPr/>
        </p:nvSpPr>
        <p:spPr bwMode="auto">
          <a:xfrm>
            <a:off x="1744663" y="4268788"/>
            <a:ext cx="3084512" cy="1027112"/>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bg1">
              <a:lumMod val="65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Tell them how I’ve been affected</a:t>
            </a:r>
          </a:p>
        </p:txBody>
      </p:sp>
      <p:sp>
        <p:nvSpPr>
          <p:cNvPr id="9" name="Cloud"/>
          <p:cNvSpPr>
            <a:spLocks noChangeAspect="1" noEditPoints="1" noChangeArrowheads="1"/>
          </p:cNvSpPr>
          <p:nvPr/>
        </p:nvSpPr>
        <p:spPr bwMode="auto">
          <a:xfrm>
            <a:off x="1744664" y="2767014"/>
            <a:ext cx="20907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bg1">
              <a:lumMod val="85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Tell them how I feel</a:t>
            </a:r>
          </a:p>
        </p:txBody>
      </p:sp>
      <p:sp>
        <p:nvSpPr>
          <p:cNvPr id="10" name="Cloud"/>
          <p:cNvSpPr>
            <a:spLocks noChangeAspect="1" noEditPoints="1" noChangeArrowheads="1"/>
          </p:cNvSpPr>
          <p:nvPr/>
        </p:nvSpPr>
        <p:spPr bwMode="auto">
          <a:xfrm>
            <a:off x="1744664" y="1149351"/>
            <a:ext cx="266858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bg1">
              <a:lumMod val="95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Understanding</a:t>
            </a:r>
          </a:p>
        </p:txBody>
      </p:sp>
      <p:sp>
        <p:nvSpPr>
          <p:cNvPr id="11" name="Title 10">
            <a:extLst>
              <a:ext uri="{FF2B5EF4-FFF2-40B4-BE49-F238E27FC236}">
                <a16:creationId xmlns:a16="http://schemas.microsoft.com/office/drawing/2014/main" id="{A112D13E-7E59-4A63-B85E-C04BE6D68A80}"/>
              </a:ext>
            </a:extLst>
          </p:cNvPr>
          <p:cNvSpPr>
            <a:spLocks noGrp="1"/>
          </p:cNvSpPr>
          <p:nvPr>
            <p:ph type="title"/>
          </p:nvPr>
        </p:nvSpPr>
        <p:spPr>
          <a:xfrm>
            <a:off x="838200" y="177744"/>
            <a:ext cx="10515600" cy="439934"/>
          </a:xfrm>
          <a:solidFill>
            <a:srgbClr val="002060"/>
          </a:solidFill>
        </p:spPr>
        <p:txBody>
          <a:bodyPr>
            <a:normAutofit fontScale="90000"/>
          </a:bodyPr>
          <a:lstStyle/>
          <a:p>
            <a:pPr algn="ctr"/>
            <a:r>
              <a:rPr lang="en-GB" sz="3200" b="1" dirty="0">
                <a:solidFill>
                  <a:schemeClr val="bg1"/>
                </a:solidFill>
                <a:latin typeface="+mn-lt"/>
              </a:rPr>
              <a:t>Restorative Approach</a:t>
            </a:r>
          </a:p>
        </p:txBody>
      </p:sp>
    </p:spTree>
    <p:extLst>
      <p:ext uri="{BB962C8B-B14F-4D97-AF65-F5344CB8AC3E}">
        <p14:creationId xmlns:p14="http://schemas.microsoft.com/office/powerpoint/2010/main" val="2745124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1+#ppt_w/2"/>
                                          </p:val>
                                        </p:tav>
                                        <p:tav tm="100000">
                                          <p:val>
                                            <p:strVal val="#ppt_x"/>
                                          </p:val>
                                        </p:tav>
                                      </p:tavLst>
                                    </p:anim>
                                    <p:anim calcmode="lin" valueType="num">
                                      <p:cBhvr additive="base">
                                        <p:cTn id="14"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0-#ppt_w/2"/>
                                          </p:val>
                                        </p:tav>
                                        <p:tav tm="100000">
                                          <p:val>
                                            <p:strVal val="#ppt_x"/>
                                          </p:val>
                                        </p:tav>
                                      </p:tavLst>
                                    </p:anim>
                                    <p:anim calcmode="lin" valueType="num">
                                      <p:cBhvr additive="base">
                                        <p:cTn id="4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0-#ppt_w/2"/>
                                          </p:val>
                                        </p:tav>
                                        <p:tav tm="100000">
                                          <p:val>
                                            <p:strVal val="#ppt_x"/>
                                          </p:val>
                                        </p:tav>
                                      </p:tavLst>
                                    </p:anim>
                                    <p:anim calcmode="lin" valueType="num">
                                      <p:cBhvr additive="base">
                                        <p:cTn id="50" dur="500" fill="hold"/>
                                        <p:tgtEl>
                                          <p:spTgt spid="1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p:cNvSpPr>
            <a:spLocks noChangeAspect="1" noEditPoints="1" noChangeArrowheads="1"/>
          </p:cNvSpPr>
          <p:nvPr/>
        </p:nvSpPr>
        <p:spPr bwMode="auto">
          <a:xfrm>
            <a:off x="3968750" y="2168525"/>
            <a:ext cx="4732338" cy="2351088"/>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gradFill rotWithShape="1">
            <a:gsLst>
              <a:gs pos="0">
                <a:srgbClr val="CCECFF">
                  <a:alpha val="50998"/>
                </a:srgbClr>
              </a:gs>
              <a:gs pos="100000">
                <a:srgbClr val="5E6D76">
                  <a:alpha val="50998"/>
                </a:srgbClr>
              </a:gs>
            </a:gsLst>
            <a:lin ang="5400000" scaled="1"/>
          </a:gradFill>
          <a:ln w="9525" algn="ctr">
            <a:solidFill>
              <a:srgbClr val="000000"/>
            </a:solidFill>
            <a:miter lim="800000"/>
            <a:headEnd/>
            <a:tailEnd/>
          </a:ln>
          <a:effectLst/>
          <a:extLst>
            <a:ext uri="{AF507438-7753-43E0-B8FC-AC1667EBCBE1}">
              <a14:hiddenEffects xmlns:a14="http://schemas.microsoft.com/office/drawing/2010/main">
                <a:effectLst>
                  <a:outerShdw dist="107763" dir="2700000" algn="ctr" rotWithShape="0">
                    <a:srgbClr val="808080"/>
                  </a:outerShdw>
                </a:effectLst>
              </a14:hiddenEffects>
            </a:ext>
          </a:ex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dirty="0">
                <a:latin typeface="+mn-lt"/>
              </a:rPr>
              <a:t>Restorative Approach provides an opportunity for the offender:</a:t>
            </a:r>
            <a:endParaRPr lang="en-GB" altLang="en-US" sz="1800" dirty="0">
              <a:latin typeface="+mn-lt"/>
            </a:endParaRPr>
          </a:p>
        </p:txBody>
      </p:sp>
      <p:sp>
        <p:nvSpPr>
          <p:cNvPr id="3" name="Cloud"/>
          <p:cNvSpPr>
            <a:spLocks noChangeAspect="1" noEditPoints="1" noChangeArrowheads="1"/>
          </p:cNvSpPr>
          <p:nvPr/>
        </p:nvSpPr>
        <p:spPr bwMode="auto">
          <a:xfrm>
            <a:off x="5062539" y="976314"/>
            <a:ext cx="22431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accent1">
              <a:lumMod val="60000"/>
              <a:lumOff val="4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Chance to say sorry</a:t>
            </a:r>
          </a:p>
        </p:txBody>
      </p:sp>
      <p:sp>
        <p:nvSpPr>
          <p:cNvPr id="4" name="Cloud"/>
          <p:cNvSpPr>
            <a:spLocks noChangeAspect="1" noEditPoints="1" noChangeArrowheads="1"/>
          </p:cNvSpPr>
          <p:nvPr/>
        </p:nvSpPr>
        <p:spPr bwMode="auto">
          <a:xfrm>
            <a:off x="8400256" y="1390651"/>
            <a:ext cx="1962150" cy="725487"/>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accent1"/>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Move on</a:t>
            </a:r>
          </a:p>
        </p:txBody>
      </p:sp>
      <p:sp>
        <p:nvSpPr>
          <p:cNvPr id="5" name="Cloud"/>
          <p:cNvSpPr>
            <a:spLocks noChangeAspect="1" noEditPoints="1" noChangeArrowheads="1"/>
          </p:cNvSpPr>
          <p:nvPr/>
        </p:nvSpPr>
        <p:spPr bwMode="auto">
          <a:xfrm>
            <a:off x="8150844" y="4054476"/>
            <a:ext cx="2243138"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bg2">
              <a:lumMod val="75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1800" dirty="0">
                <a:latin typeface="+mn-lt"/>
              </a:rPr>
              <a:t>Fresh start</a:t>
            </a:r>
          </a:p>
        </p:txBody>
      </p:sp>
      <p:sp>
        <p:nvSpPr>
          <p:cNvPr id="6" name="Cloud"/>
          <p:cNvSpPr>
            <a:spLocks noChangeAspect="1" noEditPoints="1" noChangeArrowheads="1"/>
          </p:cNvSpPr>
          <p:nvPr/>
        </p:nvSpPr>
        <p:spPr bwMode="auto">
          <a:xfrm>
            <a:off x="5752213" y="4907818"/>
            <a:ext cx="266858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tx2">
              <a:lumMod val="60000"/>
              <a:lumOff val="4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dirty="0">
                <a:latin typeface="+mn-lt"/>
              </a:rPr>
              <a:t>Understanding</a:t>
            </a:r>
          </a:p>
        </p:txBody>
      </p:sp>
      <p:sp>
        <p:nvSpPr>
          <p:cNvPr id="7" name="Cloud"/>
          <p:cNvSpPr>
            <a:spLocks noChangeAspect="1" noEditPoints="1" noChangeArrowheads="1"/>
          </p:cNvSpPr>
          <p:nvPr/>
        </p:nvSpPr>
        <p:spPr bwMode="auto">
          <a:xfrm>
            <a:off x="2735263" y="4519614"/>
            <a:ext cx="2466975" cy="91122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tx2">
              <a:lumMod val="20000"/>
              <a:lumOff val="8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dirty="0">
                <a:latin typeface="+mn-lt"/>
              </a:rPr>
              <a:t>Chance to repair damage</a:t>
            </a:r>
          </a:p>
        </p:txBody>
      </p:sp>
      <p:sp>
        <p:nvSpPr>
          <p:cNvPr id="8" name="Cloud"/>
          <p:cNvSpPr>
            <a:spLocks noChangeAspect="1" noEditPoints="1" noChangeArrowheads="1"/>
          </p:cNvSpPr>
          <p:nvPr/>
        </p:nvSpPr>
        <p:spPr bwMode="auto">
          <a:xfrm>
            <a:off x="1613694" y="2942309"/>
            <a:ext cx="2243137"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accent1">
              <a:lumMod val="40000"/>
              <a:lumOff val="60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dirty="0">
                <a:latin typeface="+mn-lt"/>
              </a:rPr>
              <a:t>Chance to explain</a:t>
            </a:r>
          </a:p>
        </p:txBody>
      </p:sp>
      <p:sp>
        <p:nvSpPr>
          <p:cNvPr id="9" name="Cloud"/>
          <p:cNvSpPr>
            <a:spLocks noChangeAspect="1" noEditPoints="1" noChangeArrowheads="1"/>
          </p:cNvSpPr>
          <p:nvPr/>
        </p:nvSpPr>
        <p:spPr bwMode="auto">
          <a:xfrm>
            <a:off x="2258706" y="1500016"/>
            <a:ext cx="2243138" cy="828675"/>
          </a:xfrm>
          <a:custGeom>
            <a:avLst/>
            <a:gdLst>
              <a:gd name="T0" fmla="*/ 2147483646 w 21600"/>
              <a:gd name="T1" fmla="*/ 2147483646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bg1">
              <a:lumMod val="85000"/>
            </a:schemeClr>
          </a:solidFill>
          <a:ln w="9525">
            <a:solidFill>
              <a:srgbClr val="000000"/>
            </a:solidFill>
            <a:miter lim="800000"/>
            <a:headEnd/>
            <a:tailEnd/>
          </a:ln>
          <a:effectLst/>
        </p:spPr>
        <p:txBody>
          <a:bodyPr lIns="18000" rIns="18000" anchor="ct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fontAlgn="base">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a:spcBef>
                <a:spcPct val="0"/>
              </a:spcBef>
              <a:buFontTx/>
              <a:buNone/>
            </a:pPr>
            <a:r>
              <a:rPr lang="en-GB" altLang="en-US" sz="2000" dirty="0">
                <a:latin typeface="+mn-lt"/>
              </a:rPr>
              <a:t>Forgiveness</a:t>
            </a:r>
          </a:p>
        </p:txBody>
      </p:sp>
      <p:sp>
        <p:nvSpPr>
          <p:cNvPr id="10" name="Title 10">
            <a:extLst>
              <a:ext uri="{FF2B5EF4-FFF2-40B4-BE49-F238E27FC236}">
                <a16:creationId xmlns:a16="http://schemas.microsoft.com/office/drawing/2014/main" id="{9B96F268-B780-42E7-88C0-D27512CC2700}"/>
              </a:ext>
            </a:extLst>
          </p:cNvPr>
          <p:cNvSpPr txBox="1">
            <a:spLocks/>
          </p:cNvSpPr>
          <p:nvPr/>
        </p:nvSpPr>
        <p:spPr>
          <a:xfrm>
            <a:off x="838200" y="177744"/>
            <a:ext cx="10515600" cy="439934"/>
          </a:xfrm>
          <a:prstGeom prst="rect">
            <a:avLst/>
          </a:prstGeom>
          <a:solidFill>
            <a:srgbClr val="002060"/>
          </a:solidFill>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a:solidFill>
                  <a:schemeClr val="bg1"/>
                </a:solidFill>
                <a:latin typeface="+mn-lt"/>
              </a:rPr>
              <a:t>Restorative Approach</a:t>
            </a:r>
            <a:endParaRPr lang="en-GB" sz="3200" b="1" dirty="0">
              <a:solidFill>
                <a:schemeClr val="bg1"/>
              </a:solidFill>
              <a:latin typeface="+mn-lt"/>
            </a:endParaRPr>
          </a:p>
        </p:txBody>
      </p:sp>
    </p:spTree>
    <p:extLst>
      <p:ext uri="{BB962C8B-B14F-4D97-AF65-F5344CB8AC3E}">
        <p14:creationId xmlns:p14="http://schemas.microsoft.com/office/powerpoint/2010/main" val="1561815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1+#ppt_w/2"/>
                                          </p:val>
                                        </p:tav>
                                        <p:tav tm="100000">
                                          <p:val>
                                            <p:strVal val="#ppt_x"/>
                                          </p:val>
                                        </p:tav>
                                      </p:tavLst>
                                    </p:anim>
                                    <p:anim calcmode="lin" valueType="num">
                                      <p:cBhvr additive="base">
                                        <p:cTn id="14"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0-#ppt_w/2"/>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0-#ppt_w/2"/>
                                          </p:val>
                                        </p:tav>
                                        <p:tav tm="100000">
                                          <p:val>
                                            <p:strVal val="#ppt_x"/>
                                          </p:val>
                                        </p:tav>
                                      </p:tavLst>
                                    </p:anim>
                                    <p:anim calcmode="lin" valueType="num">
                                      <p:cBhvr additive="base">
                                        <p:cTn id="38"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9"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0-#ppt_w/2"/>
                                          </p:val>
                                        </p:tav>
                                        <p:tav tm="100000">
                                          <p:val>
                                            <p:strVal val="#ppt_x"/>
                                          </p:val>
                                        </p:tav>
                                      </p:tavLst>
                                    </p:anim>
                                    <p:anim calcmode="lin" valueType="num">
                                      <p:cBhvr additive="base">
                                        <p:cTn id="44" dur="500" fill="hold"/>
                                        <p:tgtEl>
                                          <p:spTgt spid="9"/>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67408" y="215352"/>
            <a:ext cx="10657184" cy="584775"/>
          </a:xfrm>
          <a:prstGeom prst="rect">
            <a:avLst/>
          </a:prstGeom>
          <a:solidFill>
            <a:srgbClr val="002060"/>
          </a:solidFill>
        </p:spPr>
        <p:txBody>
          <a:bodyPr wrap="square" rtlCol="0">
            <a:spAutoFit/>
          </a:bodyPr>
          <a:lstStyle/>
          <a:p>
            <a:pPr algn="ctr"/>
            <a:r>
              <a:rPr lang="en-GB" sz="3200" b="1" dirty="0">
                <a:solidFill>
                  <a:schemeClr val="bg1"/>
                </a:solidFill>
              </a:rPr>
              <a:t>Benefits of a Restorative Approach</a:t>
            </a:r>
          </a:p>
        </p:txBody>
      </p:sp>
      <p:graphicFrame>
        <p:nvGraphicFramePr>
          <p:cNvPr id="2" name="Diagram 1">
            <a:extLst>
              <a:ext uri="{FF2B5EF4-FFF2-40B4-BE49-F238E27FC236}">
                <a16:creationId xmlns:a16="http://schemas.microsoft.com/office/drawing/2014/main" id="{FBD7E747-31E5-4CBE-8783-91D67A6086A5}"/>
              </a:ext>
            </a:extLst>
          </p:cNvPr>
          <p:cNvGraphicFramePr/>
          <p:nvPr>
            <p:extLst>
              <p:ext uri="{D42A27DB-BD31-4B8C-83A1-F6EECF244321}">
                <p14:modId xmlns:p14="http://schemas.microsoft.com/office/powerpoint/2010/main" val="4153143127"/>
              </p:ext>
            </p:extLst>
          </p:nvPr>
        </p:nvGraphicFramePr>
        <p:xfrm>
          <a:off x="767408" y="981274"/>
          <a:ext cx="10657184" cy="4463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8403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240F224-C381-4DE3-B3FC-B10E71742E0C}"/>
                                            </p:graphicEl>
                                          </p:spTgt>
                                        </p:tgtEl>
                                        <p:attrNameLst>
                                          <p:attrName>style.visibility</p:attrName>
                                        </p:attrNameLst>
                                      </p:cBhvr>
                                      <p:to>
                                        <p:strVal val="visible"/>
                                      </p:to>
                                    </p:set>
                                    <p:animEffect transition="in" filter="fade">
                                      <p:cBhvr>
                                        <p:cTn id="7" dur="500"/>
                                        <p:tgtEl>
                                          <p:spTgt spid="2">
                                            <p:graphicEl>
                                              <a:dgm id="{2240F224-C381-4DE3-B3FC-B10E71742E0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704F6234-4094-4514-9282-892E328DAE01}"/>
                                            </p:graphicEl>
                                          </p:spTgt>
                                        </p:tgtEl>
                                        <p:attrNameLst>
                                          <p:attrName>style.visibility</p:attrName>
                                        </p:attrNameLst>
                                      </p:cBhvr>
                                      <p:to>
                                        <p:strVal val="visible"/>
                                      </p:to>
                                    </p:set>
                                    <p:animEffect transition="in" filter="fade">
                                      <p:cBhvr>
                                        <p:cTn id="12" dur="500"/>
                                        <p:tgtEl>
                                          <p:spTgt spid="2">
                                            <p:graphicEl>
                                              <a:dgm id="{704F6234-4094-4514-9282-892E328DAE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222A39-B4AB-49EA-8AA2-5F245BD5D83D}"/>
                                            </p:graphicEl>
                                          </p:spTgt>
                                        </p:tgtEl>
                                        <p:attrNameLst>
                                          <p:attrName>style.visibility</p:attrName>
                                        </p:attrNameLst>
                                      </p:cBhvr>
                                      <p:to>
                                        <p:strVal val="visible"/>
                                      </p:to>
                                    </p:set>
                                    <p:animEffect transition="in" filter="fade">
                                      <p:cBhvr>
                                        <p:cTn id="15" dur="500"/>
                                        <p:tgtEl>
                                          <p:spTgt spid="2">
                                            <p:graphicEl>
                                              <a:dgm id="{C4222A39-B4AB-49EA-8AA2-5F245BD5D83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408C9E-B93B-479E-B336-BED8E2467787}"/>
                                            </p:graphicEl>
                                          </p:spTgt>
                                        </p:tgtEl>
                                        <p:attrNameLst>
                                          <p:attrName>style.visibility</p:attrName>
                                        </p:attrNameLst>
                                      </p:cBhvr>
                                      <p:to>
                                        <p:strVal val="visible"/>
                                      </p:to>
                                    </p:set>
                                    <p:animEffect transition="in" filter="fade">
                                      <p:cBhvr>
                                        <p:cTn id="20" dur="500"/>
                                        <p:tgtEl>
                                          <p:spTgt spid="2">
                                            <p:graphicEl>
                                              <a:dgm id="{95408C9E-B93B-479E-B336-BED8E246778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EC6AAA-0B99-407B-B542-F3900A5FD095}"/>
                                            </p:graphicEl>
                                          </p:spTgt>
                                        </p:tgtEl>
                                        <p:attrNameLst>
                                          <p:attrName>style.visibility</p:attrName>
                                        </p:attrNameLst>
                                      </p:cBhvr>
                                      <p:to>
                                        <p:strVal val="visible"/>
                                      </p:to>
                                    </p:set>
                                    <p:animEffect transition="in" filter="fade">
                                      <p:cBhvr>
                                        <p:cTn id="23" dur="500"/>
                                        <p:tgtEl>
                                          <p:spTgt spid="2">
                                            <p:graphicEl>
                                              <a:dgm id="{9AEC6AAA-0B99-407B-B542-F3900A5FD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4D0B1D4-929D-4AC6-ACCF-1A50B68E46BF}"/>
                                            </p:graphicEl>
                                          </p:spTgt>
                                        </p:tgtEl>
                                        <p:attrNameLst>
                                          <p:attrName>style.visibility</p:attrName>
                                        </p:attrNameLst>
                                      </p:cBhvr>
                                      <p:to>
                                        <p:strVal val="visible"/>
                                      </p:to>
                                    </p:set>
                                    <p:animEffect transition="in" filter="fade">
                                      <p:cBhvr>
                                        <p:cTn id="28" dur="500"/>
                                        <p:tgtEl>
                                          <p:spTgt spid="2">
                                            <p:graphicEl>
                                              <a:dgm id="{94D0B1D4-929D-4AC6-ACCF-1A50B68E46BF}"/>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C692C322-D51F-4CF2-ABF0-98B6CDB0C289}"/>
                                            </p:graphicEl>
                                          </p:spTgt>
                                        </p:tgtEl>
                                        <p:attrNameLst>
                                          <p:attrName>style.visibility</p:attrName>
                                        </p:attrNameLst>
                                      </p:cBhvr>
                                      <p:to>
                                        <p:strVal val="visible"/>
                                      </p:to>
                                    </p:set>
                                    <p:animEffect transition="in" filter="fade">
                                      <p:cBhvr>
                                        <p:cTn id="31" dur="500"/>
                                        <p:tgtEl>
                                          <p:spTgt spid="2">
                                            <p:graphicEl>
                                              <a:dgm id="{C692C322-D51F-4CF2-ABF0-98B6CDB0C289}"/>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9CF150D-169D-40C0-8DF9-5BE145CF8046}"/>
                                            </p:graphicEl>
                                          </p:spTgt>
                                        </p:tgtEl>
                                        <p:attrNameLst>
                                          <p:attrName>style.visibility</p:attrName>
                                        </p:attrNameLst>
                                      </p:cBhvr>
                                      <p:to>
                                        <p:strVal val="visible"/>
                                      </p:to>
                                    </p:set>
                                    <p:animEffect transition="in" filter="fade">
                                      <p:cBhvr>
                                        <p:cTn id="36" dur="500"/>
                                        <p:tgtEl>
                                          <p:spTgt spid="2">
                                            <p:graphicEl>
                                              <a:dgm id="{A9CF150D-169D-40C0-8DF9-5BE145CF804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C37846F2-B4B9-4088-87D6-7A0E3170D805}"/>
                                            </p:graphicEl>
                                          </p:spTgt>
                                        </p:tgtEl>
                                        <p:attrNameLst>
                                          <p:attrName>style.visibility</p:attrName>
                                        </p:attrNameLst>
                                      </p:cBhvr>
                                      <p:to>
                                        <p:strVal val="visible"/>
                                      </p:to>
                                    </p:set>
                                    <p:animEffect transition="in" filter="fade">
                                      <p:cBhvr>
                                        <p:cTn id="39" dur="500"/>
                                        <p:tgtEl>
                                          <p:spTgt spid="2">
                                            <p:graphicEl>
                                              <a:dgm id="{C37846F2-B4B9-4088-87D6-7A0E3170D80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CCDC98DC-86EE-48DC-911A-882ED7A28FDB}"/>
                                            </p:graphicEl>
                                          </p:spTgt>
                                        </p:tgtEl>
                                        <p:attrNameLst>
                                          <p:attrName>style.visibility</p:attrName>
                                        </p:attrNameLst>
                                      </p:cBhvr>
                                      <p:to>
                                        <p:strVal val="visible"/>
                                      </p:to>
                                    </p:set>
                                    <p:animEffect transition="in" filter="fade">
                                      <p:cBhvr>
                                        <p:cTn id="44" dur="500"/>
                                        <p:tgtEl>
                                          <p:spTgt spid="2">
                                            <p:graphicEl>
                                              <a:dgm id="{CCDC98DC-86EE-48DC-911A-882ED7A28FD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BCC3BE3D-E876-412F-A701-C15471D58191}"/>
                                            </p:graphicEl>
                                          </p:spTgt>
                                        </p:tgtEl>
                                        <p:attrNameLst>
                                          <p:attrName>style.visibility</p:attrName>
                                        </p:attrNameLst>
                                      </p:cBhvr>
                                      <p:to>
                                        <p:strVal val="visible"/>
                                      </p:to>
                                    </p:set>
                                    <p:animEffect transition="in" filter="fade">
                                      <p:cBhvr>
                                        <p:cTn id="47" dur="500"/>
                                        <p:tgtEl>
                                          <p:spTgt spid="2">
                                            <p:graphicEl>
                                              <a:dgm id="{BCC3BE3D-E876-412F-A701-C15471D5819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9BE35F7-DE28-4902-9A53-67325F148A18}"/>
                                            </p:graphicEl>
                                          </p:spTgt>
                                        </p:tgtEl>
                                        <p:attrNameLst>
                                          <p:attrName>style.visibility</p:attrName>
                                        </p:attrNameLst>
                                      </p:cBhvr>
                                      <p:to>
                                        <p:strVal val="visible"/>
                                      </p:to>
                                    </p:set>
                                    <p:animEffect transition="in" filter="fade">
                                      <p:cBhvr>
                                        <p:cTn id="52" dur="500"/>
                                        <p:tgtEl>
                                          <p:spTgt spid="2">
                                            <p:graphicEl>
                                              <a:dgm id="{C9BE35F7-DE28-4902-9A53-67325F148A1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97506ED2-7FF1-49F3-933D-8F989373255B}"/>
                                            </p:graphicEl>
                                          </p:spTgt>
                                        </p:tgtEl>
                                        <p:attrNameLst>
                                          <p:attrName>style.visibility</p:attrName>
                                        </p:attrNameLst>
                                      </p:cBhvr>
                                      <p:to>
                                        <p:strVal val="visible"/>
                                      </p:to>
                                    </p:set>
                                    <p:animEffect transition="in" filter="fade">
                                      <p:cBhvr>
                                        <p:cTn id="55" dur="500"/>
                                        <p:tgtEl>
                                          <p:spTgt spid="2">
                                            <p:graphicEl>
                                              <a:dgm id="{97506ED2-7FF1-49F3-933D-8F989373255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15352"/>
            <a:ext cx="10801200" cy="584775"/>
          </a:xfrm>
          <a:prstGeom prst="rect">
            <a:avLst/>
          </a:prstGeom>
          <a:solidFill>
            <a:srgbClr val="002060"/>
          </a:solidFill>
        </p:spPr>
        <p:txBody>
          <a:bodyPr wrap="square" rtlCol="0">
            <a:spAutoFit/>
          </a:bodyPr>
          <a:lstStyle/>
          <a:p>
            <a:pPr algn="ctr"/>
            <a:r>
              <a:rPr lang="en-GB" sz="3200" b="1" dirty="0">
                <a:solidFill>
                  <a:schemeClr val="bg1"/>
                </a:solidFill>
              </a:rPr>
              <a:t>OIC Checklist</a:t>
            </a:r>
          </a:p>
        </p:txBody>
      </p:sp>
      <p:graphicFrame>
        <p:nvGraphicFramePr>
          <p:cNvPr id="2" name="Diagram 1">
            <a:extLst>
              <a:ext uri="{FF2B5EF4-FFF2-40B4-BE49-F238E27FC236}">
                <a16:creationId xmlns:a16="http://schemas.microsoft.com/office/drawing/2014/main" id="{F425C20D-B206-43D2-8A64-B9C4AE6D2257}"/>
              </a:ext>
            </a:extLst>
          </p:cNvPr>
          <p:cNvGraphicFramePr/>
          <p:nvPr>
            <p:extLst>
              <p:ext uri="{D42A27DB-BD31-4B8C-83A1-F6EECF244321}">
                <p14:modId xmlns:p14="http://schemas.microsoft.com/office/powerpoint/2010/main" val="2060426356"/>
              </p:ext>
            </p:extLst>
          </p:nvPr>
        </p:nvGraphicFramePr>
        <p:xfrm>
          <a:off x="1127448" y="980728"/>
          <a:ext cx="9937104"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1147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BC2A84-CA1A-467C-ACD5-2BFAB3F0FF94}"/>
                                            </p:graphicEl>
                                          </p:spTgt>
                                        </p:tgtEl>
                                        <p:attrNameLst>
                                          <p:attrName>style.visibility</p:attrName>
                                        </p:attrNameLst>
                                      </p:cBhvr>
                                      <p:to>
                                        <p:strVal val="visible"/>
                                      </p:to>
                                    </p:set>
                                    <p:animEffect transition="in" filter="fade">
                                      <p:cBhvr>
                                        <p:cTn id="7" dur="500"/>
                                        <p:tgtEl>
                                          <p:spTgt spid="2">
                                            <p:graphicEl>
                                              <a:dgm id="{3FBC2A84-CA1A-467C-ACD5-2BFAB3F0FF94}"/>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46AB1190-E2E0-4F2E-B00F-E8BD6BFD4B6D}"/>
                                            </p:graphicEl>
                                          </p:spTgt>
                                        </p:tgtEl>
                                        <p:attrNameLst>
                                          <p:attrName>style.visibility</p:attrName>
                                        </p:attrNameLst>
                                      </p:cBhvr>
                                      <p:to>
                                        <p:strVal val="visible"/>
                                      </p:to>
                                    </p:set>
                                    <p:animEffect transition="in" filter="fade">
                                      <p:cBhvr>
                                        <p:cTn id="10" dur="500"/>
                                        <p:tgtEl>
                                          <p:spTgt spid="2">
                                            <p:graphicEl>
                                              <a:dgm id="{46AB1190-E2E0-4F2E-B00F-E8BD6BFD4B6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8B2D3D35-5C19-418C-875C-44FD9F066911}"/>
                                            </p:graphicEl>
                                          </p:spTgt>
                                        </p:tgtEl>
                                        <p:attrNameLst>
                                          <p:attrName>style.visibility</p:attrName>
                                        </p:attrNameLst>
                                      </p:cBhvr>
                                      <p:to>
                                        <p:strVal val="visible"/>
                                      </p:to>
                                    </p:set>
                                    <p:animEffect transition="in" filter="fade">
                                      <p:cBhvr>
                                        <p:cTn id="15" dur="500"/>
                                        <p:tgtEl>
                                          <p:spTgt spid="2">
                                            <p:graphicEl>
                                              <a:dgm id="{8B2D3D35-5C19-418C-875C-44FD9F06691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EA5D3E53-6628-4A2C-A180-37CBB0DAE204}"/>
                                            </p:graphicEl>
                                          </p:spTgt>
                                        </p:tgtEl>
                                        <p:attrNameLst>
                                          <p:attrName>style.visibility</p:attrName>
                                        </p:attrNameLst>
                                      </p:cBhvr>
                                      <p:to>
                                        <p:strVal val="visible"/>
                                      </p:to>
                                    </p:set>
                                    <p:animEffect transition="in" filter="fade">
                                      <p:cBhvr>
                                        <p:cTn id="20" dur="500"/>
                                        <p:tgtEl>
                                          <p:spTgt spid="2">
                                            <p:graphicEl>
                                              <a:dgm id="{EA5D3E53-6628-4A2C-A180-37CBB0DAE20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6E582C09-635C-4819-8F1B-D238CF20AA9A}"/>
                                            </p:graphicEl>
                                          </p:spTgt>
                                        </p:tgtEl>
                                        <p:attrNameLst>
                                          <p:attrName>style.visibility</p:attrName>
                                        </p:attrNameLst>
                                      </p:cBhvr>
                                      <p:to>
                                        <p:strVal val="visible"/>
                                      </p:to>
                                    </p:set>
                                    <p:animEffect transition="in" filter="fade">
                                      <p:cBhvr>
                                        <p:cTn id="25" dur="500"/>
                                        <p:tgtEl>
                                          <p:spTgt spid="2">
                                            <p:graphicEl>
                                              <a:dgm id="{6E582C09-635C-4819-8F1B-D238CF20AA9A}"/>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204CCAEB-A595-4A44-8A70-4BAEC3D01620}"/>
                                            </p:graphicEl>
                                          </p:spTgt>
                                        </p:tgtEl>
                                        <p:attrNameLst>
                                          <p:attrName>style.visibility</p:attrName>
                                        </p:attrNameLst>
                                      </p:cBhvr>
                                      <p:to>
                                        <p:strVal val="visible"/>
                                      </p:to>
                                    </p:set>
                                    <p:animEffect transition="in" filter="fade">
                                      <p:cBhvr>
                                        <p:cTn id="30" dur="500"/>
                                        <p:tgtEl>
                                          <p:spTgt spid="2">
                                            <p:graphicEl>
                                              <a:dgm id="{204CCAEB-A595-4A44-8A70-4BAEC3D01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67408" y="215352"/>
            <a:ext cx="10729192" cy="584775"/>
          </a:xfrm>
          <a:prstGeom prst="rect">
            <a:avLst/>
          </a:prstGeom>
          <a:solidFill>
            <a:srgbClr val="002060"/>
          </a:solidFill>
        </p:spPr>
        <p:txBody>
          <a:bodyPr wrap="square" rtlCol="0">
            <a:spAutoFit/>
          </a:bodyPr>
          <a:lstStyle/>
          <a:p>
            <a:pPr algn="ctr"/>
            <a:r>
              <a:rPr lang="en-GB" sz="3200" b="1" dirty="0">
                <a:solidFill>
                  <a:schemeClr val="bg1"/>
                </a:solidFill>
              </a:rPr>
              <a:t>OIC Checklist</a:t>
            </a:r>
          </a:p>
        </p:txBody>
      </p:sp>
      <p:graphicFrame>
        <p:nvGraphicFramePr>
          <p:cNvPr id="2" name="Diagram 1">
            <a:extLst>
              <a:ext uri="{FF2B5EF4-FFF2-40B4-BE49-F238E27FC236}">
                <a16:creationId xmlns:a16="http://schemas.microsoft.com/office/drawing/2014/main" id="{C64F662B-8CB5-4A1B-9E72-AFCF263E9527}"/>
              </a:ext>
            </a:extLst>
          </p:cNvPr>
          <p:cNvGraphicFramePr/>
          <p:nvPr>
            <p:extLst>
              <p:ext uri="{D42A27DB-BD31-4B8C-83A1-F6EECF244321}">
                <p14:modId xmlns:p14="http://schemas.microsoft.com/office/powerpoint/2010/main" val="1976860562"/>
              </p:ext>
            </p:extLst>
          </p:nvPr>
        </p:nvGraphicFramePr>
        <p:xfrm>
          <a:off x="2056251" y="1102225"/>
          <a:ext cx="8128000" cy="46535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5444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47D2CCEF-B6C4-49C7-9A5E-C2B3026A1BB7}"/>
                                            </p:graphicEl>
                                          </p:spTgt>
                                        </p:tgtEl>
                                        <p:attrNameLst>
                                          <p:attrName>style.visibility</p:attrName>
                                        </p:attrNameLst>
                                      </p:cBhvr>
                                      <p:to>
                                        <p:strVal val="visible"/>
                                      </p:to>
                                    </p:set>
                                    <p:animEffect transition="in" filter="fade">
                                      <p:cBhvr>
                                        <p:cTn id="7" dur="500"/>
                                        <p:tgtEl>
                                          <p:spTgt spid="2">
                                            <p:graphicEl>
                                              <a:dgm id="{47D2CCEF-B6C4-49C7-9A5E-C2B3026A1BB7}"/>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F4DDB690-2C1D-4BCE-847F-C89B430A3D8A}"/>
                                            </p:graphicEl>
                                          </p:spTgt>
                                        </p:tgtEl>
                                        <p:attrNameLst>
                                          <p:attrName>style.visibility</p:attrName>
                                        </p:attrNameLst>
                                      </p:cBhvr>
                                      <p:to>
                                        <p:strVal val="visible"/>
                                      </p:to>
                                    </p:set>
                                    <p:animEffect transition="in" filter="fade">
                                      <p:cBhvr>
                                        <p:cTn id="10" dur="500"/>
                                        <p:tgtEl>
                                          <p:spTgt spid="2">
                                            <p:graphicEl>
                                              <a:dgm id="{F4DDB690-2C1D-4BCE-847F-C89B430A3D8A}"/>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E55A77E8-561B-496B-A8D8-4E91553D3D7C}"/>
                                            </p:graphicEl>
                                          </p:spTgt>
                                        </p:tgtEl>
                                        <p:attrNameLst>
                                          <p:attrName>style.visibility</p:attrName>
                                        </p:attrNameLst>
                                      </p:cBhvr>
                                      <p:to>
                                        <p:strVal val="visible"/>
                                      </p:to>
                                    </p:set>
                                    <p:animEffect transition="in" filter="fade">
                                      <p:cBhvr>
                                        <p:cTn id="15" dur="500"/>
                                        <p:tgtEl>
                                          <p:spTgt spid="2">
                                            <p:graphicEl>
                                              <a:dgm id="{E55A77E8-561B-496B-A8D8-4E91553D3D7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B6E2376-8F8F-468B-91ED-E803B60CE1F2}"/>
                                            </p:graphicEl>
                                          </p:spTgt>
                                        </p:tgtEl>
                                        <p:attrNameLst>
                                          <p:attrName>style.visibility</p:attrName>
                                        </p:attrNameLst>
                                      </p:cBhvr>
                                      <p:to>
                                        <p:strVal val="visible"/>
                                      </p:to>
                                    </p:set>
                                    <p:animEffect transition="in" filter="fade">
                                      <p:cBhvr>
                                        <p:cTn id="20" dur="500"/>
                                        <p:tgtEl>
                                          <p:spTgt spid="2">
                                            <p:graphicEl>
                                              <a:dgm id="{BB6E2376-8F8F-468B-91ED-E803B60CE1F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D8494BE8-8EAF-4F9B-9EC2-9E9044D0C514}"/>
                                            </p:graphicEl>
                                          </p:spTgt>
                                        </p:tgtEl>
                                        <p:attrNameLst>
                                          <p:attrName>style.visibility</p:attrName>
                                        </p:attrNameLst>
                                      </p:cBhvr>
                                      <p:to>
                                        <p:strVal val="visible"/>
                                      </p:to>
                                    </p:set>
                                    <p:animEffect transition="in" filter="fade">
                                      <p:cBhvr>
                                        <p:cTn id="25" dur="500"/>
                                        <p:tgtEl>
                                          <p:spTgt spid="2">
                                            <p:graphicEl>
                                              <a:dgm id="{D8494BE8-8EAF-4F9B-9EC2-9E9044D0C514}"/>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96B79C85-F191-4816-AE0D-CD0A493A4565}"/>
                                            </p:graphicEl>
                                          </p:spTgt>
                                        </p:tgtEl>
                                        <p:attrNameLst>
                                          <p:attrName>style.visibility</p:attrName>
                                        </p:attrNameLst>
                                      </p:cBhvr>
                                      <p:to>
                                        <p:strVal val="visible"/>
                                      </p:to>
                                    </p:set>
                                    <p:animEffect transition="in" filter="fade">
                                      <p:cBhvr>
                                        <p:cTn id="30" dur="500"/>
                                        <p:tgtEl>
                                          <p:spTgt spid="2">
                                            <p:graphicEl>
                                              <a:dgm id="{96B79C85-F191-4816-AE0D-CD0A493A456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3993DD1-D62E-4F17-B45C-8CDC384DA6FC}"/>
              </a:ext>
            </a:extLst>
          </p:cNvPr>
          <p:cNvSpPr>
            <a:spLocks noGrp="1"/>
          </p:cNvSpPr>
          <p:nvPr>
            <p:ph type="title"/>
          </p:nvPr>
        </p:nvSpPr>
        <p:spPr>
          <a:xfrm>
            <a:off x="838200" y="365125"/>
            <a:ext cx="10515600" cy="615603"/>
          </a:xfrm>
          <a:solidFill>
            <a:srgbClr val="002060"/>
          </a:solidFill>
        </p:spPr>
        <p:txBody>
          <a:bodyPr>
            <a:normAutofit/>
          </a:bodyPr>
          <a:lstStyle/>
          <a:p>
            <a:pPr algn="ctr"/>
            <a:r>
              <a:rPr lang="en-GB" sz="3600" b="1" dirty="0">
                <a:solidFill>
                  <a:schemeClr val="bg1"/>
                </a:solidFill>
                <a:latin typeface="+mn-lt"/>
              </a:rPr>
              <a:t>Restorative Approach</a:t>
            </a:r>
          </a:p>
        </p:txBody>
      </p:sp>
      <p:sp>
        <p:nvSpPr>
          <p:cNvPr id="4" name="Scroll: Horizontal 3">
            <a:extLst>
              <a:ext uri="{FF2B5EF4-FFF2-40B4-BE49-F238E27FC236}">
                <a16:creationId xmlns:a16="http://schemas.microsoft.com/office/drawing/2014/main" id="{6253D642-6FC7-461D-B98F-6DACE62E70D6}"/>
              </a:ext>
            </a:extLst>
          </p:cNvPr>
          <p:cNvSpPr/>
          <p:nvPr/>
        </p:nvSpPr>
        <p:spPr>
          <a:xfrm>
            <a:off x="2521336" y="1412776"/>
            <a:ext cx="7560840" cy="3096344"/>
          </a:xfrm>
          <a:prstGeom prst="horizontalScroll">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Always consider vulnerability &amp; capacity</a:t>
            </a:r>
          </a:p>
        </p:txBody>
      </p:sp>
    </p:spTree>
    <p:extLst>
      <p:ext uri="{BB962C8B-B14F-4D97-AF65-F5344CB8AC3E}">
        <p14:creationId xmlns:p14="http://schemas.microsoft.com/office/powerpoint/2010/main" val="2126110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15352"/>
            <a:ext cx="10945216" cy="646331"/>
          </a:xfrm>
          <a:prstGeom prst="rect">
            <a:avLst/>
          </a:prstGeom>
          <a:solidFill>
            <a:srgbClr val="002060"/>
          </a:solidFill>
        </p:spPr>
        <p:txBody>
          <a:bodyPr wrap="square" rtlCol="0">
            <a:spAutoFit/>
          </a:bodyPr>
          <a:lstStyle/>
          <a:p>
            <a:pPr algn="ctr"/>
            <a:r>
              <a:rPr lang="en-GB" sz="3600" b="1" dirty="0">
                <a:solidFill>
                  <a:schemeClr val="bg1"/>
                </a:solidFill>
              </a:rPr>
              <a:t>Restorative Approach</a:t>
            </a:r>
          </a:p>
        </p:txBody>
      </p:sp>
      <p:sp>
        <p:nvSpPr>
          <p:cNvPr id="2" name="Scroll: Horizontal 1">
            <a:extLst>
              <a:ext uri="{FF2B5EF4-FFF2-40B4-BE49-F238E27FC236}">
                <a16:creationId xmlns:a16="http://schemas.microsoft.com/office/drawing/2014/main" id="{82E7C232-6CCD-446A-8626-5CC850CED398}"/>
              </a:ext>
            </a:extLst>
          </p:cNvPr>
          <p:cNvSpPr/>
          <p:nvPr/>
        </p:nvSpPr>
        <p:spPr>
          <a:xfrm>
            <a:off x="2721968" y="1700808"/>
            <a:ext cx="6480720" cy="2304256"/>
          </a:xfrm>
          <a:prstGeom prst="horizontalScroll">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‘Woolf Within’ DVD</a:t>
            </a:r>
          </a:p>
        </p:txBody>
      </p:sp>
    </p:spTree>
    <p:extLst>
      <p:ext uri="{BB962C8B-B14F-4D97-AF65-F5344CB8AC3E}">
        <p14:creationId xmlns:p14="http://schemas.microsoft.com/office/powerpoint/2010/main" val="3707183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6"/>
          <p:cNvSpPr txBox="1">
            <a:spLocks/>
          </p:cNvSpPr>
          <p:nvPr/>
        </p:nvSpPr>
        <p:spPr>
          <a:xfrm>
            <a:off x="2135560" y="1412777"/>
            <a:ext cx="8229600"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endParaRPr lang="en-GB" altLang="en-US" sz="2000" dirty="0">
              <a:solidFill>
                <a:sysClr val="windowText" lastClr="000000"/>
              </a:solidFill>
              <a:latin typeface="Calibri"/>
            </a:endParaRPr>
          </a:p>
          <a:p>
            <a:pPr>
              <a:buNone/>
              <a:defRPr/>
            </a:pPr>
            <a:endParaRPr lang="en-GB" altLang="en-US" sz="2000" dirty="0">
              <a:solidFill>
                <a:sysClr val="windowText" lastClr="000000"/>
              </a:solidFill>
              <a:latin typeface="Calibri"/>
            </a:endParaRPr>
          </a:p>
        </p:txBody>
      </p:sp>
      <p:sp>
        <p:nvSpPr>
          <p:cNvPr id="5" name="TextBox 4"/>
          <p:cNvSpPr txBox="1"/>
          <p:nvPr/>
        </p:nvSpPr>
        <p:spPr>
          <a:xfrm>
            <a:off x="623392" y="215352"/>
            <a:ext cx="10513168" cy="584775"/>
          </a:xfrm>
          <a:prstGeom prst="rect">
            <a:avLst/>
          </a:prstGeom>
          <a:solidFill>
            <a:srgbClr val="002060"/>
          </a:solidFill>
        </p:spPr>
        <p:txBody>
          <a:bodyPr wrap="square" rtlCol="0">
            <a:spAutoFit/>
          </a:bodyPr>
          <a:lstStyle/>
          <a:p>
            <a:pPr algn="ctr"/>
            <a:r>
              <a:rPr lang="en-GB" sz="3200" b="1" dirty="0">
                <a:solidFill>
                  <a:schemeClr val="bg1"/>
                </a:solidFill>
              </a:rPr>
              <a:t>When you CANNOT use a Restorative Approach (excluded)</a:t>
            </a:r>
          </a:p>
        </p:txBody>
      </p:sp>
      <p:graphicFrame>
        <p:nvGraphicFramePr>
          <p:cNvPr id="2" name="Diagram 1">
            <a:extLst>
              <a:ext uri="{FF2B5EF4-FFF2-40B4-BE49-F238E27FC236}">
                <a16:creationId xmlns:a16="http://schemas.microsoft.com/office/drawing/2014/main" id="{ED4E51CF-C361-4FE4-B9B5-FAC32D23DAD0}"/>
              </a:ext>
            </a:extLst>
          </p:cNvPr>
          <p:cNvGraphicFramePr/>
          <p:nvPr>
            <p:extLst>
              <p:ext uri="{D42A27DB-BD31-4B8C-83A1-F6EECF244321}">
                <p14:modId xmlns:p14="http://schemas.microsoft.com/office/powerpoint/2010/main" val="1531255160"/>
              </p:ext>
            </p:extLst>
          </p:nvPr>
        </p:nvGraphicFramePr>
        <p:xfrm>
          <a:off x="-672752" y="968025"/>
          <a:ext cx="10502405" cy="4526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67E1680F-C3FD-4B98-9B62-BCB71D15C795}"/>
              </a:ext>
            </a:extLst>
          </p:cNvPr>
          <p:cNvPicPr>
            <a:picLocks noChangeAspect="1"/>
          </p:cNvPicPr>
          <p:nvPr/>
        </p:nvPicPr>
        <p:blipFill>
          <a:blip r:embed="rId8"/>
          <a:stretch>
            <a:fillRect/>
          </a:stretch>
        </p:blipFill>
        <p:spPr>
          <a:xfrm>
            <a:off x="8832304" y="2219349"/>
            <a:ext cx="2788347" cy="2419301"/>
          </a:xfrm>
          <a:prstGeom prst="rect">
            <a:avLst/>
          </a:prstGeom>
        </p:spPr>
      </p:pic>
    </p:spTree>
    <p:extLst>
      <p:ext uri="{BB962C8B-B14F-4D97-AF65-F5344CB8AC3E}">
        <p14:creationId xmlns:p14="http://schemas.microsoft.com/office/powerpoint/2010/main" val="3730676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95D40AA-8FA1-4CE2-99A8-52944B7BDE55}"/>
                                            </p:graphicEl>
                                          </p:spTgt>
                                        </p:tgtEl>
                                        <p:attrNameLst>
                                          <p:attrName>style.visibility</p:attrName>
                                        </p:attrNameLst>
                                      </p:cBhvr>
                                      <p:to>
                                        <p:strVal val="visible"/>
                                      </p:to>
                                    </p:set>
                                    <p:animEffect transition="in" filter="fade">
                                      <p:cBhvr>
                                        <p:cTn id="7" dur="500"/>
                                        <p:tgtEl>
                                          <p:spTgt spid="2">
                                            <p:graphicEl>
                                              <a:dgm id="{C95D40AA-8FA1-4CE2-99A8-52944B7BDE5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87DFE11-4F32-4983-BCE4-2555951270DA}"/>
                                            </p:graphicEl>
                                          </p:spTgt>
                                        </p:tgtEl>
                                        <p:attrNameLst>
                                          <p:attrName>style.visibility</p:attrName>
                                        </p:attrNameLst>
                                      </p:cBhvr>
                                      <p:to>
                                        <p:strVal val="visible"/>
                                      </p:to>
                                    </p:set>
                                    <p:animEffect transition="in" filter="fade">
                                      <p:cBhvr>
                                        <p:cTn id="12" dur="500"/>
                                        <p:tgtEl>
                                          <p:spTgt spid="2">
                                            <p:graphicEl>
                                              <a:dgm id="{687DFE11-4F32-4983-BCE4-2555951270D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A19FB63-54EB-4A57-A723-E0FE21571C1A}"/>
                                            </p:graphicEl>
                                          </p:spTgt>
                                        </p:tgtEl>
                                        <p:attrNameLst>
                                          <p:attrName>style.visibility</p:attrName>
                                        </p:attrNameLst>
                                      </p:cBhvr>
                                      <p:to>
                                        <p:strVal val="visible"/>
                                      </p:to>
                                    </p:set>
                                    <p:animEffect transition="in" filter="fade">
                                      <p:cBhvr>
                                        <p:cTn id="15" dur="500"/>
                                        <p:tgtEl>
                                          <p:spTgt spid="2">
                                            <p:graphicEl>
                                              <a:dgm id="{9A19FB63-54EB-4A57-A723-E0FE21571C1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4049297-4EAE-4EE3-9073-6C7DD16C60B7}"/>
                                            </p:graphicEl>
                                          </p:spTgt>
                                        </p:tgtEl>
                                        <p:attrNameLst>
                                          <p:attrName>style.visibility</p:attrName>
                                        </p:attrNameLst>
                                      </p:cBhvr>
                                      <p:to>
                                        <p:strVal val="visible"/>
                                      </p:to>
                                    </p:set>
                                    <p:animEffect transition="in" filter="fade">
                                      <p:cBhvr>
                                        <p:cTn id="20" dur="500"/>
                                        <p:tgtEl>
                                          <p:spTgt spid="2">
                                            <p:graphicEl>
                                              <a:dgm id="{D4049297-4EAE-4EE3-9073-6C7DD16C60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0A0D79F-D0B5-4BDD-BF37-F76AC280E174}"/>
                                            </p:graphicEl>
                                          </p:spTgt>
                                        </p:tgtEl>
                                        <p:attrNameLst>
                                          <p:attrName>style.visibility</p:attrName>
                                        </p:attrNameLst>
                                      </p:cBhvr>
                                      <p:to>
                                        <p:strVal val="visible"/>
                                      </p:to>
                                    </p:set>
                                    <p:animEffect transition="in" filter="fade">
                                      <p:cBhvr>
                                        <p:cTn id="23" dur="500"/>
                                        <p:tgtEl>
                                          <p:spTgt spid="2">
                                            <p:graphicEl>
                                              <a:dgm id="{80A0D79F-D0B5-4BDD-BF37-F76AC280E17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F1864C89-6A75-4C20-9C52-CD4C4D1E411C}"/>
                                            </p:graphicEl>
                                          </p:spTgt>
                                        </p:tgtEl>
                                        <p:attrNameLst>
                                          <p:attrName>style.visibility</p:attrName>
                                        </p:attrNameLst>
                                      </p:cBhvr>
                                      <p:to>
                                        <p:strVal val="visible"/>
                                      </p:to>
                                    </p:set>
                                    <p:animEffect transition="in" filter="fade">
                                      <p:cBhvr>
                                        <p:cTn id="28" dur="500"/>
                                        <p:tgtEl>
                                          <p:spTgt spid="2">
                                            <p:graphicEl>
                                              <a:dgm id="{F1864C89-6A75-4C20-9C52-CD4C4D1E411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693A464F-7831-4F12-86B6-27306BD066EB}"/>
                                            </p:graphicEl>
                                          </p:spTgt>
                                        </p:tgtEl>
                                        <p:attrNameLst>
                                          <p:attrName>style.visibility</p:attrName>
                                        </p:attrNameLst>
                                      </p:cBhvr>
                                      <p:to>
                                        <p:strVal val="visible"/>
                                      </p:to>
                                    </p:set>
                                    <p:animEffect transition="in" filter="fade">
                                      <p:cBhvr>
                                        <p:cTn id="31" dur="500"/>
                                        <p:tgtEl>
                                          <p:spTgt spid="2">
                                            <p:graphicEl>
                                              <a:dgm id="{693A464F-7831-4F12-86B6-27306BD066E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D170F921-A01F-4736-AA0D-A8D5C746825F}"/>
                                            </p:graphicEl>
                                          </p:spTgt>
                                        </p:tgtEl>
                                        <p:attrNameLst>
                                          <p:attrName>style.visibility</p:attrName>
                                        </p:attrNameLst>
                                      </p:cBhvr>
                                      <p:to>
                                        <p:strVal val="visible"/>
                                      </p:to>
                                    </p:set>
                                    <p:animEffect transition="in" filter="fade">
                                      <p:cBhvr>
                                        <p:cTn id="36" dur="500"/>
                                        <p:tgtEl>
                                          <p:spTgt spid="2">
                                            <p:graphicEl>
                                              <a:dgm id="{D170F921-A01F-4736-AA0D-A8D5C746825F}"/>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B11E2C20-0F25-4E27-A6C0-105313E871DD}"/>
                                            </p:graphicEl>
                                          </p:spTgt>
                                        </p:tgtEl>
                                        <p:attrNameLst>
                                          <p:attrName>style.visibility</p:attrName>
                                        </p:attrNameLst>
                                      </p:cBhvr>
                                      <p:to>
                                        <p:strVal val="visible"/>
                                      </p:to>
                                    </p:set>
                                    <p:animEffect transition="in" filter="fade">
                                      <p:cBhvr>
                                        <p:cTn id="39" dur="500"/>
                                        <p:tgtEl>
                                          <p:spTgt spid="2">
                                            <p:graphicEl>
                                              <a:dgm id="{B11E2C20-0F25-4E27-A6C0-105313E871DD}"/>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AC137EAE-0AF1-4342-B33B-9E765EBBD640}"/>
                                            </p:graphicEl>
                                          </p:spTgt>
                                        </p:tgtEl>
                                        <p:attrNameLst>
                                          <p:attrName>style.visibility</p:attrName>
                                        </p:attrNameLst>
                                      </p:cBhvr>
                                      <p:to>
                                        <p:strVal val="visible"/>
                                      </p:to>
                                    </p:set>
                                    <p:animEffect transition="in" filter="fade">
                                      <p:cBhvr>
                                        <p:cTn id="44" dur="500"/>
                                        <p:tgtEl>
                                          <p:spTgt spid="2">
                                            <p:graphicEl>
                                              <a:dgm id="{AC137EAE-0AF1-4342-B33B-9E765EBBD640}"/>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FFF5BD9A-3538-429A-B50C-9708D30E4D99}"/>
                                            </p:graphicEl>
                                          </p:spTgt>
                                        </p:tgtEl>
                                        <p:attrNameLst>
                                          <p:attrName>style.visibility</p:attrName>
                                        </p:attrNameLst>
                                      </p:cBhvr>
                                      <p:to>
                                        <p:strVal val="visible"/>
                                      </p:to>
                                    </p:set>
                                    <p:animEffect transition="in" filter="fade">
                                      <p:cBhvr>
                                        <p:cTn id="47" dur="500"/>
                                        <p:tgtEl>
                                          <p:spTgt spid="2">
                                            <p:graphicEl>
                                              <a:dgm id="{FFF5BD9A-3538-429A-B50C-9708D30E4D9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7D5F679D-744C-4A68-8355-FDEF43A56AFF}"/>
                                            </p:graphicEl>
                                          </p:spTgt>
                                        </p:tgtEl>
                                        <p:attrNameLst>
                                          <p:attrName>style.visibility</p:attrName>
                                        </p:attrNameLst>
                                      </p:cBhvr>
                                      <p:to>
                                        <p:strVal val="visible"/>
                                      </p:to>
                                    </p:set>
                                    <p:animEffect transition="in" filter="fade">
                                      <p:cBhvr>
                                        <p:cTn id="52" dur="500"/>
                                        <p:tgtEl>
                                          <p:spTgt spid="2">
                                            <p:graphicEl>
                                              <a:dgm id="{7D5F679D-744C-4A68-8355-FDEF43A56AFF}"/>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8ADF62DD-D2A3-4191-9688-11A5FD58015E}"/>
                                            </p:graphicEl>
                                          </p:spTgt>
                                        </p:tgtEl>
                                        <p:attrNameLst>
                                          <p:attrName>style.visibility</p:attrName>
                                        </p:attrNameLst>
                                      </p:cBhvr>
                                      <p:to>
                                        <p:strVal val="visible"/>
                                      </p:to>
                                    </p:set>
                                    <p:animEffect transition="in" filter="fade">
                                      <p:cBhvr>
                                        <p:cTn id="55" dur="500"/>
                                        <p:tgtEl>
                                          <p:spTgt spid="2">
                                            <p:graphicEl>
                                              <a:dgm id="{8ADF62DD-D2A3-4191-9688-11A5FD58015E}"/>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6913A687-7A94-4278-8062-90A20F455B8D}"/>
                                            </p:graphicEl>
                                          </p:spTgt>
                                        </p:tgtEl>
                                        <p:attrNameLst>
                                          <p:attrName>style.visibility</p:attrName>
                                        </p:attrNameLst>
                                      </p:cBhvr>
                                      <p:to>
                                        <p:strVal val="visible"/>
                                      </p:to>
                                    </p:set>
                                    <p:animEffect transition="in" filter="fade">
                                      <p:cBhvr>
                                        <p:cTn id="60" dur="500"/>
                                        <p:tgtEl>
                                          <p:spTgt spid="2">
                                            <p:graphicEl>
                                              <a:dgm id="{6913A687-7A94-4278-8062-90A20F455B8D}"/>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6C2B1C8F-3FC0-439F-8473-A3AB3A5220F7}"/>
                                            </p:graphicEl>
                                          </p:spTgt>
                                        </p:tgtEl>
                                        <p:attrNameLst>
                                          <p:attrName>style.visibility</p:attrName>
                                        </p:attrNameLst>
                                      </p:cBhvr>
                                      <p:to>
                                        <p:strVal val="visible"/>
                                      </p:to>
                                    </p:set>
                                    <p:animEffect transition="in" filter="fade">
                                      <p:cBhvr>
                                        <p:cTn id="63" dur="500"/>
                                        <p:tgtEl>
                                          <p:spTgt spid="2">
                                            <p:graphicEl>
                                              <a:dgm id="{6C2B1C8F-3FC0-439F-8473-A3AB3A5220F7}"/>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nodeType="clickEffect">
                                  <p:stCondLst>
                                    <p:cond delay="0"/>
                                  </p:stCondLst>
                                  <p:childTnLst>
                                    <p:set>
                                      <p:cBhvr>
                                        <p:cTn id="67" dur="1" fill="hold">
                                          <p:stCondLst>
                                            <p:cond delay="0"/>
                                          </p:stCondLst>
                                        </p:cTn>
                                        <p:tgtEl>
                                          <p:spTgt spid="6"/>
                                        </p:tgtEl>
                                        <p:attrNameLst>
                                          <p:attrName>style.visibility</p:attrName>
                                        </p:attrNameLst>
                                      </p:cBhvr>
                                      <p:to>
                                        <p:strVal val="visible"/>
                                      </p:to>
                                    </p:set>
                                    <p:animEffect transition="in" filter="fade">
                                      <p:cBhvr>
                                        <p:cTn id="6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2024064" y="1844675"/>
            <a:ext cx="8143875" cy="403225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9pPr>
          </a:lstStyle>
          <a:p>
            <a:pPr lvl="1" algn="ctr">
              <a:defRPr/>
            </a:pPr>
            <a:endParaRPr lang="en-GB" altLang="en-US" sz="2000" dirty="0">
              <a:solidFill>
                <a:sysClr val="windowText" lastClr="000000"/>
              </a:solidFill>
              <a:latin typeface="Calibri"/>
            </a:endParaRPr>
          </a:p>
          <a:p>
            <a:pPr marL="57150" algn="ctr">
              <a:buNone/>
              <a:defRPr/>
            </a:pPr>
            <a:endParaRPr lang="en-GB" altLang="en-US" sz="2400" dirty="0">
              <a:solidFill>
                <a:sysClr val="windowText" lastClr="000000"/>
              </a:solidFill>
              <a:latin typeface="Calibri"/>
            </a:endParaRPr>
          </a:p>
        </p:txBody>
      </p:sp>
      <p:sp>
        <p:nvSpPr>
          <p:cNvPr id="5" name="TextBox 4"/>
          <p:cNvSpPr txBox="1"/>
          <p:nvPr/>
        </p:nvSpPr>
        <p:spPr>
          <a:xfrm>
            <a:off x="695400" y="215352"/>
            <a:ext cx="10945216" cy="584775"/>
          </a:xfrm>
          <a:prstGeom prst="rect">
            <a:avLst/>
          </a:prstGeom>
          <a:solidFill>
            <a:srgbClr val="002060"/>
          </a:solidFill>
        </p:spPr>
        <p:txBody>
          <a:bodyPr wrap="square" rtlCol="0">
            <a:spAutoFit/>
          </a:bodyPr>
          <a:lstStyle/>
          <a:p>
            <a:pPr algn="ctr"/>
            <a:r>
              <a:rPr lang="en-GB" sz="3200" b="1" dirty="0">
                <a:solidFill>
                  <a:schemeClr val="bg1"/>
                </a:solidFill>
              </a:rPr>
              <a:t>When can a Restorative Approach be used? (consideration)</a:t>
            </a:r>
          </a:p>
        </p:txBody>
      </p:sp>
      <p:graphicFrame>
        <p:nvGraphicFramePr>
          <p:cNvPr id="2" name="Diagram 1">
            <a:extLst>
              <a:ext uri="{FF2B5EF4-FFF2-40B4-BE49-F238E27FC236}">
                <a16:creationId xmlns:a16="http://schemas.microsoft.com/office/drawing/2014/main" id="{50708068-A590-4CB0-828E-A3706F284594}"/>
              </a:ext>
            </a:extLst>
          </p:cNvPr>
          <p:cNvGraphicFramePr/>
          <p:nvPr>
            <p:extLst>
              <p:ext uri="{D42A27DB-BD31-4B8C-83A1-F6EECF244321}">
                <p14:modId xmlns:p14="http://schemas.microsoft.com/office/powerpoint/2010/main" val="1525491667"/>
              </p:ext>
            </p:extLst>
          </p:nvPr>
        </p:nvGraphicFramePr>
        <p:xfrm>
          <a:off x="772985" y="265402"/>
          <a:ext cx="7088336" cy="51572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9DE0D01C-E8CD-4108-8041-04A05D1D4942}"/>
              </a:ext>
            </a:extLst>
          </p:cNvPr>
          <p:cNvPicPr>
            <a:picLocks noChangeAspect="1"/>
          </p:cNvPicPr>
          <p:nvPr/>
        </p:nvPicPr>
        <p:blipFill>
          <a:blip r:embed="rId8"/>
          <a:stretch>
            <a:fillRect/>
          </a:stretch>
        </p:blipFill>
        <p:spPr>
          <a:xfrm>
            <a:off x="8648381" y="1438044"/>
            <a:ext cx="2770634" cy="3346698"/>
          </a:xfrm>
          <a:prstGeom prst="rect">
            <a:avLst/>
          </a:prstGeom>
        </p:spPr>
      </p:pic>
    </p:spTree>
    <p:extLst>
      <p:ext uri="{BB962C8B-B14F-4D97-AF65-F5344CB8AC3E}">
        <p14:creationId xmlns:p14="http://schemas.microsoft.com/office/powerpoint/2010/main" val="1342097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1F6E0A5-80BA-46D0-9F68-EECE0C5CD05F}"/>
                                            </p:graphicEl>
                                          </p:spTgt>
                                        </p:tgtEl>
                                        <p:attrNameLst>
                                          <p:attrName>style.visibility</p:attrName>
                                        </p:attrNameLst>
                                      </p:cBhvr>
                                      <p:to>
                                        <p:strVal val="visible"/>
                                      </p:to>
                                    </p:set>
                                    <p:animEffect transition="in" filter="fade">
                                      <p:cBhvr>
                                        <p:cTn id="7" dur="500"/>
                                        <p:tgtEl>
                                          <p:spTgt spid="2">
                                            <p:graphicEl>
                                              <a:dgm id="{B1F6E0A5-80BA-46D0-9F68-EECE0C5CD05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2AAC3B-0138-4233-A142-B7121720D2F1}"/>
                                            </p:graphicEl>
                                          </p:spTgt>
                                        </p:tgtEl>
                                        <p:attrNameLst>
                                          <p:attrName>style.visibility</p:attrName>
                                        </p:attrNameLst>
                                      </p:cBhvr>
                                      <p:to>
                                        <p:strVal val="visible"/>
                                      </p:to>
                                    </p:set>
                                    <p:animEffect transition="in" filter="fade">
                                      <p:cBhvr>
                                        <p:cTn id="12" dur="500"/>
                                        <p:tgtEl>
                                          <p:spTgt spid="2">
                                            <p:graphicEl>
                                              <a:dgm id="{D02AAC3B-0138-4233-A142-B7121720D2F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15D4F2D-DC7B-4C03-B6D3-811E150AE154}"/>
                                            </p:graphicEl>
                                          </p:spTgt>
                                        </p:tgtEl>
                                        <p:attrNameLst>
                                          <p:attrName>style.visibility</p:attrName>
                                        </p:attrNameLst>
                                      </p:cBhvr>
                                      <p:to>
                                        <p:strVal val="visible"/>
                                      </p:to>
                                    </p:set>
                                    <p:animEffect transition="in" filter="fade">
                                      <p:cBhvr>
                                        <p:cTn id="15" dur="500"/>
                                        <p:tgtEl>
                                          <p:spTgt spid="2">
                                            <p:graphicEl>
                                              <a:dgm id="{615D4F2D-DC7B-4C03-B6D3-811E150AE15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1989088" y="1988840"/>
            <a:ext cx="8229600" cy="370100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buNone/>
              <a:defRPr/>
            </a:pPr>
            <a:endParaRPr lang="en-GB" altLang="en-US" sz="2400" dirty="0">
              <a:solidFill>
                <a:sysClr val="windowText" lastClr="000000"/>
              </a:solidFill>
              <a:latin typeface="Calibri"/>
            </a:endParaRPr>
          </a:p>
          <a:p>
            <a:pPr>
              <a:buNone/>
              <a:defRPr/>
            </a:pPr>
            <a:endParaRPr lang="en-GB" altLang="en-US" sz="2800" dirty="0">
              <a:solidFill>
                <a:sysClr val="windowText" lastClr="000000"/>
              </a:solidFill>
              <a:latin typeface="Calibri"/>
            </a:endParaRPr>
          </a:p>
        </p:txBody>
      </p:sp>
      <p:sp>
        <p:nvSpPr>
          <p:cNvPr id="5" name="TextBox 4"/>
          <p:cNvSpPr txBox="1"/>
          <p:nvPr/>
        </p:nvSpPr>
        <p:spPr>
          <a:xfrm>
            <a:off x="551384" y="215352"/>
            <a:ext cx="11017224" cy="584775"/>
          </a:xfrm>
          <a:prstGeom prst="rect">
            <a:avLst/>
          </a:prstGeom>
          <a:solidFill>
            <a:srgbClr val="002060"/>
          </a:solidFill>
        </p:spPr>
        <p:txBody>
          <a:bodyPr wrap="square" rtlCol="0">
            <a:spAutoFit/>
          </a:bodyPr>
          <a:lstStyle/>
          <a:p>
            <a:pPr algn="ctr"/>
            <a:r>
              <a:rPr lang="en-GB" sz="3200" b="1" dirty="0">
                <a:solidFill>
                  <a:schemeClr val="bg1"/>
                </a:solidFill>
              </a:rPr>
              <a:t>When can a Restorative Approach be used? (eligible)</a:t>
            </a:r>
          </a:p>
        </p:txBody>
      </p:sp>
      <p:graphicFrame>
        <p:nvGraphicFramePr>
          <p:cNvPr id="2" name="Diagram 1">
            <a:extLst>
              <a:ext uri="{FF2B5EF4-FFF2-40B4-BE49-F238E27FC236}">
                <a16:creationId xmlns:a16="http://schemas.microsoft.com/office/drawing/2014/main" id="{DC4C2CD0-A390-4105-A263-B6030283AADC}"/>
              </a:ext>
            </a:extLst>
          </p:cNvPr>
          <p:cNvGraphicFramePr/>
          <p:nvPr>
            <p:extLst>
              <p:ext uri="{D42A27DB-BD31-4B8C-83A1-F6EECF244321}">
                <p14:modId xmlns:p14="http://schemas.microsoft.com/office/powerpoint/2010/main" val="736960256"/>
              </p:ext>
            </p:extLst>
          </p:nvPr>
        </p:nvGraphicFramePr>
        <p:xfrm>
          <a:off x="1559496" y="507739"/>
          <a:ext cx="9536608" cy="5517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descr="Shape&#10;&#10;Description automatically generated">
            <a:extLst>
              <a:ext uri="{FF2B5EF4-FFF2-40B4-BE49-F238E27FC236}">
                <a16:creationId xmlns:a16="http://schemas.microsoft.com/office/drawing/2014/main" id="{D43E52B5-A97B-4775-BFCE-E67090213CDA}"/>
              </a:ext>
            </a:extLst>
          </p:cNvPr>
          <p:cNvPicPr>
            <a:picLocks noChangeAspect="1"/>
          </p:cNvPicPr>
          <p:nvPr/>
        </p:nvPicPr>
        <p:blipFill>
          <a:blip r:embed="rId8"/>
          <a:stretch>
            <a:fillRect/>
          </a:stretch>
        </p:blipFill>
        <p:spPr>
          <a:xfrm>
            <a:off x="1592818" y="3265639"/>
            <a:ext cx="2095500" cy="2181225"/>
          </a:xfrm>
          <a:prstGeom prst="rect">
            <a:avLst/>
          </a:prstGeom>
        </p:spPr>
      </p:pic>
    </p:spTree>
    <p:extLst>
      <p:ext uri="{BB962C8B-B14F-4D97-AF65-F5344CB8AC3E}">
        <p14:creationId xmlns:p14="http://schemas.microsoft.com/office/powerpoint/2010/main" val="591909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A7C5FCB-1A79-43E7-8D13-E6EC8DB9BC28}"/>
                                            </p:graphicEl>
                                          </p:spTgt>
                                        </p:tgtEl>
                                        <p:attrNameLst>
                                          <p:attrName>style.visibility</p:attrName>
                                        </p:attrNameLst>
                                      </p:cBhvr>
                                      <p:to>
                                        <p:strVal val="visible"/>
                                      </p:to>
                                    </p:set>
                                    <p:animEffect transition="in" filter="fade">
                                      <p:cBhvr>
                                        <p:cTn id="7" dur="500"/>
                                        <p:tgtEl>
                                          <p:spTgt spid="2">
                                            <p:graphicEl>
                                              <a:dgm id="{CA7C5FCB-1A79-43E7-8D13-E6EC8DB9BC2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1540DD9-FCB4-47DD-A323-FE80894E98D6}"/>
                                            </p:graphicEl>
                                          </p:spTgt>
                                        </p:tgtEl>
                                        <p:attrNameLst>
                                          <p:attrName>style.visibility</p:attrName>
                                        </p:attrNameLst>
                                      </p:cBhvr>
                                      <p:to>
                                        <p:strVal val="visible"/>
                                      </p:to>
                                    </p:set>
                                    <p:animEffect transition="in" filter="fade">
                                      <p:cBhvr>
                                        <p:cTn id="12" dur="500"/>
                                        <p:tgtEl>
                                          <p:spTgt spid="2">
                                            <p:graphicEl>
                                              <a:dgm id="{81540DD9-FCB4-47DD-A323-FE80894E98D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7073C48E-F34B-4EC3-8B0C-84F8D7B51593}"/>
                                            </p:graphicEl>
                                          </p:spTgt>
                                        </p:tgtEl>
                                        <p:attrNameLst>
                                          <p:attrName>style.visibility</p:attrName>
                                        </p:attrNameLst>
                                      </p:cBhvr>
                                      <p:to>
                                        <p:strVal val="visible"/>
                                      </p:to>
                                    </p:set>
                                    <p:animEffect transition="in" filter="fade">
                                      <p:cBhvr>
                                        <p:cTn id="15" dur="500"/>
                                        <p:tgtEl>
                                          <p:spTgt spid="2">
                                            <p:graphicEl>
                                              <a:dgm id="{7073C48E-F34B-4EC3-8B0C-84F8D7B5159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66BAB30B-FC16-4912-B5D6-EDC075C49E5F}"/>
                                            </p:graphicEl>
                                          </p:spTgt>
                                        </p:tgtEl>
                                        <p:attrNameLst>
                                          <p:attrName>style.visibility</p:attrName>
                                        </p:attrNameLst>
                                      </p:cBhvr>
                                      <p:to>
                                        <p:strVal val="visible"/>
                                      </p:to>
                                    </p:set>
                                    <p:animEffect transition="in" filter="fade">
                                      <p:cBhvr>
                                        <p:cTn id="20" dur="500"/>
                                        <p:tgtEl>
                                          <p:spTgt spid="2">
                                            <p:graphicEl>
                                              <a:dgm id="{66BAB30B-FC16-4912-B5D6-EDC075C49E5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6C57DD1-2BD4-48BA-9F91-A1B26AE25F6E}"/>
                                            </p:graphicEl>
                                          </p:spTgt>
                                        </p:tgtEl>
                                        <p:attrNameLst>
                                          <p:attrName>style.visibility</p:attrName>
                                        </p:attrNameLst>
                                      </p:cBhvr>
                                      <p:to>
                                        <p:strVal val="visible"/>
                                      </p:to>
                                    </p:set>
                                    <p:animEffect transition="in" filter="fade">
                                      <p:cBhvr>
                                        <p:cTn id="23" dur="500"/>
                                        <p:tgtEl>
                                          <p:spTgt spid="2">
                                            <p:graphicEl>
                                              <a:dgm id="{B6C57DD1-2BD4-48BA-9F91-A1B26AE25F6E}"/>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50E2F0DD-F359-4587-9AB7-93B76B8B9FC6}"/>
                                            </p:graphicEl>
                                          </p:spTgt>
                                        </p:tgtEl>
                                        <p:attrNameLst>
                                          <p:attrName>style.visibility</p:attrName>
                                        </p:attrNameLst>
                                      </p:cBhvr>
                                      <p:to>
                                        <p:strVal val="visible"/>
                                      </p:to>
                                    </p:set>
                                    <p:animEffect transition="in" filter="fade">
                                      <p:cBhvr>
                                        <p:cTn id="28" dur="500"/>
                                        <p:tgtEl>
                                          <p:spTgt spid="2">
                                            <p:graphicEl>
                                              <a:dgm id="{50E2F0DD-F359-4587-9AB7-93B76B8B9FC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9EB5F966-D687-4BD7-9AF2-D1C28A7B0260}"/>
                                            </p:graphicEl>
                                          </p:spTgt>
                                        </p:tgtEl>
                                        <p:attrNameLst>
                                          <p:attrName>style.visibility</p:attrName>
                                        </p:attrNameLst>
                                      </p:cBhvr>
                                      <p:to>
                                        <p:strVal val="visible"/>
                                      </p:to>
                                    </p:set>
                                    <p:animEffect transition="in" filter="fade">
                                      <p:cBhvr>
                                        <p:cTn id="31" dur="500"/>
                                        <p:tgtEl>
                                          <p:spTgt spid="2">
                                            <p:graphicEl>
                                              <a:dgm id="{9EB5F966-D687-4BD7-9AF2-D1C28A7B0260}"/>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6884BCF6-7112-473B-8CDD-5ACABA09BBC4}"/>
                                            </p:graphicEl>
                                          </p:spTgt>
                                        </p:tgtEl>
                                        <p:attrNameLst>
                                          <p:attrName>style.visibility</p:attrName>
                                        </p:attrNameLst>
                                      </p:cBhvr>
                                      <p:to>
                                        <p:strVal val="visible"/>
                                      </p:to>
                                    </p:set>
                                    <p:animEffect transition="in" filter="fade">
                                      <p:cBhvr>
                                        <p:cTn id="36" dur="500"/>
                                        <p:tgtEl>
                                          <p:spTgt spid="2">
                                            <p:graphicEl>
                                              <a:dgm id="{6884BCF6-7112-473B-8CDD-5ACABA09BBC4}"/>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96531B58-E9F9-46CC-B360-96A6C9437E95}"/>
                                            </p:graphicEl>
                                          </p:spTgt>
                                        </p:tgtEl>
                                        <p:attrNameLst>
                                          <p:attrName>style.visibility</p:attrName>
                                        </p:attrNameLst>
                                      </p:cBhvr>
                                      <p:to>
                                        <p:strVal val="visible"/>
                                      </p:to>
                                    </p:set>
                                    <p:animEffect transition="in" filter="fade">
                                      <p:cBhvr>
                                        <p:cTn id="39" dur="500"/>
                                        <p:tgtEl>
                                          <p:spTgt spid="2">
                                            <p:graphicEl>
                                              <a:dgm id="{96531B58-E9F9-46CC-B360-96A6C9437E9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7"/>
                                        </p:tgtEl>
                                        <p:attrNameLst>
                                          <p:attrName>style.visibility</p:attrName>
                                        </p:attrNameLst>
                                      </p:cBhvr>
                                      <p:to>
                                        <p:strVal val="visible"/>
                                      </p:to>
                                    </p:set>
                                    <p:animEffect transition="in" filter="fade">
                                      <p:cBhvr>
                                        <p:cTn id="4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15352"/>
            <a:ext cx="10873208" cy="584775"/>
          </a:xfrm>
          <a:prstGeom prst="rect">
            <a:avLst/>
          </a:prstGeom>
          <a:solidFill>
            <a:srgbClr val="002060"/>
          </a:solidFill>
        </p:spPr>
        <p:txBody>
          <a:bodyPr wrap="square" rtlCol="0">
            <a:spAutoFit/>
          </a:bodyPr>
          <a:lstStyle/>
          <a:p>
            <a:pPr algn="ctr"/>
            <a:r>
              <a:rPr lang="en-GB" sz="3200" b="1" dirty="0">
                <a:solidFill>
                  <a:schemeClr val="bg1"/>
                </a:solidFill>
              </a:rPr>
              <a:t>Second Offences and Reoffending</a:t>
            </a:r>
          </a:p>
        </p:txBody>
      </p:sp>
      <p:graphicFrame>
        <p:nvGraphicFramePr>
          <p:cNvPr id="2" name="Diagram 1">
            <a:extLst>
              <a:ext uri="{FF2B5EF4-FFF2-40B4-BE49-F238E27FC236}">
                <a16:creationId xmlns:a16="http://schemas.microsoft.com/office/drawing/2014/main" id="{C54BC460-1F9C-4F8C-BA57-5F55C11372D5}"/>
              </a:ext>
            </a:extLst>
          </p:cNvPr>
          <p:cNvGraphicFramePr/>
          <p:nvPr>
            <p:extLst>
              <p:ext uri="{D42A27DB-BD31-4B8C-83A1-F6EECF244321}">
                <p14:modId xmlns:p14="http://schemas.microsoft.com/office/powerpoint/2010/main" val="3517520742"/>
              </p:ext>
            </p:extLst>
          </p:nvPr>
        </p:nvGraphicFramePr>
        <p:xfrm>
          <a:off x="1487488" y="800127"/>
          <a:ext cx="9751756" cy="5165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205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49A08A4-CF61-49C9-A4EF-D3D1D575FAB8}"/>
                                            </p:graphicEl>
                                          </p:spTgt>
                                        </p:tgtEl>
                                        <p:attrNameLst>
                                          <p:attrName>style.visibility</p:attrName>
                                        </p:attrNameLst>
                                      </p:cBhvr>
                                      <p:to>
                                        <p:strVal val="visible"/>
                                      </p:to>
                                    </p:set>
                                    <p:animEffect transition="in" filter="fade">
                                      <p:cBhvr>
                                        <p:cTn id="7" dur="500"/>
                                        <p:tgtEl>
                                          <p:spTgt spid="2">
                                            <p:graphicEl>
                                              <a:dgm id="{D49A08A4-CF61-49C9-A4EF-D3D1D575FAB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B91E810-E80F-4980-8B13-6B1485A994BA}"/>
                                            </p:graphicEl>
                                          </p:spTgt>
                                        </p:tgtEl>
                                        <p:attrNameLst>
                                          <p:attrName>style.visibility</p:attrName>
                                        </p:attrNameLst>
                                      </p:cBhvr>
                                      <p:to>
                                        <p:strVal val="visible"/>
                                      </p:to>
                                    </p:set>
                                    <p:animEffect transition="in" filter="fade">
                                      <p:cBhvr>
                                        <p:cTn id="12" dur="500"/>
                                        <p:tgtEl>
                                          <p:spTgt spid="2">
                                            <p:graphicEl>
                                              <a:dgm id="{0B91E810-E80F-4980-8B13-6B1485A994B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F83F9B43-DC6D-4D19-841B-448C7D484EA0}"/>
                                            </p:graphicEl>
                                          </p:spTgt>
                                        </p:tgtEl>
                                        <p:attrNameLst>
                                          <p:attrName>style.visibility</p:attrName>
                                        </p:attrNameLst>
                                      </p:cBhvr>
                                      <p:to>
                                        <p:strVal val="visible"/>
                                      </p:to>
                                    </p:set>
                                    <p:animEffect transition="in" filter="fade">
                                      <p:cBhvr>
                                        <p:cTn id="17" dur="500"/>
                                        <p:tgtEl>
                                          <p:spTgt spid="2">
                                            <p:graphicEl>
                                              <a:dgm id="{F83F9B43-DC6D-4D19-841B-448C7D484EA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F92E603C-98FE-4921-AEA0-4E472B3C3699}"/>
                                            </p:graphicEl>
                                          </p:spTgt>
                                        </p:tgtEl>
                                        <p:attrNameLst>
                                          <p:attrName>style.visibility</p:attrName>
                                        </p:attrNameLst>
                                      </p:cBhvr>
                                      <p:to>
                                        <p:strVal val="visible"/>
                                      </p:to>
                                    </p:set>
                                    <p:animEffect transition="in" filter="fade">
                                      <p:cBhvr>
                                        <p:cTn id="22" dur="500"/>
                                        <p:tgtEl>
                                          <p:spTgt spid="2">
                                            <p:graphicEl>
                                              <a:dgm id="{F92E603C-98FE-4921-AEA0-4E472B3C369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2F38DCBB-3957-4792-8C46-282F77C7D5DF}"/>
                                            </p:graphicEl>
                                          </p:spTgt>
                                        </p:tgtEl>
                                        <p:attrNameLst>
                                          <p:attrName>style.visibility</p:attrName>
                                        </p:attrNameLst>
                                      </p:cBhvr>
                                      <p:to>
                                        <p:strVal val="visible"/>
                                      </p:to>
                                    </p:set>
                                    <p:animEffect transition="in" filter="fade">
                                      <p:cBhvr>
                                        <p:cTn id="27" dur="500"/>
                                        <p:tgtEl>
                                          <p:spTgt spid="2">
                                            <p:graphicEl>
                                              <a:dgm id="{2F38DCBB-3957-4792-8C46-282F77C7D5D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4"/>
          <p:cNvGrpSpPr>
            <a:grpSpLocks/>
          </p:cNvGrpSpPr>
          <p:nvPr/>
        </p:nvGrpSpPr>
        <p:grpSpPr bwMode="auto">
          <a:xfrm>
            <a:off x="2984534" y="833140"/>
            <a:ext cx="6192806" cy="4213049"/>
            <a:chOff x="1980898" y="1442324"/>
            <a:chExt cx="5040560" cy="3150350"/>
          </a:xfrm>
        </p:grpSpPr>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80898" y="1442324"/>
              <a:ext cx="5040560" cy="315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3"/>
            <p:cNvSpPr/>
            <p:nvPr/>
          </p:nvSpPr>
          <p:spPr>
            <a:xfrm>
              <a:off x="6515937" y="4292726"/>
              <a:ext cx="505521" cy="216944"/>
            </a:xfrm>
            <a:prstGeom prst="rect">
              <a:avLst/>
            </a:prstGeom>
            <a:solidFill>
              <a:sysClr val="window" lastClr="FFFFFF"/>
            </a:solidFill>
            <a:ln w="25400" cap="flat" cmpd="sng" algn="ctr">
              <a:solidFill>
                <a:sysClr val="window" lastClr="FFFFFF"/>
              </a:solidFill>
              <a:prstDash val="solid"/>
            </a:ln>
            <a:effectLst/>
          </p:spPr>
          <p:txBody>
            <a:bodyPr anchor="ctr"/>
            <a:lstStyle/>
            <a:p>
              <a:pPr algn="ctr">
                <a:defRPr/>
              </a:pPr>
              <a:endParaRPr lang="en-GB" kern="0">
                <a:solidFill>
                  <a:prstClr val="white"/>
                </a:solidFill>
                <a:latin typeface="Calibri"/>
              </a:endParaRPr>
            </a:p>
          </p:txBody>
        </p:sp>
      </p:grpSp>
      <p:sp>
        <p:nvSpPr>
          <p:cNvPr id="6" name="Content Placeholder 2"/>
          <p:cNvSpPr txBox="1">
            <a:spLocks/>
          </p:cNvSpPr>
          <p:nvPr/>
        </p:nvSpPr>
        <p:spPr>
          <a:xfrm>
            <a:off x="911424" y="5157192"/>
            <a:ext cx="10657184" cy="584776"/>
          </a:xfrm>
          <a:prstGeom prst="rect">
            <a:avLst/>
          </a:prstGeom>
          <a:solidFill>
            <a:schemeClr val="bg1">
              <a:lumMod val="85000"/>
            </a:schemeClr>
          </a:solidFill>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ctr">
              <a:buNone/>
              <a:defRPr/>
            </a:pPr>
            <a:r>
              <a:rPr lang="en-GB" altLang="en-US" sz="2400" dirty="0">
                <a:solidFill>
                  <a:sysClr val="windowText" lastClr="000000"/>
                </a:solidFill>
                <a:latin typeface="Calibri"/>
              </a:rPr>
              <a:t>Treat everyone as an individual - Depending on offending history (PNC and NICHE).</a:t>
            </a:r>
          </a:p>
        </p:txBody>
      </p:sp>
      <p:sp>
        <p:nvSpPr>
          <p:cNvPr id="7" name="TextBox 6"/>
          <p:cNvSpPr txBox="1"/>
          <p:nvPr/>
        </p:nvSpPr>
        <p:spPr>
          <a:xfrm>
            <a:off x="1919536" y="215352"/>
            <a:ext cx="8280920" cy="584775"/>
          </a:xfrm>
          <a:prstGeom prst="rect">
            <a:avLst/>
          </a:prstGeom>
          <a:solidFill>
            <a:srgbClr val="002060"/>
          </a:solidFill>
        </p:spPr>
        <p:txBody>
          <a:bodyPr wrap="square" rtlCol="0">
            <a:spAutoFit/>
          </a:bodyPr>
          <a:lstStyle/>
          <a:p>
            <a:pPr algn="ctr"/>
            <a:r>
              <a:rPr lang="en-GB" sz="3200" b="1" dirty="0">
                <a:solidFill>
                  <a:schemeClr val="bg1"/>
                </a:solidFill>
              </a:rPr>
              <a:t>Multiple Offenders</a:t>
            </a:r>
          </a:p>
        </p:txBody>
      </p:sp>
    </p:spTree>
    <p:extLst>
      <p:ext uri="{BB962C8B-B14F-4D97-AF65-F5344CB8AC3E}">
        <p14:creationId xmlns:p14="http://schemas.microsoft.com/office/powerpoint/2010/main" val="3638500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1424" y="215352"/>
            <a:ext cx="10513168" cy="584775"/>
          </a:xfrm>
          <a:prstGeom prst="rect">
            <a:avLst/>
          </a:prstGeom>
          <a:solidFill>
            <a:srgbClr val="002060"/>
          </a:solidFill>
        </p:spPr>
        <p:txBody>
          <a:bodyPr wrap="square" rtlCol="0">
            <a:spAutoFit/>
          </a:bodyPr>
          <a:lstStyle/>
          <a:p>
            <a:pPr algn="ctr"/>
            <a:r>
              <a:rPr lang="en-GB" sz="3200" b="1" dirty="0">
                <a:solidFill>
                  <a:schemeClr val="bg1"/>
                </a:solidFill>
              </a:rPr>
              <a:t>Restorative Approach Questions</a:t>
            </a:r>
          </a:p>
        </p:txBody>
      </p:sp>
      <p:graphicFrame>
        <p:nvGraphicFramePr>
          <p:cNvPr id="2" name="Diagram 1">
            <a:extLst>
              <a:ext uri="{FF2B5EF4-FFF2-40B4-BE49-F238E27FC236}">
                <a16:creationId xmlns:a16="http://schemas.microsoft.com/office/drawing/2014/main" id="{1C9E658A-FDC9-4559-A4F6-F629F4A4F9D8}"/>
              </a:ext>
            </a:extLst>
          </p:cNvPr>
          <p:cNvGraphicFramePr/>
          <p:nvPr>
            <p:extLst>
              <p:ext uri="{D42A27DB-BD31-4B8C-83A1-F6EECF244321}">
                <p14:modId xmlns:p14="http://schemas.microsoft.com/office/powerpoint/2010/main" val="3269495391"/>
              </p:ext>
            </p:extLst>
          </p:nvPr>
        </p:nvGraphicFramePr>
        <p:xfrm>
          <a:off x="1055440" y="692696"/>
          <a:ext cx="10225136" cy="4608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picture containing icon&#10;&#10;Description automatically generated">
            <a:extLst>
              <a:ext uri="{FF2B5EF4-FFF2-40B4-BE49-F238E27FC236}">
                <a16:creationId xmlns:a16="http://schemas.microsoft.com/office/drawing/2014/main" id="{69D62F4F-8E77-4BA1-9012-6DCB0AFF017E}"/>
              </a:ext>
            </a:extLst>
          </p:cNvPr>
          <p:cNvPicPr>
            <a:picLocks noChangeAspect="1"/>
          </p:cNvPicPr>
          <p:nvPr/>
        </p:nvPicPr>
        <p:blipFill>
          <a:blip r:embed="rId8"/>
          <a:stretch>
            <a:fillRect/>
          </a:stretch>
        </p:blipFill>
        <p:spPr>
          <a:xfrm>
            <a:off x="8328248" y="3708204"/>
            <a:ext cx="3683294" cy="2070348"/>
          </a:xfrm>
          <a:prstGeom prst="rect">
            <a:avLst/>
          </a:prstGeom>
        </p:spPr>
      </p:pic>
    </p:spTree>
    <p:extLst>
      <p:ext uri="{BB962C8B-B14F-4D97-AF65-F5344CB8AC3E}">
        <p14:creationId xmlns:p14="http://schemas.microsoft.com/office/powerpoint/2010/main" val="3533814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575EEE1-E270-4542-95FC-02D623D592FF}"/>
                                            </p:graphicEl>
                                          </p:spTgt>
                                        </p:tgtEl>
                                        <p:attrNameLst>
                                          <p:attrName>style.visibility</p:attrName>
                                        </p:attrNameLst>
                                      </p:cBhvr>
                                      <p:to>
                                        <p:strVal val="visible"/>
                                      </p:to>
                                    </p:set>
                                    <p:animEffect transition="in" filter="fade">
                                      <p:cBhvr>
                                        <p:cTn id="7" dur="500"/>
                                        <p:tgtEl>
                                          <p:spTgt spid="2">
                                            <p:graphicEl>
                                              <a:dgm id="{5575EEE1-E270-4542-95FC-02D623D592F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762B54-0E60-49D8-A435-9C7B12489B94}"/>
                                            </p:graphicEl>
                                          </p:spTgt>
                                        </p:tgtEl>
                                        <p:attrNameLst>
                                          <p:attrName>style.visibility</p:attrName>
                                        </p:attrNameLst>
                                      </p:cBhvr>
                                      <p:to>
                                        <p:strVal val="visible"/>
                                      </p:to>
                                    </p:set>
                                    <p:animEffect transition="in" filter="fade">
                                      <p:cBhvr>
                                        <p:cTn id="12" dur="500"/>
                                        <p:tgtEl>
                                          <p:spTgt spid="2">
                                            <p:graphicEl>
                                              <a:dgm id="{EC762B54-0E60-49D8-A435-9C7B12489B9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9ADDAA8-407D-4C71-911F-AA5FB01EA270}"/>
                                            </p:graphicEl>
                                          </p:spTgt>
                                        </p:tgtEl>
                                        <p:attrNameLst>
                                          <p:attrName>style.visibility</p:attrName>
                                        </p:attrNameLst>
                                      </p:cBhvr>
                                      <p:to>
                                        <p:strVal val="visible"/>
                                      </p:to>
                                    </p:set>
                                    <p:animEffect transition="in" filter="fade">
                                      <p:cBhvr>
                                        <p:cTn id="15" dur="500"/>
                                        <p:tgtEl>
                                          <p:spTgt spid="2">
                                            <p:graphicEl>
                                              <a:dgm id="{09ADDAA8-407D-4C71-911F-AA5FB01EA27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9012A52-D788-401A-A316-AAD9F47D4374}"/>
                                            </p:graphicEl>
                                          </p:spTgt>
                                        </p:tgtEl>
                                        <p:attrNameLst>
                                          <p:attrName>style.visibility</p:attrName>
                                        </p:attrNameLst>
                                      </p:cBhvr>
                                      <p:to>
                                        <p:strVal val="visible"/>
                                      </p:to>
                                    </p:set>
                                    <p:animEffect transition="in" filter="fade">
                                      <p:cBhvr>
                                        <p:cTn id="20" dur="500"/>
                                        <p:tgtEl>
                                          <p:spTgt spid="2">
                                            <p:graphicEl>
                                              <a:dgm id="{99012A52-D788-401A-A316-AAD9F47D437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FAD5E93-EC93-443B-9E78-0125744F4114}"/>
                                            </p:graphicEl>
                                          </p:spTgt>
                                        </p:tgtEl>
                                        <p:attrNameLst>
                                          <p:attrName>style.visibility</p:attrName>
                                        </p:attrNameLst>
                                      </p:cBhvr>
                                      <p:to>
                                        <p:strVal val="visible"/>
                                      </p:to>
                                    </p:set>
                                    <p:animEffect transition="in" filter="fade">
                                      <p:cBhvr>
                                        <p:cTn id="23" dur="500"/>
                                        <p:tgtEl>
                                          <p:spTgt spid="2">
                                            <p:graphicEl>
                                              <a:dgm id="{8FAD5E93-EC93-443B-9E78-0125744F411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A44B879-7756-4BE4-86AC-A1BE791EB2AC}"/>
                                            </p:graphicEl>
                                          </p:spTgt>
                                        </p:tgtEl>
                                        <p:attrNameLst>
                                          <p:attrName>style.visibility</p:attrName>
                                        </p:attrNameLst>
                                      </p:cBhvr>
                                      <p:to>
                                        <p:strVal val="visible"/>
                                      </p:to>
                                    </p:set>
                                    <p:animEffect transition="in" filter="fade">
                                      <p:cBhvr>
                                        <p:cTn id="28" dur="500"/>
                                        <p:tgtEl>
                                          <p:spTgt spid="2">
                                            <p:graphicEl>
                                              <a:dgm id="{BA44B879-7756-4BE4-86AC-A1BE791EB2AC}"/>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973F9DAE-34D7-448E-8A29-062F2C7E04DB}"/>
                                            </p:graphicEl>
                                          </p:spTgt>
                                        </p:tgtEl>
                                        <p:attrNameLst>
                                          <p:attrName>style.visibility</p:attrName>
                                        </p:attrNameLst>
                                      </p:cBhvr>
                                      <p:to>
                                        <p:strVal val="visible"/>
                                      </p:to>
                                    </p:set>
                                    <p:animEffect transition="in" filter="fade">
                                      <p:cBhvr>
                                        <p:cTn id="31" dur="500"/>
                                        <p:tgtEl>
                                          <p:spTgt spid="2">
                                            <p:graphicEl>
                                              <a:dgm id="{973F9DAE-34D7-448E-8A29-062F2C7E04D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83E82116-C6F5-4E56-A95E-0DC374BA8FDD}"/>
                                            </p:graphicEl>
                                          </p:spTgt>
                                        </p:tgtEl>
                                        <p:attrNameLst>
                                          <p:attrName>style.visibility</p:attrName>
                                        </p:attrNameLst>
                                      </p:cBhvr>
                                      <p:to>
                                        <p:strVal val="visible"/>
                                      </p:to>
                                    </p:set>
                                    <p:animEffect transition="in" filter="fade">
                                      <p:cBhvr>
                                        <p:cTn id="36" dur="500"/>
                                        <p:tgtEl>
                                          <p:spTgt spid="2">
                                            <p:graphicEl>
                                              <a:dgm id="{83E82116-C6F5-4E56-A95E-0DC374BA8FD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AED40564-CC65-4C84-9CD0-E0DC51DB53D7}"/>
                                            </p:graphicEl>
                                          </p:spTgt>
                                        </p:tgtEl>
                                        <p:attrNameLst>
                                          <p:attrName>style.visibility</p:attrName>
                                        </p:attrNameLst>
                                      </p:cBhvr>
                                      <p:to>
                                        <p:strVal val="visible"/>
                                      </p:to>
                                    </p:set>
                                    <p:animEffect transition="in" filter="fade">
                                      <p:cBhvr>
                                        <p:cTn id="39" dur="500"/>
                                        <p:tgtEl>
                                          <p:spTgt spid="2">
                                            <p:graphicEl>
                                              <a:dgm id="{AED40564-CC65-4C84-9CD0-E0DC51DB53D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792539" y="1600201"/>
            <a:ext cx="4606925" cy="2574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5249C220-33FB-4E72-80F7-BE80C8D8AFB0}"/>
              </a:ext>
            </a:extLst>
          </p:cNvPr>
          <p:cNvSpPr txBox="1"/>
          <p:nvPr/>
        </p:nvSpPr>
        <p:spPr>
          <a:xfrm>
            <a:off x="911424" y="215352"/>
            <a:ext cx="10513168" cy="584775"/>
          </a:xfrm>
          <a:prstGeom prst="rect">
            <a:avLst/>
          </a:prstGeom>
          <a:solidFill>
            <a:srgbClr val="002060"/>
          </a:solidFill>
        </p:spPr>
        <p:txBody>
          <a:bodyPr wrap="square" rtlCol="0">
            <a:spAutoFit/>
          </a:bodyPr>
          <a:lstStyle/>
          <a:p>
            <a:pPr algn="ctr"/>
            <a:r>
              <a:rPr lang="en-GB" sz="3200" b="1" dirty="0">
                <a:solidFill>
                  <a:schemeClr val="bg1"/>
                </a:solidFill>
              </a:rPr>
              <a:t>Restorative Approach</a:t>
            </a:r>
          </a:p>
        </p:txBody>
      </p:sp>
      <p:sp>
        <p:nvSpPr>
          <p:cNvPr id="5" name="Rectangle: Rounded Corners 4">
            <a:extLst>
              <a:ext uri="{FF2B5EF4-FFF2-40B4-BE49-F238E27FC236}">
                <a16:creationId xmlns:a16="http://schemas.microsoft.com/office/drawing/2014/main" id="{14CE2313-EBAF-492D-93F3-4B3CD375EFEA}"/>
              </a:ext>
            </a:extLst>
          </p:cNvPr>
          <p:cNvSpPr/>
          <p:nvPr/>
        </p:nvSpPr>
        <p:spPr>
          <a:xfrm>
            <a:off x="4332200" y="4452600"/>
            <a:ext cx="3671616" cy="864096"/>
          </a:xfrm>
          <a:prstGeom prst="roundRect">
            <a:avLst/>
          </a:prstGeom>
          <a:solidFill>
            <a:schemeClr val="tx2">
              <a:lumMod val="20000"/>
              <a:lumOff val="8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Practice</a:t>
            </a:r>
          </a:p>
        </p:txBody>
      </p:sp>
    </p:spTree>
    <p:extLst>
      <p:ext uri="{BB962C8B-B14F-4D97-AF65-F5344CB8AC3E}">
        <p14:creationId xmlns:p14="http://schemas.microsoft.com/office/powerpoint/2010/main" val="1148119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67408" y="215352"/>
            <a:ext cx="10657184" cy="584775"/>
          </a:xfrm>
          <a:prstGeom prst="rect">
            <a:avLst/>
          </a:prstGeom>
          <a:solidFill>
            <a:srgbClr val="002060"/>
          </a:solidFill>
        </p:spPr>
        <p:txBody>
          <a:bodyPr wrap="square" rtlCol="0">
            <a:spAutoFit/>
          </a:bodyPr>
          <a:lstStyle/>
          <a:p>
            <a:pPr algn="ctr"/>
            <a:r>
              <a:rPr lang="en-GB" sz="3200" b="1" dirty="0">
                <a:solidFill>
                  <a:schemeClr val="bg1"/>
                </a:solidFill>
              </a:rPr>
              <a:t>Restorative Approach: Group Work</a:t>
            </a:r>
          </a:p>
        </p:txBody>
      </p:sp>
      <p:sp>
        <p:nvSpPr>
          <p:cNvPr id="2" name="Scroll: Horizontal 1">
            <a:extLst>
              <a:ext uri="{FF2B5EF4-FFF2-40B4-BE49-F238E27FC236}">
                <a16:creationId xmlns:a16="http://schemas.microsoft.com/office/drawing/2014/main" id="{ACD43B85-5EC4-41DC-9E87-A129CB857634}"/>
              </a:ext>
            </a:extLst>
          </p:cNvPr>
          <p:cNvSpPr/>
          <p:nvPr/>
        </p:nvSpPr>
        <p:spPr>
          <a:xfrm>
            <a:off x="2351584" y="1412776"/>
            <a:ext cx="7488832" cy="3384376"/>
          </a:xfrm>
          <a:prstGeom prst="horizontalScroll">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In your groups discuss incidents that you may attend where RA could potentially be used to achieve a positive outcome</a:t>
            </a:r>
          </a:p>
        </p:txBody>
      </p:sp>
    </p:spTree>
    <p:extLst>
      <p:ext uri="{BB962C8B-B14F-4D97-AF65-F5344CB8AC3E}">
        <p14:creationId xmlns:p14="http://schemas.microsoft.com/office/powerpoint/2010/main" val="291776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3392" y="134891"/>
            <a:ext cx="10945216" cy="584775"/>
          </a:xfrm>
          <a:prstGeom prst="rect">
            <a:avLst/>
          </a:prstGeom>
          <a:solidFill>
            <a:srgbClr val="002060"/>
          </a:solidFill>
        </p:spPr>
        <p:txBody>
          <a:bodyPr wrap="square" rtlCol="0">
            <a:spAutoFit/>
          </a:bodyPr>
          <a:lstStyle/>
          <a:p>
            <a:pPr algn="ctr"/>
            <a:r>
              <a:rPr lang="en-GB" sz="3200" b="1" dirty="0">
                <a:solidFill>
                  <a:schemeClr val="bg1"/>
                </a:solidFill>
              </a:rPr>
              <a:t>Juveniles</a:t>
            </a:r>
          </a:p>
        </p:txBody>
      </p:sp>
      <p:graphicFrame>
        <p:nvGraphicFramePr>
          <p:cNvPr id="2" name="Diagram 1">
            <a:extLst>
              <a:ext uri="{FF2B5EF4-FFF2-40B4-BE49-F238E27FC236}">
                <a16:creationId xmlns:a16="http://schemas.microsoft.com/office/drawing/2014/main" id="{52E84B05-0C40-41A7-BBFA-D40211FAD3D1}"/>
              </a:ext>
            </a:extLst>
          </p:cNvPr>
          <p:cNvGraphicFramePr/>
          <p:nvPr>
            <p:extLst>
              <p:ext uri="{D42A27DB-BD31-4B8C-83A1-F6EECF244321}">
                <p14:modId xmlns:p14="http://schemas.microsoft.com/office/powerpoint/2010/main" val="1919771415"/>
              </p:ext>
            </p:extLst>
          </p:nvPr>
        </p:nvGraphicFramePr>
        <p:xfrm>
          <a:off x="479376" y="260648"/>
          <a:ext cx="11089232" cy="5789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88364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32815AE-AC28-48AB-9930-7170C6F6B626}"/>
                                            </p:graphicEl>
                                          </p:spTgt>
                                        </p:tgtEl>
                                        <p:attrNameLst>
                                          <p:attrName>style.visibility</p:attrName>
                                        </p:attrNameLst>
                                      </p:cBhvr>
                                      <p:to>
                                        <p:strVal val="visible"/>
                                      </p:to>
                                    </p:set>
                                    <p:animEffect transition="in" filter="fade">
                                      <p:cBhvr>
                                        <p:cTn id="7" dur="500"/>
                                        <p:tgtEl>
                                          <p:spTgt spid="2">
                                            <p:graphicEl>
                                              <a:dgm id="{332815AE-AC28-48AB-9930-7170C6F6B62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5E5A965-4174-411D-8A1F-67CB4A1EACB5}"/>
                                            </p:graphicEl>
                                          </p:spTgt>
                                        </p:tgtEl>
                                        <p:attrNameLst>
                                          <p:attrName>style.visibility</p:attrName>
                                        </p:attrNameLst>
                                      </p:cBhvr>
                                      <p:to>
                                        <p:strVal val="visible"/>
                                      </p:to>
                                    </p:set>
                                    <p:animEffect transition="in" filter="fade">
                                      <p:cBhvr>
                                        <p:cTn id="12" dur="500"/>
                                        <p:tgtEl>
                                          <p:spTgt spid="2">
                                            <p:graphicEl>
                                              <a:dgm id="{05E5A965-4174-411D-8A1F-67CB4A1EACB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587BDF6-B499-47C0-BD53-64B5B7AADB87}"/>
                                            </p:graphicEl>
                                          </p:spTgt>
                                        </p:tgtEl>
                                        <p:attrNameLst>
                                          <p:attrName>style.visibility</p:attrName>
                                        </p:attrNameLst>
                                      </p:cBhvr>
                                      <p:to>
                                        <p:strVal val="visible"/>
                                      </p:to>
                                    </p:set>
                                    <p:animEffect transition="in" filter="fade">
                                      <p:cBhvr>
                                        <p:cTn id="17" dur="500"/>
                                        <p:tgtEl>
                                          <p:spTgt spid="2">
                                            <p:graphicEl>
                                              <a:dgm id="{8587BDF6-B499-47C0-BD53-64B5B7AADB8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92DA9825-64CE-43D0-91F8-B204D85AE9D3}"/>
                                            </p:graphicEl>
                                          </p:spTgt>
                                        </p:tgtEl>
                                        <p:attrNameLst>
                                          <p:attrName>style.visibility</p:attrName>
                                        </p:attrNameLst>
                                      </p:cBhvr>
                                      <p:to>
                                        <p:strVal val="visible"/>
                                      </p:to>
                                    </p:set>
                                    <p:animEffect transition="in" filter="fade">
                                      <p:cBhvr>
                                        <p:cTn id="22" dur="500"/>
                                        <p:tgtEl>
                                          <p:spTgt spid="2">
                                            <p:graphicEl>
                                              <a:dgm id="{92DA9825-64CE-43D0-91F8-B204D85AE9D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55CEAAA0-E0C9-439F-BDB3-8191F2321F5E}"/>
                                            </p:graphicEl>
                                          </p:spTgt>
                                        </p:tgtEl>
                                        <p:attrNameLst>
                                          <p:attrName>style.visibility</p:attrName>
                                        </p:attrNameLst>
                                      </p:cBhvr>
                                      <p:to>
                                        <p:strVal val="visible"/>
                                      </p:to>
                                    </p:set>
                                    <p:animEffect transition="in" filter="fade">
                                      <p:cBhvr>
                                        <p:cTn id="27" dur="500"/>
                                        <p:tgtEl>
                                          <p:spTgt spid="2">
                                            <p:graphicEl>
                                              <a:dgm id="{55CEAAA0-E0C9-439F-BDB3-8191F2321F5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23392" y="215352"/>
            <a:ext cx="11017224" cy="584775"/>
          </a:xfrm>
          <a:prstGeom prst="rect">
            <a:avLst/>
          </a:prstGeom>
          <a:solidFill>
            <a:srgbClr val="002060"/>
          </a:solidFill>
        </p:spPr>
        <p:txBody>
          <a:bodyPr wrap="square" rtlCol="0">
            <a:spAutoFit/>
          </a:bodyPr>
          <a:lstStyle/>
          <a:p>
            <a:pPr algn="ctr"/>
            <a:r>
              <a:rPr lang="en-GB" sz="3200" b="1" dirty="0">
                <a:solidFill>
                  <a:schemeClr val="bg1"/>
                </a:solidFill>
              </a:rPr>
              <a:t>Juveniles under the age of legal responsibility</a:t>
            </a:r>
          </a:p>
        </p:txBody>
      </p:sp>
      <p:graphicFrame>
        <p:nvGraphicFramePr>
          <p:cNvPr id="2" name="Diagram 1">
            <a:extLst>
              <a:ext uri="{FF2B5EF4-FFF2-40B4-BE49-F238E27FC236}">
                <a16:creationId xmlns:a16="http://schemas.microsoft.com/office/drawing/2014/main" id="{FB635C1A-57E3-418D-8ACF-BD4CADE8862F}"/>
              </a:ext>
            </a:extLst>
          </p:cNvPr>
          <p:cNvGraphicFramePr/>
          <p:nvPr>
            <p:extLst>
              <p:ext uri="{D42A27DB-BD31-4B8C-83A1-F6EECF244321}">
                <p14:modId xmlns:p14="http://schemas.microsoft.com/office/powerpoint/2010/main" val="921710560"/>
              </p:ext>
            </p:extLst>
          </p:nvPr>
        </p:nvGraphicFramePr>
        <p:xfrm>
          <a:off x="1667508" y="980728"/>
          <a:ext cx="8856984" cy="3754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Rounded Corners 2">
            <a:extLst>
              <a:ext uri="{FF2B5EF4-FFF2-40B4-BE49-F238E27FC236}">
                <a16:creationId xmlns:a16="http://schemas.microsoft.com/office/drawing/2014/main" id="{AE69E713-9F19-4359-9403-F657DA7EE58B}"/>
              </a:ext>
            </a:extLst>
          </p:cNvPr>
          <p:cNvSpPr/>
          <p:nvPr/>
        </p:nvSpPr>
        <p:spPr>
          <a:xfrm>
            <a:off x="1055440" y="5018435"/>
            <a:ext cx="10297144" cy="584775"/>
          </a:xfrm>
          <a:prstGeom prst="roundRect">
            <a:avLst/>
          </a:prstGeom>
          <a:solidFill>
            <a:schemeClr val="bg2">
              <a:lumMod val="7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Only code CO11 can be used – cannot be claimed as a positive outcome</a:t>
            </a:r>
          </a:p>
        </p:txBody>
      </p:sp>
    </p:spTree>
    <p:extLst>
      <p:ext uri="{BB962C8B-B14F-4D97-AF65-F5344CB8AC3E}">
        <p14:creationId xmlns:p14="http://schemas.microsoft.com/office/powerpoint/2010/main" val="322696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B66C8D-1322-4A02-A61F-4E41F58ACD77}"/>
                                            </p:graphicEl>
                                          </p:spTgt>
                                        </p:tgtEl>
                                        <p:attrNameLst>
                                          <p:attrName>style.visibility</p:attrName>
                                        </p:attrNameLst>
                                      </p:cBhvr>
                                      <p:to>
                                        <p:strVal val="visible"/>
                                      </p:to>
                                    </p:set>
                                    <p:animEffect transition="in" filter="fade">
                                      <p:cBhvr>
                                        <p:cTn id="7" dur="500"/>
                                        <p:tgtEl>
                                          <p:spTgt spid="2">
                                            <p:graphicEl>
                                              <a:dgm id="{A2B66C8D-1322-4A02-A61F-4E41F58ACD7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7FB04A7-377C-43EE-9C96-C0CBB5A99370}"/>
                                            </p:graphicEl>
                                          </p:spTgt>
                                        </p:tgtEl>
                                        <p:attrNameLst>
                                          <p:attrName>style.visibility</p:attrName>
                                        </p:attrNameLst>
                                      </p:cBhvr>
                                      <p:to>
                                        <p:strVal val="visible"/>
                                      </p:to>
                                    </p:set>
                                    <p:animEffect transition="in" filter="fade">
                                      <p:cBhvr>
                                        <p:cTn id="12" dur="500"/>
                                        <p:tgtEl>
                                          <p:spTgt spid="2">
                                            <p:graphicEl>
                                              <a:dgm id="{E7FB04A7-377C-43EE-9C96-C0CBB5A993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18BD652-CFF7-4315-9832-E175209E163C}"/>
                                            </p:graphicEl>
                                          </p:spTgt>
                                        </p:tgtEl>
                                        <p:attrNameLst>
                                          <p:attrName>style.visibility</p:attrName>
                                        </p:attrNameLst>
                                      </p:cBhvr>
                                      <p:to>
                                        <p:strVal val="visible"/>
                                      </p:to>
                                    </p:set>
                                    <p:animEffect transition="in" filter="fade">
                                      <p:cBhvr>
                                        <p:cTn id="15" dur="500"/>
                                        <p:tgtEl>
                                          <p:spTgt spid="2">
                                            <p:graphicEl>
                                              <a:dgm id="{218BD652-CFF7-4315-9832-E175209E163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A0DE0472-2BCC-4885-BAFE-EAD6AF113772}"/>
                                            </p:graphicEl>
                                          </p:spTgt>
                                        </p:tgtEl>
                                        <p:attrNameLst>
                                          <p:attrName>style.visibility</p:attrName>
                                        </p:attrNameLst>
                                      </p:cBhvr>
                                      <p:to>
                                        <p:strVal val="visible"/>
                                      </p:to>
                                    </p:set>
                                    <p:animEffect transition="in" filter="fade">
                                      <p:cBhvr>
                                        <p:cTn id="20" dur="500"/>
                                        <p:tgtEl>
                                          <p:spTgt spid="2">
                                            <p:graphicEl>
                                              <a:dgm id="{A0DE0472-2BCC-4885-BAFE-EAD6AF11377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35B06A6-F1D6-4792-929E-C25BB8EFCA04}"/>
                                            </p:graphicEl>
                                          </p:spTgt>
                                        </p:tgtEl>
                                        <p:attrNameLst>
                                          <p:attrName>style.visibility</p:attrName>
                                        </p:attrNameLst>
                                      </p:cBhvr>
                                      <p:to>
                                        <p:strVal val="visible"/>
                                      </p:to>
                                    </p:set>
                                    <p:animEffect transition="in" filter="fade">
                                      <p:cBhvr>
                                        <p:cTn id="23" dur="500"/>
                                        <p:tgtEl>
                                          <p:spTgt spid="2">
                                            <p:graphicEl>
                                              <a:dgm id="{035B06A6-F1D6-4792-929E-C25BB8EFCA0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593D00BC-F7C0-4C22-9C9B-985BC7FFDB72}"/>
                                            </p:graphicEl>
                                          </p:spTgt>
                                        </p:tgtEl>
                                        <p:attrNameLst>
                                          <p:attrName>style.visibility</p:attrName>
                                        </p:attrNameLst>
                                      </p:cBhvr>
                                      <p:to>
                                        <p:strVal val="visible"/>
                                      </p:to>
                                    </p:set>
                                    <p:animEffect transition="in" filter="fade">
                                      <p:cBhvr>
                                        <p:cTn id="28" dur="500"/>
                                        <p:tgtEl>
                                          <p:spTgt spid="2">
                                            <p:graphicEl>
                                              <a:dgm id="{593D00BC-F7C0-4C22-9C9B-985BC7FFDB72}"/>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52B8C7EB-FFDA-4A26-ADE0-91599D4BE057}"/>
                                            </p:graphicEl>
                                          </p:spTgt>
                                        </p:tgtEl>
                                        <p:attrNameLst>
                                          <p:attrName>style.visibility</p:attrName>
                                        </p:attrNameLst>
                                      </p:cBhvr>
                                      <p:to>
                                        <p:strVal val="visible"/>
                                      </p:to>
                                    </p:set>
                                    <p:animEffect transition="in" filter="fade">
                                      <p:cBhvr>
                                        <p:cTn id="31" dur="500"/>
                                        <p:tgtEl>
                                          <p:spTgt spid="2">
                                            <p:graphicEl>
                                              <a:dgm id="{52B8C7EB-FFDA-4A26-ADE0-91599D4BE057}"/>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gtEl>
                                        <p:attrNameLst>
                                          <p:attrName>style.visibility</p:attrName>
                                        </p:attrNameLst>
                                      </p:cBhvr>
                                      <p:to>
                                        <p:strVal val="visible"/>
                                      </p:to>
                                    </p:set>
                                    <p:animEffect transition="in" filter="fade">
                                      <p:cBhvr>
                                        <p:cTn id="3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5400" y="215352"/>
            <a:ext cx="10945216" cy="584775"/>
          </a:xfrm>
          <a:prstGeom prst="rect">
            <a:avLst/>
          </a:prstGeom>
          <a:solidFill>
            <a:srgbClr val="002060"/>
          </a:solidFill>
        </p:spPr>
        <p:txBody>
          <a:bodyPr wrap="square" rtlCol="0">
            <a:spAutoFit/>
          </a:bodyPr>
          <a:lstStyle/>
          <a:p>
            <a:pPr algn="ctr"/>
            <a:r>
              <a:rPr lang="en-GB" sz="3200" b="1" dirty="0">
                <a:solidFill>
                  <a:schemeClr val="bg1"/>
                </a:solidFill>
              </a:rPr>
              <a:t>Juvenile Victims</a:t>
            </a:r>
          </a:p>
        </p:txBody>
      </p:sp>
      <p:graphicFrame>
        <p:nvGraphicFramePr>
          <p:cNvPr id="5" name="Diagram 4">
            <a:extLst>
              <a:ext uri="{FF2B5EF4-FFF2-40B4-BE49-F238E27FC236}">
                <a16:creationId xmlns:a16="http://schemas.microsoft.com/office/drawing/2014/main" id="{21FC9145-383A-4ADD-961C-A1BFD9EF2DF2}"/>
              </a:ext>
            </a:extLst>
          </p:cNvPr>
          <p:cNvGraphicFramePr/>
          <p:nvPr>
            <p:extLst>
              <p:ext uri="{D42A27DB-BD31-4B8C-83A1-F6EECF244321}">
                <p14:modId xmlns:p14="http://schemas.microsoft.com/office/powerpoint/2010/main" val="2093403776"/>
              </p:ext>
            </p:extLst>
          </p:nvPr>
        </p:nvGraphicFramePr>
        <p:xfrm>
          <a:off x="2032000" y="1016732"/>
          <a:ext cx="8128000" cy="4824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4296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8602742E-8424-41B4-8DD4-2E58C847A938}"/>
                                            </p:graphicEl>
                                          </p:spTgt>
                                        </p:tgtEl>
                                        <p:attrNameLst>
                                          <p:attrName>style.visibility</p:attrName>
                                        </p:attrNameLst>
                                      </p:cBhvr>
                                      <p:to>
                                        <p:strVal val="visible"/>
                                      </p:to>
                                    </p:set>
                                    <p:animEffect transition="in" filter="fade">
                                      <p:cBhvr>
                                        <p:cTn id="7" dur="500"/>
                                        <p:tgtEl>
                                          <p:spTgt spid="5">
                                            <p:graphicEl>
                                              <a:dgm id="{8602742E-8424-41B4-8DD4-2E58C847A93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C22DAB-2E52-4EEC-AE3B-C3A11557F84B}"/>
                                            </p:graphicEl>
                                          </p:spTgt>
                                        </p:tgtEl>
                                        <p:attrNameLst>
                                          <p:attrName>style.visibility</p:attrName>
                                        </p:attrNameLst>
                                      </p:cBhvr>
                                      <p:to>
                                        <p:strVal val="visible"/>
                                      </p:to>
                                    </p:set>
                                    <p:animEffect transition="in" filter="fade">
                                      <p:cBhvr>
                                        <p:cTn id="12" dur="500"/>
                                        <p:tgtEl>
                                          <p:spTgt spid="5">
                                            <p:graphicEl>
                                              <a:dgm id="{7EC22DAB-2E52-4EEC-AE3B-C3A11557F84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307D7856-1174-45D6-996F-0E3C6C6C76B3}"/>
                                            </p:graphicEl>
                                          </p:spTgt>
                                        </p:tgtEl>
                                        <p:attrNameLst>
                                          <p:attrName>style.visibility</p:attrName>
                                        </p:attrNameLst>
                                      </p:cBhvr>
                                      <p:to>
                                        <p:strVal val="visible"/>
                                      </p:to>
                                    </p:set>
                                    <p:animEffect transition="in" filter="fade">
                                      <p:cBhvr>
                                        <p:cTn id="17" dur="500"/>
                                        <p:tgtEl>
                                          <p:spTgt spid="5">
                                            <p:graphicEl>
                                              <a:dgm id="{307D7856-1174-45D6-996F-0E3C6C6C76B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D7143E74-920B-40D8-97FA-2927C82A4DDA}"/>
                                            </p:graphicEl>
                                          </p:spTgt>
                                        </p:tgtEl>
                                        <p:attrNameLst>
                                          <p:attrName>style.visibility</p:attrName>
                                        </p:attrNameLst>
                                      </p:cBhvr>
                                      <p:to>
                                        <p:strVal val="visible"/>
                                      </p:to>
                                    </p:set>
                                    <p:animEffect transition="in" filter="fade">
                                      <p:cBhvr>
                                        <p:cTn id="22" dur="500"/>
                                        <p:tgtEl>
                                          <p:spTgt spid="5">
                                            <p:graphicEl>
                                              <a:dgm id="{D7143E74-920B-40D8-97FA-2927C82A4DD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15BEE9C4-4012-4434-BD80-D774650329D0}"/>
                                            </p:graphicEl>
                                          </p:spTgt>
                                        </p:tgtEl>
                                        <p:attrNameLst>
                                          <p:attrName>style.visibility</p:attrName>
                                        </p:attrNameLst>
                                      </p:cBhvr>
                                      <p:to>
                                        <p:strVal val="visible"/>
                                      </p:to>
                                    </p:set>
                                    <p:animEffect transition="in" filter="fade">
                                      <p:cBhvr>
                                        <p:cTn id="27" dur="500"/>
                                        <p:tgtEl>
                                          <p:spTgt spid="5">
                                            <p:graphicEl>
                                              <a:dgm id="{15BEE9C4-4012-4434-BD80-D774650329D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6164437C-E64F-4771-9CAB-91B59A0A617C}"/>
                                            </p:graphicEl>
                                          </p:spTgt>
                                        </p:tgtEl>
                                        <p:attrNameLst>
                                          <p:attrName>style.visibility</p:attrName>
                                        </p:attrNameLst>
                                      </p:cBhvr>
                                      <p:to>
                                        <p:strVal val="visible"/>
                                      </p:to>
                                    </p:set>
                                    <p:animEffect transition="in" filter="fade">
                                      <p:cBhvr>
                                        <p:cTn id="32" dur="500"/>
                                        <p:tgtEl>
                                          <p:spTgt spid="5">
                                            <p:graphicEl>
                                              <a:dgm id="{6164437C-E64F-4771-9CAB-91B59A0A617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2351584" y="1600201"/>
            <a:ext cx="7859216"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endParaRPr lang="en-GB" altLang="en-US" dirty="0">
              <a:solidFill>
                <a:sysClr val="windowText" lastClr="000000"/>
              </a:solidFill>
              <a:latin typeface="Calibri"/>
            </a:endParaRPr>
          </a:p>
        </p:txBody>
      </p:sp>
      <p:sp>
        <p:nvSpPr>
          <p:cNvPr id="6" name="TextBox 5"/>
          <p:cNvSpPr txBox="1"/>
          <p:nvPr/>
        </p:nvSpPr>
        <p:spPr>
          <a:xfrm>
            <a:off x="767408" y="215352"/>
            <a:ext cx="10729192" cy="584775"/>
          </a:xfrm>
          <a:prstGeom prst="rect">
            <a:avLst/>
          </a:prstGeom>
          <a:solidFill>
            <a:srgbClr val="002060"/>
          </a:solidFill>
        </p:spPr>
        <p:txBody>
          <a:bodyPr wrap="square" rtlCol="0">
            <a:spAutoFit/>
          </a:bodyPr>
          <a:lstStyle/>
          <a:p>
            <a:pPr algn="ctr"/>
            <a:r>
              <a:rPr lang="en-GB" sz="3200" b="1" dirty="0">
                <a:solidFill>
                  <a:schemeClr val="bg1"/>
                </a:solidFill>
              </a:rPr>
              <a:t>Street RJ Referral Options</a:t>
            </a:r>
          </a:p>
        </p:txBody>
      </p:sp>
      <p:sp>
        <p:nvSpPr>
          <p:cNvPr id="2" name="Scroll: Horizontal 1">
            <a:extLst>
              <a:ext uri="{FF2B5EF4-FFF2-40B4-BE49-F238E27FC236}">
                <a16:creationId xmlns:a16="http://schemas.microsoft.com/office/drawing/2014/main" id="{77259EA4-D9A1-4DF1-A67B-0A5DE4AC7271}"/>
              </a:ext>
            </a:extLst>
          </p:cNvPr>
          <p:cNvSpPr/>
          <p:nvPr/>
        </p:nvSpPr>
        <p:spPr>
          <a:xfrm>
            <a:off x="1847528" y="1124744"/>
            <a:ext cx="8363272" cy="3881608"/>
          </a:xfrm>
          <a:prstGeom prst="horizontalScroll">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As part of the Restorative disposal, offenders aged between 18-25 or any female aged 18 or over should be considered for voluntary schemes which provide a whole system approach to intervention &amp; diversion away from repeat offending. Participation will improve victim &amp; public perception whilst helping the offender overcome any underlying issues affecting their behaviour</a:t>
            </a:r>
          </a:p>
        </p:txBody>
      </p:sp>
    </p:spTree>
    <p:extLst>
      <p:ext uri="{BB962C8B-B14F-4D97-AF65-F5344CB8AC3E}">
        <p14:creationId xmlns:p14="http://schemas.microsoft.com/office/powerpoint/2010/main" val="25911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2351584" y="1600201"/>
            <a:ext cx="7859216"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endParaRPr lang="en-GB" altLang="en-US" dirty="0">
              <a:solidFill>
                <a:sysClr val="windowText" lastClr="000000"/>
              </a:solidFill>
              <a:latin typeface="Calibri"/>
            </a:endParaRPr>
          </a:p>
        </p:txBody>
      </p:sp>
      <p:sp>
        <p:nvSpPr>
          <p:cNvPr id="4" name="Rectangle 3"/>
          <p:cNvSpPr/>
          <p:nvPr/>
        </p:nvSpPr>
        <p:spPr>
          <a:xfrm>
            <a:off x="2207568" y="2204864"/>
            <a:ext cx="7848872" cy="1384995"/>
          </a:xfrm>
          <a:prstGeom prst="rect">
            <a:avLst/>
          </a:prstGeom>
          <a:solidFill>
            <a:schemeClr val="bg1">
              <a:lumMod val="85000"/>
            </a:schemeClr>
          </a:solidFill>
          <a:ln>
            <a:solidFill>
              <a:schemeClr val="tx1"/>
            </a:solidFill>
          </a:ln>
        </p:spPr>
        <p:txBody>
          <a:bodyPr wrap="square">
            <a:spAutoFit/>
          </a:bodyPr>
          <a:lstStyle/>
          <a:p>
            <a:pPr algn="ctr"/>
            <a:r>
              <a:rPr lang="en-GB" sz="2800" b="1" dirty="0"/>
              <a:t>Email Address for 18-25 referrals: </a:t>
            </a:r>
            <a:r>
              <a:rPr lang="en-GB" sz="2800" b="1" u="sng" dirty="0"/>
              <a:t>future4@uk.g4s.com.cjsm.net</a:t>
            </a:r>
            <a:endParaRPr lang="en-GB" sz="2800" b="1" dirty="0"/>
          </a:p>
          <a:p>
            <a:pPr algn="ctr"/>
            <a:r>
              <a:rPr lang="en-GB" sz="2800" b="1" dirty="0"/>
              <a:t>Service Lead: Gemma </a:t>
            </a:r>
            <a:r>
              <a:rPr lang="en-GB" sz="2800" b="1" dirty="0" err="1"/>
              <a:t>Worgan</a:t>
            </a:r>
            <a:r>
              <a:rPr lang="en-GB" sz="2800" b="1" dirty="0"/>
              <a:t> – 07734 353041 -</a:t>
            </a:r>
            <a:endParaRPr lang="en-GB" dirty="0"/>
          </a:p>
        </p:txBody>
      </p:sp>
      <p:sp>
        <p:nvSpPr>
          <p:cNvPr id="5" name="TextBox 4"/>
          <p:cNvSpPr txBox="1"/>
          <p:nvPr/>
        </p:nvSpPr>
        <p:spPr>
          <a:xfrm>
            <a:off x="623392" y="215352"/>
            <a:ext cx="11017224" cy="584775"/>
          </a:xfrm>
          <a:prstGeom prst="rect">
            <a:avLst/>
          </a:prstGeom>
          <a:solidFill>
            <a:srgbClr val="002060"/>
          </a:solidFill>
        </p:spPr>
        <p:txBody>
          <a:bodyPr wrap="square" rtlCol="0">
            <a:spAutoFit/>
          </a:bodyPr>
          <a:lstStyle/>
          <a:p>
            <a:pPr algn="ctr"/>
            <a:r>
              <a:rPr lang="en-GB" sz="3200" b="1" dirty="0">
                <a:solidFill>
                  <a:schemeClr val="bg1"/>
                </a:solidFill>
              </a:rPr>
              <a:t>Street RJ Referral Options</a:t>
            </a:r>
          </a:p>
        </p:txBody>
      </p:sp>
    </p:spTree>
    <p:extLst>
      <p:ext uri="{BB962C8B-B14F-4D97-AF65-F5344CB8AC3E}">
        <p14:creationId xmlns:p14="http://schemas.microsoft.com/office/powerpoint/2010/main" val="2809314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2351584" y="1600201"/>
            <a:ext cx="7859216"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defRPr/>
            </a:pPr>
            <a:endParaRPr lang="en-GB" altLang="en-US" dirty="0">
              <a:solidFill>
                <a:sysClr val="windowText" lastClr="000000"/>
              </a:solidFill>
              <a:latin typeface="Calibri"/>
            </a:endParaRPr>
          </a:p>
        </p:txBody>
      </p:sp>
      <p:sp>
        <p:nvSpPr>
          <p:cNvPr id="4" name="Rectangle 3"/>
          <p:cNvSpPr/>
          <p:nvPr/>
        </p:nvSpPr>
        <p:spPr>
          <a:xfrm>
            <a:off x="1199456" y="1102815"/>
            <a:ext cx="9793088" cy="4154984"/>
          </a:xfrm>
          <a:prstGeom prst="rect">
            <a:avLst/>
          </a:prstGeom>
          <a:solidFill>
            <a:schemeClr val="bg1">
              <a:lumMod val="85000"/>
            </a:schemeClr>
          </a:solidFill>
          <a:ln>
            <a:solidFill>
              <a:schemeClr val="tx1"/>
            </a:solidFill>
          </a:ln>
        </p:spPr>
        <p:txBody>
          <a:bodyPr wrap="square">
            <a:spAutoFit/>
          </a:bodyPr>
          <a:lstStyle/>
          <a:p>
            <a:r>
              <a:rPr lang="en-GB" sz="2400" dirty="0"/>
              <a:t>Women’s Diversions formerly known as Pathfinder is a Community Resolution &amp; is an Out of Court Disposal for Females over the age of 18 &amp; is available in all SWP BCU’s and Gwent. </a:t>
            </a:r>
          </a:p>
          <a:p>
            <a:endParaRPr lang="en-GB" sz="2400" dirty="0"/>
          </a:p>
          <a:p>
            <a:pPr marL="400050" lvl="1">
              <a:defRPr/>
            </a:pPr>
            <a:r>
              <a:rPr lang="en-GB" sz="2400" b="1" dirty="0"/>
              <a:t>Example</a:t>
            </a:r>
          </a:p>
          <a:p>
            <a:pPr marL="400050" lvl="1">
              <a:defRPr/>
            </a:pPr>
            <a:r>
              <a:rPr lang="en-GB" sz="2400" dirty="0"/>
              <a:t>Female arrested for shoplifting, the retailer does not want any action other than the goods returned &amp; an apology. Officer must establish why the offence was committed. The female may have money problems &amp; could benefit from a diversion to </a:t>
            </a:r>
            <a:r>
              <a:rPr lang="en-GB" sz="2400" dirty="0" err="1"/>
              <a:t>Womens</a:t>
            </a:r>
            <a:r>
              <a:rPr lang="en-GB" sz="2400" dirty="0"/>
              <a:t>’ Pathfinder</a:t>
            </a:r>
          </a:p>
          <a:p>
            <a:endParaRPr lang="en-GB" sz="2400" b="1" dirty="0"/>
          </a:p>
          <a:p>
            <a:r>
              <a:rPr lang="en-GB" sz="2400" b="1" dirty="0"/>
              <a:t>Email Address for WSA referrals: </a:t>
            </a:r>
            <a:r>
              <a:rPr lang="en-GB" sz="2400" b="1" u="sng" dirty="0"/>
              <a:t>wsa@saferwales.cjsm.net</a:t>
            </a:r>
            <a:endParaRPr lang="en-GB" sz="2400" b="1" dirty="0"/>
          </a:p>
        </p:txBody>
      </p:sp>
      <p:sp>
        <p:nvSpPr>
          <p:cNvPr id="5" name="TextBox 4"/>
          <p:cNvSpPr txBox="1"/>
          <p:nvPr/>
        </p:nvSpPr>
        <p:spPr>
          <a:xfrm>
            <a:off x="551384" y="215352"/>
            <a:ext cx="11449272" cy="584775"/>
          </a:xfrm>
          <a:prstGeom prst="rect">
            <a:avLst/>
          </a:prstGeom>
          <a:solidFill>
            <a:srgbClr val="002060"/>
          </a:solidFill>
        </p:spPr>
        <p:txBody>
          <a:bodyPr wrap="square" rtlCol="0">
            <a:spAutoFit/>
          </a:bodyPr>
          <a:lstStyle/>
          <a:p>
            <a:pPr algn="ctr"/>
            <a:r>
              <a:rPr lang="en-GB" sz="3200" b="1" dirty="0">
                <a:solidFill>
                  <a:schemeClr val="bg1"/>
                </a:solidFill>
              </a:rPr>
              <a:t>Street RJ Referral Options</a:t>
            </a:r>
          </a:p>
        </p:txBody>
      </p:sp>
    </p:spTree>
    <p:extLst>
      <p:ext uri="{BB962C8B-B14F-4D97-AF65-F5344CB8AC3E}">
        <p14:creationId xmlns:p14="http://schemas.microsoft.com/office/powerpoint/2010/main" val="1916617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51384" y="215352"/>
            <a:ext cx="11089232" cy="584775"/>
          </a:xfrm>
          <a:prstGeom prst="rect">
            <a:avLst/>
          </a:prstGeom>
          <a:solidFill>
            <a:srgbClr val="002060"/>
          </a:solidFill>
        </p:spPr>
        <p:txBody>
          <a:bodyPr wrap="square" rtlCol="0">
            <a:spAutoFit/>
          </a:bodyPr>
          <a:lstStyle/>
          <a:p>
            <a:pPr algn="ctr"/>
            <a:r>
              <a:rPr lang="en-GB" sz="3200" b="1" dirty="0">
                <a:solidFill>
                  <a:schemeClr val="bg1"/>
                </a:solidFill>
              </a:rPr>
              <a:t>Enhanced DBS Check</a:t>
            </a:r>
          </a:p>
        </p:txBody>
      </p:sp>
      <p:graphicFrame>
        <p:nvGraphicFramePr>
          <p:cNvPr id="2" name="Diagram 1">
            <a:extLst>
              <a:ext uri="{FF2B5EF4-FFF2-40B4-BE49-F238E27FC236}">
                <a16:creationId xmlns:a16="http://schemas.microsoft.com/office/drawing/2014/main" id="{15A78644-E546-4B1B-A174-3FAB3F969512}"/>
              </a:ext>
            </a:extLst>
          </p:cNvPr>
          <p:cNvGraphicFramePr/>
          <p:nvPr>
            <p:extLst>
              <p:ext uri="{D42A27DB-BD31-4B8C-83A1-F6EECF244321}">
                <p14:modId xmlns:p14="http://schemas.microsoft.com/office/powerpoint/2010/main" val="4172546410"/>
              </p:ext>
            </p:extLst>
          </p:nvPr>
        </p:nvGraphicFramePr>
        <p:xfrm>
          <a:off x="551384" y="853763"/>
          <a:ext cx="7272808" cy="47232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94EED215-70FD-466F-B5F8-94A64558ED51}"/>
              </a:ext>
            </a:extLst>
          </p:cNvPr>
          <p:cNvPicPr>
            <a:picLocks noChangeAspect="1"/>
          </p:cNvPicPr>
          <p:nvPr/>
        </p:nvPicPr>
        <p:blipFill>
          <a:blip r:embed="rId8"/>
          <a:stretch>
            <a:fillRect/>
          </a:stretch>
        </p:blipFill>
        <p:spPr>
          <a:xfrm>
            <a:off x="7968208" y="1001287"/>
            <a:ext cx="4018312" cy="2148830"/>
          </a:xfrm>
          <a:prstGeom prst="rect">
            <a:avLst/>
          </a:prstGeom>
        </p:spPr>
      </p:pic>
    </p:spTree>
    <p:extLst>
      <p:ext uri="{BB962C8B-B14F-4D97-AF65-F5344CB8AC3E}">
        <p14:creationId xmlns:p14="http://schemas.microsoft.com/office/powerpoint/2010/main" val="523252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49C0870-3FEB-4187-9AAC-B55F447EDC4F}"/>
                                            </p:graphicEl>
                                          </p:spTgt>
                                        </p:tgtEl>
                                        <p:attrNameLst>
                                          <p:attrName>style.visibility</p:attrName>
                                        </p:attrNameLst>
                                      </p:cBhvr>
                                      <p:to>
                                        <p:strVal val="visible"/>
                                      </p:to>
                                    </p:set>
                                    <p:animEffect transition="in" filter="fade">
                                      <p:cBhvr>
                                        <p:cTn id="7" dur="500"/>
                                        <p:tgtEl>
                                          <p:spTgt spid="2">
                                            <p:graphicEl>
                                              <a:dgm id="{949C0870-3FEB-4187-9AAC-B55F447EDC4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03824FB-16D4-43B2-AA3F-445C90A41BD8}"/>
                                            </p:graphicEl>
                                          </p:spTgt>
                                        </p:tgtEl>
                                        <p:attrNameLst>
                                          <p:attrName>style.visibility</p:attrName>
                                        </p:attrNameLst>
                                      </p:cBhvr>
                                      <p:to>
                                        <p:strVal val="visible"/>
                                      </p:to>
                                    </p:set>
                                    <p:animEffect transition="in" filter="fade">
                                      <p:cBhvr>
                                        <p:cTn id="12" dur="500"/>
                                        <p:tgtEl>
                                          <p:spTgt spid="2">
                                            <p:graphicEl>
                                              <a:dgm id="{803824FB-16D4-43B2-AA3F-445C90A41BD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FA5B2B9-F3F2-434B-940E-4D9C6FB5B826}"/>
                                            </p:graphicEl>
                                          </p:spTgt>
                                        </p:tgtEl>
                                        <p:attrNameLst>
                                          <p:attrName>style.visibility</p:attrName>
                                        </p:attrNameLst>
                                      </p:cBhvr>
                                      <p:to>
                                        <p:strVal val="visible"/>
                                      </p:to>
                                    </p:set>
                                    <p:animEffect transition="in" filter="fade">
                                      <p:cBhvr>
                                        <p:cTn id="15" dur="500"/>
                                        <p:tgtEl>
                                          <p:spTgt spid="2">
                                            <p:graphicEl>
                                              <a:dgm id="{3FA5B2B9-F3F2-434B-940E-4D9C6FB5B8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58FB682-F5F6-4EF9-AD73-2C83CC2A0D94}"/>
                                            </p:graphicEl>
                                          </p:spTgt>
                                        </p:tgtEl>
                                        <p:attrNameLst>
                                          <p:attrName>style.visibility</p:attrName>
                                        </p:attrNameLst>
                                      </p:cBhvr>
                                      <p:to>
                                        <p:strVal val="visible"/>
                                      </p:to>
                                    </p:set>
                                    <p:animEffect transition="in" filter="fade">
                                      <p:cBhvr>
                                        <p:cTn id="20" dur="500"/>
                                        <p:tgtEl>
                                          <p:spTgt spid="2">
                                            <p:graphicEl>
                                              <a:dgm id="{F58FB682-F5F6-4EF9-AD73-2C83CC2A0D9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BD587BE-C844-4BA0-A994-7D43F47498F0}"/>
                                            </p:graphicEl>
                                          </p:spTgt>
                                        </p:tgtEl>
                                        <p:attrNameLst>
                                          <p:attrName>style.visibility</p:attrName>
                                        </p:attrNameLst>
                                      </p:cBhvr>
                                      <p:to>
                                        <p:strVal val="visible"/>
                                      </p:to>
                                    </p:set>
                                    <p:animEffect transition="in" filter="fade">
                                      <p:cBhvr>
                                        <p:cTn id="23" dur="500"/>
                                        <p:tgtEl>
                                          <p:spTgt spid="2">
                                            <p:graphicEl>
                                              <a:dgm id="{BBD587BE-C844-4BA0-A994-7D43F47498F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1424" y="215352"/>
            <a:ext cx="10945216" cy="584775"/>
          </a:xfrm>
          <a:prstGeom prst="rect">
            <a:avLst/>
          </a:prstGeom>
          <a:solidFill>
            <a:srgbClr val="002060"/>
          </a:solidFill>
        </p:spPr>
        <p:txBody>
          <a:bodyPr wrap="square" rtlCol="0">
            <a:spAutoFit/>
          </a:bodyPr>
          <a:lstStyle/>
          <a:p>
            <a:pPr algn="ctr"/>
            <a:r>
              <a:rPr lang="en-GB" sz="3200" b="1" dirty="0">
                <a:solidFill>
                  <a:schemeClr val="bg1"/>
                </a:solidFill>
              </a:rPr>
              <a:t>Disposals</a:t>
            </a:r>
          </a:p>
        </p:txBody>
      </p:sp>
      <p:sp>
        <p:nvSpPr>
          <p:cNvPr id="2" name="Rectangle: Rounded Corners 1">
            <a:extLst>
              <a:ext uri="{FF2B5EF4-FFF2-40B4-BE49-F238E27FC236}">
                <a16:creationId xmlns:a16="http://schemas.microsoft.com/office/drawing/2014/main" id="{09E0325E-85F5-4FEE-9E90-050F14BC1F50}"/>
              </a:ext>
            </a:extLst>
          </p:cNvPr>
          <p:cNvSpPr/>
          <p:nvPr/>
        </p:nvSpPr>
        <p:spPr>
          <a:xfrm>
            <a:off x="2531604" y="1003810"/>
            <a:ext cx="7704856" cy="720080"/>
          </a:xfrm>
          <a:prstGeom prst="round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current roll out of Ra disposals will include:</a:t>
            </a:r>
          </a:p>
        </p:txBody>
      </p:sp>
      <p:graphicFrame>
        <p:nvGraphicFramePr>
          <p:cNvPr id="5" name="Diagram 4">
            <a:extLst>
              <a:ext uri="{FF2B5EF4-FFF2-40B4-BE49-F238E27FC236}">
                <a16:creationId xmlns:a16="http://schemas.microsoft.com/office/drawing/2014/main" id="{3CB928DA-481E-4784-B12B-FC72E1392BD5}"/>
              </a:ext>
            </a:extLst>
          </p:cNvPr>
          <p:cNvGraphicFramePr/>
          <p:nvPr>
            <p:extLst>
              <p:ext uri="{D42A27DB-BD31-4B8C-83A1-F6EECF244321}">
                <p14:modId xmlns:p14="http://schemas.microsoft.com/office/powerpoint/2010/main" val="3186153075"/>
              </p:ext>
            </p:extLst>
          </p:nvPr>
        </p:nvGraphicFramePr>
        <p:xfrm>
          <a:off x="695400" y="1723890"/>
          <a:ext cx="10945216" cy="40093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2767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1BBCB85F-70BF-485E-AA84-1FFA77C9CCC1}"/>
                                            </p:graphicEl>
                                          </p:spTgt>
                                        </p:tgtEl>
                                        <p:attrNameLst>
                                          <p:attrName>style.visibility</p:attrName>
                                        </p:attrNameLst>
                                      </p:cBhvr>
                                      <p:to>
                                        <p:strVal val="visible"/>
                                      </p:to>
                                    </p:set>
                                    <p:animEffect transition="in" filter="fade">
                                      <p:cBhvr>
                                        <p:cTn id="7" dur="500"/>
                                        <p:tgtEl>
                                          <p:spTgt spid="5">
                                            <p:graphicEl>
                                              <a:dgm id="{1BBCB85F-70BF-485E-AA84-1FFA77C9CC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90DBCA9-8982-4C87-BACA-7346CBF1CC26}"/>
                                            </p:graphicEl>
                                          </p:spTgt>
                                        </p:tgtEl>
                                        <p:attrNameLst>
                                          <p:attrName>style.visibility</p:attrName>
                                        </p:attrNameLst>
                                      </p:cBhvr>
                                      <p:to>
                                        <p:strVal val="visible"/>
                                      </p:to>
                                    </p:set>
                                    <p:animEffect transition="in" filter="fade">
                                      <p:cBhvr>
                                        <p:cTn id="12" dur="500"/>
                                        <p:tgtEl>
                                          <p:spTgt spid="5">
                                            <p:graphicEl>
                                              <a:dgm id="{590DBCA9-8982-4C87-BACA-7346CBF1CC2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7AB1F51C-04D0-4A7B-8C29-F0DD80022376}"/>
                                            </p:graphicEl>
                                          </p:spTgt>
                                        </p:tgtEl>
                                        <p:attrNameLst>
                                          <p:attrName>style.visibility</p:attrName>
                                        </p:attrNameLst>
                                      </p:cBhvr>
                                      <p:to>
                                        <p:strVal val="visible"/>
                                      </p:to>
                                    </p:set>
                                    <p:animEffect transition="in" filter="fade">
                                      <p:cBhvr>
                                        <p:cTn id="17" dur="500"/>
                                        <p:tgtEl>
                                          <p:spTgt spid="5">
                                            <p:graphicEl>
                                              <a:dgm id="{7AB1F51C-04D0-4A7B-8C29-F0DD800223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39416" y="215352"/>
            <a:ext cx="10369152" cy="584775"/>
          </a:xfrm>
          <a:prstGeom prst="rect">
            <a:avLst/>
          </a:prstGeom>
          <a:solidFill>
            <a:srgbClr val="002060"/>
          </a:solidFill>
        </p:spPr>
        <p:txBody>
          <a:bodyPr wrap="square" rtlCol="0">
            <a:spAutoFit/>
          </a:bodyPr>
          <a:lstStyle/>
          <a:p>
            <a:pPr algn="ctr"/>
            <a:r>
              <a:rPr lang="en-GB" sz="3200" b="1" dirty="0">
                <a:solidFill>
                  <a:schemeClr val="bg1"/>
                </a:solidFill>
              </a:rPr>
              <a:t>What could be included in an apology?</a:t>
            </a:r>
          </a:p>
        </p:txBody>
      </p:sp>
      <p:graphicFrame>
        <p:nvGraphicFramePr>
          <p:cNvPr id="5" name="Diagram 4">
            <a:extLst>
              <a:ext uri="{FF2B5EF4-FFF2-40B4-BE49-F238E27FC236}">
                <a16:creationId xmlns:a16="http://schemas.microsoft.com/office/drawing/2014/main" id="{4D223601-5BB5-4796-B7B5-ACDEBA60E077}"/>
              </a:ext>
            </a:extLst>
          </p:cNvPr>
          <p:cNvGraphicFramePr/>
          <p:nvPr>
            <p:extLst>
              <p:ext uri="{D42A27DB-BD31-4B8C-83A1-F6EECF244321}">
                <p14:modId xmlns:p14="http://schemas.microsoft.com/office/powerpoint/2010/main" val="783192542"/>
              </p:ext>
            </p:extLst>
          </p:nvPr>
        </p:nvGraphicFramePr>
        <p:xfrm>
          <a:off x="2032000" y="1052737"/>
          <a:ext cx="812800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24306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99309974-4CB8-429B-9B02-3F43757F96F9}"/>
                                            </p:graphicEl>
                                          </p:spTgt>
                                        </p:tgtEl>
                                        <p:attrNameLst>
                                          <p:attrName>style.visibility</p:attrName>
                                        </p:attrNameLst>
                                      </p:cBhvr>
                                      <p:to>
                                        <p:strVal val="visible"/>
                                      </p:to>
                                    </p:set>
                                    <p:animEffect transition="in" filter="fade">
                                      <p:cBhvr>
                                        <p:cTn id="7" dur="500"/>
                                        <p:tgtEl>
                                          <p:spTgt spid="5">
                                            <p:graphicEl>
                                              <a:dgm id="{99309974-4CB8-429B-9B02-3F43757F96F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1800542-A1C0-4AE0-86B1-F86A183504DE}"/>
                                            </p:graphicEl>
                                          </p:spTgt>
                                        </p:tgtEl>
                                        <p:attrNameLst>
                                          <p:attrName>style.visibility</p:attrName>
                                        </p:attrNameLst>
                                      </p:cBhvr>
                                      <p:to>
                                        <p:strVal val="visible"/>
                                      </p:to>
                                    </p:set>
                                    <p:animEffect transition="in" filter="fade">
                                      <p:cBhvr>
                                        <p:cTn id="12" dur="500"/>
                                        <p:tgtEl>
                                          <p:spTgt spid="5">
                                            <p:graphicEl>
                                              <a:dgm id="{C1800542-A1C0-4AE0-86B1-F86A183504D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8415CCA6-9DD7-4A26-A35A-BF23483191B5}"/>
                                            </p:graphicEl>
                                          </p:spTgt>
                                        </p:tgtEl>
                                        <p:attrNameLst>
                                          <p:attrName>style.visibility</p:attrName>
                                        </p:attrNameLst>
                                      </p:cBhvr>
                                      <p:to>
                                        <p:strVal val="visible"/>
                                      </p:to>
                                    </p:set>
                                    <p:animEffect transition="in" filter="fade">
                                      <p:cBhvr>
                                        <p:cTn id="17" dur="500"/>
                                        <p:tgtEl>
                                          <p:spTgt spid="5">
                                            <p:graphicEl>
                                              <a:dgm id="{8415CCA6-9DD7-4A26-A35A-BF23483191B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E1325CD1-7696-434A-8901-94DC17717EF9}"/>
                                            </p:graphicEl>
                                          </p:spTgt>
                                        </p:tgtEl>
                                        <p:attrNameLst>
                                          <p:attrName>style.visibility</p:attrName>
                                        </p:attrNameLst>
                                      </p:cBhvr>
                                      <p:to>
                                        <p:strVal val="visible"/>
                                      </p:to>
                                    </p:set>
                                    <p:animEffect transition="in" filter="fade">
                                      <p:cBhvr>
                                        <p:cTn id="22" dur="500"/>
                                        <p:tgtEl>
                                          <p:spTgt spid="5">
                                            <p:graphicEl>
                                              <a:dgm id="{E1325CD1-7696-434A-8901-94DC17717EF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1B150A3F-4699-480D-8BC0-6719B67C1964}"/>
                                            </p:graphicEl>
                                          </p:spTgt>
                                        </p:tgtEl>
                                        <p:attrNameLst>
                                          <p:attrName>style.visibility</p:attrName>
                                        </p:attrNameLst>
                                      </p:cBhvr>
                                      <p:to>
                                        <p:strVal val="visible"/>
                                      </p:to>
                                    </p:set>
                                    <p:animEffect transition="in" filter="fade">
                                      <p:cBhvr>
                                        <p:cTn id="27" dur="500"/>
                                        <p:tgtEl>
                                          <p:spTgt spid="5">
                                            <p:graphicEl>
                                              <a:dgm id="{1B150A3F-4699-480D-8BC0-6719B67C196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51880" y="215352"/>
            <a:ext cx="10657184" cy="584775"/>
          </a:xfrm>
          <a:prstGeom prst="rect">
            <a:avLst/>
          </a:prstGeom>
          <a:solidFill>
            <a:srgbClr val="002060"/>
          </a:solidFill>
        </p:spPr>
        <p:txBody>
          <a:bodyPr wrap="square" rtlCol="0">
            <a:spAutoFit/>
          </a:bodyPr>
          <a:lstStyle/>
          <a:p>
            <a:pPr algn="ctr"/>
            <a:r>
              <a:rPr lang="en-GB" sz="3200" b="1" dirty="0">
                <a:solidFill>
                  <a:schemeClr val="bg1"/>
                </a:solidFill>
              </a:rPr>
              <a:t>Recording</a:t>
            </a:r>
          </a:p>
        </p:txBody>
      </p:sp>
      <p:graphicFrame>
        <p:nvGraphicFramePr>
          <p:cNvPr id="2" name="Diagram 1">
            <a:extLst>
              <a:ext uri="{FF2B5EF4-FFF2-40B4-BE49-F238E27FC236}">
                <a16:creationId xmlns:a16="http://schemas.microsoft.com/office/drawing/2014/main" id="{D3674129-951B-4EE8-9C5A-9A8CDA3DCF4A}"/>
              </a:ext>
            </a:extLst>
          </p:cNvPr>
          <p:cNvGraphicFramePr/>
          <p:nvPr>
            <p:extLst>
              <p:ext uri="{D42A27DB-BD31-4B8C-83A1-F6EECF244321}">
                <p14:modId xmlns:p14="http://schemas.microsoft.com/office/powerpoint/2010/main" val="2934337734"/>
              </p:ext>
            </p:extLst>
          </p:nvPr>
        </p:nvGraphicFramePr>
        <p:xfrm>
          <a:off x="2659844" y="1052736"/>
          <a:ext cx="6872312" cy="4478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0011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BCEA506-7B54-4E8B-9533-AC28EFCDC854}"/>
                                            </p:graphicEl>
                                          </p:spTgt>
                                        </p:tgtEl>
                                        <p:attrNameLst>
                                          <p:attrName>style.visibility</p:attrName>
                                        </p:attrNameLst>
                                      </p:cBhvr>
                                      <p:to>
                                        <p:strVal val="visible"/>
                                      </p:to>
                                    </p:set>
                                    <p:animEffect transition="in" filter="fade">
                                      <p:cBhvr>
                                        <p:cTn id="7" dur="500"/>
                                        <p:tgtEl>
                                          <p:spTgt spid="2">
                                            <p:graphicEl>
                                              <a:dgm id="{8BCEA506-7B54-4E8B-9533-AC28EFCDC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34D5140-50CE-484D-BC60-8D01478C3E56}"/>
                                            </p:graphicEl>
                                          </p:spTgt>
                                        </p:tgtEl>
                                        <p:attrNameLst>
                                          <p:attrName>style.visibility</p:attrName>
                                        </p:attrNameLst>
                                      </p:cBhvr>
                                      <p:to>
                                        <p:strVal val="visible"/>
                                      </p:to>
                                    </p:set>
                                    <p:animEffect transition="in" filter="fade">
                                      <p:cBhvr>
                                        <p:cTn id="12" dur="500"/>
                                        <p:tgtEl>
                                          <p:spTgt spid="2">
                                            <p:graphicEl>
                                              <a:dgm id="{234D5140-50CE-484D-BC60-8D01478C3E5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ED3DE1E-3190-4C38-9BDC-354370D5C020}"/>
                                            </p:graphicEl>
                                          </p:spTgt>
                                        </p:tgtEl>
                                        <p:attrNameLst>
                                          <p:attrName>style.visibility</p:attrName>
                                        </p:attrNameLst>
                                      </p:cBhvr>
                                      <p:to>
                                        <p:strVal val="visible"/>
                                      </p:to>
                                    </p:set>
                                    <p:animEffect transition="in" filter="fade">
                                      <p:cBhvr>
                                        <p:cTn id="15" dur="500"/>
                                        <p:tgtEl>
                                          <p:spTgt spid="2">
                                            <p:graphicEl>
                                              <a:dgm id="{9ED3DE1E-3190-4C38-9BDC-354370D5C0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3071664" y="2132857"/>
            <a:ext cx="6048672" cy="492442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dirty="0">
              <a:solidFill>
                <a:sysClr val="windowText" lastClr="000000"/>
              </a:solidFill>
              <a:latin typeface="Calibri"/>
            </a:endParaRPr>
          </a:p>
        </p:txBody>
      </p:sp>
      <p:sp>
        <p:nvSpPr>
          <p:cNvPr id="4" name="Rectangle 3"/>
          <p:cNvSpPr/>
          <p:nvPr/>
        </p:nvSpPr>
        <p:spPr>
          <a:xfrm>
            <a:off x="1559496" y="1196752"/>
            <a:ext cx="9145016" cy="2862322"/>
          </a:xfrm>
          <a:prstGeom prst="rect">
            <a:avLst/>
          </a:prstGeom>
          <a:solidFill>
            <a:schemeClr val="bg2">
              <a:lumMod val="90000"/>
            </a:schemeClr>
          </a:solidFill>
          <a:ln>
            <a:solidFill>
              <a:schemeClr val="tx1"/>
            </a:solidFill>
          </a:ln>
        </p:spPr>
        <p:txBody>
          <a:bodyPr wrap="square">
            <a:spAutoFit/>
          </a:bodyPr>
          <a:lstStyle/>
          <a:p>
            <a:r>
              <a:rPr lang="en-GB" altLang="en-US" sz="2000" dirty="0">
                <a:cs typeface="Times New Roman" panose="02020603050405020304" pitchFamily="18" charset="0"/>
              </a:rPr>
              <a:t>Once a Community Resolution ticket has been issued the Officer MUST:</a:t>
            </a:r>
          </a:p>
          <a:p>
            <a:r>
              <a:rPr lang="en-GB" altLang="en-US" sz="2000" dirty="0">
                <a:cs typeface="Times New Roman" panose="02020603050405020304" pitchFamily="18" charset="0"/>
              </a:rPr>
              <a:t>• Scan to the Niche Occurrence record</a:t>
            </a:r>
          </a:p>
          <a:p>
            <a:r>
              <a:rPr lang="en-GB" altLang="en-US" sz="2000" dirty="0">
                <a:cs typeface="Times New Roman" panose="02020603050405020304" pitchFamily="18" charset="0"/>
              </a:rPr>
              <a:t>• Send a copy of the ticket to the PC Dave Abrams, Restorative Justice Officer at </a:t>
            </a:r>
            <a:r>
              <a:rPr lang="en-GB" altLang="en-US" sz="2000" dirty="0" err="1">
                <a:cs typeface="Times New Roman" panose="02020603050405020304" pitchFamily="18" charset="0"/>
              </a:rPr>
              <a:t>Ystrad</a:t>
            </a:r>
            <a:r>
              <a:rPr lang="en-GB" altLang="en-US" sz="2000" dirty="0">
                <a:cs typeface="Times New Roman" panose="02020603050405020304" pitchFamily="18" charset="0"/>
              </a:rPr>
              <a:t> </a:t>
            </a:r>
            <a:r>
              <a:rPr lang="en-GB" altLang="en-US" sz="2000" dirty="0" err="1">
                <a:cs typeface="Times New Roman" panose="02020603050405020304" pitchFamily="18" charset="0"/>
              </a:rPr>
              <a:t>Mynach</a:t>
            </a:r>
            <a:r>
              <a:rPr lang="en-GB" altLang="en-US" sz="2000" dirty="0">
                <a:cs typeface="Times New Roman" panose="02020603050405020304" pitchFamily="18" charset="0"/>
              </a:rPr>
              <a:t> Police Station</a:t>
            </a:r>
          </a:p>
          <a:p>
            <a:endParaRPr lang="en-GB" altLang="en-US" sz="2000" dirty="0">
              <a:cs typeface="Times New Roman" panose="02020603050405020304" pitchFamily="18" charset="0"/>
            </a:endParaRPr>
          </a:p>
          <a:p>
            <a:r>
              <a:rPr lang="en-GB" altLang="en-US" sz="2000" dirty="0">
                <a:cs typeface="Times New Roman" panose="02020603050405020304" pitchFamily="18" charset="0"/>
              </a:rPr>
              <a:t>This will allow for a full audit trail whilst also ensuring compliance of the offender.</a:t>
            </a:r>
          </a:p>
          <a:p>
            <a:endParaRPr lang="en-GB" altLang="en-US" sz="2000" dirty="0">
              <a:cs typeface="Times New Roman" panose="02020603050405020304" pitchFamily="18" charset="0"/>
            </a:endParaRPr>
          </a:p>
          <a:p>
            <a:r>
              <a:rPr lang="en-GB" altLang="en-US" sz="2000" dirty="0">
                <a:cs typeface="Times New Roman" panose="02020603050405020304" pitchFamily="18" charset="0"/>
              </a:rPr>
              <a:t>Where a Community Resolution is issued whilst offender is in Custody then the Community Resolution Form on Niche must be completed.</a:t>
            </a:r>
          </a:p>
        </p:txBody>
      </p:sp>
      <p:sp>
        <p:nvSpPr>
          <p:cNvPr id="5" name="TextBox 4"/>
          <p:cNvSpPr txBox="1"/>
          <p:nvPr/>
        </p:nvSpPr>
        <p:spPr>
          <a:xfrm>
            <a:off x="767408" y="215352"/>
            <a:ext cx="10729192" cy="584775"/>
          </a:xfrm>
          <a:prstGeom prst="rect">
            <a:avLst/>
          </a:prstGeom>
          <a:solidFill>
            <a:srgbClr val="002060"/>
          </a:solidFill>
        </p:spPr>
        <p:txBody>
          <a:bodyPr wrap="square" rtlCol="0">
            <a:spAutoFit/>
          </a:bodyPr>
          <a:lstStyle/>
          <a:p>
            <a:pPr algn="ctr"/>
            <a:r>
              <a:rPr lang="en-GB" sz="3200" b="1" dirty="0">
                <a:solidFill>
                  <a:schemeClr val="bg1"/>
                </a:solidFill>
              </a:rPr>
              <a:t>Recording – Gwent Officers</a:t>
            </a:r>
          </a:p>
        </p:txBody>
      </p:sp>
    </p:spTree>
    <p:extLst>
      <p:ext uri="{BB962C8B-B14F-4D97-AF65-F5344CB8AC3E}">
        <p14:creationId xmlns:p14="http://schemas.microsoft.com/office/powerpoint/2010/main" val="3641866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bg/>
                                          </p:spTgt>
                                        </p:tgtEl>
                                        <p:attrNameLst>
                                          <p:attrName>style.visibility</p:attrName>
                                        </p:attrNameLst>
                                      </p:cBhvr>
                                      <p:to>
                                        <p:strVal val="visible"/>
                                      </p:to>
                                    </p:set>
                                    <p:animEffect transition="in" filter="fade">
                                      <p:cBhvr>
                                        <p:cTn id="11" dur="500"/>
                                        <p:tgtEl>
                                          <p:spTgt spid="4">
                                            <p:bg/>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500"/>
                                        <p:tgtEl>
                                          <p:spTgt spid="4">
                                            <p:txEl>
                                              <p:pRg st="0" end="0"/>
                                            </p:txEl>
                                          </p:spTgt>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500"/>
                                        <p:tgtEl>
                                          <p:spTgt spid="4">
                                            <p:txEl>
                                              <p:pRg st="2" end="2"/>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animEffect transition="in" filter="fade">
                                      <p:cBhvr>
                                        <p:cTn id="23" dur="500"/>
                                        <p:tgtEl>
                                          <p:spTgt spid="4">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07368" y="215351"/>
            <a:ext cx="11521280" cy="584775"/>
          </a:xfrm>
          <a:prstGeom prst="rect">
            <a:avLst/>
          </a:prstGeom>
          <a:solidFill>
            <a:srgbClr val="002060"/>
          </a:solidFill>
        </p:spPr>
        <p:txBody>
          <a:bodyPr wrap="square" rtlCol="0">
            <a:spAutoFit/>
          </a:bodyPr>
          <a:lstStyle/>
          <a:p>
            <a:pPr algn="ctr"/>
            <a:r>
              <a:rPr lang="en-GB" sz="3200" b="1" dirty="0">
                <a:solidFill>
                  <a:schemeClr val="bg1"/>
                </a:solidFill>
              </a:rPr>
              <a:t>Anti-Social Behaviour, Crime &amp; Policing Act 2014</a:t>
            </a:r>
          </a:p>
        </p:txBody>
      </p:sp>
      <p:sp>
        <p:nvSpPr>
          <p:cNvPr id="5" name="Scroll: Horizontal 4">
            <a:extLst>
              <a:ext uri="{FF2B5EF4-FFF2-40B4-BE49-F238E27FC236}">
                <a16:creationId xmlns:a16="http://schemas.microsoft.com/office/drawing/2014/main" id="{B03440AD-43F5-42B9-806D-63D15C621BB8}"/>
              </a:ext>
            </a:extLst>
          </p:cNvPr>
          <p:cNvSpPr/>
          <p:nvPr/>
        </p:nvSpPr>
        <p:spPr>
          <a:xfrm>
            <a:off x="623392" y="980728"/>
            <a:ext cx="11089232" cy="4420930"/>
          </a:xfrm>
          <a:prstGeom prst="horizontalScroll">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Act includes new measures designed to give victims &amp; communities a say in the way anti-social behaviour is dealt with, one of which is a Community Remedy.</a:t>
            </a:r>
          </a:p>
          <a:p>
            <a:pPr algn="ctr"/>
            <a:endParaRPr lang="en-GB" sz="2400" dirty="0">
              <a:solidFill>
                <a:schemeClr val="tx1"/>
              </a:solidFill>
            </a:endParaRPr>
          </a:p>
          <a:p>
            <a:pPr algn="ctr"/>
            <a:r>
              <a:rPr lang="en-GB" sz="2400" dirty="0">
                <a:solidFill>
                  <a:schemeClr val="tx1"/>
                </a:solidFill>
              </a:rPr>
              <a:t>A Community Remedy gives victims a say in the out of court punishment of perpetrators of low level crime &amp; anti-social behaviour.</a:t>
            </a:r>
          </a:p>
          <a:p>
            <a:pPr algn="ctr"/>
            <a:endParaRPr lang="en-GB" sz="2400" dirty="0">
              <a:solidFill>
                <a:schemeClr val="tx1"/>
              </a:solidFill>
            </a:endParaRPr>
          </a:p>
          <a:p>
            <a:pPr algn="ctr"/>
            <a:r>
              <a:rPr lang="en-GB" sz="2400" b="1" i="1" dirty="0">
                <a:solidFill>
                  <a:schemeClr val="tx1"/>
                </a:solidFill>
              </a:rPr>
              <a:t>This is an area where an RA approach can be considered &amp; utilised</a:t>
            </a:r>
          </a:p>
          <a:p>
            <a:pPr algn="ctr"/>
            <a:endParaRPr lang="en-GB" sz="2400" dirty="0"/>
          </a:p>
        </p:txBody>
      </p:sp>
    </p:spTree>
    <p:extLst>
      <p:ext uri="{BB962C8B-B14F-4D97-AF65-F5344CB8AC3E}">
        <p14:creationId xmlns:p14="http://schemas.microsoft.com/office/powerpoint/2010/main" val="670593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500"/>
                                        <p:tgtEl>
                                          <p:spTgt spid="5">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Effect transition="in" filter="fade">
                                      <p:cBhvr>
                                        <p:cTn id="13" dur="500"/>
                                        <p:tgtEl>
                                          <p:spTgt spid="5">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5">
                                            <p:txEl>
                                              <p:pRg st="4" end="4"/>
                                            </p:txEl>
                                          </p:spTgt>
                                        </p:tgtEl>
                                        <p:attrNameLst>
                                          <p:attrName>style.visibility</p:attrName>
                                        </p:attrNameLst>
                                      </p:cBhvr>
                                      <p:to>
                                        <p:strVal val="visible"/>
                                      </p:to>
                                    </p:set>
                                    <p:animEffect transition="in" filter="fade">
                                      <p:cBhvr>
                                        <p:cTn id="16"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allAtOnce"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040697" y="1766138"/>
            <a:ext cx="4536822" cy="3038918"/>
          </a:xfrm>
          <a:prstGeom prst="rect">
            <a:avLst/>
          </a:prstGeom>
        </p:spPr>
      </p:pic>
    </p:spTree>
    <p:extLst>
      <p:ext uri="{BB962C8B-B14F-4D97-AF65-F5344CB8AC3E}">
        <p14:creationId xmlns:p14="http://schemas.microsoft.com/office/powerpoint/2010/main" val="3695982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1315</TotalTime>
  <Words>7215</Words>
  <Application>Microsoft Office PowerPoint</Application>
  <PresentationFormat>Widescreen</PresentationFormat>
  <Paragraphs>650</Paragraphs>
  <Slides>41</Slides>
  <Notes>40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41</vt:i4>
      </vt:variant>
    </vt:vector>
  </HeadingPairs>
  <TitlesOfParts>
    <vt:vector size="49" baseType="lpstr">
      <vt:lpstr>Arial</vt:lpstr>
      <vt:lpstr>Arial Nova Cond</vt:lpstr>
      <vt:lpstr>Calibri</vt:lpstr>
      <vt:lpstr>Calibri Light</vt:lpstr>
      <vt:lpstr>Microsoft Sans Serif</vt:lpstr>
      <vt:lpstr>1_Office Theme</vt:lpstr>
      <vt:lpstr>2_Office Theme</vt:lpstr>
      <vt:lpstr>3_Office Theme</vt:lpstr>
      <vt:lpstr>PowerPoint Presentation</vt:lpstr>
      <vt:lpstr>PowerPoint Presentation</vt:lpstr>
      <vt:lpstr>PowerPoint Presentation</vt:lpstr>
      <vt:lpstr>Restorative Approach</vt:lpstr>
      <vt:lpstr>PowerPoint Presentation</vt:lpstr>
      <vt:lpstr>PowerPoint Presentation</vt:lpstr>
      <vt:lpstr>PowerPoint Presentation</vt:lpstr>
      <vt:lpstr>PowerPoint Presentation</vt:lpstr>
      <vt:lpstr>PowerPoint Presentation</vt:lpstr>
      <vt:lpstr>PowerPoint Presentation</vt:lpstr>
      <vt:lpstr>S15 Offender Rehabilitation Act 2014 (ORA 2014)</vt:lpstr>
      <vt:lpstr>PowerPoint Presentation</vt:lpstr>
      <vt:lpstr>Restorative Approach</vt:lpstr>
      <vt:lpstr>Restorative Approach</vt:lpstr>
      <vt:lpstr>PowerPoint Presentation</vt:lpstr>
      <vt:lpstr>PowerPoint Presentation</vt:lpstr>
      <vt:lpstr>PowerPoint Presentation</vt:lpstr>
      <vt:lpstr>PowerPoint Presentation</vt:lpstr>
      <vt:lpstr>Restorative Approach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Heddlu Dyfed-Powys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Angela Williams PC 962</dc:creator>
  <cp:keywords>Heddlu Dyfed-Powys Police</cp:keywords>
  <cp:lastModifiedBy>Neil,Sharon swp3514</cp:lastModifiedBy>
  <cp:revision>89</cp:revision>
  <cp:lastPrinted>2018-05-30T11:31:48Z</cp:lastPrinted>
  <dcterms:created xsi:type="dcterms:W3CDTF">2018-04-23T11:08:55Z</dcterms:created>
  <dcterms:modified xsi:type="dcterms:W3CDTF">2022-11-25T13:27:18Z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fe20e6ac-fef9-46df-858c-30e1ff06d25e</vt:lpwstr>
  </property>
  <property fmtid="{D5CDD505-2E9C-101B-9397-08002B2CF9AE}" pid="3" name="MSIP_Label_66cf8fe5-b7b7-4df7-b38d-1c61ac2f6639_Enabled">
    <vt:lpwstr>true</vt:lpwstr>
  </property>
  <property fmtid="{D5CDD505-2E9C-101B-9397-08002B2CF9AE}" pid="4" name="MSIP_Label_66cf8fe5-b7b7-4df7-b38d-1c61ac2f6639_SetDate">
    <vt:lpwstr>2022-06-22T10:01:16Z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0bd4185f-6bc8-4f67-a642-83b47a424aec</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