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7"/>
  </p:notesMasterIdLst>
  <p:sldIdLst>
    <p:sldId id="256" r:id="rId2"/>
    <p:sldId id="257" r:id="rId3"/>
    <p:sldId id="279" r:id="rId4"/>
    <p:sldId id="299" r:id="rId5"/>
    <p:sldId id="301" r:id="rId6"/>
    <p:sldId id="303" r:id="rId7"/>
    <p:sldId id="305" r:id="rId8"/>
    <p:sldId id="294" r:id="rId9"/>
    <p:sldId id="295" r:id="rId10"/>
    <p:sldId id="306" r:id="rId11"/>
    <p:sldId id="315" r:id="rId12"/>
    <p:sldId id="293" r:id="rId13"/>
    <p:sldId id="282" r:id="rId14"/>
    <p:sldId id="292" r:id="rId15"/>
    <p:sldId id="307" r:id="rId16"/>
    <p:sldId id="309" r:id="rId17"/>
    <p:sldId id="308" r:id="rId18"/>
    <p:sldId id="311" r:id="rId19"/>
    <p:sldId id="312" r:id="rId20"/>
    <p:sldId id="313" r:id="rId21"/>
    <p:sldId id="283" r:id="rId22"/>
    <p:sldId id="317" r:id="rId23"/>
    <p:sldId id="318" r:id="rId24"/>
    <p:sldId id="270" r:id="rId25"/>
    <p:sldId id="291"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1" d="100"/>
          <a:sy n="71" d="100"/>
        </p:scale>
        <p:origin x="194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3AE461-A464-4AA5-A750-0B4F54E93EA1}" type="datetimeFigureOut">
              <a:rPr lang="nl-NL" smtClean="0"/>
              <a:t>10-8-2017</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056ED8-EE14-4EAE-AEB8-ED25372451D2}" type="slidenum">
              <a:rPr lang="nl-NL" smtClean="0"/>
              <a:t>‹#›</a:t>
            </a:fld>
            <a:endParaRPr lang="nl-NL"/>
          </a:p>
        </p:txBody>
      </p:sp>
    </p:spTree>
    <p:extLst>
      <p:ext uri="{BB962C8B-B14F-4D97-AF65-F5344CB8AC3E}">
        <p14:creationId xmlns:p14="http://schemas.microsoft.com/office/powerpoint/2010/main" val="1878003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10/08/2017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rcpch.ac.uk/LAC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p:txBody>
          <a:bodyPr/>
          <a:lstStyle/>
          <a:p>
            <a:r>
              <a:rPr lang="en-US" dirty="0"/>
              <a:t>MANAGING MENTAL HEALTH AND LEARNING </a:t>
            </a:r>
            <a:r>
              <a:rPr lang="en-US" dirty="0" smtClean="0"/>
              <a:t>DIFFICULTIES</a:t>
            </a:r>
          </a:p>
          <a:p>
            <a:endParaRPr lang="en-US" dirty="0"/>
          </a:p>
          <a:p>
            <a:r>
              <a:rPr lang="en-US" dirty="0" smtClean="0"/>
              <a:t>			WK 8</a:t>
            </a:r>
            <a:endParaRPr lang="en-GB"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r>
              <a:rPr lang="nl-NL" sz="2500" dirty="0" smtClean="0"/>
              <a:t>Looked after children the facts</a:t>
            </a:r>
          </a:p>
          <a:p>
            <a:r>
              <a:rPr lang="nl-NL" sz="2500" dirty="0" smtClean="0"/>
              <a:t>Management Mental Health UK</a:t>
            </a:r>
          </a:p>
          <a:p>
            <a:pPr lvl="1"/>
            <a:r>
              <a:rPr lang="en-GB" sz="2500" dirty="0"/>
              <a:t>Promoting the health and well-being of looked-after </a:t>
            </a:r>
            <a:r>
              <a:rPr lang="en-GB" sz="2500" dirty="0" smtClean="0"/>
              <a:t>children, NHS 2015</a:t>
            </a:r>
          </a:p>
          <a:p>
            <a:r>
              <a:rPr lang="nl-NL" sz="2500" dirty="0" smtClean="0"/>
              <a:t>Birmingham case</a:t>
            </a:r>
          </a:p>
          <a:p>
            <a:r>
              <a:rPr lang="nl-NL" sz="2500" dirty="0" smtClean="0"/>
              <a:t>Social workers</a:t>
            </a:r>
            <a:endParaRPr lang="en-GB" sz="25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Looked after children LAC</a:t>
            </a:r>
            <a:endParaRPr lang="nl-NL" dirty="0"/>
          </a:p>
        </p:txBody>
      </p:sp>
      <p:sp>
        <p:nvSpPr>
          <p:cNvPr id="3" name="Content Placeholder 2"/>
          <p:cNvSpPr>
            <a:spLocks noGrp="1"/>
          </p:cNvSpPr>
          <p:nvPr>
            <p:ph idx="1"/>
          </p:nvPr>
        </p:nvSpPr>
        <p:spPr/>
        <p:txBody>
          <a:bodyPr/>
          <a:lstStyle/>
          <a:p>
            <a:r>
              <a:rPr lang="en-GB" dirty="0"/>
              <a:t> 92,000 children in care in the </a:t>
            </a:r>
            <a:r>
              <a:rPr lang="en-GB" dirty="0" smtClean="0"/>
              <a:t>UK</a:t>
            </a:r>
          </a:p>
          <a:p>
            <a:r>
              <a:rPr lang="en-GB" dirty="0" smtClean="0"/>
              <a:t>Children </a:t>
            </a:r>
            <a:r>
              <a:rPr lang="en-GB" dirty="0"/>
              <a:t>who are looked after by the </a:t>
            </a:r>
            <a:r>
              <a:rPr lang="en-GB" dirty="0" smtClean="0"/>
              <a:t>state</a:t>
            </a:r>
            <a:endParaRPr lang="en-GB" dirty="0" smtClean="0"/>
          </a:p>
          <a:p>
            <a:r>
              <a:rPr lang="en-GB" dirty="0"/>
              <a:t>More than half of children are taken into care because of abuse or </a:t>
            </a:r>
            <a:r>
              <a:rPr lang="en-GB" dirty="0" smtClean="0"/>
              <a:t>neglect</a:t>
            </a:r>
          </a:p>
          <a:p>
            <a:r>
              <a:rPr lang="en-GB" dirty="0" smtClean="0"/>
              <a:t>Have </a:t>
            </a:r>
            <a:r>
              <a:rPr lang="en-GB" dirty="0"/>
              <a:t>the same health risks as their peers but the extent is often exacerbated due to their previous </a:t>
            </a:r>
            <a:r>
              <a:rPr lang="en-GB" dirty="0" smtClean="0"/>
              <a:t>experiences</a:t>
            </a:r>
          </a:p>
          <a:p>
            <a:r>
              <a:rPr lang="en-GB" dirty="0"/>
              <a:t>show significantly higher rates of mental health issues, emotional disorders such as anxiety and depression, hyperactivity and autistic spectrum disorder conditions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altLang="en-US" smtClean="0"/>
              <a:t>Children in care 1993-2015</a:t>
            </a:r>
          </a:p>
        </p:txBody>
      </p:sp>
      <p:pic>
        <p:nvPicPr>
          <p:cNvPr id="6147"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27088" y="1557338"/>
            <a:ext cx="7632700" cy="512445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99023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smtClean="0"/>
              <a:t>Mainly living in foster care</a:t>
            </a:r>
          </a:p>
        </p:txBody>
      </p:sp>
      <p:pic>
        <p:nvPicPr>
          <p:cNvPr id="7171"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76288" y="1557338"/>
            <a:ext cx="7929562" cy="51847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69052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250825" y="152400"/>
            <a:ext cx="8569325" cy="1143000"/>
          </a:xfrm>
        </p:spPr>
        <p:txBody>
          <a:bodyPr/>
          <a:lstStyle/>
          <a:p>
            <a:r>
              <a:rPr lang="en-GB" altLang="en-US" smtClean="0"/>
              <a:t>Offending in looked after children</a:t>
            </a:r>
          </a:p>
        </p:txBody>
      </p:sp>
      <p:pic>
        <p:nvPicPr>
          <p:cNvPr id="23555"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27088" y="1557338"/>
            <a:ext cx="7489825" cy="5211762"/>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871469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altLang="en-US" smtClean="0"/>
              <a:t>Substance misuse</a:t>
            </a:r>
          </a:p>
        </p:txBody>
      </p:sp>
      <p:pic>
        <p:nvPicPr>
          <p:cNvPr id="24579"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11188" y="1471613"/>
            <a:ext cx="8131175" cy="52705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612172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srcRect/>
          <a:stretch>
            <a:fillRect/>
          </a:stretch>
        </p:blipFill>
        <p:spPr bwMode="auto">
          <a:xfrm>
            <a:off x="1115616" y="692696"/>
            <a:ext cx="6548438" cy="5467350"/>
          </a:xfrm>
          <a:prstGeom prst="rect">
            <a:avLst/>
          </a:prstGeom>
          <a:noFill/>
          <a:ln w="9525">
            <a:noFill/>
            <a:miter lim="800000"/>
            <a:headEnd/>
            <a:tailEnd/>
          </a:ln>
        </p:spPr>
      </p:pic>
    </p:spTree>
    <p:extLst>
      <p:ext uri="{BB962C8B-B14F-4D97-AF65-F5344CB8AC3E}">
        <p14:creationId xmlns:p14="http://schemas.microsoft.com/office/powerpoint/2010/main" val="168188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srcRect/>
          <a:stretch>
            <a:fillRect/>
          </a:stretch>
        </p:blipFill>
        <p:spPr bwMode="auto">
          <a:xfrm>
            <a:off x="1406525" y="533400"/>
            <a:ext cx="6330950" cy="5919788"/>
          </a:xfrm>
          <a:prstGeom prst="rect">
            <a:avLst/>
          </a:prstGeom>
          <a:noFill/>
          <a:ln w="9525">
            <a:noFill/>
            <a:miter lim="800000"/>
            <a:headEnd/>
            <a:tailEnd/>
          </a:ln>
        </p:spPr>
      </p:pic>
    </p:spTree>
    <p:extLst>
      <p:ext uri="{BB962C8B-B14F-4D97-AF65-F5344CB8AC3E}">
        <p14:creationId xmlns:p14="http://schemas.microsoft.com/office/powerpoint/2010/main" val="2261559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a:latin typeface="Calibri" pitchFamily="34" charset="0"/>
                <a:cs typeface="Calibri" pitchFamily="34" charset="0"/>
              </a:rPr>
              <a:t>International messages about outcomes for care leavers </a:t>
            </a:r>
          </a:p>
        </p:txBody>
      </p:sp>
      <p:sp>
        <p:nvSpPr>
          <p:cNvPr id="3" name="Content Placeholder 2"/>
          <p:cNvSpPr>
            <a:spLocks noGrp="1"/>
          </p:cNvSpPr>
          <p:nvPr>
            <p:ph idx="1"/>
          </p:nvPr>
        </p:nvSpPr>
        <p:spPr>
          <a:xfrm>
            <a:off x="685800" y="1700213"/>
            <a:ext cx="7772400" cy="4395787"/>
          </a:xfrm>
        </p:spPr>
        <p:txBody>
          <a:bodyPr rtlCol="0">
            <a:normAutofit fontScale="92500" lnSpcReduction="10000"/>
          </a:bodyPr>
          <a:lstStyle/>
          <a:p>
            <a:pPr marL="0" indent="0" eaLnBrk="1" fontAlgn="auto" hangingPunct="1">
              <a:spcAft>
                <a:spcPts val="0"/>
              </a:spcAft>
              <a:buFont typeface="Arial" pitchFamily="34" charset="0"/>
              <a:buNone/>
              <a:defRPr/>
            </a:pPr>
            <a:r>
              <a:rPr lang="en-GB" sz="3000" dirty="0" smtClean="0">
                <a:latin typeface="Calibri" pitchFamily="34" charset="0"/>
                <a:cs typeface="Calibri" pitchFamily="34" charset="0"/>
              </a:rPr>
              <a:t>Compared </a:t>
            </a:r>
            <a:r>
              <a:rPr lang="en-GB" sz="3000" dirty="0">
                <a:latin typeface="Calibri" pitchFamily="34" charset="0"/>
                <a:cs typeface="Calibri" pitchFamily="34" charset="0"/>
              </a:rPr>
              <a:t>to their peers in the general </a:t>
            </a:r>
            <a:r>
              <a:rPr lang="en-GB" sz="3000" dirty="0" smtClean="0">
                <a:latin typeface="Calibri" pitchFamily="34" charset="0"/>
                <a:cs typeface="Calibri" pitchFamily="34" charset="0"/>
              </a:rPr>
              <a:t>population care leavers are at high risk of:</a:t>
            </a:r>
          </a:p>
          <a:p>
            <a:pPr eaLnBrk="1" fontAlgn="auto" hangingPunct="1">
              <a:spcAft>
                <a:spcPts val="0"/>
              </a:spcAft>
              <a:buFont typeface="Arial" pitchFamily="34" charset="0"/>
              <a:buChar char="•"/>
              <a:defRPr/>
            </a:pPr>
            <a:r>
              <a:rPr lang="en-GB" sz="3000" dirty="0" smtClean="0">
                <a:latin typeface="Calibri" pitchFamily="34" charset="0"/>
                <a:cs typeface="Calibri" pitchFamily="34" charset="0"/>
              </a:rPr>
              <a:t>Social </a:t>
            </a:r>
            <a:r>
              <a:rPr lang="en-GB" sz="3000" dirty="0">
                <a:latin typeface="Calibri" pitchFamily="34" charset="0"/>
                <a:cs typeface="Calibri" pitchFamily="34" charset="0"/>
              </a:rPr>
              <a:t>exclusion </a:t>
            </a:r>
          </a:p>
          <a:p>
            <a:pPr eaLnBrk="1" fontAlgn="auto" hangingPunct="1">
              <a:spcAft>
                <a:spcPts val="0"/>
              </a:spcAft>
              <a:buFont typeface="Arial" pitchFamily="34" charset="0"/>
              <a:buChar char="•"/>
              <a:defRPr/>
            </a:pPr>
            <a:r>
              <a:rPr lang="en-GB" sz="3000" dirty="0">
                <a:latin typeface="Calibri" pitchFamily="34" charset="0"/>
                <a:cs typeface="Calibri" pitchFamily="34" charset="0"/>
              </a:rPr>
              <a:t>Low educational attainment and unemployment</a:t>
            </a:r>
          </a:p>
          <a:p>
            <a:pPr eaLnBrk="1" fontAlgn="auto" hangingPunct="1">
              <a:spcAft>
                <a:spcPts val="0"/>
              </a:spcAft>
              <a:buFont typeface="Arial" pitchFamily="34" charset="0"/>
              <a:buChar char="•"/>
              <a:defRPr/>
            </a:pPr>
            <a:r>
              <a:rPr lang="en-GB" sz="3000" dirty="0">
                <a:latin typeface="Calibri" pitchFamily="34" charset="0"/>
                <a:cs typeface="Calibri" pitchFamily="34" charset="0"/>
              </a:rPr>
              <a:t>Poverty </a:t>
            </a:r>
          </a:p>
          <a:p>
            <a:pPr eaLnBrk="1" fontAlgn="auto" hangingPunct="1">
              <a:spcAft>
                <a:spcPts val="0"/>
              </a:spcAft>
              <a:buFont typeface="Arial" pitchFamily="34" charset="0"/>
              <a:buChar char="•"/>
              <a:defRPr/>
            </a:pPr>
            <a:r>
              <a:rPr lang="en-GB" sz="3000" dirty="0">
                <a:latin typeface="Calibri" pitchFamily="34" charset="0"/>
                <a:cs typeface="Calibri" pitchFamily="34" charset="0"/>
              </a:rPr>
              <a:t>Mental ill-health </a:t>
            </a:r>
          </a:p>
          <a:p>
            <a:pPr eaLnBrk="1" fontAlgn="auto" hangingPunct="1">
              <a:spcAft>
                <a:spcPts val="0"/>
              </a:spcAft>
              <a:buFont typeface="Arial" pitchFamily="34" charset="0"/>
              <a:buChar char="•"/>
              <a:defRPr/>
            </a:pPr>
            <a:r>
              <a:rPr lang="en-GB" sz="3000" dirty="0">
                <a:latin typeface="Calibri" pitchFamily="34" charset="0"/>
                <a:cs typeface="Calibri" pitchFamily="34" charset="0"/>
              </a:rPr>
              <a:t>Social isolation</a:t>
            </a:r>
          </a:p>
          <a:p>
            <a:pPr eaLnBrk="1" fontAlgn="auto" hangingPunct="1">
              <a:spcAft>
                <a:spcPts val="0"/>
              </a:spcAft>
              <a:buFont typeface="Arial" pitchFamily="34" charset="0"/>
              <a:buChar char="•"/>
              <a:defRPr/>
            </a:pPr>
            <a:r>
              <a:rPr lang="en-GB" sz="3000" dirty="0">
                <a:latin typeface="Calibri" pitchFamily="34" charset="0"/>
                <a:cs typeface="Calibri" pitchFamily="34" charset="0"/>
              </a:rPr>
              <a:t>Homelessness</a:t>
            </a:r>
          </a:p>
          <a:p>
            <a:pPr eaLnBrk="1" fontAlgn="auto" hangingPunct="1">
              <a:spcAft>
                <a:spcPts val="0"/>
              </a:spcAft>
              <a:buFont typeface="Arial" pitchFamily="34" charset="0"/>
              <a:buChar char="•"/>
              <a:defRPr/>
            </a:pPr>
            <a:r>
              <a:rPr lang="en-GB" sz="3000" dirty="0">
                <a:latin typeface="Calibri" pitchFamily="34" charset="0"/>
                <a:cs typeface="Calibri" pitchFamily="34" charset="0"/>
              </a:rPr>
              <a:t>Involvement in crime </a:t>
            </a:r>
          </a:p>
          <a:p>
            <a:pPr eaLnBrk="1" fontAlgn="auto" hangingPunct="1">
              <a:spcAft>
                <a:spcPts val="0"/>
              </a:spcAft>
              <a:buFont typeface="Arial" pitchFamily="34" charset="0"/>
              <a:buChar char="•"/>
              <a:defRPr/>
            </a:pPr>
            <a:endParaRPr lang="en-GB" dirty="0"/>
          </a:p>
        </p:txBody>
      </p:sp>
    </p:spTree>
    <p:extLst>
      <p:ext uri="{BB962C8B-B14F-4D97-AF65-F5344CB8AC3E}">
        <p14:creationId xmlns:p14="http://schemas.microsoft.com/office/powerpoint/2010/main" val="160474652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4"/>
          <p:cNvSpPr>
            <a:spLocks noGrp="1"/>
          </p:cNvSpPr>
          <p:nvPr>
            <p:ph type="title"/>
          </p:nvPr>
        </p:nvSpPr>
        <p:spPr/>
        <p:txBody>
          <a:bodyPr/>
          <a:lstStyle/>
          <a:p>
            <a:r>
              <a:rPr lang="en-GB" altLang="en-US" dirty="0" smtClean="0"/>
              <a:t>Primary prevention - UNCRC</a:t>
            </a:r>
          </a:p>
        </p:txBody>
      </p:sp>
      <p:pic>
        <p:nvPicPr>
          <p:cNvPr id="49155" name="Picture 3"/>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a:xfrm>
            <a:off x="185738" y="1700213"/>
            <a:ext cx="4310062" cy="4189412"/>
          </a:xfrm>
          <a:noFill/>
          <a:ln>
            <a:solidFill>
              <a:schemeClr val="tx1"/>
            </a:solidFill>
            <a:miter lim="800000"/>
            <a:headEnd/>
            <a:tailEnd/>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156" name="Picture 4"/>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4765675" y="1700213"/>
            <a:ext cx="4059238" cy="4176712"/>
          </a:xfrm>
          <a:noFill/>
          <a:ln>
            <a:solidFill>
              <a:schemeClr val="tx1"/>
            </a:solidFill>
            <a:miter lim="800000"/>
            <a:headEnd/>
            <a:tailEnd/>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827584" y="6214700"/>
            <a:ext cx="4572000" cy="646331"/>
          </a:xfrm>
          <a:prstGeom prst="rect">
            <a:avLst/>
          </a:prstGeom>
        </p:spPr>
        <p:txBody>
          <a:bodyPr>
            <a:spAutoFit/>
          </a:bodyPr>
          <a:lstStyle/>
          <a:p>
            <a:r>
              <a:rPr lang="en-GB" dirty="0">
                <a:solidFill>
                  <a:srgbClr val="222222"/>
                </a:solidFill>
                <a:latin typeface="arial" panose="020B0604020202020204" pitchFamily="34" charset="0"/>
              </a:rPr>
              <a:t>The United Nations Convention on the Rights of the </a:t>
            </a:r>
            <a:r>
              <a:rPr lang="en-GB" dirty="0" smtClean="0">
                <a:solidFill>
                  <a:srgbClr val="222222"/>
                </a:solidFill>
                <a:latin typeface="arial" panose="020B0604020202020204" pitchFamily="34" charset="0"/>
              </a:rPr>
              <a:t>Child, 1992</a:t>
            </a:r>
            <a:endParaRPr lang="en-GB" dirty="0"/>
          </a:p>
        </p:txBody>
      </p:sp>
    </p:spTree>
    <p:extLst>
      <p:ext uri="{BB962C8B-B14F-4D97-AF65-F5344CB8AC3E}">
        <p14:creationId xmlns:p14="http://schemas.microsoft.com/office/powerpoint/2010/main" val="3160728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endParaRPr lang="en-GB" sz="3000" dirty="0" smtClean="0">
              <a:latin typeface="Calibri" pitchFamily="34" charset="0"/>
            </a:endParaRPr>
          </a:p>
          <a:p>
            <a:r>
              <a:rPr lang="en-GB" sz="3000" dirty="0" smtClean="0">
                <a:latin typeface="Calibri" pitchFamily="34" charset="0"/>
              </a:rPr>
              <a:t>Looked </a:t>
            </a:r>
            <a:r>
              <a:rPr lang="en-GB" sz="3000" dirty="0">
                <a:latin typeface="Calibri" pitchFamily="34" charset="0"/>
              </a:rPr>
              <a:t>after children ‘</a:t>
            </a:r>
            <a:r>
              <a:rPr lang="en-GB" sz="3000" i="1" dirty="0">
                <a:latin typeface="Calibri" pitchFamily="34" charset="0"/>
              </a:rPr>
              <a:t>have a higher level of health, mental health and health promotion needs than others of the same age’</a:t>
            </a:r>
            <a:r>
              <a:rPr lang="en-GB" sz="3000" dirty="0">
                <a:latin typeface="Calibri" pitchFamily="34" charset="0"/>
              </a:rPr>
              <a:t> </a:t>
            </a:r>
          </a:p>
          <a:p>
            <a:endParaRPr lang="en-GB" sz="3000" dirty="0"/>
          </a:p>
        </p:txBody>
      </p:sp>
    </p:spTree>
    <p:extLst>
      <p:ext uri="{BB962C8B-B14F-4D97-AF65-F5344CB8AC3E}">
        <p14:creationId xmlns:p14="http://schemas.microsoft.com/office/powerpoint/2010/main" val="1101322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en-GB" dirty="0"/>
              <a:t>Promoting </a:t>
            </a:r>
            <a:r>
              <a:rPr lang="en-GB" dirty="0" smtClean="0"/>
              <a:t>mental health </a:t>
            </a:r>
            <a:r>
              <a:rPr lang="en-GB" dirty="0"/>
              <a:t>and well-being of looked-after children, NHS 2015</a:t>
            </a:r>
            <a:br>
              <a:rPr lang="en-GB" dirty="0"/>
            </a:br>
            <a:endParaRPr lang="nl-NL" dirty="0"/>
          </a:p>
        </p:txBody>
      </p:sp>
      <p:sp>
        <p:nvSpPr>
          <p:cNvPr id="3" name="Tijdelijke aanduiding voor inhoud 2"/>
          <p:cNvSpPr>
            <a:spLocks noGrp="1"/>
          </p:cNvSpPr>
          <p:nvPr>
            <p:ph idx="1"/>
          </p:nvPr>
        </p:nvSpPr>
        <p:spPr/>
        <p:txBody>
          <a:bodyPr>
            <a:normAutofit/>
          </a:bodyPr>
          <a:lstStyle/>
          <a:p>
            <a:r>
              <a:rPr lang="en-GB" dirty="0"/>
              <a:t>Child and adolescent mental health services (CAMHS) play a crucial role in assessing and meeting any needs </a:t>
            </a:r>
            <a:r>
              <a:rPr lang="en-GB" dirty="0" smtClean="0"/>
              <a:t>identified. </a:t>
            </a:r>
          </a:p>
          <a:p>
            <a:r>
              <a:rPr lang="en-GB" dirty="0" smtClean="0"/>
              <a:t>CCGs</a:t>
            </a:r>
            <a:r>
              <a:rPr lang="en-GB" dirty="0"/>
              <a:t>, local authorities and NHS England should ensure that CAMHS and other services provide targeted and dedicated support to looked-after children according to need. This could include a dedicated team or seconding a CAMHS professional into a looked-after children multi-agency team. </a:t>
            </a:r>
            <a:endParaRPr lang="en-GB" dirty="0" smtClean="0"/>
          </a:p>
          <a:p>
            <a:r>
              <a:rPr lang="en-GB" dirty="0" smtClean="0"/>
              <a:t>Professionals </a:t>
            </a:r>
            <a:r>
              <a:rPr lang="en-GB" dirty="0"/>
              <a:t>need to work together with the child to assess and meet their mental health needs in a tailored way.</a:t>
            </a:r>
            <a:endParaRPr lang="nl-NL"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600" dirty="0"/>
              <a:t>Two-thirds of looked-after children have special educational needs (</a:t>
            </a:r>
            <a:r>
              <a:rPr lang="en-GB" sz="2600" dirty="0" smtClean="0"/>
              <a:t>SEN)</a:t>
            </a:r>
          </a:p>
          <a:p>
            <a:r>
              <a:rPr lang="en-GB" sz="2600" dirty="0" smtClean="0"/>
              <a:t>To </a:t>
            </a:r>
            <a:r>
              <a:rPr lang="en-GB" sz="2600" dirty="0"/>
              <a:t>support children and young people with SEN or disabilities, including those who are looked after or leaving care, local authorities and CCGs must commission services jointly. </a:t>
            </a:r>
            <a:endParaRPr lang="en-GB" sz="2600" dirty="0" smtClean="0"/>
          </a:p>
          <a:p>
            <a:r>
              <a:rPr lang="en-GB" sz="2600" dirty="0" smtClean="0"/>
              <a:t>Local </a:t>
            </a:r>
            <a:r>
              <a:rPr lang="en-GB" sz="2600" dirty="0"/>
              <a:t>authorities are also placed under a duty to publish a Local Offer, which sets out in one place all information about provision across education, health and social care, for children and young people with SEN or disabilities. </a:t>
            </a:r>
          </a:p>
        </p:txBody>
      </p:sp>
    </p:spTree>
    <p:extLst>
      <p:ext uri="{BB962C8B-B14F-4D97-AF65-F5344CB8AC3E}">
        <p14:creationId xmlns:p14="http://schemas.microsoft.com/office/powerpoint/2010/main" val="3447423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Special educational needs</a:t>
            </a:r>
            <a:endParaRPr lang="en-GB"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250825" y="1557338"/>
            <a:ext cx="8677275" cy="52197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981112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GB" altLang="en-US" smtClean="0"/>
              <a:t>Special educational need</a:t>
            </a:r>
          </a:p>
        </p:txBody>
      </p:sp>
      <p:pic>
        <p:nvPicPr>
          <p:cNvPr id="40963"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539750" y="1557338"/>
            <a:ext cx="8135938" cy="5176837"/>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8311096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395536" y="980728"/>
            <a:ext cx="8599488" cy="511333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844003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88156" y="0"/>
            <a:ext cx="8229600" cy="990600"/>
          </a:xfrm>
        </p:spPr>
        <p:txBody>
          <a:bodyPr/>
          <a:lstStyle/>
          <a:p>
            <a:r>
              <a:rPr lang="en-GB" altLang="en-US" dirty="0" smtClean="0"/>
              <a:t>Birmingham’s children in care</a:t>
            </a:r>
          </a:p>
        </p:txBody>
      </p:sp>
      <p:sp>
        <p:nvSpPr>
          <p:cNvPr id="44035" name="Content Placeholder 2"/>
          <p:cNvSpPr>
            <a:spLocks noGrp="1"/>
          </p:cNvSpPr>
          <p:nvPr>
            <p:ph idx="1"/>
          </p:nvPr>
        </p:nvSpPr>
        <p:spPr/>
        <p:txBody>
          <a:bodyPr/>
          <a:lstStyle/>
          <a:p>
            <a:endParaRPr lang="en-GB" altLang="en-US" smtClean="0"/>
          </a:p>
        </p:txBody>
      </p:sp>
      <p:pic>
        <p:nvPicPr>
          <p:cNvPr id="44036" name="Picture 2"/>
          <p:cNvPicPr>
            <a:picLocks noChangeAspect="1" noChangeArrowheads="1"/>
          </p:cNvPicPr>
          <p:nvPr/>
        </p:nvPicPr>
        <p:blipFill>
          <a:blip r:embed="rId2">
            <a:extLst>
              <a:ext uri="{28A0092B-C50C-407E-A947-70E740481C1C}">
                <a14:useLocalDpi xmlns:a14="http://schemas.microsoft.com/office/drawing/2010/main" val="0"/>
              </a:ext>
            </a:extLst>
          </a:blip>
          <a:srcRect l="10686" t="12164" r="12157" b="8603"/>
          <a:stretch>
            <a:fillRect/>
          </a:stretch>
        </p:blipFill>
        <p:spPr bwMode="auto">
          <a:xfrm>
            <a:off x="431594" y="1124744"/>
            <a:ext cx="8078787" cy="51847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8623018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02405"/>
            <a:ext cx="8229600" cy="990600"/>
          </a:xfrm>
        </p:spPr>
        <p:txBody>
          <a:bodyPr/>
          <a:lstStyle/>
          <a:p>
            <a:r>
              <a:rPr lang="en-GB" altLang="en-US" dirty="0"/>
              <a:t>Corporate Parenting Board</a:t>
            </a:r>
            <a:endParaRPr lang="en-GB"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l="26714" t="12822" r="11952" b="15013"/>
          <a:stretch>
            <a:fillRect/>
          </a:stretch>
        </p:blipFill>
        <p:spPr bwMode="auto">
          <a:xfrm>
            <a:off x="424281" y="1268760"/>
            <a:ext cx="7920484" cy="52419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908352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Birmingham Rights &amp; Participation</a:t>
            </a:r>
            <a:endParaRPr lang="en-GB"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l="10686" t="12328" r="11644" b="8766"/>
          <a:stretch>
            <a:fillRect/>
          </a:stretch>
        </p:blipFill>
        <p:spPr bwMode="auto">
          <a:xfrm>
            <a:off x="468313" y="1585913"/>
            <a:ext cx="8135937" cy="516731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9595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normAutofit/>
          </a:bodyPr>
          <a:lstStyle/>
          <a:p>
            <a:r>
              <a:rPr lang="en-GB" dirty="0"/>
              <a:t>Social workers </a:t>
            </a:r>
            <a:r>
              <a:rPr lang="en-GB" dirty="0" smtClean="0"/>
              <a:t>work </a:t>
            </a:r>
            <a:r>
              <a:rPr lang="en-GB" dirty="0"/>
              <a:t>in </a:t>
            </a:r>
            <a:r>
              <a:rPr lang="en-GB" dirty="0" smtClean="0"/>
              <a:t>partnership </a:t>
            </a:r>
            <a:r>
              <a:rPr lang="en-GB" dirty="0"/>
              <a:t>with carers, looked-after children, their birth parents where appropriate and health professionals to contribute to the </a:t>
            </a:r>
            <a:endParaRPr lang="en-GB" dirty="0" smtClean="0"/>
          </a:p>
          <a:p>
            <a:r>
              <a:rPr lang="en-GB" dirty="0" smtClean="0"/>
              <a:t>Given </a:t>
            </a:r>
            <a:r>
              <a:rPr lang="en-GB" dirty="0"/>
              <a:t>the impact that poor physical, emotional and mental health can have on learning, they should also ensure the child’s virtual school head is involved in resolving any health care needs that impact on the child’s education </a:t>
            </a:r>
            <a:endParaRPr lang="en-GB" dirty="0" smtClean="0"/>
          </a:p>
          <a:p>
            <a:r>
              <a:rPr lang="en-GB" dirty="0" smtClean="0"/>
              <a:t>Support </a:t>
            </a:r>
            <a:r>
              <a:rPr lang="en-GB" dirty="0"/>
              <a:t>foster carers, or the appropriate person in the children’s home where a child is placed, to promote the child’s physical and emotional health on a day-today </a:t>
            </a:r>
            <a:r>
              <a:rPr lang="en-GB" dirty="0" smtClean="0"/>
              <a:t>basis but also their own health. </a:t>
            </a:r>
          </a:p>
          <a:p>
            <a:r>
              <a:rPr lang="en-GB" dirty="0" smtClean="0"/>
              <a:t>Ensure </a:t>
            </a:r>
            <a:r>
              <a:rPr lang="en-GB" dirty="0"/>
              <a:t>that there is clarity for carers, </a:t>
            </a:r>
            <a:r>
              <a:rPr lang="en-GB" dirty="0" smtClean="0"/>
              <a:t>GPs, dentists,..</a:t>
            </a:r>
            <a:endParaRPr lang="nl-NL"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US" altLang="en-US" sz="4000" smtClean="0">
                <a:latin typeface="Calibri" panose="020F0502020204030204" pitchFamily="34" charset="0"/>
              </a:rPr>
              <a:t>What are the challenges?</a:t>
            </a:r>
          </a:p>
        </p:txBody>
      </p:sp>
      <p:sp>
        <p:nvSpPr>
          <p:cNvPr id="61443" name="Rectangle 3"/>
          <p:cNvSpPr>
            <a:spLocks noGrp="1" noChangeArrowheads="1"/>
          </p:cNvSpPr>
          <p:nvPr>
            <p:ph type="body" idx="1"/>
          </p:nvPr>
        </p:nvSpPr>
        <p:spPr/>
        <p:txBody>
          <a:bodyPr>
            <a:normAutofit/>
          </a:bodyPr>
          <a:lstStyle/>
          <a:p>
            <a:pPr eaLnBrk="1" hangingPunct="1">
              <a:buFontTx/>
              <a:buNone/>
            </a:pPr>
            <a:r>
              <a:rPr lang="en-US" altLang="en-US" sz="3000" dirty="0" smtClean="0">
                <a:latin typeface="Calibri" panose="020F0502020204030204" pitchFamily="34" charset="0"/>
              </a:rPr>
              <a:t>‘Bring about better outcomes…requires exceptionally high levels of commitment and a culture change. There needs to be both a continuity of policy and a continuity of relationships between looked after young people and their health and social service professionals…’                                     </a:t>
            </a:r>
            <a:r>
              <a:rPr lang="en-US" altLang="en-US" sz="3000" dirty="0" err="1" smtClean="0">
                <a:latin typeface="Calibri" panose="020F0502020204030204" pitchFamily="34" charset="0"/>
              </a:rPr>
              <a:t>Polnay</a:t>
            </a:r>
            <a:r>
              <a:rPr lang="en-US" altLang="en-US" sz="3000" dirty="0" smtClean="0">
                <a:latin typeface="Calibri" panose="020F0502020204030204" pitchFamily="34" charset="0"/>
              </a:rPr>
              <a:t> and Ward BMJ 11 March 2000</a:t>
            </a:r>
          </a:p>
        </p:txBody>
      </p:sp>
    </p:spTree>
    <p:extLst>
      <p:ext uri="{BB962C8B-B14F-4D97-AF65-F5344CB8AC3E}">
        <p14:creationId xmlns:p14="http://schemas.microsoft.com/office/powerpoint/2010/main" val="18812372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US" altLang="en-US" sz="4000" smtClean="0">
                <a:latin typeface="Calibri" panose="020F0502020204030204" pitchFamily="34" charset="0"/>
              </a:rPr>
              <a:t>What are the challenges ?</a:t>
            </a:r>
          </a:p>
        </p:txBody>
      </p:sp>
      <p:sp>
        <p:nvSpPr>
          <p:cNvPr id="63491" name="Rectangle 3"/>
          <p:cNvSpPr>
            <a:spLocks noGrp="1" noChangeArrowheads="1"/>
          </p:cNvSpPr>
          <p:nvPr>
            <p:ph type="body" idx="1"/>
          </p:nvPr>
        </p:nvSpPr>
        <p:spPr/>
        <p:txBody>
          <a:bodyPr>
            <a:normAutofit/>
          </a:bodyPr>
          <a:lstStyle/>
          <a:p>
            <a:pPr eaLnBrk="1" hangingPunct="1">
              <a:buFontTx/>
              <a:buNone/>
            </a:pPr>
            <a:r>
              <a:rPr lang="en-US" altLang="en-US" sz="3000" dirty="0" smtClean="0">
                <a:latin typeface="Calibri" panose="020F0502020204030204" pitchFamily="34" charset="0"/>
              </a:rPr>
              <a:t>‘What is needed is much earlier intervention with the aim to avoid children developing major social, educational and </a:t>
            </a:r>
            <a:r>
              <a:rPr lang="en-US" altLang="en-US" sz="3000" dirty="0" err="1" smtClean="0">
                <a:latin typeface="Calibri" panose="020F0502020204030204" pitchFamily="34" charset="0"/>
              </a:rPr>
              <a:t>behavioural</a:t>
            </a:r>
            <a:r>
              <a:rPr lang="en-US" altLang="en-US" sz="3000" dirty="0" smtClean="0">
                <a:latin typeface="Calibri" panose="020F0502020204030204" pitchFamily="34" charset="0"/>
              </a:rPr>
              <a:t> problems, combined with innovative, skilled and consistent care for those where early intervention has not been available or successful.’ </a:t>
            </a:r>
          </a:p>
          <a:p>
            <a:pPr eaLnBrk="1" hangingPunct="1">
              <a:buFontTx/>
              <a:buNone/>
            </a:pPr>
            <a:r>
              <a:rPr lang="en-US" altLang="en-US" sz="3000" dirty="0" smtClean="0">
                <a:latin typeface="Calibri" panose="020F0502020204030204" pitchFamily="34" charset="0"/>
              </a:rPr>
              <a:t>   </a:t>
            </a:r>
            <a:r>
              <a:rPr lang="en-US" altLang="en-US" sz="3000" dirty="0" err="1" smtClean="0">
                <a:latin typeface="Calibri" panose="020F0502020204030204" pitchFamily="34" charset="0"/>
              </a:rPr>
              <a:t>Polnay</a:t>
            </a:r>
            <a:r>
              <a:rPr lang="en-US" altLang="en-US" sz="3000" dirty="0" smtClean="0">
                <a:latin typeface="Calibri" panose="020F0502020204030204" pitchFamily="34" charset="0"/>
              </a:rPr>
              <a:t>, Arch. Dis. Child.  April 2000.</a:t>
            </a:r>
          </a:p>
        </p:txBody>
      </p:sp>
    </p:spTree>
    <p:extLst>
      <p:ext uri="{BB962C8B-B14F-4D97-AF65-F5344CB8AC3E}">
        <p14:creationId xmlns:p14="http://schemas.microsoft.com/office/powerpoint/2010/main" val="13837135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Q&amp;A</a:t>
            </a:r>
            <a:endParaRPr lang="en-GB" dirty="0"/>
          </a:p>
        </p:txBody>
      </p:sp>
      <p:sp>
        <p:nvSpPr>
          <p:cNvPr id="3" name="Content Placeholder 2"/>
          <p:cNvSpPr>
            <a:spLocks noGrp="1"/>
          </p:cNvSpPr>
          <p:nvPr>
            <p:ph idx="1"/>
          </p:nvPr>
        </p:nvSpPr>
        <p:spPr>
          <a:xfrm>
            <a:off x="457200" y="1600200"/>
            <a:ext cx="8229600" cy="3989040"/>
          </a:xfrm>
        </p:spPr>
        <p:txBody>
          <a:bodyPr/>
          <a:lstStyle/>
          <a:p>
            <a:r>
              <a:rPr lang="en-GB" smtClean="0"/>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Sources</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www.rcpch.ac.uk/LACS</a:t>
            </a:r>
            <a:endParaRPr lang="en-GB" dirty="0" smtClean="0"/>
          </a:p>
          <a:p>
            <a:r>
              <a:rPr lang="en-GB" dirty="0" err="1">
                <a:latin typeface="Calibri" pitchFamily="34" charset="0"/>
              </a:rPr>
              <a:t>Polnay</a:t>
            </a:r>
            <a:r>
              <a:rPr lang="en-GB" dirty="0">
                <a:latin typeface="Calibri" pitchFamily="34" charset="0"/>
              </a:rPr>
              <a:t> L, Ward H. </a:t>
            </a:r>
            <a:r>
              <a:rPr lang="en-GB" i="1" dirty="0">
                <a:latin typeface="Calibri" pitchFamily="34" charset="0"/>
              </a:rPr>
              <a:t>Promoting the health of looked after children. Government proposals demand leadership and a culture change.</a:t>
            </a:r>
            <a:r>
              <a:rPr lang="en-GB" dirty="0">
                <a:latin typeface="Calibri" pitchFamily="34" charset="0"/>
              </a:rPr>
              <a:t> BMJ 2000 Mar 11; 320(7236):661-662</a:t>
            </a:r>
            <a:endParaRPr lang="en-GB" dirty="0"/>
          </a:p>
          <a:p>
            <a:endParaRPr lang="en-GB" dirty="0"/>
          </a:p>
        </p:txBody>
      </p:sp>
    </p:spTree>
    <p:extLst>
      <p:ext uri="{BB962C8B-B14F-4D97-AF65-F5344CB8AC3E}">
        <p14:creationId xmlns:p14="http://schemas.microsoft.com/office/powerpoint/2010/main" val="31535448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855</TotalTime>
  <Words>590</Words>
  <Application>Microsoft Office PowerPoint</Application>
  <PresentationFormat>On-screen Show (4:3)</PresentationFormat>
  <Paragraphs>58</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Arial</vt:lpstr>
      <vt:lpstr>Calibri</vt:lpstr>
      <vt:lpstr>Clarity</vt:lpstr>
      <vt:lpstr>PowerPoint Presentation</vt:lpstr>
      <vt:lpstr>Contents</vt:lpstr>
      <vt:lpstr>Looked after children LAC</vt:lpstr>
      <vt:lpstr>Children in care 1993-2015</vt:lpstr>
      <vt:lpstr>Mainly living in foster care</vt:lpstr>
      <vt:lpstr>Offending in looked after children</vt:lpstr>
      <vt:lpstr>Substance misuse</vt:lpstr>
      <vt:lpstr>PowerPoint Presentation</vt:lpstr>
      <vt:lpstr>PowerPoint Presentation</vt:lpstr>
      <vt:lpstr>International messages about outcomes for care leavers </vt:lpstr>
      <vt:lpstr>Primary prevention - UNCRC</vt:lpstr>
      <vt:lpstr>PowerPoint Presentation</vt:lpstr>
      <vt:lpstr>Promoting mental health and well-being of looked-after children, NHS 2015 </vt:lpstr>
      <vt:lpstr>PowerPoint Presentation</vt:lpstr>
      <vt:lpstr>Special educational needs</vt:lpstr>
      <vt:lpstr>Special educational need</vt:lpstr>
      <vt:lpstr>PowerPoint Presentation</vt:lpstr>
      <vt:lpstr>Birmingham’s children in care</vt:lpstr>
      <vt:lpstr>Corporate Parenting Board</vt:lpstr>
      <vt:lpstr>Birmingham Rights &amp; Participation</vt:lpstr>
      <vt:lpstr>PowerPoint Presentation</vt:lpstr>
      <vt:lpstr>What are the challenges?</vt:lpstr>
      <vt:lpstr>What are the challenges ?</vt:lpstr>
      <vt:lpstr>Q&amp;A</vt:lpstr>
      <vt:lpstr>Sources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Diola Bijlhout</cp:lastModifiedBy>
  <cp:revision>73</cp:revision>
  <dcterms:created xsi:type="dcterms:W3CDTF">2014-09-13T13:55:51Z</dcterms:created>
  <dcterms:modified xsi:type="dcterms:W3CDTF">2017-08-10T19:39:56Z</dcterms:modified>
</cp:coreProperties>
</file>