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1" r:id="rId1"/>
  </p:sldMasterIdLst>
  <p:notesMasterIdLst>
    <p:notesMasterId r:id="rId13"/>
  </p:notesMasterIdLst>
  <p:sldIdLst>
    <p:sldId id="256" r:id="rId2"/>
    <p:sldId id="257" r:id="rId3"/>
    <p:sldId id="258" r:id="rId4"/>
    <p:sldId id="259" r:id="rId5"/>
    <p:sldId id="261" r:id="rId6"/>
    <p:sldId id="293" r:id="rId7"/>
    <p:sldId id="297" r:id="rId8"/>
    <p:sldId id="296" r:id="rId9"/>
    <p:sldId id="294" r:id="rId10"/>
    <p:sldId id="295" r:id="rId11"/>
    <p:sldId id="287"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058" autoAdjust="0"/>
  </p:normalViewPr>
  <p:slideViewPr>
    <p:cSldViewPr snapToGrid="0" snapToObjects="1">
      <p:cViewPr varScale="1">
        <p:scale>
          <a:sx n="98" d="100"/>
          <a:sy n="98" d="100"/>
        </p:scale>
        <p:origin x="1356"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BADCFB9-DAFD-4EF9-A226-1E870BCB7AB1}" type="datetimeFigureOut">
              <a:rPr lang="en-GB" smtClean="0"/>
              <a:pPr/>
              <a:t>08/02/2017</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CC140A4-744E-40C5-BCC2-4F130C963D30}" type="slidenum">
              <a:rPr lang="en-GB" smtClean="0"/>
              <a:pPr/>
              <a:t>‹#›</a:t>
            </a:fld>
            <a:endParaRPr lang="en-GB"/>
          </a:p>
        </p:txBody>
      </p:sp>
    </p:spTree>
    <p:extLst>
      <p:ext uri="{BB962C8B-B14F-4D97-AF65-F5344CB8AC3E}">
        <p14:creationId xmlns:p14="http://schemas.microsoft.com/office/powerpoint/2010/main" val="34451368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CC140A4-744E-40C5-BCC2-4F130C963D30}" type="slidenum">
              <a:rPr lang="en-GB" smtClean="0"/>
              <a:pPr/>
              <a:t>2</a:t>
            </a:fld>
            <a:endParaRPr lang="en-GB"/>
          </a:p>
        </p:txBody>
      </p:sp>
    </p:spTree>
    <p:extLst>
      <p:ext uri="{BB962C8B-B14F-4D97-AF65-F5344CB8AC3E}">
        <p14:creationId xmlns:p14="http://schemas.microsoft.com/office/powerpoint/2010/main" val="30143537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 mathematical model uses symbolic notation and mathematical equations to represent a system.</a:t>
            </a:r>
          </a:p>
          <a:p>
            <a:r>
              <a:rPr lang="en-GB" dirty="0" smtClean="0"/>
              <a:t>A physical model is a larger or smaller version of an object such as enlargement of an atom or scaled down version of the solar system.</a:t>
            </a:r>
            <a:endParaRPr lang="en-GB" dirty="0"/>
          </a:p>
        </p:txBody>
      </p:sp>
      <p:sp>
        <p:nvSpPr>
          <p:cNvPr id="4" name="Slide Number Placeholder 3"/>
          <p:cNvSpPr>
            <a:spLocks noGrp="1"/>
          </p:cNvSpPr>
          <p:nvPr>
            <p:ph type="sldNum" sz="quarter" idx="10"/>
          </p:nvPr>
        </p:nvSpPr>
        <p:spPr/>
        <p:txBody>
          <a:bodyPr/>
          <a:lstStyle/>
          <a:p>
            <a:fld id="{1CC140A4-744E-40C5-BCC2-4F130C963D30}" type="slidenum">
              <a:rPr lang="en-GB" smtClean="0"/>
              <a:pPr/>
              <a:t>5</a:t>
            </a:fld>
            <a:endParaRPr lang="en-GB"/>
          </a:p>
        </p:txBody>
      </p:sp>
    </p:spTree>
    <p:extLst>
      <p:ext uri="{BB962C8B-B14F-4D97-AF65-F5344CB8AC3E}">
        <p14:creationId xmlns:p14="http://schemas.microsoft.com/office/powerpoint/2010/main" val="4759626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40000" lnSpcReduction="20000"/>
          </a:bodyPr>
          <a:lstStyle/>
          <a:p>
            <a:r>
              <a:rPr lang="en-GB" sz="1200" b="1" i="0" u="none" strike="noStrike" kern="1200" baseline="0" dirty="0" smtClean="0">
                <a:solidFill>
                  <a:schemeClr val="tx1"/>
                </a:solidFill>
                <a:latin typeface="+mn-lt"/>
                <a:ea typeface="+mn-ea"/>
                <a:cs typeface="+mn-cs"/>
              </a:rPr>
              <a:t>Manufacturing Applications</a:t>
            </a:r>
          </a:p>
          <a:p>
            <a:r>
              <a:rPr lang="en-GB" sz="1200" b="0" i="0" u="none" strike="noStrike" kern="1200" baseline="0" dirty="0" smtClean="0">
                <a:solidFill>
                  <a:schemeClr val="tx1"/>
                </a:solidFill>
                <a:latin typeface="+mn-lt"/>
                <a:ea typeface="+mn-ea"/>
                <a:cs typeface="+mn-cs"/>
              </a:rPr>
              <a:t>1. Analysis of electronics assembly operations</a:t>
            </a:r>
          </a:p>
          <a:p>
            <a:r>
              <a:rPr lang="en-GB" sz="1200" b="0" i="0" u="none" strike="noStrike" kern="1200" baseline="0" dirty="0" smtClean="0">
                <a:solidFill>
                  <a:schemeClr val="tx1"/>
                </a:solidFill>
                <a:latin typeface="+mn-lt"/>
                <a:ea typeface="+mn-ea"/>
                <a:cs typeface="+mn-cs"/>
              </a:rPr>
              <a:t>2. Design and evaluation of a selective assembly station for high precision</a:t>
            </a:r>
          </a:p>
          <a:p>
            <a:r>
              <a:rPr lang="en-GB" sz="1200" b="0" i="0" u="none" strike="noStrike" kern="1200" baseline="0" dirty="0" smtClean="0">
                <a:solidFill>
                  <a:schemeClr val="tx1"/>
                </a:solidFill>
                <a:latin typeface="+mn-lt"/>
                <a:ea typeface="+mn-ea"/>
                <a:cs typeface="+mn-cs"/>
              </a:rPr>
              <a:t>scroll compressor shells.</a:t>
            </a:r>
          </a:p>
          <a:p>
            <a:r>
              <a:rPr lang="en-GB" sz="1200" b="0" i="0" u="none" strike="noStrike" kern="1200" baseline="0" dirty="0" smtClean="0">
                <a:solidFill>
                  <a:schemeClr val="tx1"/>
                </a:solidFill>
                <a:latin typeface="+mn-lt"/>
                <a:ea typeface="+mn-ea"/>
                <a:cs typeface="+mn-cs"/>
              </a:rPr>
              <a:t>3. Comparison of dispatching rules for semiconductor manufacturing</a:t>
            </a:r>
          </a:p>
          <a:p>
            <a:r>
              <a:rPr lang="en-GB" sz="1200" b="0" i="0" u="none" strike="noStrike" kern="1200" baseline="0" dirty="0" smtClean="0">
                <a:solidFill>
                  <a:schemeClr val="tx1"/>
                </a:solidFill>
                <a:latin typeface="+mn-lt"/>
                <a:ea typeface="+mn-ea"/>
                <a:cs typeface="+mn-cs"/>
              </a:rPr>
              <a:t>using large facility models.</a:t>
            </a:r>
          </a:p>
          <a:p>
            <a:r>
              <a:rPr lang="en-GB" sz="1200" b="0" i="0" u="none" strike="noStrike" kern="1200" baseline="0" dirty="0" smtClean="0">
                <a:solidFill>
                  <a:schemeClr val="tx1"/>
                </a:solidFill>
                <a:latin typeface="+mn-lt"/>
                <a:ea typeface="+mn-ea"/>
                <a:cs typeface="+mn-cs"/>
              </a:rPr>
              <a:t>4. Evaluation of cluster tool throughput for thin-film head production.</a:t>
            </a:r>
          </a:p>
          <a:p>
            <a:r>
              <a:rPr lang="en-GB" sz="1200" b="0" i="0" u="none" strike="noStrike" kern="1200" baseline="0" dirty="0" smtClean="0">
                <a:solidFill>
                  <a:schemeClr val="tx1"/>
                </a:solidFill>
                <a:latin typeface="+mn-lt"/>
                <a:ea typeface="+mn-ea"/>
                <a:cs typeface="+mn-cs"/>
              </a:rPr>
              <a:t>5. Determining optimal lot size for a semiconductor backend factory.</a:t>
            </a:r>
          </a:p>
          <a:p>
            <a:r>
              <a:rPr lang="en-GB" sz="1200" b="0" i="0" u="none" strike="noStrike" kern="1200" baseline="0" dirty="0" smtClean="0">
                <a:solidFill>
                  <a:schemeClr val="tx1"/>
                </a:solidFill>
                <a:latin typeface="+mn-lt"/>
                <a:ea typeface="+mn-ea"/>
                <a:cs typeface="+mn-cs"/>
              </a:rPr>
              <a:t>6. Optimization of cycle time and utilization in semiconductor test</a:t>
            </a:r>
          </a:p>
          <a:p>
            <a:r>
              <a:rPr lang="en-GB" sz="1200" b="0" i="0" u="none" strike="noStrike" kern="1200" baseline="0" dirty="0" smtClean="0">
                <a:solidFill>
                  <a:schemeClr val="tx1"/>
                </a:solidFill>
                <a:latin typeface="+mn-lt"/>
                <a:ea typeface="+mn-ea"/>
                <a:cs typeface="+mn-cs"/>
              </a:rPr>
              <a:t>manufacturing.</a:t>
            </a:r>
          </a:p>
          <a:p>
            <a:r>
              <a:rPr lang="en-GB" sz="1200" b="0" i="0" u="none" strike="noStrike" kern="1200" baseline="0" dirty="0" smtClean="0">
                <a:solidFill>
                  <a:schemeClr val="tx1"/>
                </a:solidFill>
                <a:latin typeface="+mn-lt"/>
                <a:ea typeface="+mn-ea"/>
                <a:cs typeface="+mn-cs"/>
              </a:rPr>
              <a:t>7. Analysis of storage and retrieval strategies in a warehouse.</a:t>
            </a:r>
          </a:p>
          <a:p>
            <a:r>
              <a:rPr lang="en-GB" sz="1200" b="0" i="0" u="none" strike="noStrike" kern="1200" baseline="0" dirty="0" smtClean="0">
                <a:solidFill>
                  <a:schemeClr val="tx1"/>
                </a:solidFill>
                <a:latin typeface="+mn-lt"/>
                <a:ea typeface="+mn-ea"/>
                <a:cs typeface="+mn-cs"/>
              </a:rPr>
              <a:t>8. Investigation of dynamics in a service oriented supply chain.</a:t>
            </a:r>
          </a:p>
          <a:p>
            <a:r>
              <a:rPr lang="en-GB" sz="1200" b="0" i="0" u="none" strike="noStrike" kern="1200" baseline="0" dirty="0" smtClean="0">
                <a:solidFill>
                  <a:schemeClr val="tx1"/>
                </a:solidFill>
                <a:latin typeface="+mn-lt"/>
                <a:ea typeface="+mn-ea"/>
                <a:cs typeface="+mn-cs"/>
              </a:rPr>
              <a:t>9. Model for an Army chemical munitions disposal facility.</a:t>
            </a:r>
          </a:p>
          <a:p>
            <a:endParaRPr lang="en-GB" sz="1200" b="1" i="0" u="none" strike="noStrike" kern="1200" baseline="0" dirty="0" smtClean="0">
              <a:solidFill>
                <a:schemeClr val="tx1"/>
              </a:solidFill>
              <a:latin typeface="+mn-lt"/>
              <a:ea typeface="+mn-ea"/>
              <a:cs typeface="+mn-cs"/>
            </a:endParaRPr>
          </a:p>
          <a:p>
            <a:r>
              <a:rPr lang="en-GB" sz="1200" b="1" i="0" u="none" strike="noStrike" kern="1200" baseline="0" dirty="0" smtClean="0">
                <a:solidFill>
                  <a:schemeClr val="tx1"/>
                </a:solidFill>
                <a:latin typeface="+mn-lt"/>
                <a:ea typeface="+mn-ea"/>
                <a:cs typeface="+mn-cs"/>
              </a:rPr>
              <a:t>Semiconductor Manufacturing</a:t>
            </a:r>
          </a:p>
          <a:p>
            <a:r>
              <a:rPr lang="en-GB" sz="1200" b="0" i="0" u="none" strike="noStrike" kern="1200" baseline="0" dirty="0" smtClean="0">
                <a:solidFill>
                  <a:schemeClr val="tx1"/>
                </a:solidFill>
                <a:latin typeface="+mn-lt"/>
                <a:ea typeface="+mn-ea"/>
                <a:cs typeface="+mn-cs"/>
              </a:rPr>
              <a:t>1. Comparison of dispatching rules using large-facility models.</a:t>
            </a:r>
          </a:p>
          <a:p>
            <a:r>
              <a:rPr lang="en-GB" sz="1200" b="0" i="0" u="none" strike="noStrike" kern="1200" baseline="0" dirty="0" smtClean="0">
                <a:solidFill>
                  <a:schemeClr val="tx1"/>
                </a:solidFill>
                <a:latin typeface="+mn-lt"/>
                <a:ea typeface="+mn-ea"/>
                <a:cs typeface="+mn-cs"/>
              </a:rPr>
              <a:t>2. The corrupting influence of variability.</a:t>
            </a:r>
          </a:p>
          <a:p>
            <a:r>
              <a:rPr lang="en-GB" sz="1200" b="0" i="0" u="none" strike="noStrike" kern="1200" baseline="0" dirty="0" smtClean="0">
                <a:solidFill>
                  <a:schemeClr val="tx1"/>
                </a:solidFill>
                <a:latin typeface="+mn-lt"/>
                <a:ea typeface="+mn-ea"/>
                <a:cs typeface="+mn-cs"/>
              </a:rPr>
              <a:t>3. A new lot-release rule for wafer </a:t>
            </a:r>
            <a:r>
              <a:rPr lang="en-GB" sz="1200" b="0" i="0" u="none" strike="noStrike" kern="1200" baseline="0" dirty="0" err="1" smtClean="0">
                <a:solidFill>
                  <a:schemeClr val="tx1"/>
                </a:solidFill>
                <a:latin typeface="+mn-lt"/>
                <a:ea typeface="+mn-ea"/>
                <a:cs typeface="+mn-cs"/>
              </a:rPr>
              <a:t>fabs</a:t>
            </a:r>
            <a:r>
              <a:rPr lang="en-GB" sz="1200" b="0" i="0" u="none" strike="noStrike" kern="1200" baseline="0" dirty="0" smtClean="0">
                <a:solidFill>
                  <a:schemeClr val="tx1"/>
                </a:solidFill>
                <a:latin typeface="+mn-lt"/>
                <a:ea typeface="+mn-ea"/>
                <a:cs typeface="+mn-cs"/>
              </a:rPr>
              <a:t>.</a:t>
            </a:r>
          </a:p>
          <a:p>
            <a:r>
              <a:rPr lang="en-GB" sz="1200" b="0" i="0" u="none" strike="noStrike" kern="1200" baseline="0" dirty="0" smtClean="0">
                <a:solidFill>
                  <a:schemeClr val="tx1"/>
                </a:solidFill>
                <a:latin typeface="+mn-lt"/>
                <a:ea typeface="+mn-ea"/>
                <a:cs typeface="+mn-cs"/>
              </a:rPr>
              <a:t>4. Assessment of potential gains in productivity due to proactive</a:t>
            </a:r>
          </a:p>
          <a:p>
            <a:r>
              <a:rPr lang="en-GB" sz="1200" b="0" i="0" u="none" strike="noStrike" kern="1200" baseline="0" dirty="0" smtClean="0">
                <a:solidFill>
                  <a:schemeClr val="tx1"/>
                </a:solidFill>
                <a:latin typeface="+mn-lt"/>
                <a:ea typeface="+mn-ea"/>
                <a:cs typeface="+mn-cs"/>
              </a:rPr>
              <a:t>retied management.</a:t>
            </a:r>
          </a:p>
          <a:p>
            <a:r>
              <a:rPr lang="en-GB" sz="1200" b="0" i="0" u="none" strike="noStrike" kern="1200" baseline="0" dirty="0" smtClean="0">
                <a:solidFill>
                  <a:schemeClr val="tx1"/>
                </a:solidFill>
                <a:latin typeface="+mn-lt"/>
                <a:ea typeface="+mn-ea"/>
                <a:cs typeface="+mn-cs"/>
              </a:rPr>
              <a:t>5. Comparison of a 200 mm and 300 mm X-ray lithography cell.</a:t>
            </a:r>
          </a:p>
          <a:p>
            <a:r>
              <a:rPr lang="en-GB" sz="1200" b="0" i="0" u="none" strike="noStrike" kern="1200" baseline="0" dirty="0" smtClean="0">
                <a:solidFill>
                  <a:schemeClr val="tx1"/>
                </a:solidFill>
                <a:latin typeface="+mn-lt"/>
                <a:ea typeface="+mn-ea"/>
                <a:cs typeface="+mn-cs"/>
              </a:rPr>
              <a:t>6. Capacity planning with time constraints between operations.</a:t>
            </a:r>
          </a:p>
          <a:p>
            <a:r>
              <a:rPr lang="en-GB" sz="1200" b="0" i="0" u="none" strike="noStrike" kern="1200" baseline="0" dirty="0" smtClean="0">
                <a:solidFill>
                  <a:schemeClr val="tx1"/>
                </a:solidFill>
                <a:latin typeface="+mn-lt"/>
                <a:ea typeface="+mn-ea"/>
                <a:cs typeface="+mn-cs"/>
              </a:rPr>
              <a:t>7. 300 mm logistic system risk reduction.</a:t>
            </a:r>
          </a:p>
          <a:p>
            <a:endParaRPr lang="en-GB" sz="1200" b="1" i="0" u="none" strike="noStrike" kern="1200" baseline="0" dirty="0" smtClean="0">
              <a:solidFill>
                <a:schemeClr val="tx1"/>
              </a:solidFill>
              <a:latin typeface="+mn-lt"/>
              <a:ea typeface="+mn-ea"/>
              <a:cs typeface="+mn-cs"/>
            </a:endParaRPr>
          </a:p>
          <a:p>
            <a:r>
              <a:rPr lang="en-GB" sz="1200" b="1" i="0" u="none" strike="noStrike" kern="1200" baseline="0" dirty="0" smtClean="0">
                <a:solidFill>
                  <a:schemeClr val="tx1"/>
                </a:solidFill>
                <a:latin typeface="+mn-lt"/>
                <a:ea typeface="+mn-ea"/>
                <a:cs typeface="+mn-cs"/>
              </a:rPr>
              <a:t>Construction Engineering</a:t>
            </a:r>
          </a:p>
          <a:p>
            <a:r>
              <a:rPr lang="en-GB" sz="1200" b="0" i="0" u="none" strike="noStrike" kern="1200" baseline="0" dirty="0" smtClean="0">
                <a:solidFill>
                  <a:schemeClr val="tx1"/>
                </a:solidFill>
                <a:latin typeface="+mn-lt"/>
                <a:ea typeface="+mn-ea"/>
                <a:cs typeface="+mn-cs"/>
              </a:rPr>
              <a:t>1. Construction of a dam embankment.</a:t>
            </a:r>
          </a:p>
          <a:p>
            <a:r>
              <a:rPr lang="en-GB" sz="1200" b="0" i="0" u="none" strike="noStrike" kern="1200" baseline="0" dirty="0" smtClean="0">
                <a:solidFill>
                  <a:schemeClr val="tx1"/>
                </a:solidFill>
                <a:latin typeface="+mn-lt"/>
                <a:ea typeface="+mn-ea"/>
                <a:cs typeface="+mn-cs"/>
              </a:rPr>
              <a:t>2. Trench less renewal of underground urban infrastructures.</a:t>
            </a:r>
          </a:p>
          <a:p>
            <a:r>
              <a:rPr lang="en-GB" sz="1200" b="0" i="0" u="none" strike="noStrike" kern="1200" baseline="0" dirty="0" smtClean="0">
                <a:solidFill>
                  <a:schemeClr val="tx1"/>
                </a:solidFill>
                <a:latin typeface="+mn-lt"/>
                <a:ea typeface="+mn-ea"/>
                <a:cs typeface="+mn-cs"/>
              </a:rPr>
              <a:t>Activity scheduling in a dynamic, multi-project setting.</a:t>
            </a:r>
          </a:p>
          <a:p>
            <a:r>
              <a:rPr lang="en-GB" sz="1200" b="0" i="0" u="none" strike="noStrike" kern="1200" baseline="0" dirty="0" smtClean="0">
                <a:solidFill>
                  <a:schemeClr val="tx1"/>
                </a:solidFill>
                <a:latin typeface="+mn-lt"/>
                <a:ea typeface="+mn-ea"/>
                <a:cs typeface="+mn-cs"/>
              </a:rPr>
              <a:t>4. Investigation of the structural steel erection process.</a:t>
            </a:r>
          </a:p>
          <a:p>
            <a:r>
              <a:rPr lang="en-GB" sz="1200" b="0" i="0" u="none" strike="noStrike" kern="1200" baseline="0" dirty="0" smtClean="0">
                <a:solidFill>
                  <a:schemeClr val="tx1"/>
                </a:solidFill>
                <a:latin typeface="+mn-lt"/>
                <a:ea typeface="+mn-ea"/>
                <a:cs typeface="+mn-cs"/>
              </a:rPr>
              <a:t>5. Special purpose template for utility tunnel construction.</a:t>
            </a:r>
          </a:p>
          <a:p>
            <a:endParaRPr lang="en-GB" sz="1200" b="1" i="0" u="none" strike="noStrike" kern="1200" baseline="0" dirty="0" smtClean="0">
              <a:solidFill>
                <a:schemeClr val="tx1"/>
              </a:solidFill>
              <a:latin typeface="+mn-lt"/>
              <a:ea typeface="+mn-ea"/>
              <a:cs typeface="+mn-cs"/>
            </a:endParaRPr>
          </a:p>
          <a:p>
            <a:r>
              <a:rPr lang="en-GB" sz="1200" b="1" i="0" u="none" strike="noStrike" kern="1200" baseline="0" dirty="0" smtClean="0">
                <a:solidFill>
                  <a:schemeClr val="tx1"/>
                </a:solidFill>
                <a:latin typeface="+mn-lt"/>
                <a:ea typeface="+mn-ea"/>
                <a:cs typeface="+mn-cs"/>
              </a:rPr>
              <a:t>Military Applications</a:t>
            </a:r>
          </a:p>
          <a:p>
            <a:r>
              <a:rPr lang="en-GB" sz="1200" b="0" i="0" u="none" strike="noStrike" kern="1200" baseline="0" dirty="0" smtClean="0">
                <a:solidFill>
                  <a:schemeClr val="tx1"/>
                </a:solidFill>
                <a:latin typeface="+mn-lt"/>
                <a:ea typeface="+mn-ea"/>
                <a:cs typeface="+mn-cs"/>
              </a:rPr>
              <a:t>1. </a:t>
            </a:r>
            <a:r>
              <a:rPr lang="en-GB" sz="1200" b="0" i="0" u="none" strike="noStrike" kern="1200" baseline="0" dirty="0" err="1" smtClean="0">
                <a:solidFill>
                  <a:schemeClr val="tx1"/>
                </a:solidFill>
                <a:latin typeface="+mn-lt"/>
                <a:ea typeface="+mn-ea"/>
                <a:cs typeface="+mn-cs"/>
              </a:rPr>
              <a:t>Modeling</a:t>
            </a:r>
            <a:r>
              <a:rPr lang="en-GB" sz="1200" b="0" i="0" u="none" strike="noStrike" kern="1200" baseline="0" dirty="0" smtClean="0">
                <a:solidFill>
                  <a:schemeClr val="tx1"/>
                </a:solidFill>
                <a:latin typeface="+mn-lt"/>
                <a:ea typeface="+mn-ea"/>
                <a:cs typeface="+mn-cs"/>
              </a:rPr>
              <a:t> leadership effects and recruit type in a Army recruiting</a:t>
            </a:r>
          </a:p>
          <a:p>
            <a:r>
              <a:rPr lang="en-GB" sz="1200" b="0" i="0" u="none" strike="noStrike" kern="1200" baseline="0" dirty="0" smtClean="0">
                <a:solidFill>
                  <a:schemeClr val="tx1"/>
                </a:solidFill>
                <a:latin typeface="+mn-lt"/>
                <a:ea typeface="+mn-ea"/>
                <a:cs typeface="+mn-cs"/>
              </a:rPr>
              <a:t>station.</a:t>
            </a:r>
          </a:p>
          <a:p>
            <a:r>
              <a:rPr lang="en-GB" sz="1200" b="0" i="0" u="none" strike="noStrike" kern="1200" baseline="0" dirty="0" smtClean="0">
                <a:solidFill>
                  <a:schemeClr val="tx1"/>
                </a:solidFill>
                <a:latin typeface="+mn-lt"/>
                <a:ea typeface="+mn-ea"/>
                <a:cs typeface="+mn-cs"/>
              </a:rPr>
              <a:t>2. Design and test of an intelligent controller for autonomous</a:t>
            </a:r>
          </a:p>
          <a:p>
            <a:r>
              <a:rPr lang="en-GB" sz="1200" b="0" i="0" u="none" strike="noStrike" kern="1200" baseline="0" dirty="0" smtClean="0">
                <a:solidFill>
                  <a:schemeClr val="tx1"/>
                </a:solidFill>
                <a:latin typeface="+mn-lt"/>
                <a:ea typeface="+mn-ea"/>
                <a:cs typeface="+mn-cs"/>
              </a:rPr>
              <a:t>underwater vehicles.</a:t>
            </a:r>
          </a:p>
          <a:p>
            <a:r>
              <a:rPr lang="en-GB" sz="1200" b="0" i="0" u="none" strike="noStrike" kern="1200" baseline="0" dirty="0" smtClean="0">
                <a:solidFill>
                  <a:schemeClr val="tx1"/>
                </a:solidFill>
                <a:latin typeface="+mn-lt"/>
                <a:ea typeface="+mn-ea"/>
                <a:cs typeface="+mn-cs"/>
              </a:rPr>
              <a:t>3. </a:t>
            </a:r>
            <a:r>
              <a:rPr lang="en-GB" sz="1200" b="0" i="0" u="none" strike="noStrike" kern="1200" baseline="0" dirty="0" err="1" smtClean="0">
                <a:solidFill>
                  <a:schemeClr val="tx1"/>
                </a:solidFill>
                <a:latin typeface="+mn-lt"/>
                <a:ea typeface="+mn-ea"/>
                <a:cs typeface="+mn-cs"/>
              </a:rPr>
              <a:t>Modeling</a:t>
            </a:r>
            <a:r>
              <a:rPr lang="en-GB" sz="1200" b="0" i="0" u="none" strike="noStrike" kern="1200" baseline="0" dirty="0" smtClean="0">
                <a:solidFill>
                  <a:schemeClr val="tx1"/>
                </a:solidFill>
                <a:latin typeface="+mn-lt"/>
                <a:ea typeface="+mn-ea"/>
                <a:cs typeface="+mn-cs"/>
              </a:rPr>
              <a:t> military requirements for non-warfighting operations.</a:t>
            </a:r>
          </a:p>
          <a:p>
            <a:r>
              <a:rPr lang="en-GB" sz="1200" b="0" i="0" u="none" strike="noStrike" kern="1200" baseline="0" dirty="0" smtClean="0">
                <a:solidFill>
                  <a:schemeClr val="tx1"/>
                </a:solidFill>
                <a:latin typeface="+mn-lt"/>
                <a:ea typeface="+mn-ea"/>
                <a:cs typeface="+mn-cs"/>
              </a:rPr>
              <a:t>4. Multi-trajectory performance for varying scenario sizes.</a:t>
            </a:r>
          </a:p>
          <a:p>
            <a:r>
              <a:rPr lang="en-GB" sz="1200" b="0" i="0" u="none" strike="noStrike" kern="1200" baseline="0" dirty="0" smtClean="0">
                <a:solidFill>
                  <a:schemeClr val="tx1"/>
                </a:solidFill>
                <a:latin typeface="+mn-lt"/>
                <a:ea typeface="+mn-ea"/>
                <a:cs typeface="+mn-cs"/>
              </a:rPr>
              <a:t>5. Using adaptive agents in U.S. Air Force retention.</a:t>
            </a:r>
          </a:p>
          <a:p>
            <a:endParaRPr lang="en-GB" sz="1200" b="1" i="0" u="none" strike="noStrike" kern="1200" baseline="0" dirty="0" smtClean="0">
              <a:solidFill>
                <a:schemeClr val="tx1"/>
              </a:solidFill>
              <a:latin typeface="+mn-lt"/>
              <a:ea typeface="+mn-ea"/>
              <a:cs typeface="+mn-cs"/>
            </a:endParaRPr>
          </a:p>
          <a:p>
            <a:r>
              <a:rPr lang="en-GB" sz="1200" b="1" i="0" u="none" strike="noStrike" kern="1200" baseline="0" dirty="0" smtClean="0">
                <a:solidFill>
                  <a:schemeClr val="tx1"/>
                </a:solidFill>
                <a:latin typeface="+mn-lt"/>
                <a:ea typeface="+mn-ea"/>
                <a:cs typeface="+mn-cs"/>
              </a:rPr>
              <a:t>Logistics, Transportation and Distribution Applications</a:t>
            </a:r>
          </a:p>
          <a:p>
            <a:r>
              <a:rPr lang="en-GB" sz="1200" b="0" i="0" u="none" strike="noStrike" kern="1200" baseline="0" dirty="0" smtClean="0">
                <a:solidFill>
                  <a:schemeClr val="tx1"/>
                </a:solidFill>
                <a:latin typeface="+mn-lt"/>
                <a:ea typeface="+mn-ea"/>
                <a:cs typeface="+mn-cs"/>
              </a:rPr>
              <a:t>1. Evaluating the potential benefits of a rail-traffic planning</a:t>
            </a:r>
          </a:p>
          <a:p>
            <a:r>
              <a:rPr lang="en-GB" sz="1200" b="0" i="0" u="none" strike="noStrike" kern="1200" baseline="0" dirty="0" smtClean="0">
                <a:solidFill>
                  <a:schemeClr val="tx1"/>
                </a:solidFill>
                <a:latin typeface="+mn-lt"/>
                <a:ea typeface="+mn-ea"/>
                <a:cs typeface="+mn-cs"/>
              </a:rPr>
              <a:t>algorithm.</a:t>
            </a:r>
          </a:p>
          <a:p>
            <a:r>
              <a:rPr lang="en-GB" sz="1200" b="0" i="0" u="none" strike="noStrike" kern="1200" baseline="0" dirty="0" smtClean="0">
                <a:solidFill>
                  <a:schemeClr val="tx1"/>
                </a:solidFill>
                <a:latin typeface="+mn-lt"/>
                <a:ea typeface="+mn-ea"/>
                <a:cs typeface="+mn-cs"/>
              </a:rPr>
              <a:t>2. Evaluating strategies to improve railroad performance.</a:t>
            </a:r>
          </a:p>
          <a:p>
            <a:r>
              <a:rPr lang="en-GB" sz="1200" b="0" i="0" u="none" strike="noStrike" kern="1200" baseline="0" dirty="0" smtClean="0">
                <a:solidFill>
                  <a:schemeClr val="tx1"/>
                </a:solidFill>
                <a:latin typeface="+mn-lt"/>
                <a:ea typeface="+mn-ea"/>
                <a:cs typeface="+mn-cs"/>
              </a:rPr>
              <a:t>3. Parametric </a:t>
            </a:r>
            <a:r>
              <a:rPr lang="en-GB" sz="1200" b="0" i="0" u="none" strike="noStrike" kern="1200" baseline="0" dirty="0" err="1" smtClean="0">
                <a:solidFill>
                  <a:schemeClr val="tx1"/>
                </a:solidFill>
                <a:latin typeface="+mn-lt"/>
                <a:ea typeface="+mn-ea"/>
                <a:cs typeface="+mn-cs"/>
              </a:rPr>
              <a:t>Modeling</a:t>
            </a:r>
            <a:r>
              <a:rPr lang="en-GB" sz="1200" b="0" i="0" u="none" strike="noStrike" kern="1200" baseline="0" dirty="0" smtClean="0">
                <a:solidFill>
                  <a:schemeClr val="tx1"/>
                </a:solidFill>
                <a:latin typeface="+mn-lt"/>
                <a:ea typeface="+mn-ea"/>
                <a:cs typeface="+mn-cs"/>
              </a:rPr>
              <a:t> in rail-capacity planning.</a:t>
            </a:r>
          </a:p>
          <a:p>
            <a:r>
              <a:rPr lang="en-GB" sz="1200" b="0" i="0" u="none" strike="noStrike" kern="1200" baseline="0" dirty="0" smtClean="0">
                <a:solidFill>
                  <a:schemeClr val="tx1"/>
                </a:solidFill>
                <a:latin typeface="+mn-lt"/>
                <a:ea typeface="+mn-ea"/>
                <a:cs typeface="+mn-cs"/>
              </a:rPr>
              <a:t>4. Analysis of passenger flows in an airport terminal.</a:t>
            </a:r>
          </a:p>
          <a:p>
            <a:r>
              <a:rPr lang="en-GB" sz="1200" b="0" i="0" u="none" strike="noStrike" kern="1200" baseline="0" dirty="0" smtClean="0">
                <a:solidFill>
                  <a:schemeClr val="tx1"/>
                </a:solidFill>
                <a:latin typeface="+mn-lt"/>
                <a:ea typeface="+mn-ea"/>
                <a:cs typeface="+mn-cs"/>
              </a:rPr>
              <a:t>5. Proactive flight-schedule evaluation.</a:t>
            </a:r>
          </a:p>
          <a:p>
            <a:r>
              <a:rPr lang="en-GB" sz="1200" b="0" i="0" u="none" strike="noStrike" kern="1200" baseline="0" dirty="0" smtClean="0">
                <a:solidFill>
                  <a:schemeClr val="tx1"/>
                </a:solidFill>
                <a:latin typeface="+mn-lt"/>
                <a:ea typeface="+mn-ea"/>
                <a:cs typeface="+mn-cs"/>
              </a:rPr>
              <a:t>6. Logistic issues in autonomous food production systems for</a:t>
            </a:r>
          </a:p>
          <a:p>
            <a:r>
              <a:rPr lang="en-GB" sz="1200" b="0" i="0" u="none" strike="noStrike" kern="1200" baseline="0" dirty="0" smtClean="0">
                <a:solidFill>
                  <a:schemeClr val="tx1"/>
                </a:solidFill>
                <a:latin typeface="+mn-lt"/>
                <a:ea typeface="+mn-ea"/>
                <a:cs typeface="+mn-cs"/>
              </a:rPr>
              <a:t>extended duration space exploration.</a:t>
            </a:r>
          </a:p>
          <a:p>
            <a:r>
              <a:rPr lang="en-GB" sz="1200" b="0" i="0" u="none" strike="noStrike" kern="1200" baseline="0" dirty="0" smtClean="0">
                <a:solidFill>
                  <a:schemeClr val="tx1"/>
                </a:solidFill>
                <a:latin typeface="+mn-lt"/>
                <a:ea typeface="+mn-ea"/>
                <a:cs typeface="+mn-cs"/>
              </a:rPr>
              <a:t>7. Sizing industrial rail-car fleets.</a:t>
            </a:r>
          </a:p>
          <a:p>
            <a:r>
              <a:rPr lang="en-GB" sz="1200" b="0" i="0" u="none" strike="noStrike" kern="1200" baseline="0" dirty="0" smtClean="0">
                <a:solidFill>
                  <a:schemeClr val="tx1"/>
                </a:solidFill>
                <a:latin typeface="+mn-lt"/>
                <a:ea typeface="+mn-ea"/>
                <a:cs typeface="+mn-cs"/>
              </a:rPr>
              <a:t>8. Production distribution in newspaper industry.</a:t>
            </a:r>
          </a:p>
          <a:p>
            <a:r>
              <a:rPr lang="en-GB" sz="1200" b="0" i="0" u="none" strike="noStrike" kern="1200" baseline="0" dirty="0" smtClean="0">
                <a:solidFill>
                  <a:schemeClr val="tx1"/>
                </a:solidFill>
                <a:latin typeface="+mn-lt"/>
                <a:ea typeface="+mn-ea"/>
                <a:cs typeface="+mn-cs"/>
              </a:rPr>
              <a:t>9. Design of a toll plaza</a:t>
            </a:r>
          </a:p>
          <a:p>
            <a:r>
              <a:rPr lang="en-GB" sz="1200" b="0" i="0" u="none" strike="noStrike" kern="1200" baseline="0" dirty="0" smtClean="0">
                <a:solidFill>
                  <a:schemeClr val="tx1"/>
                </a:solidFill>
                <a:latin typeface="+mn-lt"/>
                <a:ea typeface="+mn-ea"/>
                <a:cs typeface="+mn-cs"/>
              </a:rPr>
              <a:t>10.Choosing between rental-car locations.</a:t>
            </a:r>
          </a:p>
          <a:p>
            <a:r>
              <a:rPr lang="en-GB" sz="1200" b="0" i="0" u="none" strike="noStrike" kern="1200" baseline="0" dirty="0" smtClean="0">
                <a:solidFill>
                  <a:schemeClr val="tx1"/>
                </a:solidFill>
                <a:latin typeface="+mn-lt"/>
                <a:ea typeface="+mn-ea"/>
                <a:cs typeface="+mn-cs"/>
              </a:rPr>
              <a:t>11.Quick response replenishment.</a:t>
            </a:r>
          </a:p>
          <a:p>
            <a:endParaRPr lang="en-GB" sz="1200" b="1" i="0" u="none" strike="noStrike" kern="1200" baseline="0" dirty="0" smtClean="0">
              <a:solidFill>
                <a:schemeClr val="tx1"/>
              </a:solidFill>
              <a:latin typeface="+mn-lt"/>
              <a:ea typeface="+mn-ea"/>
              <a:cs typeface="+mn-cs"/>
            </a:endParaRPr>
          </a:p>
          <a:p>
            <a:r>
              <a:rPr lang="en-GB" sz="1200" b="1" i="0" u="none" strike="noStrike" kern="1200" baseline="0" dirty="0" smtClean="0">
                <a:solidFill>
                  <a:schemeClr val="tx1"/>
                </a:solidFill>
                <a:latin typeface="+mn-lt"/>
                <a:ea typeface="+mn-ea"/>
                <a:cs typeface="+mn-cs"/>
              </a:rPr>
              <a:t>Business Process Simulation</a:t>
            </a:r>
          </a:p>
          <a:p>
            <a:r>
              <a:rPr lang="en-GB" sz="1200" b="0" i="0" u="none" strike="noStrike" kern="1200" baseline="0" dirty="0" smtClean="0">
                <a:solidFill>
                  <a:schemeClr val="tx1"/>
                </a:solidFill>
                <a:latin typeface="+mn-lt"/>
                <a:ea typeface="+mn-ea"/>
                <a:cs typeface="+mn-cs"/>
              </a:rPr>
              <a:t>1. Impact of connection bank redesign on airport gate assignment.</a:t>
            </a:r>
          </a:p>
          <a:p>
            <a:r>
              <a:rPr lang="en-GB" sz="1200" b="0" i="0" u="none" strike="noStrike" kern="1200" baseline="0" dirty="0" smtClean="0">
                <a:solidFill>
                  <a:schemeClr val="tx1"/>
                </a:solidFill>
                <a:latin typeface="+mn-lt"/>
                <a:ea typeface="+mn-ea"/>
                <a:cs typeface="+mn-cs"/>
              </a:rPr>
              <a:t>2. Product development program planning.</a:t>
            </a:r>
          </a:p>
          <a:p>
            <a:r>
              <a:rPr lang="en-GB" sz="1200" b="0" i="0" u="none" strike="noStrike" kern="1200" baseline="0" dirty="0" smtClean="0">
                <a:solidFill>
                  <a:schemeClr val="tx1"/>
                </a:solidFill>
                <a:latin typeface="+mn-lt"/>
                <a:ea typeface="+mn-ea"/>
                <a:cs typeface="+mn-cs"/>
              </a:rPr>
              <a:t>3. Reconciliation of business and system </a:t>
            </a:r>
            <a:r>
              <a:rPr lang="en-GB" sz="1200" b="0" i="0" u="none" strike="noStrike" kern="1200" baseline="0" dirty="0" err="1" smtClean="0">
                <a:solidFill>
                  <a:schemeClr val="tx1"/>
                </a:solidFill>
                <a:latin typeface="+mn-lt"/>
                <a:ea typeface="+mn-ea"/>
                <a:cs typeface="+mn-cs"/>
              </a:rPr>
              <a:t>modeling</a:t>
            </a:r>
            <a:r>
              <a:rPr lang="en-GB" sz="1200" b="0" i="0" u="none" strike="noStrike" kern="1200" baseline="0" dirty="0" smtClean="0">
                <a:solidFill>
                  <a:schemeClr val="tx1"/>
                </a:solidFill>
                <a:latin typeface="+mn-lt"/>
                <a:ea typeface="+mn-ea"/>
                <a:cs typeface="+mn-cs"/>
              </a:rPr>
              <a:t>.</a:t>
            </a:r>
          </a:p>
          <a:p>
            <a:r>
              <a:rPr lang="en-GB" sz="1200" b="0" i="0" u="none" strike="noStrike" kern="1200" baseline="0" dirty="0" smtClean="0">
                <a:solidFill>
                  <a:schemeClr val="tx1"/>
                </a:solidFill>
                <a:latin typeface="+mn-lt"/>
                <a:ea typeface="+mn-ea"/>
                <a:cs typeface="+mn-cs"/>
              </a:rPr>
              <a:t>4. Personal forecasting and strategic workforce planning.</a:t>
            </a:r>
          </a:p>
          <a:p>
            <a:endParaRPr lang="en-GB" sz="1200" b="1" i="0" u="none" strike="noStrike" kern="1200" baseline="0" dirty="0" smtClean="0">
              <a:solidFill>
                <a:schemeClr val="tx1"/>
              </a:solidFill>
              <a:latin typeface="+mn-lt"/>
              <a:ea typeface="+mn-ea"/>
              <a:cs typeface="+mn-cs"/>
            </a:endParaRPr>
          </a:p>
          <a:p>
            <a:r>
              <a:rPr lang="en-GB" sz="1200" b="1" i="0" u="none" strike="noStrike" kern="1200" baseline="0" dirty="0" smtClean="0">
                <a:solidFill>
                  <a:schemeClr val="tx1"/>
                </a:solidFill>
                <a:latin typeface="+mn-lt"/>
                <a:ea typeface="+mn-ea"/>
                <a:cs typeface="+mn-cs"/>
              </a:rPr>
              <a:t>Human Systems</a:t>
            </a:r>
          </a:p>
          <a:p>
            <a:r>
              <a:rPr lang="en-GB" sz="1200" b="0" i="0" u="none" strike="noStrike" kern="1200" baseline="0" dirty="0" smtClean="0">
                <a:solidFill>
                  <a:schemeClr val="tx1"/>
                </a:solidFill>
                <a:latin typeface="+mn-lt"/>
                <a:ea typeface="+mn-ea"/>
                <a:cs typeface="+mn-cs"/>
              </a:rPr>
              <a:t>1. </a:t>
            </a:r>
            <a:r>
              <a:rPr lang="en-GB" sz="1200" b="0" i="0" u="none" strike="noStrike" kern="1200" baseline="0" dirty="0" err="1" smtClean="0">
                <a:solidFill>
                  <a:schemeClr val="tx1"/>
                </a:solidFill>
                <a:latin typeface="+mn-lt"/>
                <a:ea typeface="+mn-ea"/>
                <a:cs typeface="+mn-cs"/>
              </a:rPr>
              <a:t>Modeling</a:t>
            </a:r>
            <a:r>
              <a:rPr lang="en-GB" sz="1200" b="0" i="0" u="none" strike="noStrike" kern="1200" baseline="0" dirty="0" smtClean="0">
                <a:solidFill>
                  <a:schemeClr val="tx1"/>
                </a:solidFill>
                <a:latin typeface="+mn-lt"/>
                <a:ea typeface="+mn-ea"/>
                <a:cs typeface="+mn-cs"/>
              </a:rPr>
              <a:t> human performance in complex systems.</a:t>
            </a:r>
          </a:p>
          <a:p>
            <a:r>
              <a:rPr lang="en-GB" sz="1200" b="0" i="0" u="none" strike="noStrike" kern="1200" baseline="0" dirty="0" smtClean="0">
                <a:solidFill>
                  <a:schemeClr val="tx1"/>
                </a:solidFill>
                <a:latin typeface="+mn-lt"/>
                <a:ea typeface="+mn-ea"/>
                <a:cs typeface="+mn-cs"/>
              </a:rPr>
              <a:t>2. Studying the human element in out traffic control.</a:t>
            </a:r>
          </a:p>
        </p:txBody>
      </p:sp>
      <p:sp>
        <p:nvSpPr>
          <p:cNvPr id="4" name="Slide Number Placeholder 3"/>
          <p:cNvSpPr>
            <a:spLocks noGrp="1"/>
          </p:cNvSpPr>
          <p:nvPr>
            <p:ph type="sldNum" sz="quarter" idx="10"/>
          </p:nvPr>
        </p:nvSpPr>
        <p:spPr/>
        <p:txBody>
          <a:bodyPr/>
          <a:lstStyle/>
          <a:p>
            <a:fld id="{1CC140A4-744E-40C5-BCC2-4F130C963D30}" type="slidenum">
              <a:rPr lang="en-GB" smtClean="0"/>
              <a:pPr/>
              <a:t>6</a:t>
            </a:fld>
            <a:endParaRPr lang="en-GB"/>
          </a:p>
        </p:txBody>
      </p:sp>
    </p:spTree>
    <p:extLst>
      <p:ext uri="{BB962C8B-B14F-4D97-AF65-F5344CB8AC3E}">
        <p14:creationId xmlns:p14="http://schemas.microsoft.com/office/powerpoint/2010/main" val="35239370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47500" lnSpcReduction="20000"/>
          </a:bodyPr>
          <a:lstStyle/>
          <a:p>
            <a:pPr algn="just"/>
            <a:r>
              <a:rPr lang="en-GB" b="1" dirty="0" err="1" smtClean="0"/>
              <a:t>AnyLogic</a:t>
            </a:r>
            <a:r>
              <a:rPr lang="en-GB" dirty="0" smtClean="0"/>
              <a:t> is a multi-method simulation software that supports discrete-event (process-centric) </a:t>
            </a:r>
            <a:r>
              <a:rPr lang="en-GB" dirty="0" err="1" smtClean="0"/>
              <a:t>modeling</a:t>
            </a:r>
            <a:r>
              <a:rPr lang="en-GB" dirty="0" smtClean="0"/>
              <a:t>, agent-based </a:t>
            </a:r>
            <a:r>
              <a:rPr lang="en-GB" dirty="0" err="1" smtClean="0"/>
              <a:t>modeling</a:t>
            </a:r>
            <a:r>
              <a:rPr lang="en-GB" dirty="0" smtClean="0"/>
              <a:t>, and system dynamics. The main idea behind </a:t>
            </a:r>
            <a:r>
              <a:rPr lang="en-GB" dirty="0" err="1" smtClean="0"/>
              <a:t>AnyLogic</a:t>
            </a:r>
            <a:r>
              <a:rPr lang="en-GB" dirty="0" smtClean="0"/>
              <a:t> is that the </a:t>
            </a:r>
            <a:r>
              <a:rPr lang="en-GB" dirty="0" err="1" smtClean="0"/>
              <a:t>modeler</a:t>
            </a:r>
            <a:r>
              <a:rPr lang="en-GB" dirty="0" smtClean="0"/>
              <a:t> can choose the method (or, perhaps, a combination of methods) and abstraction level best ﬁtting the problem and thus capture the complexity and heterogeneity of manufacturing, </a:t>
            </a:r>
            <a:r>
              <a:rPr lang="en-GB" dirty="0" err="1" smtClean="0"/>
              <a:t>logis</a:t>
            </a:r>
            <a:r>
              <a:rPr lang="en-GB" dirty="0" smtClean="0"/>
              <a:t>-tics, business processes, human resources, or customer </a:t>
            </a:r>
            <a:r>
              <a:rPr lang="en-GB" dirty="0" err="1" smtClean="0"/>
              <a:t>behavior</a:t>
            </a:r>
            <a:r>
              <a:rPr lang="en-GB" dirty="0" smtClean="0"/>
              <a:t>, as well as macro level dynamics of economic and social systems, and their interactions.</a:t>
            </a:r>
          </a:p>
          <a:p>
            <a:pPr algn="just"/>
            <a:endParaRPr lang="en-GB" dirty="0" smtClean="0"/>
          </a:p>
          <a:p>
            <a:pPr algn="just"/>
            <a:r>
              <a:rPr lang="en-GB" b="1" dirty="0" smtClean="0"/>
              <a:t>Arena Basic and Professional Editions </a:t>
            </a:r>
            <a:r>
              <a:rPr lang="en-GB" dirty="0" smtClean="0"/>
              <a:t>are offered by Rockwell Automation. Arena is a general-purpose simulation software that can be used for simulating discrete and continuous systems. TheArenaBasicEditionistargetedatmodelingbusinessprocessesandothersystemsinsupport</a:t>
            </a:r>
            <a:r>
              <a:rPr lang="en-GB" baseline="0" dirty="0" smtClean="0"/>
              <a:t> </a:t>
            </a:r>
            <a:r>
              <a:rPr lang="en-GB" dirty="0" smtClean="0"/>
              <a:t>of high-level analysis needs. It represents process dynamics in a hierarchical ﬂowchart and stores systeminformationindataspreadsheets.Ithasbuilt-inactivity-basedcostingandiscloselyintegrated with the ﬂowcharting </a:t>
            </a:r>
            <a:r>
              <a:rPr lang="en-GB" dirty="0" err="1" smtClean="0"/>
              <a:t>softwareVisio</a:t>
            </a:r>
            <a:r>
              <a:rPr lang="en-GB" dirty="0" smtClean="0"/>
              <a:t>.</a:t>
            </a:r>
          </a:p>
          <a:p>
            <a:pPr algn="just"/>
            <a:endParaRPr lang="en-GB" dirty="0" smtClean="0"/>
          </a:p>
          <a:p>
            <a:pPr algn="just"/>
            <a:r>
              <a:rPr lang="en-GB" dirty="0" smtClean="0"/>
              <a:t>The </a:t>
            </a:r>
            <a:r>
              <a:rPr lang="en-GB" b="1" dirty="0" err="1" smtClean="0"/>
              <a:t>AutoMod</a:t>
            </a:r>
            <a:r>
              <a:rPr lang="en-GB" dirty="0" smtClean="0"/>
              <a:t> Product Suite is offered by Applied Materials. It includes the </a:t>
            </a:r>
            <a:r>
              <a:rPr lang="en-GB" dirty="0" err="1" smtClean="0"/>
              <a:t>Automod</a:t>
            </a:r>
            <a:r>
              <a:rPr lang="en-GB" dirty="0" smtClean="0"/>
              <a:t> simulation package, </a:t>
            </a:r>
            <a:r>
              <a:rPr lang="en-GB" dirty="0" err="1" smtClean="0"/>
              <a:t>AutoStat</a:t>
            </a:r>
            <a:r>
              <a:rPr lang="en-GB" dirty="0" smtClean="0"/>
              <a:t> for experimentation and analysis, and </a:t>
            </a:r>
            <a:r>
              <a:rPr lang="en-GB" dirty="0" err="1" smtClean="0"/>
              <a:t>AutoView</a:t>
            </a:r>
            <a:r>
              <a:rPr lang="en-GB" dirty="0" smtClean="0"/>
              <a:t> for making AVI movies of the 3-D animation. The main focus of the </a:t>
            </a:r>
            <a:r>
              <a:rPr lang="en-GB" dirty="0" err="1" smtClean="0"/>
              <a:t>AutoMod</a:t>
            </a:r>
            <a:r>
              <a:rPr lang="en-GB" dirty="0" smtClean="0"/>
              <a:t> simulation product is manufacturing and material-handling systems. </a:t>
            </a:r>
            <a:r>
              <a:rPr lang="en-GB" dirty="0" err="1" smtClean="0"/>
              <a:t>AutoMod’s</a:t>
            </a:r>
            <a:r>
              <a:rPr lang="en-GB" dirty="0" smtClean="0"/>
              <a:t> strength is in detailed, large models used for planning, operational decision support, and control-systems testing.</a:t>
            </a:r>
          </a:p>
          <a:p>
            <a:pPr algn="just"/>
            <a:endParaRPr lang="en-GB" dirty="0" smtClean="0"/>
          </a:p>
          <a:p>
            <a:pPr algn="just"/>
            <a:r>
              <a:rPr lang="en-GB" b="1" dirty="0" smtClean="0"/>
              <a:t>Enterprise Dynamics </a:t>
            </a:r>
            <a:r>
              <a:rPr lang="en-GB" dirty="0" smtClean="0"/>
              <a:t>is a simulation platform, offered by </a:t>
            </a:r>
            <a:r>
              <a:rPr lang="en-GB" dirty="0" err="1" smtClean="0"/>
              <a:t>Incontrol</a:t>
            </a:r>
            <a:r>
              <a:rPr lang="en-GB" dirty="0" smtClean="0"/>
              <a:t> Simulation Software, Inc. Enter-prise Dynamics is an object-oriented event-scheduling discrete-event simulator with its own built-in functionalsimulationprogramminglanguage,4DScript.EnterpriseDynamics comes with a library of Atoms, allowing fast model building in core application areas, manufacturing and material-handling systems, logistics, and transportation. A separate suite of Atoms and applications allows an airport simulator, including baggage and passenger ﬂows. </a:t>
            </a:r>
          </a:p>
          <a:p>
            <a:pPr algn="just"/>
            <a:endParaRPr lang="en-GB" dirty="0" smtClean="0"/>
          </a:p>
          <a:p>
            <a:pPr algn="just"/>
            <a:r>
              <a:rPr lang="en-GB" dirty="0" smtClean="0"/>
              <a:t>The </a:t>
            </a:r>
            <a:r>
              <a:rPr lang="en-GB" b="1" dirty="0" err="1" smtClean="0"/>
              <a:t>ExtendSim</a:t>
            </a:r>
            <a:r>
              <a:rPr lang="en-GB" dirty="0" smtClean="0"/>
              <a:t> family of products is offered by Imagine That Inc. [</a:t>
            </a:r>
            <a:r>
              <a:rPr lang="en-GB" dirty="0" err="1" smtClean="0"/>
              <a:t>Krahl</a:t>
            </a:r>
            <a:r>
              <a:rPr lang="en-GB" dirty="0" smtClean="0"/>
              <a:t>, 2008]. </a:t>
            </a:r>
            <a:r>
              <a:rPr lang="en-GB" dirty="0" err="1" smtClean="0"/>
              <a:t>ExtendSim</a:t>
            </a:r>
            <a:r>
              <a:rPr lang="en-GB" dirty="0" smtClean="0"/>
              <a:t> OR is for simulating discrete-event and mixed discrete-continuous systems. </a:t>
            </a:r>
            <a:r>
              <a:rPr lang="en-GB" dirty="0" err="1" smtClean="0"/>
              <a:t>ExtendSimAT</a:t>
            </a:r>
            <a:r>
              <a:rPr lang="en-GB" dirty="0" smtClean="0"/>
              <a:t> adds a discrete rate module for rate-based batch systems, and </a:t>
            </a:r>
            <a:r>
              <a:rPr lang="en-GB" dirty="0" err="1" smtClean="0"/>
              <a:t>ExtendSim</a:t>
            </a:r>
            <a:r>
              <a:rPr lang="en-GB" dirty="0" smtClean="0"/>
              <a:t> Suite adds 3D animation.</a:t>
            </a:r>
          </a:p>
          <a:p>
            <a:pPr algn="just"/>
            <a:endParaRPr lang="en-GB" dirty="0" smtClean="0"/>
          </a:p>
          <a:p>
            <a:pPr algn="just"/>
            <a:r>
              <a:rPr lang="en-GB" b="1" dirty="0" err="1" smtClean="0"/>
              <a:t>Flexsim</a:t>
            </a:r>
            <a:r>
              <a:rPr lang="en-GB" dirty="0" smtClean="0"/>
              <a:t> simulation software was developed and is owned by </a:t>
            </a:r>
            <a:r>
              <a:rPr lang="en-GB" dirty="0" err="1" smtClean="0"/>
              <a:t>Flexsim</a:t>
            </a:r>
            <a:r>
              <a:rPr lang="en-GB" dirty="0" smtClean="0"/>
              <a:t> Software Products, Inc. of Orem, Utah [</a:t>
            </a:r>
            <a:r>
              <a:rPr lang="en-GB" dirty="0" err="1" smtClean="0"/>
              <a:t>Nordgren</a:t>
            </a:r>
            <a:r>
              <a:rPr lang="en-GB" dirty="0" smtClean="0"/>
              <a:t>, 2003]. </a:t>
            </a:r>
            <a:r>
              <a:rPr lang="en-GB" dirty="0" err="1" smtClean="0"/>
              <a:t>Flexsim</a:t>
            </a:r>
            <a:r>
              <a:rPr lang="en-GB" dirty="0" smtClean="0"/>
              <a:t> is a discrete-event, object-oriented simulator developed in C++, using Open GL technology. Animation is shown in 3-D and as virtual reality. All views can be shown concurrently during the model development or run phase. </a:t>
            </a:r>
            <a:r>
              <a:rPr lang="en-GB" dirty="0" err="1" smtClean="0"/>
              <a:t>Flexsim</a:t>
            </a:r>
            <a:r>
              <a:rPr lang="en-GB" dirty="0" smtClean="0"/>
              <a:t> integrates Microsoft’s Visual C++ IDE and compiler within a graphical 3-D click-and-drag simulation environment.</a:t>
            </a:r>
          </a:p>
          <a:p>
            <a:pPr algn="just"/>
            <a:endParaRPr lang="en-GB" dirty="0" smtClean="0"/>
          </a:p>
          <a:p>
            <a:pPr algn="just"/>
            <a:r>
              <a:rPr lang="en-GB" b="1" dirty="0" err="1" smtClean="0"/>
              <a:t>ProModel</a:t>
            </a:r>
            <a:r>
              <a:rPr lang="en-GB" b="1" dirty="0" smtClean="0"/>
              <a:t> </a:t>
            </a:r>
            <a:r>
              <a:rPr lang="en-GB" dirty="0" smtClean="0"/>
              <a:t>is an offering of </a:t>
            </a:r>
            <a:r>
              <a:rPr lang="en-GB" dirty="0" err="1" smtClean="0"/>
              <a:t>ProModel</a:t>
            </a:r>
            <a:r>
              <a:rPr lang="en-GB" dirty="0" smtClean="0"/>
              <a:t> Corporation, founded in 1988. It is a simulation and animation tool designed primarily for </a:t>
            </a:r>
            <a:r>
              <a:rPr lang="en-GB" dirty="0" err="1" smtClean="0"/>
              <a:t>modeling</a:t>
            </a:r>
            <a:r>
              <a:rPr lang="en-GB" dirty="0" smtClean="0"/>
              <a:t> manufacturing systems. Though </a:t>
            </a:r>
            <a:r>
              <a:rPr lang="en-GB" dirty="0" err="1" smtClean="0"/>
              <a:t>ProModel</a:t>
            </a:r>
            <a:r>
              <a:rPr lang="en-GB" dirty="0" smtClean="0"/>
              <a:t> can be and often is used for </a:t>
            </a:r>
            <a:r>
              <a:rPr lang="en-GB" dirty="0" err="1" smtClean="0"/>
              <a:t>modeling</a:t>
            </a:r>
            <a:r>
              <a:rPr lang="en-GB" dirty="0" smtClean="0"/>
              <a:t> non-manufacturing systems, the company offers similar products for healthcare simulation (</a:t>
            </a:r>
            <a:r>
              <a:rPr lang="en-GB" dirty="0" err="1" smtClean="0"/>
              <a:t>MedModel</a:t>
            </a:r>
            <a:r>
              <a:rPr lang="en-GB" dirty="0" smtClean="0"/>
              <a:t>) and service system simulation (</a:t>
            </a:r>
            <a:r>
              <a:rPr lang="en-GB" dirty="0" err="1" smtClean="0"/>
              <a:t>ServiceModel</a:t>
            </a:r>
            <a:r>
              <a:rPr lang="en-GB" dirty="0" smtClean="0"/>
              <a:t>).</a:t>
            </a:r>
          </a:p>
          <a:p>
            <a:pPr algn="just"/>
            <a:endParaRPr lang="en-GB" dirty="0" smtClean="0"/>
          </a:p>
          <a:p>
            <a:pPr algn="just"/>
            <a:r>
              <a:rPr lang="en-GB" b="1" dirty="0" err="1" smtClean="0"/>
              <a:t>OptQuest</a:t>
            </a:r>
            <a:r>
              <a:rPr lang="en-GB" dirty="0" smtClean="0"/>
              <a:t> was developed by Fred Glover, James Kelly, and Manuel Laguna of the University of Colorado, cofounders of </a:t>
            </a:r>
            <a:r>
              <a:rPr lang="en-GB" dirty="0" err="1" smtClean="0"/>
              <a:t>OptTek</a:t>
            </a:r>
            <a:r>
              <a:rPr lang="en-GB" dirty="0" smtClean="0"/>
              <a:t> Systems, Inc. [April et al., 2003]. </a:t>
            </a:r>
            <a:r>
              <a:rPr lang="en-GB" dirty="0" err="1" smtClean="0"/>
              <a:t>OptQuest</a:t>
            </a:r>
            <a:r>
              <a:rPr lang="en-GB" dirty="0" smtClean="0"/>
              <a:t> is based on a </a:t>
            </a:r>
            <a:r>
              <a:rPr lang="en-GB" dirty="0" err="1" smtClean="0"/>
              <a:t>combina-tion</a:t>
            </a:r>
            <a:r>
              <a:rPr lang="en-GB" dirty="0" smtClean="0"/>
              <a:t> of methods: Scatter search, </a:t>
            </a:r>
            <a:r>
              <a:rPr lang="en-GB" dirty="0" err="1" smtClean="0"/>
              <a:t>tabu</a:t>
            </a:r>
            <a:r>
              <a:rPr lang="en-GB" dirty="0" smtClean="0"/>
              <a:t> search, linear/integer programming, and data mining, including </a:t>
            </a:r>
            <a:r>
              <a:rPr lang="en-GB" dirty="0" err="1" smtClean="0"/>
              <a:t>neuralnetworks.Scattersearchisapopulation</a:t>
            </a:r>
            <a:r>
              <a:rPr lang="en-GB" dirty="0" smtClean="0"/>
              <a:t>-based approach where existing solutions are combined to create new </a:t>
            </a:r>
            <a:r>
              <a:rPr lang="en-GB" dirty="0" err="1" smtClean="0"/>
              <a:t>solutions.Tabu</a:t>
            </a:r>
            <a:r>
              <a:rPr lang="en-GB" dirty="0" smtClean="0"/>
              <a:t> search is an adaptive memory search method that is then superimposed to drive the method away from past solutions toward better ones, and data mining additionally screens out solutions likely to be poor. The combination of methods allows these arch process to escape local optimality in the quest for the best solution.</a:t>
            </a:r>
          </a:p>
          <a:p>
            <a:pPr algn="just"/>
            <a:endParaRPr lang="en-GB" dirty="0" smtClean="0"/>
          </a:p>
          <a:p>
            <a:pPr algn="just"/>
            <a:r>
              <a:rPr lang="en-GB" b="1" dirty="0" smtClean="0"/>
              <a:t>SIMUL8 </a:t>
            </a:r>
            <a:r>
              <a:rPr lang="en-GB" dirty="0" smtClean="0"/>
              <a:t>is provided by SIMUL8 Corporation and was ﬁrst introduced in 1995. InSIMUL8, models Are created by drawing the ﬂow of work with the computer mouse, using icons and arrow store present the resources and queues in the system. Default values are provided for all properties of the icons so that the animation can be viewed very early in the </a:t>
            </a:r>
            <a:r>
              <a:rPr lang="en-GB" dirty="0" err="1" smtClean="0"/>
              <a:t>modeling</a:t>
            </a:r>
            <a:r>
              <a:rPr lang="en-GB" dirty="0" smtClean="0"/>
              <a:t> process. Drilling down in property boxes opens up progressively more detailed properties. The main focus of SIMUL8 is service industries where people are processing transactions or are themselves the transactions (for example, in a bank, call </a:t>
            </a:r>
            <a:r>
              <a:rPr lang="en-GB" dirty="0" err="1" smtClean="0"/>
              <a:t>center</a:t>
            </a:r>
            <a:r>
              <a:rPr lang="en-GB" dirty="0" smtClean="0"/>
              <a:t>, or hospital). </a:t>
            </a:r>
          </a:p>
          <a:p>
            <a:pPr algn="just"/>
            <a:endParaRPr lang="en-GB" dirty="0" smtClean="0"/>
          </a:p>
          <a:p>
            <a:pPr algn="just"/>
            <a:r>
              <a:rPr lang="en-GB" b="1" dirty="0" err="1" smtClean="0"/>
              <a:t>AutoStat</a:t>
            </a:r>
            <a:r>
              <a:rPr lang="en-GB" b="1" dirty="0" smtClean="0"/>
              <a:t> </a:t>
            </a:r>
            <a:r>
              <a:rPr lang="en-GB" dirty="0" smtClean="0"/>
              <a:t>is the run manager and statistical-analysis product in the </a:t>
            </a:r>
            <a:r>
              <a:rPr lang="en-GB" dirty="0" err="1" smtClean="0"/>
              <a:t>AutoMod</a:t>
            </a:r>
            <a:r>
              <a:rPr lang="en-GB" dirty="0" smtClean="0"/>
              <a:t> product family. </a:t>
            </a:r>
            <a:r>
              <a:rPr lang="en-GB" dirty="0" err="1" smtClean="0"/>
              <a:t>AutoStat</a:t>
            </a:r>
            <a:r>
              <a:rPr lang="en-GB" dirty="0" smtClean="0"/>
              <a:t> provides a number of analyses, including warm-up determination for steady-state analysis, absolute and comparison conﬁdence intervals, design of experiments, sensitivity analysis, and optimization via an evolutionary strategy.</a:t>
            </a:r>
            <a:endParaRPr lang="en-GB" dirty="0"/>
          </a:p>
        </p:txBody>
      </p:sp>
      <p:sp>
        <p:nvSpPr>
          <p:cNvPr id="4" name="Slide Number Placeholder 3"/>
          <p:cNvSpPr>
            <a:spLocks noGrp="1"/>
          </p:cNvSpPr>
          <p:nvPr>
            <p:ph type="sldNum" sz="quarter" idx="10"/>
          </p:nvPr>
        </p:nvSpPr>
        <p:spPr/>
        <p:txBody>
          <a:bodyPr/>
          <a:lstStyle/>
          <a:p>
            <a:fld id="{1CC140A4-744E-40C5-BCC2-4F130C963D30}" type="slidenum">
              <a:rPr lang="en-GB" smtClean="0"/>
              <a:pPr/>
              <a:t>7</a:t>
            </a:fld>
            <a:endParaRPr lang="en-GB"/>
          </a:p>
        </p:txBody>
      </p:sp>
    </p:spTree>
    <p:extLst>
      <p:ext uri="{BB962C8B-B14F-4D97-AF65-F5344CB8AC3E}">
        <p14:creationId xmlns:p14="http://schemas.microsoft.com/office/powerpoint/2010/main" val="33824072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22921" y="1523999"/>
            <a:ext cx="6498158" cy="1724867"/>
          </a:xfrm>
        </p:spPr>
        <p:txBody>
          <a:bodyPr vert="horz" lIns="91440" tIns="45720" rIns="91440" bIns="45720" rtlCol="0" anchor="b" anchorCtr="0">
            <a:noAutofit/>
          </a:bodyPr>
          <a:lstStyle>
            <a:lvl1pPr marL="0" indent="0" algn="ctr" defTabSz="914400" rtl="0" eaLnBrk="1" latinLnBrk="0" hangingPunct="1">
              <a:spcBef>
                <a:spcPct val="0"/>
              </a:spcBef>
              <a:buClr>
                <a:schemeClr val="accent1">
                  <a:lumMod val="60000"/>
                  <a:lumOff val="40000"/>
                </a:schemeClr>
              </a:buClr>
              <a:buSzPct val="110000"/>
              <a:buFont typeface="Wingdings 2" pitchFamily="18" charset="2"/>
              <a:buNone/>
              <a:defRPr sz="4600" kern="1200">
                <a:solidFill>
                  <a:schemeClr val="accent1"/>
                </a:solidFill>
                <a:latin typeface="+mj-lt"/>
                <a:ea typeface="+mj-ea"/>
                <a:cs typeface="+mj-cs"/>
              </a:defRPr>
            </a:lvl1pPr>
          </a:lstStyle>
          <a:p>
            <a:r>
              <a:rPr lang="en-GB" smtClean="0"/>
              <a:t>Click to edit Master title style</a:t>
            </a:r>
            <a:endParaRPr/>
          </a:p>
        </p:txBody>
      </p:sp>
      <p:sp>
        <p:nvSpPr>
          <p:cNvPr id="3" name="Subtitle 2"/>
          <p:cNvSpPr>
            <a:spLocks noGrp="1"/>
          </p:cNvSpPr>
          <p:nvPr>
            <p:ph type="subTitle" idx="1"/>
          </p:nvPr>
        </p:nvSpPr>
        <p:spPr>
          <a:xfrm>
            <a:off x="1322921" y="3299012"/>
            <a:ext cx="6498159" cy="916641"/>
          </a:xfrm>
        </p:spPr>
        <p:txBody>
          <a:bodyPr vert="horz" lIns="91440" tIns="45720" rIns="91440" bIns="45720" rtlCol="0">
            <a:normAutofit/>
          </a:bodyPr>
          <a:lstStyle>
            <a:lvl1pPr marL="0" indent="0" algn="ctr" defTabSz="914400" rtl="0" eaLnBrk="1" latinLnBrk="0" hangingPunct="1">
              <a:spcBef>
                <a:spcPts val="300"/>
              </a:spcBef>
              <a:buClr>
                <a:schemeClr val="accent1">
                  <a:lumMod val="60000"/>
                  <a:lumOff val="40000"/>
                </a:schemeClr>
              </a:buClr>
              <a:buSzPct val="110000"/>
              <a:buFont typeface="Wingdings 2" pitchFamily="18" charset="2"/>
              <a:buNone/>
              <a:defRPr sz="1800" kern="1200">
                <a:solidFill>
                  <a:schemeClr val="tx1">
                    <a:tint val="7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dirty="0"/>
          </a:p>
        </p:txBody>
      </p:sp>
      <p:sp>
        <p:nvSpPr>
          <p:cNvPr id="4" name="Date Placeholder 3"/>
          <p:cNvSpPr>
            <a:spLocks noGrp="1"/>
          </p:cNvSpPr>
          <p:nvPr>
            <p:ph type="dt" sz="half" idx="10"/>
          </p:nvPr>
        </p:nvSpPr>
        <p:spPr>
          <a:xfrm>
            <a:off x="6302188" y="6275668"/>
            <a:ext cx="2133600" cy="365125"/>
          </a:xfrm>
        </p:spPr>
        <p:txBody>
          <a:bodyPr/>
          <a:lstStyle/>
          <a:p>
            <a:fld id="{2DF66AD8-BC4A-4004-9882-414398D930CA}" type="datetimeFigureOut">
              <a:rPr lang="en-US" smtClean="0"/>
              <a:pPr/>
              <a:t>2/8/2017</a:t>
            </a:fld>
            <a:endParaRPr lang="en-US" dirty="0"/>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Content Placeholder 2"/>
          <p:cNvSpPr>
            <a:spLocks noGrp="1"/>
          </p:cNvSpPr>
          <p:nvPr>
            <p:ph idx="1"/>
          </p:nvPr>
        </p:nvSpPr>
        <p:spPr/>
        <p:txBody>
          <a:bodyPr/>
          <a:lstStyle>
            <a:lvl5pPr>
              <a:defRPr/>
            </a:lvl5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2/8/2017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sp>
        <p:nvSpPr>
          <p:cNvPr id="2" name="Title 1"/>
          <p:cNvSpPr>
            <a:spLocks noGrp="1"/>
          </p:cNvSpPr>
          <p:nvPr>
            <p:ph type="ctrTitle"/>
          </p:nvPr>
        </p:nvSpPr>
        <p:spPr>
          <a:xfrm>
            <a:off x="363538" y="3352801"/>
            <a:ext cx="8416925" cy="1470025"/>
          </a:xfrm>
        </p:spPr>
        <p:txBody>
          <a:bodyPr/>
          <a:lstStyle/>
          <a:p>
            <a:r>
              <a:rPr lang="en-GB" smtClean="0"/>
              <a:t>Click to edit Master title style</a:t>
            </a:r>
            <a:endParaRPr dirty="0"/>
          </a:p>
        </p:txBody>
      </p:sp>
      <p:sp>
        <p:nvSpPr>
          <p:cNvPr id="3" name="Subtitle 2"/>
          <p:cNvSpPr>
            <a:spLocks noGrp="1"/>
          </p:cNvSpPr>
          <p:nvPr>
            <p:ph type="subTitle" idx="1"/>
          </p:nvPr>
        </p:nvSpPr>
        <p:spPr>
          <a:xfrm>
            <a:off x="363538" y="4771029"/>
            <a:ext cx="8416925" cy="972671"/>
          </a:xfrm>
        </p:spPr>
        <p:txBody>
          <a:bodyPr>
            <a:normAutofit/>
          </a:bodyPr>
          <a:lstStyle>
            <a:lvl1pPr marL="0" indent="0" algn="ctr">
              <a:spcBef>
                <a:spcPts val="300"/>
              </a:spcBef>
              <a:buNone/>
              <a:defRPr sz="1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2/8/2017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
        <p:nvSpPr>
          <p:cNvPr id="9" name="Picture Placeholder 2"/>
          <p:cNvSpPr>
            <a:spLocks noGrp="1"/>
          </p:cNvSpPr>
          <p:nvPr>
            <p:ph type="pic" idx="13"/>
          </p:nvPr>
        </p:nvSpPr>
        <p:spPr>
          <a:xfrm>
            <a:off x="370980" y="363538"/>
            <a:ext cx="8402040" cy="2836862"/>
          </a:xfrm>
          <a:ln w="3175">
            <a:solidFill>
              <a:schemeClr val="bg1"/>
            </a:solidFill>
          </a:ln>
          <a:effectLst>
            <a:outerShdw blurRad="63500" sx="100500" sy="100500" algn="ctr"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smtClean="0"/>
              <a:t>Drag picture to placeholder or click icon to add</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9275" y="2403144"/>
            <a:ext cx="8056563" cy="1362075"/>
          </a:xfrm>
        </p:spPr>
        <p:txBody>
          <a:bodyPr anchor="b" anchorCtr="0"/>
          <a:lstStyle>
            <a:lvl1pPr algn="ctr">
              <a:defRPr sz="4600" b="0" cap="none" baseline="0"/>
            </a:lvl1pPr>
          </a:lstStyle>
          <a:p>
            <a:r>
              <a:rPr lang="en-GB" smtClean="0"/>
              <a:t>Click to edit Master title style</a:t>
            </a:r>
            <a:endParaRPr/>
          </a:p>
        </p:txBody>
      </p:sp>
      <p:sp>
        <p:nvSpPr>
          <p:cNvPr id="3" name="Text Placeholder 2"/>
          <p:cNvSpPr>
            <a:spLocks noGrp="1"/>
          </p:cNvSpPr>
          <p:nvPr>
            <p:ph type="body" idx="1"/>
          </p:nvPr>
        </p:nvSpPr>
        <p:spPr>
          <a:xfrm>
            <a:off x="549275" y="3736005"/>
            <a:ext cx="8056563" cy="1500187"/>
          </a:xfrm>
        </p:spPr>
        <p:txBody>
          <a:bodyPr anchor="t" anchorCtr="0">
            <a:normAutofit/>
          </a:bodyPr>
          <a:lstStyle>
            <a:lvl1pPr marL="0" indent="0" algn="ctr">
              <a:spcBef>
                <a:spcPts val="300"/>
              </a:spcBef>
              <a:buNone/>
              <a:defRPr sz="18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2DF66AD8-BC4A-4004-9882-414398D930CA}" type="datetimeFigureOut">
              <a:rPr lang="en-US" smtClean="0"/>
              <a:pPr/>
              <a:t>2/8/2017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1336956"/>
          </a:xfrm>
        </p:spPr>
        <p:txBody>
          <a:bodyPr/>
          <a:lstStyle/>
          <a:p>
            <a:r>
              <a:rPr lang="en-GB" smtClean="0"/>
              <a:t>Click to edit Master title style</a:t>
            </a:r>
            <a:endParaRPr/>
          </a:p>
        </p:txBody>
      </p:sp>
      <p:sp>
        <p:nvSpPr>
          <p:cNvPr id="3" name="Content Placeholder 2"/>
          <p:cNvSpPr>
            <a:spLocks noGrp="1"/>
          </p:cNvSpPr>
          <p:nvPr>
            <p:ph sz="half" idx="1"/>
          </p:nvPr>
        </p:nvSpPr>
        <p:spPr>
          <a:xfrm>
            <a:off x="549275"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Content Placeholder 3"/>
          <p:cNvSpPr>
            <a:spLocks noGrp="1"/>
          </p:cNvSpPr>
          <p:nvPr>
            <p:ph sz="half" idx="2"/>
          </p:nvPr>
        </p:nvSpPr>
        <p:spPr>
          <a:xfrm>
            <a:off x="4751071"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5" name="Date Placeholder 4"/>
          <p:cNvSpPr>
            <a:spLocks noGrp="1"/>
          </p:cNvSpPr>
          <p:nvPr>
            <p:ph type="dt" sz="half" idx="10"/>
          </p:nvPr>
        </p:nvSpPr>
        <p:spPr/>
        <p:txBody>
          <a:bodyPr/>
          <a:lstStyle/>
          <a:p>
            <a:fld id="{2DF66AD8-BC4A-4004-9882-414398D930CA}" type="datetimeFigureOut">
              <a:rPr lang="en-US" smtClean="0"/>
              <a:pPr/>
              <a:t>2/8/2017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49274" y="107576"/>
            <a:ext cx="8042276" cy="1336956"/>
          </a:xfrm>
        </p:spPr>
        <p:txBody>
          <a:bodyPr/>
          <a:lstStyle>
            <a:lvl1pPr>
              <a:defRPr/>
            </a:lvl1pPr>
          </a:lstStyle>
          <a:p>
            <a:r>
              <a:rPr lang="en-GB" smtClean="0"/>
              <a:t>Click to edit Master title style</a:t>
            </a:r>
            <a:endParaRPr/>
          </a:p>
        </p:txBody>
      </p:sp>
      <p:sp>
        <p:nvSpPr>
          <p:cNvPr id="3" name="Text Placeholder 2"/>
          <p:cNvSpPr>
            <a:spLocks noGrp="1"/>
          </p:cNvSpPr>
          <p:nvPr>
            <p:ph type="body" idx="1"/>
          </p:nvPr>
        </p:nvSpPr>
        <p:spPr>
          <a:xfrm>
            <a:off x="549274"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549274"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5" name="Text Placeholder 4"/>
          <p:cNvSpPr>
            <a:spLocks noGrp="1"/>
          </p:cNvSpPr>
          <p:nvPr>
            <p:ph type="body" sz="quarter" idx="3"/>
          </p:nvPr>
        </p:nvSpPr>
        <p:spPr>
          <a:xfrm>
            <a:off x="4751070"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751070"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7" name="Date Placeholder 6"/>
          <p:cNvSpPr>
            <a:spLocks noGrp="1"/>
          </p:cNvSpPr>
          <p:nvPr>
            <p:ph type="dt" sz="half" idx="10"/>
          </p:nvPr>
        </p:nvSpPr>
        <p:spPr/>
        <p:txBody>
          <a:bodyPr/>
          <a:lstStyle/>
          <a:p>
            <a:fld id="{2DF66AD8-BC4A-4004-9882-414398D930CA}" type="datetimeFigureOut">
              <a:rPr lang="en-US" smtClean="0"/>
              <a:pPr/>
              <a:t>2/8/2017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Date Placeholder 2"/>
          <p:cNvSpPr>
            <a:spLocks noGrp="1"/>
          </p:cNvSpPr>
          <p:nvPr>
            <p:ph type="dt" sz="half" idx="10"/>
          </p:nvPr>
        </p:nvSpPr>
        <p:spPr/>
        <p:txBody>
          <a:bodyPr/>
          <a:lstStyle/>
          <a:p>
            <a:fld id="{2DF66AD8-BC4A-4004-9882-414398D930CA}" type="datetimeFigureOut">
              <a:rPr lang="en-US" smtClean="0"/>
              <a:pPr/>
              <a:t>2/8/2017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F66AD8-BC4A-4004-9882-414398D930CA}" type="datetimeFigureOut">
              <a:rPr lang="en-US" smtClean="0"/>
              <a:pPr/>
              <a:t>2/8/2017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399" y="611872"/>
            <a:ext cx="3840480" cy="1162050"/>
          </a:xfrm>
        </p:spPr>
        <p:txBody>
          <a:bodyPr anchor="b"/>
          <a:lstStyle>
            <a:lvl1pPr algn="ctr">
              <a:defRPr sz="3600" b="0"/>
            </a:lvl1pPr>
          </a:lstStyle>
          <a:p>
            <a:r>
              <a:rPr lang="en-GB" smtClean="0"/>
              <a:t>Click to edit Master title style</a:t>
            </a:r>
            <a:endParaRPr/>
          </a:p>
        </p:txBody>
      </p:sp>
      <p:sp>
        <p:nvSpPr>
          <p:cNvPr id="3" name="Content Placeholder 2"/>
          <p:cNvSpPr>
            <a:spLocks noGrp="1"/>
          </p:cNvSpPr>
          <p:nvPr>
            <p:ph idx="1"/>
          </p:nvPr>
        </p:nvSpPr>
        <p:spPr>
          <a:xfrm>
            <a:off x="4742824" y="368300"/>
            <a:ext cx="3840480" cy="5575300"/>
          </a:xfrm>
        </p:spPr>
        <p:txBody>
          <a:bodyPr>
            <a:normAutofit/>
          </a:bodyPr>
          <a:lstStyle>
            <a:lvl1pPr>
              <a:spcBef>
                <a:spcPts val="2000"/>
              </a:spcBef>
              <a:defRPr sz="2200"/>
            </a:lvl1pPr>
            <a:lvl2pPr>
              <a:defRPr sz="20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Text Placeholder 3"/>
          <p:cNvSpPr>
            <a:spLocks noGrp="1"/>
          </p:cNvSpPr>
          <p:nvPr>
            <p:ph type="body" sz="half" idx="2"/>
          </p:nvPr>
        </p:nvSpPr>
        <p:spPr>
          <a:xfrm>
            <a:off x="533399" y="1787856"/>
            <a:ext cx="3840480"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2DF66AD8-BC4A-4004-9882-414398D930CA}" type="datetimeFigureOut">
              <a:rPr lang="en-US" smtClean="0"/>
              <a:pPr/>
              <a:t>2/8/2017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398" y="611872"/>
            <a:ext cx="4079545" cy="1162050"/>
          </a:xfrm>
        </p:spPr>
        <p:txBody>
          <a:bodyPr anchor="b"/>
          <a:lstStyle>
            <a:lvl1pPr algn="ctr">
              <a:defRPr sz="3600" b="0"/>
            </a:lvl1pPr>
          </a:lstStyle>
          <a:p>
            <a:r>
              <a:rPr lang="en-GB" smtClean="0"/>
              <a:t>Click to edit Master title style</a:t>
            </a:r>
            <a:endParaRPr/>
          </a:p>
        </p:txBody>
      </p:sp>
      <p:sp>
        <p:nvSpPr>
          <p:cNvPr id="4" name="Text Placeholder 3"/>
          <p:cNvSpPr>
            <a:spLocks noGrp="1"/>
          </p:cNvSpPr>
          <p:nvPr>
            <p:ph type="body" sz="half" idx="2"/>
          </p:nvPr>
        </p:nvSpPr>
        <p:spPr>
          <a:xfrm>
            <a:off x="533398" y="1787856"/>
            <a:ext cx="4079545"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2DF66AD8-BC4A-4004-9882-414398D930CA}" type="datetimeFigureOut">
              <a:rPr lang="en-US" smtClean="0"/>
              <a:pPr/>
              <a:t>2/8/2017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pPr/>
              <a:t>‹#›</a:t>
            </a:fld>
            <a:endParaRPr lang="en-US"/>
          </a:p>
        </p:txBody>
      </p:sp>
      <p:sp>
        <p:nvSpPr>
          <p:cNvPr id="8" name="Picture Placeholder 2"/>
          <p:cNvSpPr>
            <a:spLocks noGrp="1"/>
          </p:cNvSpPr>
          <p:nvPr>
            <p:ph type="pic" idx="1"/>
          </p:nvPr>
        </p:nvSpPr>
        <p:spPr>
          <a:xfrm>
            <a:off x="5090617" y="359392"/>
            <a:ext cx="3657600" cy="5318077"/>
          </a:xfr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lvl1pPr marL="0" indent="0" algn="l" defTabSz="914400" rtl="0" eaLnBrk="1" latinLnBrk="0" hangingPunct="1">
              <a:spcBef>
                <a:spcPts val="2000"/>
              </a:spcBef>
              <a:buClr>
                <a:schemeClr val="accent1">
                  <a:lumMod val="60000"/>
                  <a:lumOff val="40000"/>
                </a:schemeClr>
              </a:buClr>
              <a:buSzPct val="110000"/>
              <a:buFont typeface="Wingdings 2" pitchFamily="18" charset="2"/>
              <a:buNone/>
              <a:defRPr sz="3200" kern="1200">
                <a:solidFill>
                  <a:schemeClr val="tx1">
                    <a:lumMod val="65000"/>
                    <a:lumOff val="35000"/>
                  </a:schemeClr>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smtClean="0"/>
              <a:t>Drag picture to placeholder or click icon to add</a:t>
            </a:r>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Vertical Text Placeholder 2"/>
          <p:cNvSpPr>
            <a:spLocks noGrp="1"/>
          </p:cNvSpPr>
          <p:nvPr>
            <p:ph type="body" orient="vert" idx="1"/>
          </p:nvPr>
        </p:nvSpPr>
        <p:spPr/>
        <p:txBody>
          <a:bodyPr vert="eaVert"/>
          <a:lstStyle>
            <a:lvl5pPr>
              <a:defRPr/>
            </a:lvl5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2/8/2017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69792" y="368301"/>
            <a:ext cx="1524000" cy="5575300"/>
          </a:xfrm>
        </p:spPr>
        <p:txBody>
          <a:bodyPr vert="eaVert"/>
          <a:lstStyle/>
          <a:p>
            <a:r>
              <a:rPr lang="en-GB" smtClean="0"/>
              <a:t>Click to edit Master title style</a:t>
            </a:r>
            <a:endParaRPr/>
          </a:p>
        </p:txBody>
      </p:sp>
      <p:sp>
        <p:nvSpPr>
          <p:cNvPr id="3" name="Vertical Text Placeholder 2"/>
          <p:cNvSpPr>
            <a:spLocks noGrp="1"/>
          </p:cNvSpPr>
          <p:nvPr>
            <p:ph type="body" orient="vert" idx="1"/>
          </p:nvPr>
        </p:nvSpPr>
        <p:spPr>
          <a:xfrm>
            <a:off x="549274" y="368301"/>
            <a:ext cx="6689726" cy="5575300"/>
          </a:xfrm>
        </p:spPr>
        <p:txBody>
          <a:bodyPr vert="eaVert"/>
          <a:lstStyle>
            <a:lvl5pPr>
              <a:defRPr/>
            </a:lvl5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2/8/2017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49275" y="107576"/>
            <a:ext cx="8042276" cy="1336956"/>
          </a:xfrm>
          <a:prstGeom prst="rect">
            <a:avLst/>
          </a:prstGeom>
        </p:spPr>
        <p:txBody>
          <a:bodyPr vert="horz" lIns="91440" tIns="45720" rIns="91440" bIns="45720" rtlCol="0" anchor="b" anchorCtr="0">
            <a:noAutofit/>
          </a:bodyPr>
          <a:lstStyle/>
          <a:p>
            <a:r>
              <a:rPr lang="en-GB" smtClean="0"/>
              <a:t>Click to edit Master title style</a:t>
            </a:r>
            <a:endParaRPr/>
          </a:p>
        </p:txBody>
      </p:sp>
      <p:sp>
        <p:nvSpPr>
          <p:cNvPr id="3" name="Text Placeholder 2"/>
          <p:cNvSpPr>
            <a:spLocks noGrp="1"/>
          </p:cNvSpPr>
          <p:nvPr>
            <p:ph type="body" idx="1"/>
          </p:nvPr>
        </p:nvSpPr>
        <p:spPr>
          <a:xfrm>
            <a:off x="549275" y="1600201"/>
            <a:ext cx="8042276" cy="4343400"/>
          </a:xfrm>
          <a:prstGeom prst="rect">
            <a:avLst/>
          </a:prstGeom>
        </p:spPr>
        <p:txBody>
          <a:bodyPr vert="horz" lIns="91440" tIns="45720" rIns="91440" bIns="45720" rtlCol="0">
            <a:normAutofit/>
          </a:body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dirty="0"/>
          </a:p>
        </p:txBody>
      </p:sp>
      <p:sp>
        <p:nvSpPr>
          <p:cNvPr id="4" name="Date Placeholder 3"/>
          <p:cNvSpPr>
            <a:spLocks noGrp="1"/>
          </p:cNvSpPr>
          <p:nvPr>
            <p:ph type="dt" sz="half" idx="2"/>
          </p:nvPr>
        </p:nvSpPr>
        <p:spPr>
          <a:xfrm>
            <a:off x="5629835" y="6275668"/>
            <a:ext cx="2133600" cy="365125"/>
          </a:xfrm>
          <a:prstGeom prst="rect">
            <a:avLst/>
          </a:prstGeom>
        </p:spPr>
        <p:txBody>
          <a:bodyPr vert="horz" lIns="91440" tIns="45720" rIns="91440" bIns="45720" rtlCol="0" anchor="ctr"/>
          <a:lstStyle>
            <a:lvl1pPr algn="r">
              <a:defRPr sz="1200">
                <a:solidFill>
                  <a:schemeClr val="bg1"/>
                </a:solidFill>
              </a:defRPr>
            </a:lvl1pPr>
          </a:lstStyle>
          <a:p>
            <a:fld id="{2DF66AD8-BC4A-4004-9882-414398D930CA}" type="datetimeFigureOut">
              <a:rPr lang="en-US" smtClean="0"/>
              <a:pPr/>
              <a:t>2/8/2017</a:t>
            </a:fld>
            <a:endParaRPr lang="en-US" dirty="0"/>
          </a:p>
        </p:txBody>
      </p:sp>
      <p:sp>
        <p:nvSpPr>
          <p:cNvPr id="5" name="Footer Placeholder 4"/>
          <p:cNvSpPr>
            <a:spLocks noGrp="1"/>
          </p:cNvSpPr>
          <p:nvPr>
            <p:ph type="ftr" sz="quarter" idx="3"/>
          </p:nvPr>
        </p:nvSpPr>
        <p:spPr>
          <a:xfrm>
            <a:off x="264458" y="6275668"/>
            <a:ext cx="4840941" cy="365125"/>
          </a:xfrm>
          <a:prstGeom prst="rect">
            <a:avLst/>
          </a:prstGeom>
        </p:spPr>
        <p:txBody>
          <a:bodyPr vert="horz" lIns="91440" tIns="45720" rIns="91440" bIns="45720" rtlCol="0" anchor="ctr"/>
          <a:lstStyle>
            <a:lvl1pPr algn="l">
              <a:defRPr sz="1200">
                <a:solidFill>
                  <a:schemeClr val="bg1"/>
                </a:solidFill>
              </a:defRPr>
            </a:lvl1pPr>
          </a:lstStyle>
          <a:p>
            <a:endParaRPr lang="en-US"/>
          </a:p>
        </p:txBody>
      </p:sp>
      <p:sp>
        <p:nvSpPr>
          <p:cNvPr id="6" name="Slide Number Placeholder 5"/>
          <p:cNvSpPr>
            <a:spLocks noGrp="1"/>
          </p:cNvSpPr>
          <p:nvPr>
            <p:ph type="sldNum" sz="quarter" idx="4"/>
          </p:nvPr>
        </p:nvSpPr>
        <p:spPr>
          <a:xfrm>
            <a:off x="7897906" y="6275668"/>
            <a:ext cx="990600" cy="365125"/>
          </a:xfrm>
          <a:prstGeom prst="rect">
            <a:avLst/>
          </a:prstGeom>
        </p:spPr>
        <p:txBody>
          <a:bodyPr vert="horz" lIns="91440" tIns="45720" rIns="91440" bIns="45720" rtlCol="0" anchor="ctr"/>
          <a:lstStyle>
            <a:lvl1pPr algn="r">
              <a:defRPr sz="3600">
                <a:solidFill>
                  <a:schemeClr val="bg1"/>
                </a:solidFill>
              </a:defRPr>
            </a:lvl1pPr>
          </a:lstStyle>
          <a:p>
            <a:fld id="{B9D2C864-9362-43C7-A136-D9C41D93A96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 id="2147483693" r:id="rId12"/>
  </p:sldLayoutIdLst>
  <p:txStyles>
    <p:titleStyle>
      <a:lvl1pPr algn="ctr" defTabSz="914400" rtl="0" eaLnBrk="1" latinLnBrk="0" hangingPunct="1">
        <a:spcBef>
          <a:spcPct val="0"/>
        </a:spcBef>
        <a:buNone/>
        <a:defRPr sz="4600" kern="1200">
          <a:solidFill>
            <a:schemeClr val="accent1"/>
          </a:solidFill>
          <a:latin typeface="+mj-lt"/>
          <a:ea typeface="+mj-ea"/>
          <a:cs typeface="+mj-cs"/>
        </a:defRPr>
      </a:lvl1pPr>
    </p:titleStyle>
    <p:bodyStyle>
      <a:lvl1pPr marL="349250" indent="-349250" algn="l" defTabSz="914400" rtl="0" eaLnBrk="1" latinLnBrk="0" hangingPunct="1">
        <a:spcBef>
          <a:spcPts val="2000"/>
        </a:spcBef>
        <a:buClr>
          <a:schemeClr val="accent1">
            <a:lumMod val="60000"/>
            <a:lumOff val="40000"/>
          </a:schemeClr>
        </a:buClr>
        <a:buSzPct val="110000"/>
        <a:buFont typeface="Wingdings 2" pitchFamily="18" charset="2"/>
        <a:buChar char=""/>
        <a:defRPr sz="24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75000"/>
          </a:schemeClr>
        </a:buClr>
        <a:buSzPct val="110000"/>
        <a:buFont typeface="Wingdings 2" pitchFamily="18" charset="2"/>
        <a:buChar char=""/>
        <a:defRPr sz="2200" kern="1200">
          <a:solidFill>
            <a:schemeClr val="tx1">
              <a:lumMod val="65000"/>
              <a:lumOff val="35000"/>
            </a:schemeClr>
          </a:solidFill>
          <a:latin typeface="+mn-lt"/>
          <a:ea typeface="+mn-ea"/>
          <a:cs typeface="+mn-cs"/>
        </a:defRPr>
      </a:lvl2pPr>
      <a:lvl3pPr marL="96837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2000" kern="1200">
          <a:solidFill>
            <a:schemeClr val="tx1">
              <a:lumMod val="65000"/>
              <a:lumOff val="35000"/>
            </a:schemeClr>
          </a:solidFill>
          <a:latin typeface="+mn-lt"/>
          <a:ea typeface="+mn-ea"/>
          <a:cs typeface="+mn-cs"/>
        </a:defRPr>
      </a:lvl3pPr>
      <a:lvl4pPr marL="1263650" indent="-295275" algn="l" defTabSz="914400" rtl="0" eaLnBrk="1" latinLnBrk="0" hangingPunct="1">
        <a:spcBef>
          <a:spcPts val="600"/>
        </a:spcBef>
        <a:buClr>
          <a:schemeClr val="accent1">
            <a:lumMod val="75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4pPr>
      <a:lvl5pPr marL="154622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95350" y="2242227"/>
            <a:ext cx="7810499" cy="1037999"/>
          </a:xfrm>
        </p:spPr>
        <p:txBody>
          <a:bodyPr/>
          <a:lstStyle/>
          <a:p>
            <a:r>
              <a:rPr lang="en-US" dirty="0" smtClean="0">
                <a:solidFill>
                  <a:srgbClr val="0F3661"/>
                </a:solidFill>
                <a:latin typeface="Times New Roman"/>
                <a:cs typeface="Times New Roman"/>
              </a:rPr>
              <a:t>Modeling and System Concepts</a:t>
            </a:r>
            <a:endParaRPr lang="en-US" dirty="0">
              <a:solidFill>
                <a:srgbClr val="0F3661"/>
              </a:solidFill>
              <a:latin typeface="Times New Roman"/>
              <a:cs typeface="Times New Roman"/>
            </a:endParaRPr>
          </a:p>
        </p:txBody>
      </p:sp>
      <p:sp>
        <p:nvSpPr>
          <p:cNvPr id="3" name="Title 1"/>
          <p:cNvSpPr txBox="1">
            <a:spLocks/>
          </p:cNvSpPr>
          <p:nvPr/>
        </p:nvSpPr>
        <p:spPr>
          <a:xfrm>
            <a:off x="1153297" y="571499"/>
            <a:ext cx="7430529" cy="1323203"/>
          </a:xfrm>
          <a:prstGeom prst="rect">
            <a:avLst/>
          </a:prstGeom>
        </p:spPr>
        <p:txBody>
          <a:bodyPr/>
          <a:lstStyle>
            <a:lvl1pPr algn="ctr" rtl="0" eaLnBrk="0" fontAlgn="base" hangingPunct="0">
              <a:spcBef>
                <a:spcPct val="0"/>
              </a:spcBef>
              <a:spcAft>
                <a:spcPct val="0"/>
              </a:spcAft>
              <a:defRPr sz="3600">
                <a:solidFill>
                  <a:schemeClr val="hlink"/>
                </a:solidFill>
                <a:latin typeface="+mj-lt"/>
                <a:ea typeface="+mj-ea"/>
                <a:cs typeface="+mj-cs"/>
              </a:defRPr>
            </a:lvl1pPr>
            <a:lvl2pPr algn="ctr" rtl="0" eaLnBrk="0" fontAlgn="base" hangingPunct="0">
              <a:spcBef>
                <a:spcPct val="0"/>
              </a:spcBef>
              <a:spcAft>
                <a:spcPct val="0"/>
              </a:spcAft>
              <a:defRPr sz="3600">
                <a:solidFill>
                  <a:schemeClr val="hlink"/>
                </a:solidFill>
                <a:latin typeface="Comic Sans MS" pitchFamily="66" charset="0"/>
              </a:defRPr>
            </a:lvl2pPr>
            <a:lvl3pPr algn="ctr" rtl="0" eaLnBrk="0" fontAlgn="base" hangingPunct="0">
              <a:spcBef>
                <a:spcPct val="0"/>
              </a:spcBef>
              <a:spcAft>
                <a:spcPct val="0"/>
              </a:spcAft>
              <a:defRPr sz="3600">
                <a:solidFill>
                  <a:schemeClr val="hlink"/>
                </a:solidFill>
                <a:latin typeface="Comic Sans MS" pitchFamily="66" charset="0"/>
              </a:defRPr>
            </a:lvl3pPr>
            <a:lvl4pPr algn="ctr" rtl="0" eaLnBrk="0" fontAlgn="base" hangingPunct="0">
              <a:spcBef>
                <a:spcPct val="0"/>
              </a:spcBef>
              <a:spcAft>
                <a:spcPct val="0"/>
              </a:spcAft>
              <a:defRPr sz="3600">
                <a:solidFill>
                  <a:schemeClr val="hlink"/>
                </a:solidFill>
                <a:latin typeface="Comic Sans MS" pitchFamily="66" charset="0"/>
              </a:defRPr>
            </a:lvl4pPr>
            <a:lvl5pPr algn="ctr" rtl="0" eaLnBrk="0" fontAlgn="base" hangingPunct="0">
              <a:spcBef>
                <a:spcPct val="0"/>
              </a:spcBef>
              <a:spcAft>
                <a:spcPct val="0"/>
              </a:spcAft>
              <a:defRPr sz="3600">
                <a:solidFill>
                  <a:schemeClr val="hlink"/>
                </a:solidFill>
                <a:latin typeface="Comic Sans MS" pitchFamily="66" charset="0"/>
              </a:defRPr>
            </a:lvl5pPr>
            <a:lvl6pPr marL="457200" algn="ctr" rtl="0" fontAlgn="base">
              <a:spcBef>
                <a:spcPct val="0"/>
              </a:spcBef>
              <a:spcAft>
                <a:spcPct val="0"/>
              </a:spcAft>
              <a:defRPr sz="3600">
                <a:solidFill>
                  <a:schemeClr val="hlink"/>
                </a:solidFill>
                <a:latin typeface="Comic Sans MS" pitchFamily="66" charset="0"/>
              </a:defRPr>
            </a:lvl6pPr>
            <a:lvl7pPr marL="914400" algn="ctr" rtl="0" fontAlgn="base">
              <a:spcBef>
                <a:spcPct val="0"/>
              </a:spcBef>
              <a:spcAft>
                <a:spcPct val="0"/>
              </a:spcAft>
              <a:defRPr sz="3600">
                <a:solidFill>
                  <a:schemeClr val="hlink"/>
                </a:solidFill>
                <a:latin typeface="Comic Sans MS" pitchFamily="66" charset="0"/>
              </a:defRPr>
            </a:lvl7pPr>
            <a:lvl8pPr marL="1371600" algn="ctr" rtl="0" fontAlgn="base">
              <a:spcBef>
                <a:spcPct val="0"/>
              </a:spcBef>
              <a:spcAft>
                <a:spcPct val="0"/>
              </a:spcAft>
              <a:defRPr sz="3600">
                <a:solidFill>
                  <a:schemeClr val="hlink"/>
                </a:solidFill>
                <a:latin typeface="Comic Sans MS" pitchFamily="66" charset="0"/>
              </a:defRPr>
            </a:lvl8pPr>
            <a:lvl9pPr marL="1828800" algn="ctr" rtl="0" fontAlgn="base">
              <a:spcBef>
                <a:spcPct val="0"/>
              </a:spcBef>
              <a:spcAft>
                <a:spcPct val="0"/>
              </a:spcAft>
              <a:defRPr sz="3600">
                <a:solidFill>
                  <a:schemeClr val="hlink"/>
                </a:solidFill>
                <a:latin typeface="Comic Sans MS" pitchFamily="66" charset="0"/>
              </a:defRPr>
            </a:lvl9pPr>
          </a:lstStyle>
          <a:p>
            <a:pPr>
              <a:defRPr/>
            </a:pPr>
            <a:r>
              <a:rPr lang="en-US" kern="0" dirty="0">
                <a:solidFill>
                  <a:srgbClr val="0F3661"/>
                </a:solidFill>
                <a:latin typeface="Times New Roman"/>
                <a:cs typeface="Times New Roman"/>
              </a:rPr>
              <a:t>Emerging Network Technologies</a:t>
            </a:r>
            <a:endParaRPr lang="en-US" kern="0" dirty="0">
              <a:solidFill>
                <a:srgbClr val="0F3661"/>
              </a:solidFill>
              <a:latin typeface="Times New Roman"/>
              <a:cs typeface="Times New Roman"/>
            </a:endParaRPr>
          </a:p>
        </p:txBody>
      </p:sp>
      <p:sp>
        <p:nvSpPr>
          <p:cNvPr id="4" name="TextBox 6"/>
          <p:cNvSpPr txBox="1">
            <a:spLocks noChangeArrowheads="1"/>
          </p:cNvSpPr>
          <p:nvPr/>
        </p:nvSpPr>
        <p:spPr bwMode="auto">
          <a:xfrm>
            <a:off x="2753497" y="4740553"/>
            <a:ext cx="38862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400">
                <a:solidFill>
                  <a:schemeClr val="tx1"/>
                </a:solidFill>
                <a:latin typeface="Comic Sans MS" pitchFamily="66" charset="0"/>
              </a:defRPr>
            </a:lvl1pPr>
            <a:lvl2pPr marL="742950" indent="-285750" eaLnBrk="0" hangingPunct="0">
              <a:spcBef>
                <a:spcPct val="20000"/>
              </a:spcBef>
              <a:buChar char="–"/>
              <a:defRPr sz="2000">
                <a:solidFill>
                  <a:schemeClr val="tx1"/>
                </a:solidFill>
                <a:latin typeface="Comic Sans MS" pitchFamily="66" charset="0"/>
              </a:defRPr>
            </a:lvl2pPr>
            <a:lvl3pPr marL="1143000" indent="-228600" eaLnBrk="0" hangingPunct="0">
              <a:spcBef>
                <a:spcPct val="20000"/>
              </a:spcBef>
              <a:buChar char="•"/>
              <a:defRPr sz="2400">
                <a:solidFill>
                  <a:schemeClr val="tx1"/>
                </a:solidFill>
                <a:latin typeface="Comic Sans MS" pitchFamily="66" charset="0"/>
              </a:defRPr>
            </a:lvl3pPr>
            <a:lvl4pPr marL="1600200" indent="-228600" eaLnBrk="0" hangingPunct="0">
              <a:spcBef>
                <a:spcPct val="20000"/>
              </a:spcBef>
              <a:buChar char="–"/>
              <a:defRPr sz="2000">
                <a:solidFill>
                  <a:schemeClr val="tx1"/>
                </a:solidFill>
                <a:latin typeface="Comic Sans MS" pitchFamily="66" charset="0"/>
              </a:defRPr>
            </a:lvl4pPr>
            <a:lvl5pPr marL="2057400" indent="-228600" eaLnBrk="0" hangingPunct="0">
              <a:spcBef>
                <a:spcPct val="20000"/>
              </a:spcBef>
              <a:buChar char="»"/>
              <a:defRPr sz="2000">
                <a:solidFill>
                  <a:schemeClr val="tx1"/>
                </a:solidFill>
                <a:latin typeface="Comic Sans MS" pitchFamily="66" charset="0"/>
              </a:defRPr>
            </a:lvl5pPr>
            <a:lvl6pPr marL="2514600" indent="-228600" eaLnBrk="0" fontAlgn="base" hangingPunct="0">
              <a:spcBef>
                <a:spcPct val="20000"/>
              </a:spcBef>
              <a:spcAft>
                <a:spcPct val="0"/>
              </a:spcAft>
              <a:buChar char="»"/>
              <a:defRPr sz="2000">
                <a:solidFill>
                  <a:schemeClr val="tx1"/>
                </a:solidFill>
                <a:latin typeface="Comic Sans MS" pitchFamily="66" charset="0"/>
              </a:defRPr>
            </a:lvl6pPr>
            <a:lvl7pPr marL="2971800" indent="-228600" eaLnBrk="0" fontAlgn="base" hangingPunct="0">
              <a:spcBef>
                <a:spcPct val="20000"/>
              </a:spcBef>
              <a:spcAft>
                <a:spcPct val="0"/>
              </a:spcAft>
              <a:buChar char="»"/>
              <a:defRPr sz="2000">
                <a:solidFill>
                  <a:schemeClr val="tx1"/>
                </a:solidFill>
                <a:latin typeface="Comic Sans MS" pitchFamily="66" charset="0"/>
              </a:defRPr>
            </a:lvl7pPr>
            <a:lvl8pPr marL="3429000" indent="-228600" eaLnBrk="0" fontAlgn="base" hangingPunct="0">
              <a:spcBef>
                <a:spcPct val="20000"/>
              </a:spcBef>
              <a:spcAft>
                <a:spcPct val="0"/>
              </a:spcAft>
              <a:buChar char="»"/>
              <a:defRPr sz="2000">
                <a:solidFill>
                  <a:schemeClr val="tx1"/>
                </a:solidFill>
                <a:latin typeface="Comic Sans MS" pitchFamily="66" charset="0"/>
              </a:defRPr>
            </a:lvl8pPr>
            <a:lvl9pPr marL="3886200" indent="-228600" eaLnBrk="0" fontAlgn="base" hangingPunct="0">
              <a:spcBef>
                <a:spcPct val="20000"/>
              </a:spcBef>
              <a:spcAft>
                <a:spcPct val="0"/>
              </a:spcAft>
              <a:buChar char="»"/>
              <a:defRPr sz="2000">
                <a:solidFill>
                  <a:schemeClr val="tx1"/>
                </a:solidFill>
                <a:latin typeface="Comic Sans MS" pitchFamily="66" charset="0"/>
              </a:defRPr>
            </a:lvl9pPr>
          </a:lstStyle>
          <a:p>
            <a:pPr algn="ctr" eaLnBrk="1" hangingPunct="1">
              <a:spcBef>
                <a:spcPct val="0"/>
              </a:spcBef>
              <a:buFontTx/>
              <a:buNone/>
            </a:pPr>
            <a:r>
              <a:rPr lang="en-GB" altLang="en-US" b="1" dirty="0" err="1">
                <a:latin typeface="Arial" pitchFamily="34" charset="0"/>
              </a:rPr>
              <a:t>Dr.</a:t>
            </a:r>
            <a:r>
              <a:rPr lang="en-GB" altLang="en-US" b="1" dirty="0">
                <a:latin typeface="Arial" pitchFamily="34" charset="0"/>
              </a:rPr>
              <a:t> Carlene Campbell</a:t>
            </a:r>
          </a:p>
        </p:txBody>
      </p:sp>
    </p:spTree>
    <p:extLst>
      <p:ext uri="{BB962C8B-B14F-4D97-AF65-F5344CB8AC3E}">
        <p14:creationId xmlns:p14="http://schemas.microsoft.com/office/powerpoint/2010/main" val="66044921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7925" y="315749"/>
            <a:ext cx="7064975" cy="712952"/>
          </a:xfrm>
        </p:spPr>
        <p:txBody>
          <a:bodyPr/>
          <a:lstStyle/>
          <a:p>
            <a:r>
              <a:rPr lang="en-GB" altLang="en-US" sz="3200" dirty="0" err="1"/>
              <a:t>Modeling</a:t>
            </a:r>
            <a:r>
              <a:rPr lang="en-GB" altLang="en-US" sz="3200" dirty="0"/>
              <a:t> and System Terminology</a:t>
            </a:r>
            <a:endParaRPr lang="en-US" sz="3200" dirty="0">
              <a:latin typeface="Times New Roman"/>
              <a:cs typeface="Times New Roman"/>
            </a:endParaRPr>
          </a:p>
        </p:txBody>
      </p:sp>
      <p:sp>
        <p:nvSpPr>
          <p:cNvPr id="12" name="Content Placeholder 2"/>
          <p:cNvSpPr>
            <a:spLocks noGrp="1"/>
          </p:cNvSpPr>
          <p:nvPr>
            <p:ph idx="1"/>
          </p:nvPr>
        </p:nvSpPr>
        <p:spPr>
          <a:xfrm>
            <a:off x="889685" y="1600201"/>
            <a:ext cx="3663265" cy="3845010"/>
          </a:xfrm>
        </p:spPr>
        <p:txBody>
          <a:bodyPr>
            <a:normAutofit/>
          </a:bodyPr>
          <a:lstStyle/>
          <a:p>
            <a:r>
              <a:rPr lang="en-GB" altLang="en-US" sz="2800" dirty="0"/>
              <a:t>State Variables</a:t>
            </a:r>
          </a:p>
          <a:p>
            <a:r>
              <a:rPr lang="en-GB" altLang="en-US" sz="2800" dirty="0"/>
              <a:t>Event</a:t>
            </a:r>
          </a:p>
          <a:p>
            <a:r>
              <a:rPr lang="en-GB" altLang="en-US" sz="2800" dirty="0" err="1"/>
              <a:t>Entitiy</a:t>
            </a:r>
            <a:endParaRPr lang="en-GB" altLang="en-US" sz="2800" dirty="0"/>
          </a:p>
          <a:p>
            <a:r>
              <a:rPr lang="en-GB" altLang="en-US" sz="2800" dirty="0"/>
              <a:t>Queue</a:t>
            </a:r>
          </a:p>
          <a:p>
            <a:r>
              <a:rPr lang="en-GB" altLang="en-US" sz="2800" dirty="0"/>
              <a:t>Creating</a:t>
            </a:r>
          </a:p>
          <a:p>
            <a:endParaRPr lang="en-US" dirty="0"/>
          </a:p>
        </p:txBody>
      </p:sp>
      <p:sp>
        <p:nvSpPr>
          <p:cNvPr id="13" name="Content Placeholder 2"/>
          <p:cNvSpPr txBox="1">
            <a:spLocks/>
          </p:cNvSpPr>
          <p:nvPr/>
        </p:nvSpPr>
        <p:spPr>
          <a:xfrm>
            <a:off x="4953685" y="1600201"/>
            <a:ext cx="3663265" cy="3845010"/>
          </a:xfrm>
          <a:prstGeom prst="rect">
            <a:avLst/>
          </a:prstGeom>
        </p:spPr>
        <p:txBody>
          <a:bodyPr vert="horz" lIns="91440" tIns="45720" rIns="91440" bIns="45720" rtlCol="0">
            <a:normAutofit/>
          </a:bodyPr>
          <a:lstStyle>
            <a:lvl1pPr marL="349250" indent="-349250" algn="l" defTabSz="914400" rtl="0" eaLnBrk="1" latinLnBrk="0" hangingPunct="1">
              <a:spcBef>
                <a:spcPts val="2000"/>
              </a:spcBef>
              <a:buClr>
                <a:schemeClr val="accent1">
                  <a:lumMod val="60000"/>
                  <a:lumOff val="40000"/>
                </a:schemeClr>
              </a:buClr>
              <a:buSzPct val="110000"/>
              <a:buFont typeface="Wingdings 2" pitchFamily="18" charset="2"/>
              <a:buChar char=""/>
              <a:defRPr sz="24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75000"/>
                </a:schemeClr>
              </a:buClr>
              <a:buSzPct val="110000"/>
              <a:buFont typeface="Wingdings 2" pitchFamily="18" charset="2"/>
              <a:buChar char=""/>
              <a:defRPr sz="2200" kern="1200">
                <a:solidFill>
                  <a:schemeClr val="tx1">
                    <a:lumMod val="65000"/>
                    <a:lumOff val="35000"/>
                  </a:schemeClr>
                </a:solidFill>
                <a:latin typeface="+mn-lt"/>
                <a:ea typeface="+mn-ea"/>
                <a:cs typeface="+mn-cs"/>
              </a:defRPr>
            </a:lvl2pPr>
            <a:lvl3pPr marL="96837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2000" kern="1200">
                <a:solidFill>
                  <a:schemeClr val="tx1">
                    <a:lumMod val="65000"/>
                    <a:lumOff val="35000"/>
                  </a:schemeClr>
                </a:solidFill>
                <a:latin typeface="+mn-lt"/>
                <a:ea typeface="+mn-ea"/>
                <a:cs typeface="+mn-cs"/>
              </a:defRPr>
            </a:lvl3pPr>
            <a:lvl4pPr marL="1263650" indent="-295275" algn="l" defTabSz="914400" rtl="0" eaLnBrk="1" latinLnBrk="0" hangingPunct="1">
              <a:spcBef>
                <a:spcPts val="600"/>
              </a:spcBef>
              <a:buClr>
                <a:schemeClr val="accent1">
                  <a:lumMod val="75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4pPr>
            <a:lvl5pPr marL="154622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a:lstStyle>
          <a:p>
            <a:r>
              <a:rPr lang="en-GB" altLang="en-US" sz="2800" dirty="0" smtClean="0"/>
              <a:t>Scheduling</a:t>
            </a:r>
          </a:p>
          <a:p>
            <a:r>
              <a:rPr lang="en-GB" altLang="en-US" sz="2800" dirty="0" smtClean="0"/>
              <a:t>Random variable</a:t>
            </a:r>
          </a:p>
          <a:p>
            <a:r>
              <a:rPr lang="en-GB" altLang="en-US" sz="2800" dirty="0" smtClean="0"/>
              <a:t>Random variate</a:t>
            </a:r>
          </a:p>
          <a:p>
            <a:r>
              <a:rPr lang="en-GB" altLang="en-US" sz="2800" dirty="0" smtClean="0"/>
              <a:t>Distribution</a:t>
            </a:r>
          </a:p>
          <a:p>
            <a:endParaRPr lang="en-US" dirty="0"/>
          </a:p>
        </p:txBody>
      </p:sp>
    </p:spTree>
    <p:extLst>
      <p:ext uri="{BB962C8B-B14F-4D97-AF65-F5344CB8AC3E}">
        <p14:creationId xmlns:p14="http://schemas.microsoft.com/office/powerpoint/2010/main" val="31069204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3">
                                            <p:txEl>
                                              <p:pRg st="0" end="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3">
                                            <p:txEl>
                                              <p:pRg st="1" end="1"/>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3">
                                            <p:txEl>
                                              <p:pRg st="2" end="2"/>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1044" y="227458"/>
            <a:ext cx="8192436" cy="799473"/>
          </a:xfrm>
        </p:spPr>
        <p:txBody>
          <a:bodyPr/>
          <a:lstStyle/>
          <a:p>
            <a:r>
              <a:rPr lang="en-GB" altLang="en-US" sz="3200" dirty="0" err="1"/>
              <a:t>Modeling</a:t>
            </a:r>
            <a:r>
              <a:rPr lang="en-GB" altLang="en-US" sz="3200" dirty="0"/>
              <a:t> and System Terminology</a:t>
            </a:r>
            <a:endParaRPr lang="en-US" sz="3200" dirty="0">
              <a:latin typeface="Times New Roman"/>
              <a:cs typeface="Times New Roman"/>
            </a:endParaRPr>
          </a:p>
        </p:txBody>
      </p:sp>
      <p:sp>
        <p:nvSpPr>
          <p:cNvPr id="5" name="Content Placeholder 2"/>
          <p:cNvSpPr>
            <a:spLocks noGrp="1"/>
          </p:cNvSpPr>
          <p:nvPr>
            <p:ph idx="1"/>
          </p:nvPr>
        </p:nvSpPr>
        <p:spPr>
          <a:xfrm>
            <a:off x="889685" y="1257300"/>
            <a:ext cx="7701865" cy="4187911"/>
          </a:xfrm>
        </p:spPr>
        <p:txBody>
          <a:bodyPr>
            <a:normAutofit fontScale="92500" lnSpcReduction="10000"/>
          </a:bodyPr>
          <a:lstStyle/>
          <a:p>
            <a:pPr algn="just">
              <a:defRPr/>
            </a:pPr>
            <a:r>
              <a:rPr lang="en-GB" sz="2800" b="1" dirty="0">
                <a:latin typeface="Times New Roman" panose="02020603050405020304" pitchFamily="18" charset="0"/>
                <a:cs typeface="Times New Roman" panose="02020603050405020304" pitchFamily="18" charset="0"/>
              </a:rPr>
              <a:t>State variables</a:t>
            </a:r>
            <a:r>
              <a:rPr lang="en-GB" sz="2800" dirty="0">
                <a:latin typeface="Times New Roman" panose="02020603050405020304" pitchFamily="18" charset="0"/>
                <a:cs typeface="Times New Roman" panose="02020603050405020304" pitchFamily="18" charset="0"/>
              </a:rPr>
              <a:t>: The variables whose values describe the state of the system. They characterize an attribute in the system such as level of stock in an inventory or number of jobs waiting for processing. In the case where the simulation is interrupted, it can be completed by assigning to the state variables the values they held before interruption of the simulation.</a:t>
            </a:r>
          </a:p>
          <a:p>
            <a:pPr algn="just">
              <a:defRPr/>
            </a:pPr>
            <a:r>
              <a:rPr lang="en-GB" sz="2800" b="1" dirty="0">
                <a:latin typeface="Times New Roman" panose="02020603050405020304" pitchFamily="18" charset="0"/>
                <a:cs typeface="Times New Roman" panose="02020603050405020304" pitchFamily="18" charset="0"/>
              </a:rPr>
              <a:t>Event</a:t>
            </a:r>
            <a:r>
              <a:rPr lang="en-GB" sz="2800" dirty="0">
                <a:latin typeface="Times New Roman" panose="02020603050405020304" pitchFamily="18" charset="0"/>
                <a:cs typeface="Times New Roman" panose="02020603050405020304" pitchFamily="18" charset="0"/>
              </a:rPr>
              <a:t>: An occurrence at a point in time, which may change the state of the system, e.g., the arrival of a customer or start of work on a job.</a:t>
            </a:r>
          </a:p>
          <a:p>
            <a:endParaRPr lang="en-US" dirty="0"/>
          </a:p>
        </p:txBody>
      </p:sp>
    </p:spTree>
    <p:extLst>
      <p:ext uri="{BB962C8B-B14F-4D97-AF65-F5344CB8AC3E}">
        <p14:creationId xmlns:p14="http://schemas.microsoft.com/office/powerpoint/2010/main" val="2542133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1260" y="107577"/>
            <a:ext cx="8134139" cy="635374"/>
          </a:xfrm>
        </p:spPr>
        <p:txBody>
          <a:bodyPr/>
          <a:lstStyle/>
          <a:p>
            <a:r>
              <a:rPr lang="en-GB" altLang="en-US" sz="3200" dirty="0" err="1"/>
              <a:t>Modeling</a:t>
            </a:r>
            <a:r>
              <a:rPr lang="en-GB" altLang="en-US" sz="3200" dirty="0"/>
              <a:t> and System Terminology</a:t>
            </a:r>
            <a:endParaRPr lang="en-US" sz="3200" dirty="0">
              <a:latin typeface="Times New Roman"/>
              <a:cs typeface="Times New Roman"/>
            </a:endParaRPr>
          </a:p>
        </p:txBody>
      </p:sp>
      <p:sp>
        <p:nvSpPr>
          <p:cNvPr id="5" name="Content Placeholder 2"/>
          <p:cNvSpPr>
            <a:spLocks noGrp="1"/>
          </p:cNvSpPr>
          <p:nvPr>
            <p:ph idx="1"/>
          </p:nvPr>
        </p:nvSpPr>
        <p:spPr>
          <a:xfrm>
            <a:off x="889685" y="925114"/>
            <a:ext cx="7701865" cy="4504135"/>
          </a:xfrm>
        </p:spPr>
        <p:txBody>
          <a:bodyPr>
            <a:normAutofit fontScale="92500" lnSpcReduction="20000"/>
          </a:bodyPr>
          <a:lstStyle/>
          <a:p>
            <a:pPr algn="just">
              <a:defRPr/>
            </a:pPr>
            <a:r>
              <a:rPr lang="en-GB" sz="2800" b="1" dirty="0"/>
              <a:t>Entity</a:t>
            </a:r>
            <a:r>
              <a:rPr lang="en-GB" sz="2800" dirty="0"/>
              <a:t>: An object that passes through the system, such as cars at an intersection or orders in a factory. Often events (e.g., arrival) are associated with interactions between one or more entities (e.g., customer and store), with each entity having its own state variables (e.g., customer’s cash and store’s inventory</a:t>
            </a:r>
            <a:r>
              <a:rPr lang="en-GB" sz="2800" dirty="0" smtClean="0"/>
              <a:t>).</a:t>
            </a:r>
          </a:p>
          <a:p>
            <a:pPr algn="just">
              <a:defRPr/>
            </a:pPr>
            <a:r>
              <a:rPr lang="en-GB" sz="2800" b="1" dirty="0"/>
              <a:t>Queue</a:t>
            </a:r>
            <a:r>
              <a:rPr lang="en-GB" sz="2800" dirty="0"/>
              <a:t>: A queue is a linearly ordered list, e.g., a physical queue of people, a task list, a buffer of finished goods waiting for transportation. In short, a place where entities are waiting for something to happen for some coherent reason.</a:t>
            </a:r>
          </a:p>
          <a:p>
            <a:pPr algn="just">
              <a:defRPr/>
            </a:pPr>
            <a:endParaRPr lang="en-GB" sz="2800" dirty="0"/>
          </a:p>
        </p:txBody>
      </p:sp>
    </p:spTree>
    <p:extLst>
      <p:ext uri="{BB962C8B-B14F-4D97-AF65-F5344CB8AC3E}">
        <p14:creationId xmlns:p14="http://schemas.microsoft.com/office/powerpoint/2010/main" val="608738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0960" y="1"/>
            <a:ext cx="7058240" cy="590550"/>
          </a:xfrm>
        </p:spPr>
        <p:txBody>
          <a:bodyPr/>
          <a:lstStyle/>
          <a:p>
            <a:r>
              <a:rPr lang="en-GB" altLang="en-US" sz="3200" dirty="0" err="1"/>
              <a:t>Modeling</a:t>
            </a:r>
            <a:r>
              <a:rPr lang="en-GB" altLang="en-US" sz="3200" dirty="0"/>
              <a:t> and System Terminology</a:t>
            </a:r>
            <a:endParaRPr lang="en-US" sz="3200" dirty="0">
              <a:latin typeface="Times New Roman"/>
              <a:cs typeface="Times New Roman"/>
            </a:endParaRPr>
          </a:p>
        </p:txBody>
      </p:sp>
      <p:sp>
        <p:nvSpPr>
          <p:cNvPr id="5" name="Content Placeholder 2"/>
          <p:cNvSpPr>
            <a:spLocks noGrp="1"/>
          </p:cNvSpPr>
          <p:nvPr>
            <p:ph idx="1"/>
          </p:nvPr>
        </p:nvSpPr>
        <p:spPr>
          <a:xfrm>
            <a:off x="685801" y="635000"/>
            <a:ext cx="8153400" cy="5010150"/>
          </a:xfrm>
        </p:spPr>
        <p:txBody>
          <a:bodyPr>
            <a:normAutofit fontScale="85000" lnSpcReduction="20000"/>
          </a:bodyPr>
          <a:lstStyle/>
          <a:p>
            <a:pPr algn="just">
              <a:defRPr/>
            </a:pPr>
            <a:r>
              <a:rPr lang="en-GB" sz="2800" b="1" dirty="0"/>
              <a:t>Creating:</a:t>
            </a:r>
            <a:r>
              <a:rPr lang="en-GB" sz="2800" dirty="0"/>
              <a:t> Causing the arrival of a new entity to the system at some point in time. Its dual process will be referred to as killing (the departure of a state).</a:t>
            </a:r>
          </a:p>
          <a:p>
            <a:pPr algn="just">
              <a:defRPr/>
            </a:pPr>
            <a:r>
              <a:rPr lang="en-GB" sz="2800" b="1" dirty="0"/>
              <a:t>Scheduling:</a:t>
            </a:r>
            <a:r>
              <a:rPr lang="en-GB" sz="2800" dirty="0"/>
              <a:t> The act of assigning a new future event to an existing entity.</a:t>
            </a:r>
          </a:p>
          <a:p>
            <a:pPr algn="just">
              <a:defRPr/>
            </a:pPr>
            <a:r>
              <a:rPr lang="en-GB" sz="2800" b="1" dirty="0"/>
              <a:t>Random variable</a:t>
            </a:r>
            <a:r>
              <a:rPr lang="en-GB" sz="2800" dirty="0"/>
              <a:t>: A random variable is a quantity that is uncertain, such as the arrival time between two incoming flights or the number of defective parts in a shipment.</a:t>
            </a:r>
          </a:p>
          <a:p>
            <a:pPr algn="just">
              <a:defRPr/>
            </a:pPr>
            <a:r>
              <a:rPr lang="en-GB" sz="2800" b="1" dirty="0"/>
              <a:t>Random variate</a:t>
            </a:r>
            <a:r>
              <a:rPr lang="en-GB" sz="2800" dirty="0"/>
              <a:t>: A random variate is an artificially generated random variable.</a:t>
            </a:r>
          </a:p>
          <a:p>
            <a:pPr algn="just">
              <a:defRPr/>
            </a:pPr>
            <a:r>
              <a:rPr lang="en-GB" sz="2800" b="1" dirty="0"/>
              <a:t>Distribution:</a:t>
            </a:r>
            <a:r>
              <a:rPr lang="en-GB" sz="2800" dirty="0"/>
              <a:t> A distribution is the mathematical law that governs the probabilistic features of a random variable.</a:t>
            </a:r>
          </a:p>
        </p:txBody>
      </p:sp>
    </p:spTree>
    <p:extLst>
      <p:ext uri="{BB962C8B-B14F-4D97-AF65-F5344CB8AC3E}">
        <p14:creationId xmlns:p14="http://schemas.microsoft.com/office/powerpoint/2010/main" val="3908927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7925" y="315749"/>
            <a:ext cx="7064975" cy="712952"/>
          </a:xfrm>
        </p:spPr>
        <p:txBody>
          <a:bodyPr/>
          <a:lstStyle/>
          <a:p>
            <a:r>
              <a:rPr lang="en-GB" altLang="en-US" sz="3200" dirty="0" smtClean="0"/>
              <a:t>Areas of Application</a:t>
            </a:r>
            <a:endParaRPr lang="en-US" sz="3200" dirty="0">
              <a:latin typeface="Times New Roman"/>
              <a:cs typeface="Times New Roman"/>
            </a:endParaRPr>
          </a:p>
        </p:txBody>
      </p:sp>
      <p:sp>
        <p:nvSpPr>
          <p:cNvPr id="12" name="Content Placeholder 2"/>
          <p:cNvSpPr>
            <a:spLocks noGrp="1"/>
          </p:cNvSpPr>
          <p:nvPr>
            <p:ph idx="1"/>
          </p:nvPr>
        </p:nvSpPr>
        <p:spPr>
          <a:xfrm>
            <a:off x="31750" y="1346201"/>
            <a:ext cx="4914900" cy="3845010"/>
          </a:xfrm>
        </p:spPr>
        <p:txBody>
          <a:bodyPr>
            <a:normAutofit lnSpcReduction="10000"/>
          </a:bodyPr>
          <a:lstStyle/>
          <a:p>
            <a:r>
              <a:rPr lang="en-GB" altLang="en-US" sz="2800" dirty="0" smtClean="0"/>
              <a:t>Business Process</a:t>
            </a:r>
            <a:endParaRPr lang="en-GB" altLang="en-US" sz="2800" dirty="0"/>
          </a:p>
          <a:p>
            <a:r>
              <a:rPr lang="en-GB" altLang="en-US" sz="2800" dirty="0" smtClean="0"/>
              <a:t>Manufacturing Applications</a:t>
            </a:r>
            <a:endParaRPr lang="en-GB" altLang="en-US" sz="2800" dirty="0"/>
          </a:p>
          <a:p>
            <a:r>
              <a:rPr lang="en-GB" altLang="en-US" sz="2800" dirty="0" smtClean="0"/>
              <a:t>Wafer Fabrication</a:t>
            </a:r>
            <a:endParaRPr lang="en-GB" altLang="en-US" sz="2800" dirty="0"/>
          </a:p>
          <a:p>
            <a:r>
              <a:rPr lang="en-GB" altLang="en-US" sz="2800" dirty="0" smtClean="0"/>
              <a:t>Construction Engineering  and Project Management</a:t>
            </a:r>
            <a:endParaRPr lang="en-GB" altLang="en-US" sz="2800" dirty="0"/>
          </a:p>
          <a:p>
            <a:r>
              <a:rPr lang="en-GB" altLang="en-US" sz="2800" dirty="0" smtClean="0"/>
              <a:t>Logistics, Transportation and Distribution</a:t>
            </a:r>
            <a:endParaRPr lang="en-GB" altLang="en-US" sz="2800" dirty="0"/>
          </a:p>
          <a:p>
            <a:endParaRPr lang="en-US" dirty="0"/>
          </a:p>
        </p:txBody>
      </p:sp>
      <p:sp>
        <p:nvSpPr>
          <p:cNvPr id="13" name="Content Placeholder 2"/>
          <p:cNvSpPr txBox="1">
            <a:spLocks/>
          </p:cNvSpPr>
          <p:nvPr/>
        </p:nvSpPr>
        <p:spPr>
          <a:xfrm>
            <a:off x="4953685" y="1346201"/>
            <a:ext cx="4190315" cy="3845010"/>
          </a:xfrm>
          <a:prstGeom prst="rect">
            <a:avLst/>
          </a:prstGeom>
        </p:spPr>
        <p:txBody>
          <a:bodyPr vert="horz" lIns="91440" tIns="45720" rIns="91440" bIns="45720" rtlCol="0">
            <a:normAutofit/>
          </a:bodyPr>
          <a:lstStyle>
            <a:lvl1pPr marL="349250" indent="-349250" algn="l" defTabSz="914400" rtl="0" eaLnBrk="1" latinLnBrk="0" hangingPunct="1">
              <a:spcBef>
                <a:spcPts val="2000"/>
              </a:spcBef>
              <a:buClr>
                <a:schemeClr val="accent1">
                  <a:lumMod val="60000"/>
                  <a:lumOff val="40000"/>
                </a:schemeClr>
              </a:buClr>
              <a:buSzPct val="110000"/>
              <a:buFont typeface="Wingdings 2" pitchFamily="18" charset="2"/>
              <a:buChar char=""/>
              <a:defRPr sz="24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75000"/>
                </a:schemeClr>
              </a:buClr>
              <a:buSzPct val="110000"/>
              <a:buFont typeface="Wingdings 2" pitchFamily="18" charset="2"/>
              <a:buChar char=""/>
              <a:defRPr sz="2200" kern="1200">
                <a:solidFill>
                  <a:schemeClr val="tx1">
                    <a:lumMod val="65000"/>
                    <a:lumOff val="35000"/>
                  </a:schemeClr>
                </a:solidFill>
                <a:latin typeface="+mn-lt"/>
                <a:ea typeface="+mn-ea"/>
                <a:cs typeface="+mn-cs"/>
              </a:defRPr>
            </a:lvl2pPr>
            <a:lvl3pPr marL="96837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2000" kern="1200">
                <a:solidFill>
                  <a:schemeClr val="tx1">
                    <a:lumMod val="65000"/>
                    <a:lumOff val="35000"/>
                  </a:schemeClr>
                </a:solidFill>
                <a:latin typeface="+mn-lt"/>
                <a:ea typeface="+mn-ea"/>
                <a:cs typeface="+mn-cs"/>
              </a:defRPr>
            </a:lvl3pPr>
            <a:lvl4pPr marL="1263650" indent="-295275" algn="l" defTabSz="914400" rtl="0" eaLnBrk="1" latinLnBrk="0" hangingPunct="1">
              <a:spcBef>
                <a:spcPts val="600"/>
              </a:spcBef>
              <a:buClr>
                <a:schemeClr val="accent1">
                  <a:lumMod val="75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4pPr>
            <a:lvl5pPr marL="154622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a:lstStyle>
          <a:p>
            <a:r>
              <a:rPr lang="en-GB" altLang="en-US" sz="2800" dirty="0" smtClean="0"/>
              <a:t>Computer Networks and Communications</a:t>
            </a:r>
          </a:p>
          <a:p>
            <a:r>
              <a:rPr lang="en-GB" altLang="en-US" sz="2800" dirty="0" smtClean="0"/>
              <a:t>Military Applications</a:t>
            </a:r>
          </a:p>
          <a:p>
            <a:r>
              <a:rPr lang="en-GB" altLang="en-US" sz="2800" dirty="0" smtClean="0"/>
              <a:t>Health Care</a:t>
            </a:r>
          </a:p>
          <a:p>
            <a:r>
              <a:rPr lang="en-GB" altLang="en-US" sz="2800" dirty="0" smtClean="0"/>
              <a:t>Engineering Industries</a:t>
            </a:r>
          </a:p>
          <a:p>
            <a:endParaRPr lang="en-US" dirty="0"/>
          </a:p>
        </p:txBody>
      </p:sp>
    </p:spTree>
    <p:extLst>
      <p:ext uri="{BB962C8B-B14F-4D97-AF65-F5344CB8AC3E}">
        <p14:creationId xmlns:p14="http://schemas.microsoft.com/office/powerpoint/2010/main" val="98190738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3">
                                            <p:txEl>
                                              <p:pRg st="0" end="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3">
                                            <p:txEl>
                                              <p:pRg st="1" end="1"/>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3">
                                            <p:txEl>
                                              <p:pRg st="2" end="2"/>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585151"/>
          </a:xfrm>
        </p:spPr>
        <p:txBody>
          <a:bodyPr/>
          <a:lstStyle/>
          <a:p>
            <a:r>
              <a:rPr lang="en-GB" sz="3200" dirty="0" smtClean="0"/>
              <a:t>Simulation Software</a:t>
            </a:r>
            <a:endParaRPr lang="en-GB" sz="3200" dirty="0"/>
          </a:p>
        </p:txBody>
      </p:sp>
      <p:sp>
        <p:nvSpPr>
          <p:cNvPr id="3" name="Content Placeholder 2"/>
          <p:cNvSpPr>
            <a:spLocks noGrp="1"/>
          </p:cNvSpPr>
          <p:nvPr>
            <p:ph idx="1"/>
          </p:nvPr>
        </p:nvSpPr>
        <p:spPr>
          <a:xfrm>
            <a:off x="1122221" y="1163783"/>
            <a:ext cx="3532906" cy="4267200"/>
          </a:xfrm>
        </p:spPr>
        <p:txBody>
          <a:bodyPr>
            <a:normAutofit/>
          </a:bodyPr>
          <a:lstStyle/>
          <a:p>
            <a:r>
              <a:rPr lang="en-GB" dirty="0" err="1" smtClean="0"/>
              <a:t>AnyLogic</a:t>
            </a:r>
            <a:endParaRPr lang="en-GB" dirty="0" smtClean="0"/>
          </a:p>
          <a:p>
            <a:r>
              <a:rPr lang="en-GB" dirty="0" smtClean="0"/>
              <a:t>Arena</a:t>
            </a:r>
            <a:endParaRPr lang="en-GB" dirty="0"/>
          </a:p>
          <a:p>
            <a:r>
              <a:rPr lang="en-GB" dirty="0" err="1" smtClean="0"/>
              <a:t>AutoMod</a:t>
            </a:r>
            <a:endParaRPr lang="en-GB" dirty="0"/>
          </a:p>
          <a:p>
            <a:r>
              <a:rPr lang="en-GB" dirty="0" smtClean="0"/>
              <a:t>Enterprise Dynamics</a:t>
            </a:r>
          </a:p>
          <a:p>
            <a:r>
              <a:rPr lang="en-GB" dirty="0" err="1" smtClean="0"/>
              <a:t>ExtendSim</a:t>
            </a:r>
            <a:endParaRPr lang="en-GB" dirty="0"/>
          </a:p>
          <a:p>
            <a:r>
              <a:rPr lang="en-GB" dirty="0" err="1" smtClean="0"/>
              <a:t>Flexsim</a:t>
            </a:r>
            <a:endParaRPr lang="en-GB" dirty="0"/>
          </a:p>
          <a:p>
            <a:endParaRPr lang="en-GB" dirty="0"/>
          </a:p>
        </p:txBody>
      </p:sp>
      <p:sp>
        <p:nvSpPr>
          <p:cNvPr id="4" name="Content Placeholder 2"/>
          <p:cNvSpPr txBox="1">
            <a:spLocks/>
          </p:cNvSpPr>
          <p:nvPr/>
        </p:nvSpPr>
        <p:spPr>
          <a:xfrm>
            <a:off x="5292441" y="1163782"/>
            <a:ext cx="3662507" cy="4267200"/>
          </a:xfrm>
          <a:prstGeom prst="rect">
            <a:avLst/>
          </a:prstGeom>
        </p:spPr>
        <p:txBody>
          <a:bodyPr vert="horz" lIns="91440" tIns="45720" rIns="91440" bIns="45720" rtlCol="0">
            <a:normAutofit/>
          </a:bodyPr>
          <a:lstStyle>
            <a:lvl1pPr marL="349250" indent="-349250" algn="l" defTabSz="914400" rtl="0" eaLnBrk="1" latinLnBrk="0" hangingPunct="1">
              <a:spcBef>
                <a:spcPts val="2000"/>
              </a:spcBef>
              <a:buClr>
                <a:schemeClr val="accent1">
                  <a:lumMod val="60000"/>
                  <a:lumOff val="40000"/>
                </a:schemeClr>
              </a:buClr>
              <a:buSzPct val="110000"/>
              <a:buFont typeface="Wingdings 2" pitchFamily="18" charset="2"/>
              <a:buChar char=""/>
              <a:defRPr sz="24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75000"/>
                </a:schemeClr>
              </a:buClr>
              <a:buSzPct val="110000"/>
              <a:buFont typeface="Wingdings 2" pitchFamily="18" charset="2"/>
              <a:buChar char=""/>
              <a:defRPr sz="2200" kern="1200">
                <a:solidFill>
                  <a:schemeClr val="tx1">
                    <a:lumMod val="65000"/>
                    <a:lumOff val="35000"/>
                  </a:schemeClr>
                </a:solidFill>
                <a:latin typeface="+mn-lt"/>
                <a:ea typeface="+mn-ea"/>
                <a:cs typeface="+mn-cs"/>
              </a:defRPr>
            </a:lvl2pPr>
            <a:lvl3pPr marL="96837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2000" kern="1200">
                <a:solidFill>
                  <a:schemeClr val="tx1">
                    <a:lumMod val="65000"/>
                    <a:lumOff val="35000"/>
                  </a:schemeClr>
                </a:solidFill>
                <a:latin typeface="+mn-lt"/>
                <a:ea typeface="+mn-ea"/>
                <a:cs typeface="+mn-cs"/>
              </a:defRPr>
            </a:lvl3pPr>
            <a:lvl4pPr marL="1263650" indent="-295275" algn="l" defTabSz="914400" rtl="0" eaLnBrk="1" latinLnBrk="0" hangingPunct="1">
              <a:spcBef>
                <a:spcPts val="600"/>
              </a:spcBef>
              <a:buClr>
                <a:schemeClr val="accent1">
                  <a:lumMod val="75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4pPr>
            <a:lvl5pPr marL="154622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a:lstStyle>
          <a:p>
            <a:r>
              <a:rPr lang="en-GB" dirty="0"/>
              <a:t>Micro Saint</a:t>
            </a:r>
          </a:p>
          <a:p>
            <a:r>
              <a:rPr lang="en-GB" dirty="0" err="1" smtClean="0"/>
              <a:t>ProModel</a:t>
            </a:r>
            <a:endParaRPr lang="en-GB" dirty="0" smtClean="0"/>
          </a:p>
          <a:p>
            <a:r>
              <a:rPr lang="en-GB" dirty="0" smtClean="0"/>
              <a:t>QUEST</a:t>
            </a:r>
          </a:p>
          <a:p>
            <a:r>
              <a:rPr lang="en-GB" dirty="0" smtClean="0"/>
              <a:t>SIMUL8</a:t>
            </a:r>
          </a:p>
          <a:p>
            <a:r>
              <a:rPr lang="en-GB" dirty="0" smtClean="0"/>
              <a:t>WITNESS</a:t>
            </a:r>
          </a:p>
          <a:p>
            <a:r>
              <a:rPr lang="en-GB" dirty="0" err="1" smtClean="0"/>
              <a:t>AutoStat</a:t>
            </a:r>
            <a:endParaRPr lang="en-GB" dirty="0"/>
          </a:p>
        </p:txBody>
      </p:sp>
    </p:spTree>
    <p:extLst>
      <p:ext uri="{BB962C8B-B14F-4D97-AF65-F5344CB8AC3E}">
        <p14:creationId xmlns:p14="http://schemas.microsoft.com/office/powerpoint/2010/main" val="226854812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692524"/>
          </a:xfrm>
        </p:spPr>
        <p:txBody>
          <a:bodyPr/>
          <a:lstStyle/>
          <a:p>
            <a:r>
              <a:rPr lang="en-GB" sz="3200" dirty="0"/>
              <a:t>Major Concepts</a:t>
            </a:r>
          </a:p>
        </p:txBody>
      </p:sp>
      <p:sp>
        <p:nvSpPr>
          <p:cNvPr id="3" name="Content Placeholder 2"/>
          <p:cNvSpPr>
            <a:spLocks noGrp="1"/>
          </p:cNvSpPr>
          <p:nvPr>
            <p:ph idx="1"/>
          </p:nvPr>
        </p:nvSpPr>
        <p:spPr>
          <a:xfrm>
            <a:off x="803275" y="1009650"/>
            <a:ext cx="8042276" cy="4381501"/>
          </a:xfrm>
        </p:spPr>
        <p:txBody>
          <a:bodyPr>
            <a:normAutofit lnSpcReduction="10000"/>
          </a:bodyPr>
          <a:lstStyle/>
          <a:p>
            <a:pPr algn="just"/>
            <a:r>
              <a:rPr lang="en-GB" b="1" dirty="0"/>
              <a:t>System</a:t>
            </a:r>
            <a:r>
              <a:rPr lang="en-GB" dirty="0"/>
              <a:t>: A collection of entities (e.g., people </a:t>
            </a:r>
            <a:r>
              <a:rPr lang="en-GB" dirty="0" smtClean="0"/>
              <a:t>and machines</a:t>
            </a:r>
            <a:r>
              <a:rPr lang="en-GB" dirty="0"/>
              <a:t>) that ii together over time to accomplish one </a:t>
            </a:r>
            <a:r>
              <a:rPr lang="en-GB" dirty="0" smtClean="0"/>
              <a:t>or more </a:t>
            </a:r>
            <a:r>
              <a:rPr lang="en-GB" dirty="0"/>
              <a:t>goals.</a:t>
            </a:r>
          </a:p>
          <a:p>
            <a:pPr algn="just"/>
            <a:r>
              <a:rPr lang="en-GB" b="1" dirty="0" smtClean="0"/>
              <a:t>Model</a:t>
            </a:r>
            <a:r>
              <a:rPr lang="en-GB" b="1" dirty="0"/>
              <a:t>: </a:t>
            </a:r>
            <a:r>
              <a:rPr lang="en-GB" dirty="0"/>
              <a:t>An abstract representation of a system, </a:t>
            </a:r>
            <a:r>
              <a:rPr lang="en-GB" dirty="0" smtClean="0"/>
              <a:t>usually containing </a:t>
            </a:r>
            <a:r>
              <a:rPr lang="en-GB" dirty="0"/>
              <a:t>structural, logical, or </a:t>
            </a:r>
            <a:r>
              <a:rPr lang="en-GB" dirty="0" smtClean="0"/>
              <a:t>mathematical relationships </a:t>
            </a:r>
            <a:r>
              <a:rPr lang="en-GB" dirty="0"/>
              <a:t>which describe a system in terms of state</a:t>
            </a:r>
            <a:r>
              <a:rPr lang="en-GB" dirty="0" smtClean="0"/>
              <a:t>, entities </a:t>
            </a:r>
            <a:r>
              <a:rPr lang="en-GB" dirty="0"/>
              <a:t>and their attributes, sets, processes, events</a:t>
            </a:r>
            <a:r>
              <a:rPr lang="en-GB" dirty="0" smtClean="0"/>
              <a:t>, activities</a:t>
            </a:r>
            <a:r>
              <a:rPr lang="en-GB" dirty="0"/>
              <a:t>, and delays.</a:t>
            </a:r>
          </a:p>
          <a:p>
            <a:pPr algn="just"/>
            <a:r>
              <a:rPr lang="en-GB" b="1" dirty="0" smtClean="0"/>
              <a:t>System </a:t>
            </a:r>
            <a:r>
              <a:rPr lang="en-GB" b="1" dirty="0"/>
              <a:t>state: </a:t>
            </a:r>
            <a:r>
              <a:rPr lang="en-GB" dirty="0"/>
              <a:t>A collection of variables that contain </a:t>
            </a:r>
            <a:r>
              <a:rPr lang="en-GB" dirty="0" smtClean="0"/>
              <a:t>all the </a:t>
            </a:r>
            <a:r>
              <a:rPr lang="en-GB" dirty="0"/>
              <a:t>information necessary to describe the system at </a:t>
            </a:r>
            <a:r>
              <a:rPr lang="en-GB" dirty="0" smtClean="0"/>
              <a:t>any time</a:t>
            </a:r>
            <a:endParaRPr lang="en-GB" dirty="0"/>
          </a:p>
        </p:txBody>
      </p:sp>
    </p:spTree>
    <p:extLst>
      <p:ext uri="{BB962C8B-B14F-4D97-AF65-F5344CB8AC3E}">
        <p14:creationId xmlns:p14="http://schemas.microsoft.com/office/powerpoint/2010/main" val="138121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654424"/>
          </a:xfrm>
        </p:spPr>
        <p:txBody>
          <a:bodyPr/>
          <a:lstStyle/>
          <a:p>
            <a:r>
              <a:rPr lang="en-GB" sz="3200" dirty="0" smtClean="0"/>
              <a:t>Major Concepts</a:t>
            </a:r>
            <a:endParaRPr lang="en-GB" sz="3200" dirty="0"/>
          </a:p>
        </p:txBody>
      </p:sp>
      <p:sp>
        <p:nvSpPr>
          <p:cNvPr id="3" name="Content Placeholder 2"/>
          <p:cNvSpPr>
            <a:spLocks noGrp="1"/>
          </p:cNvSpPr>
          <p:nvPr>
            <p:ph idx="1"/>
          </p:nvPr>
        </p:nvSpPr>
        <p:spPr>
          <a:xfrm>
            <a:off x="549275" y="990600"/>
            <a:ext cx="8042276" cy="4953001"/>
          </a:xfrm>
        </p:spPr>
        <p:txBody>
          <a:bodyPr>
            <a:normAutofit/>
          </a:bodyPr>
          <a:lstStyle/>
          <a:p>
            <a:pPr algn="just"/>
            <a:r>
              <a:rPr lang="en-GB" b="1" dirty="0"/>
              <a:t>Entity: </a:t>
            </a:r>
            <a:r>
              <a:rPr lang="en-GB" dirty="0"/>
              <a:t>Any object or component in the system </a:t>
            </a:r>
            <a:r>
              <a:rPr lang="en-GB" dirty="0" smtClean="0"/>
              <a:t>which  requires explicit representation in the model (e.g., a server</a:t>
            </a:r>
            <a:r>
              <a:rPr lang="en-GB" dirty="0"/>
              <a:t>, a customer, a machine</a:t>
            </a:r>
            <a:r>
              <a:rPr lang="en-GB" dirty="0" smtClean="0"/>
              <a:t>). </a:t>
            </a:r>
          </a:p>
          <a:p>
            <a:pPr lvl="1" algn="just">
              <a:buFont typeface="Courier New" panose="02070309020205020404" pitchFamily="49" charset="0"/>
              <a:buChar char="o"/>
            </a:pPr>
            <a:r>
              <a:rPr lang="en-GB" b="1" dirty="0" smtClean="0"/>
              <a:t>Attributes</a:t>
            </a:r>
            <a:r>
              <a:rPr lang="en-GB" b="1" dirty="0"/>
              <a:t>: </a:t>
            </a:r>
            <a:r>
              <a:rPr lang="en-GB" dirty="0"/>
              <a:t>The properties of a given entity (e.g., </a:t>
            </a:r>
            <a:r>
              <a:rPr lang="en-GB" dirty="0" smtClean="0"/>
              <a:t>the priority </a:t>
            </a:r>
            <a:r>
              <a:rPr lang="en-GB" dirty="0"/>
              <a:t>of a </a:t>
            </a:r>
            <a:r>
              <a:rPr lang="en-GB" dirty="0" smtClean="0"/>
              <a:t>customer</a:t>
            </a:r>
            <a:r>
              <a:rPr lang="en-GB" dirty="0"/>
              <a:t>, the routing of a job through </a:t>
            </a:r>
            <a:r>
              <a:rPr lang="en-GB" dirty="0" smtClean="0"/>
              <a:t>a job </a:t>
            </a:r>
            <a:r>
              <a:rPr lang="en-GB" dirty="0"/>
              <a:t>shop).</a:t>
            </a:r>
          </a:p>
          <a:p>
            <a:pPr lvl="1" algn="just">
              <a:buFont typeface="Courier New" panose="02070309020205020404" pitchFamily="49" charset="0"/>
              <a:buChar char="o"/>
            </a:pPr>
            <a:r>
              <a:rPr lang="en-GB" b="1" dirty="0" smtClean="0"/>
              <a:t>List</a:t>
            </a:r>
            <a:r>
              <a:rPr lang="en-GB" b="1" dirty="0"/>
              <a:t>: </a:t>
            </a:r>
            <a:r>
              <a:rPr lang="en-GB" dirty="0"/>
              <a:t>A collection of (permanently or temporarily</a:t>
            </a:r>
            <a:r>
              <a:rPr lang="en-GB" dirty="0" smtClean="0"/>
              <a:t>) associated </a:t>
            </a:r>
            <a:r>
              <a:rPr lang="en-GB" dirty="0"/>
              <a:t>entities ordered in some logical </a:t>
            </a:r>
            <a:r>
              <a:rPr lang="en-GB" dirty="0" smtClean="0"/>
              <a:t>fashion (</a:t>
            </a:r>
            <a:r>
              <a:rPr lang="en-GB" dirty="0"/>
              <a:t>such as all customers currently in a waiting line</a:t>
            </a:r>
            <a:r>
              <a:rPr lang="en-GB" dirty="0" smtClean="0"/>
              <a:t>, ordered </a:t>
            </a:r>
            <a:r>
              <a:rPr lang="en-GB" dirty="0"/>
              <a:t>by first come, first served, or by priority).</a:t>
            </a:r>
          </a:p>
          <a:p>
            <a:pPr lvl="1" algn="just">
              <a:buFont typeface="Courier New" panose="02070309020205020404" pitchFamily="49" charset="0"/>
              <a:buChar char="o"/>
            </a:pPr>
            <a:r>
              <a:rPr lang="en-GB" b="1" dirty="0" smtClean="0"/>
              <a:t>Event</a:t>
            </a:r>
            <a:r>
              <a:rPr lang="en-GB" b="1" dirty="0"/>
              <a:t>: </a:t>
            </a:r>
            <a:r>
              <a:rPr lang="en-GB" dirty="0"/>
              <a:t>An instantaneous occurrence that changes </a:t>
            </a:r>
            <a:r>
              <a:rPr lang="en-GB" dirty="0" smtClean="0"/>
              <a:t>the state </a:t>
            </a:r>
            <a:r>
              <a:rPr lang="en-GB" dirty="0"/>
              <a:t>of a system as an arrival of a new customer</a:t>
            </a:r>
            <a:r>
              <a:rPr lang="en-GB" dirty="0" smtClean="0"/>
              <a:t>).</a:t>
            </a:r>
            <a:endParaRPr lang="en-GB" dirty="0"/>
          </a:p>
        </p:txBody>
      </p:sp>
    </p:spTree>
    <p:extLst>
      <p:ext uri="{BB962C8B-B14F-4D97-AF65-F5344CB8AC3E}">
        <p14:creationId xmlns:p14="http://schemas.microsoft.com/office/powerpoint/2010/main" val="144876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578224"/>
          </a:xfrm>
        </p:spPr>
        <p:txBody>
          <a:bodyPr/>
          <a:lstStyle/>
          <a:p>
            <a:r>
              <a:rPr lang="en-GB" sz="3200" dirty="0"/>
              <a:t>Major Concepts</a:t>
            </a:r>
          </a:p>
        </p:txBody>
      </p:sp>
      <p:sp>
        <p:nvSpPr>
          <p:cNvPr id="3" name="Content Placeholder 2"/>
          <p:cNvSpPr>
            <a:spLocks noGrp="1"/>
          </p:cNvSpPr>
          <p:nvPr>
            <p:ph idx="1"/>
          </p:nvPr>
        </p:nvSpPr>
        <p:spPr>
          <a:xfrm>
            <a:off x="549274" y="812801"/>
            <a:ext cx="8442325" cy="4692650"/>
          </a:xfrm>
        </p:spPr>
        <p:txBody>
          <a:bodyPr>
            <a:normAutofit fontScale="92500"/>
          </a:bodyPr>
          <a:lstStyle/>
          <a:p>
            <a:pPr marL="631825" lvl="2" indent="-349250" algn="just">
              <a:spcBef>
                <a:spcPts val="2000"/>
              </a:spcBef>
              <a:buFont typeface="Courier New" panose="02070309020205020404" pitchFamily="49" charset="0"/>
              <a:buChar char="o"/>
            </a:pPr>
            <a:r>
              <a:rPr lang="en-GB" b="1" dirty="0"/>
              <a:t>Event notice: </a:t>
            </a:r>
            <a:r>
              <a:rPr lang="en-GB" dirty="0"/>
              <a:t>A record of an event to occur at the current or some future time, along with any associated data necessary to execute the event; at a minimum, the record includes the event type and the event time</a:t>
            </a:r>
            <a:r>
              <a:rPr lang="en-GB" dirty="0" smtClean="0"/>
              <a:t>.</a:t>
            </a:r>
          </a:p>
          <a:p>
            <a:pPr lvl="1" algn="just">
              <a:buFont typeface="Courier New" panose="02070309020205020404" pitchFamily="49" charset="0"/>
              <a:buChar char="o"/>
            </a:pPr>
            <a:r>
              <a:rPr lang="en-GB" b="1" dirty="0"/>
              <a:t>Event list: </a:t>
            </a:r>
            <a:r>
              <a:rPr lang="en-GB" dirty="0"/>
              <a:t>A list of event notices for future events</a:t>
            </a:r>
            <a:r>
              <a:rPr lang="en-GB" dirty="0" smtClean="0"/>
              <a:t>, ordered </a:t>
            </a:r>
            <a:r>
              <a:rPr lang="en-GB" dirty="0"/>
              <a:t>by time of occurrence; also known as the </a:t>
            </a:r>
            <a:r>
              <a:rPr lang="en-GB" dirty="0" smtClean="0"/>
              <a:t>future event </a:t>
            </a:r>
            <a:r>
              <a:rPr lang="en-GB" dirty="0"/>
              <a:t>list (</a:t>
            </a:r>
            <a:r>
              <a:rPr lang="en-GB" b="1" dirty="0"/>
              <a:t>FEL</a:t>
            </a:r>
            <a:r>
              <a:rPr lang="en-GB" dirty="0"/>
              <a:t>).</a:t>
            </a:r>
          </a:p>
          <a:p>
            <a:pPr lvl="1" algn="just">
              <a:buFont typeface="Courier New" panose="02070309020205020404" pitchFamily="49" charset="0"/>
              <a:buChar char="o"/>
            </a:pPr>
            <a:r>
              <a:rPr lang="en-GB" b="1" dirty="0" smtClean="0"/>
              <a:t>Activity</a:t>
            </a:r>
            <a:r>
              <a:rPr lang="en-GB" b="1" dirty="0"/>
              <a:t>: </a:t>
            </a:r>
            <a:r>
              <a:rPr lang="en-GB" dirty="0"/>
              <a:t>A duration of time of specified length (e.g., </a:t>
            </a:r>
            <a:r>
              <a:rPr lang="en-GB" dirty="0" smtClean="0"/>
              <a:t>a service </a:t>
            </a:r>
            <a:r>
              <a:rPr lang="en-GB" dirty="0"/>
              <a:t>time or arrival time), which is known when </a:t>
            </a:r>
            <a:r>
              <a:rPr lang="en-GB" dirty="0" smtClean="0"/>
              <a:t>it begins </a:t>
            </a:r>
            <a:r>
              <a:rPr lang="en-GB" dirty="0"/>
              <a:t>(although it may be defined in terms of </a:t>
            </a:r>
            <a:r>
              <a:rPr lang="en-GB" dirty="0" smtClean="0"/>
              <a:t>a statistical </a:t>
            </a:r>
            <a:r>
              <a:rPr lang="en-GB" dirty="0"/>
              <a:t>distribution).</a:t>
            </a:r>
          </a:p>
          <a:p>
            <a:pPr lvl="1" algn="just">
              <a:buFont typeface="Courier New" panose="02070309020205020404" pitchFamily="49" charset="0"/>
              <a:buChar char="o"/>
            </a:pPr>
            <a:r>
              <a:rPr lang="en-GB" b="1" dirty="0" smtClean="0"/>
              <a:t>Delay</a:t>
            </a:r>
            <a:r>
              <a:rPr lang="en-GB" b="1" dirty="0"/>
              <a:t>: A </a:t>
            </a:r>
            <a:r>
              <a:rPr lang="en-GB" dirty="0"/>
              <a:t>duration of time of unspecified </a:t>
            </a:r>
            <a:r>
              <a:rPr lang="en-GB" dirty="0" smtClean="0"/>
              <a:t>indefinite length</a:t>
            </a:r>
            <a:r>
              <a:rPr lang="en-GB" dirty="0"/>
              <a:t>, which is not known until it ends (e.g., </a:t>
            </a:r>
            <a:r>
              <a:rPr lang="en-GB" dirty="0" smtClean="0"/>
              <a:t>a customer's </a:t>
            </a:r>
            <a:r>
              <a:rPr lang="en-GB" dirty="0"/>
              <a:t>delay in a last-in, first-out waiting </a:t>
            </a:r>
            <a:r>
              <a:rPr lang="en-GB" dirty="0" smtClean="0"/>
              <a:t>line which</a:t>
            </a:r>
            <a:r>
              <a:rPr lang="en-GB" dirty="0"/>
              <a:t>, when it begins, depends on future arrivals).</a:t>
            </a:r>
          </a:p>
          <a:p>
            <a:pPr lvl="1" algn="just">
              <a:buFont typeface="Courier New" panose="02070309020205020404" pitchFamily="49" charset="0"/>
              <a:buChar char="o"/>
            </a:pPr>
            <a:r>
              <a:rPr lang="en-GB" b="1" dirty="0" smtClean="0"/>
              <a:t>Clock</a:t>
            </a:r>
            <a:r>
              <a:rPr lang="en-GB" b="1" dirty="0"/>
              <a:t>: </a:t>
            </a:r>
            <a:r>
              <a:rPr lang="en-GB" dirty="0"/>
              <a:t>A variable representing simulated time</a:t>
            </a:r>
            <a:r>
              <a:rPr lang="en-GB" b="1" dirty="0"/>
              <a:t>.</a:t>
            </a:r>
            <a:endParaRPr lang="en-GB" dirty="0"/>
          </a:p>
          <a:p>
            <a:endParaRPr lang="en-GB" dirty="0"/>
          </a:p>
        </p:txBody>
      </p:sp>
    </p:spTree>
    <p:extLst>
      <p:ext uri="{BB962C8B-B14F-4D97-AF65-F5344CB8AC3E}">
        <p14:creationId xmlns:p14="http://schemas.microsoft.com/office/powerpoint/2010/main" val="4141599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2270204"/>
            <a:ext cx="8042276" cy="1336956"/>
          </a:xfrm>
        </p:spPr>
        <p:txBody>
          <a:bodyPr/>
          <a:lstStyle/>
          <a:p>
            <a:r>
              <a:rPr lang="en-GB" dirty="0" smtClean="0"/>
              <a:t>Questions?</a:t>
            </a:r>
            <a:endParaRPr lang="en-GB" dirty="0"/>
          </a:p>
        </p:txBody>
      </p:sp>
    </p:spTree>
    <p:extLst>
      <p:ext uri="{BB962C8B-B14F-4D97-AF65-F5344CB8AC3E}">
        <p14:creationId xmlns:p14="http://schemas.microsoft.com/office/powerpoint/2010/main" val="2049609309"/>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reeze">
  <a:themeElements>
    <a:clrScheme name="Breeze">
      <a:dk1>
        <a:sysClr val="windowText" lastClr="000000"/>
      </a:dk1>
      <a:lt1>
        <a:sysClr val="window" lastClr="FFFFFF"/>
      </a:lt1>
      <a:dk2>
        <a:srgbClr val="09213B"/>
      </a:dk2>
      <a:lt2>
        <a:srgbClr val="D5EDF4"/>
      </a:lt2>
      <a:accent1>
        <a:srgbClr val="2C7C9F"/>
      </a:accent1>
      <a:accent2>
        <a:srgbClr val="244A58"/>
      </a:accent2>
      <a:accent3>
        <a:srgbClr val="E2751D"/>
      </a:accent3>
      <a:accent4>
        <a:srgbClr val="FFB400"/>
      </a:accent4>
      <a:accent5>
        <a:srgbClr val="7EB606"/>
      </a:accent5>
      <a:accent6>
        <a:srgbClr val="C00000"/>
      </a:accent6>
      <a:hlink>
        <a:srgbClr val="7030A0"/>
      </a:hlink>
      <a:folHlink>
        <a:srgbClr val="00B0F0"/>
      </a:folHlink>
    </a:clrScheme>
    <a:fontScheme name="Breeze">
      <a:majorFont>
        <a:latin typeface="News Gothic MT"/>
        <a:ea typeface=""/>
        <a:cs typeface=""/>
        <a:font script="Jpan" typeface="ＭＳ Ｐゴシック"/>
        <a:font script="Hans" typeface="宋体"/>
        <a:font script="Hant" typeface="新細明體"/>
      </a:majorFont>
      <a:minorFont>
        <a:latin typeface="News Gothic MT"/>
        <a:ea typeface=""/>
        <a:cs typeface=""/>
        <a:font script="Jpan" typeface="ＭＳ Ｐゴシック"/>
        <a:font script="Hans" typeface="宋体"/>
        <a:font script="Hant" typeface="新細明體"/>
      </a:minorFont>
    </a:fontScheme>
    <a:fmtScheme name="Breeze">
      <a:fillStyleLst>
        <a:solidFill>
          <a:schemeClr val="phClr"/>
        </a:solidFill>
        <a:gradFill rotWithShape="1">
          <a:gsLst>
            <a:gs pos="31000">
              <a:schemeClr val="phClr">
                <a:tint val="100000"/>
                <a:shade val="100000"/>
                <a:satMod val="120000"/>
              </a:schemeClr>
            </a:gs>
            <a:gs pos="100000">
              <a:schemeClr val="phClr">
                <a:tint val="50000"/>
                <a:satMod val="150000"/>
              </a:schemeClr>
            </a:gs>
          </a:gsLst>
          <a:lin ang="5400000" scaled="1"/>
        </a:gradFill>
        <a:gradFill rotWithShape="1">
          <a:gsLst>
            <a:gs pos="0">
              <a:schemeClr val="phClr">
                <a:shade val="100000"/>
                <a:satMod val="120000"/>
              </a:schemeClr>
            </a:gs>
            <a:gs pos="69000">
              <a:schemeClr val="phClr">
                <a:tint val="80000"/>
                <a:shade val="100000"/>
                <a:satMod val="150000"/>
              </a:schemeClr>
            </a:gs>
            <a:gs pos="100000">
              <a:schemeClr val="phClr">
                <a:tint val="50000"/>
                <a:shade val="100000"/>
                <a:satMod val="150000"/>
              </a:schemeClr>
            </a:gs>
          </a:gsLst>
          <a:path path="circle">
            <a:fillToRect l="100000" t="100000" r="100000" b="100000"/>
          </a:path>
        </a:gradFill>
      </a:fillStyleLst>
      <a:lnStyleLst>
        <a:ln w="12700" cap="flat" cmpd="sng" algn="ctr">
          <a:solidFill>
            <a:schemeClr val="phClr">
              <a:shade val="95000"/>
              <a:satMod val="105000"/>
            </a:schemeClr>
          </a:solidFill>
          <a:prstDash val="solid"/>
        </a:ln>
        <a:ln w="25400" cap="flat" cmpd="dbl" algn="ctr">
          <a:solidFill>
            <a:schemeClr val="phClr"/>
          </a:solidFill>
          <a:prstDash val="solid"/>
        </a:ln>
        <a:ln w="31750" cap="flat" cmpd="dbl" algn="ctr">
          <a:solidFill>
            <a:schemeClr val="phClr"/>
          </a:solidFill>
          <a:prstDash val="solid"/>
        </a:ln>
      </a:lnStyleLst>
      <a:effectStyleLst>
        <a:effectStyle>
          <a:effectLst/>
        </a:effectStyle>
        <a:effectStyle>
          <a:effectLst>
            <a:outerShdw blurRad="63500" dist="25400" dir="5400000" sx="101000" sy="101000" rotWithShape="0">
              <a:srgbClr val="000000">
                <a:alpha val="40000"/>
              </a:srgbClr>
            </a:outerShdw>
          </a:effectLst>
        </a:effectStyle>
        <a:effectStyle>
          <a:effectLst>
            <a:innerShdw blurRad="127000" dist="25400" dir="13500000">
              <a:srgbClr val="C0C0C0">
                <a:alpha val="75000"/>
              </a:srgbClr>
            </a:innerShdw>
            <a:outerShdw blurRad="88900" dist="25400" dir="5400000" sx="102000" sy="102000" algn="ctr" rotWithShape="0">
              <a:srgbClr val="C0C0C0">
                <a:alpha val="40000"/>
              </a:srgbClr>
            </a:outerShdw>
          </a:effectLst>
          <a:scene3d>
            <a:camera prst="perspectiveLeft" fov="300000"/>
            <a:lightRig rig="soft" dir="l">
              <a:rot lat="0" lon="0" rev="4200000"/>
            </a:lightRig>
          </a:scene3d>
          <a:sp3d extrusionH="38100" prstMaterial="powder">
            <a:bevelT w="50800" h="88900" prst="convex"/>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blipFill rotWithShape="1">
          <a:blip xmlns:r="http://schemas.openxmlformats.org/officeDocument/2006/relationships" r:embed="rId1">
            <a:duotone>
              <a:schemeClr val="phClr">
                <a:shade val="40000"/>
                <a:satMod val="400000"/>
              </a:schemeClr>
              <a:schemeClr val="phClr">
                <a:tint val="10000"/>
                <a:satMod val="20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Breeze.thmx</Template>
  <TotalTime>2477</TotalTime>
  <Words>2025</Words>
  <Application>Microsoft Office PowerPoint</Application>
  <PresentationFormat>On-screen Show (4:3)</PresentationFormat>
  <Paragraphs>153</Paragraphs>
  <Slides>11</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Arial</vt:lpstr>
      <vt:lpstr>Calibri</vt:lpstr>
      <vt:lpstr>Courier New</vt:lpstr>
      <vt:lpstr>News Gothic MT</vt:lpstr>
      <vt:lpstr>Times New Roman</vt:lpstr>
      <vt:lpstr>Wingdings 2</vt:lpstr>
      <vt:lpstr>Breeze</vt:lpstr>
      <vt:lpstr>Modeling and System Concepts</vt:lpstr>
      <vt:lpstr>Modeling and System Terminology</vt:lpstr>
      <vt:lpstr>Modeling and System Terminology</vt:lpstr>
      <vt:lpstr>Modeling and System Terminology</vt:lpstr>
      <vt:lpstr>Modeling and System Terminology</vt:lpstr>
      <vt:lpstr>Areas of Application</vt:lpstr>
      <vt:lpstr>Simulation Software</vt:lpstr>
      <vt:lpstr>Major Concepts</vt:lpstr>
      <vt:lpstr>Major Concepts</vt:lpstr>
      <vt:lpstr>Major Concepts</vt:lpstr>
      <vt:lpstr>Questions?</vt:lpstr>
    </vt:vector>
  </TitlesOfParts>
  <Company>Swansea Metropolitan University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Kapilan Radhakrishnan</dc:creator>
  <cp:lastModifiedBy>Campbell, Carlene</cp:lastModifiedBy>
  <cp:revision>93</cp:revision>
  <dcterms:created xsi:type="dcterms:W3CDTF">2011-10-03T10:20:59Z</dcterms:created>
  <dcterms:modified xsi:type="dcterms:W3CDTF">2017-02-08T15:53:51Z</dcterms:modified>
</cp:coreProperties>
</file>