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2"/>
  </p:notesMasterIdLst>
  <p:sldIdLst>
    <p:sldId id="394" r:id="rId2"/>
    <p:sldId id="408" r:id="rId3"/>
    <p:sldId id="410" r:id="rId4"/>
    <p:sldId id="406" r:id="rId5"/>
    <p:sldId id="409" r:id="rId6"/>
    <p:sldId id="411" r:id="rId7"/>
    <p:sldId id="443" r:id="rId8"/>
    <p:sldId id="444" r:id="rId9"/>
    <p:sldId id="415" r:id="rId10"/>
    <p:sldId id="329" r:id="rId11"/>
    <p:sldId id="414" r:id="rId12"/>
    <p:sldId id="422" r:id="rId13"/>
    <p:sldId id="413" r:id="rId14"/>
    <p:sldId id="256" r:id="rId15"/>
    <p:sldId id="257" r:id="rId16"/>
    <p:sldId id="258" r:id="rId17"/>
    <p:sldId id="259" r:id="rId18"/>
    <p:sldId id="271" r:id="rId19"/>
    <p:sldId id="272" r:id="rId20"/>
    <p:sldId id="416" r:id="rId21"/>
    <p:sldId id="417" r:id="rId22"/>
    <p:sldId id="274" r:id="rId23"/>
    <p:sldId id="266" r:id="rId24"/>
    <p:sldId id="429" r:id="rId25"/>
    <p:sldId id="287" r:id="rId26"/>
    <p:sldId id="425" r:id="rId27"/>
    <p:sldId id="419" r:id="rId28"/>
    <p:sldId id="395" r:id="rId29"/>
    <p:sldId id="396" r:id="rId30"/>
    <p:sldId id="421" r:id="rId31"/>
    <p:sldId id="397" r:id="rId32"/>
    <p:sldId id="283" r:id="rId33"/>
    <p:sldId id="426" r:id="rId34"/>
    <p:sldId id="293" r:id="rId35"/>
    <p:sldId id="428" r:id="rId36"/>
    <p:sldId id="433" r:id="rId37"/>
    <p:sldId id="434" r:id="rId38"/>
    <p:sldId id="435" r:id="rId39"/>
    <p:sldId id="436" r:id="rId40"/>
    <p:sldId id="438" r:id="rId41"/>
    <p:sldId id="440" r:id="rId42"/>
    <p:sldId id="442" r:id="rId43"/>
    <p:sldId id="445" r:id="rId44"/>
    <p:sldId id="439" r:id="rId45"/>
    <p:sldId id="446" r:id="rId46"/>
    <p:sldId id="412" r:id="rId47"/>
    <p:sldId id="447" r:id="rId48"/>
    <p:sldId id="448" r:id="rId49"/>
    <p:sldId id="427" r:id="rId50"/>
    <p:sldId id="449" r:id="rId51"/>
    <p:sldId id="450" r:id="rId52"/>
    <p:sldId id="451" r:id="rId53"/>
    <p:sldId id="452" r:id="rId54"/>
    <p:sldId id="453" r:id="rId55"/>
    <p:sldId id="454" r:id="rId56"/>
    <p:sldId id="418" r:id="rId57"/>
    <p:sldId id="455" r:id="rId58"/>
    <p:sldId id="456" r:id="rId59"/>
    <p:sldId id="420" r:id="rId60"/>
    <p:sldId id="457" r:id="rId61"/>
    <p:sldId id="423" r:id="rId62"/>
    <p:sldId id="424" r:id="rId63"/>
    <p:sldId id="458" r:id="rId64"/>
    <p:sldId id="459" r:id="rId65"/>
    <p:sldId id="460" r:id="rId66"/>
    <p:sldId id="461" r:id="rId67"/>
    <p:sldId id="462" r:id="rId68"/>
    <p:sldId id="476" r:id="rId69"/>
    <p:sldId id="463" r:id="rId70"/>
    <p:sldId id="464" r:id="rId71"/>
    <p:sldId id="465" r:id="rId72"/>
    <p:sldId id="467" r:id="rId73"/>
    <p:sldId id="468" r:id="rId74"/>
    <p:sldId id="469" r:id="rId75"/>
    <p:sldId id="470" r:id="rId76"/>
    <p:sldId id="471" r:id="rId77"/>
    <p:sldId id="472" r:id="rId78"/>
    <p:sldId id="466" r:id="rId79"/>
    <p:sldId id="474" r:id="rId80"/>
    <p:sldId id="475" r:id="rId8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45C0A9"/>
    <a:srgbClr val="029E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microsoft.com/office/2016/11/relationships/changesInfo" Target="changesInfos/changesInfo1.xml"/><Relationship Id="rId61" Type="http://schemas.openxmlformats.org/officeDocument/2006/relationships/slide" Target="slides/slide60.xml"/><Relationship Id="rId8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bhan Eleri" userId="S::s.eleri@uwtsd.ac.uk::2b14a7a7-c7bc-46e5-a5cd-099884c56044" providerId="AD" clId="Web-{1C8F441E-D2C4-9330-4FF9-13F9DEAC5562}"/>
    <pc:docChg chg="delSld modSld sldOrd">
      <pc:chgData name="Siobhan Eleri" userId="S::s.eleri@uwtsd.ac.uk::2b14a7a7-c7bc-46e5-a5cd-099884c56044" providerId="AD" clId="Web-{1C8F441E-D2C4-9330-4FF9-13F9DEAC5562}" dt="2025-11-12T11:45:26" v="139"/>
      <pc:docMkLst>
        <pc:docMk/>
      </pc:docMkLst>
      <pc:sldChg chg="addSp modSp ord">
        <pc:chgData name="Siobhan Eleri" userId="S::s.eleri@uwtsd.ac.uk::2b14a7a7-c7bc-46e5-a5cd-099884c56044" providerId="AD" clId="Web-{1C8F441E-D2C4-9330-4FF9-13F9DEAC5562}" dt="2025-11-12T11:45:24.547" v="138"/>
        <pc:sldMkLst>
          <pc:docMk/>
          <pc:sldMk cId="2504443154" sldId="466"/>
        </pc:sldMkLst>
        <pc:spChg chg="add mod">
          <ac:chgData name="Siobhan Eleri" userId="S::s.eleri@uwtsd.ac.uk::2b14a7a7-c7bc-46e5-a5cd-099884c56044" providerId="AD" clId="Web-{1C8F441E-D2C4-9330-4FF9-13F9DEAC5562}" dt="2025-11-12T11:45:24.437" v="137" actId="20577"/>
          <ac:spMkLst>
            <pc:docMk/>
            <pc:sldMk cId="2504443154" sldId="466"/>
            <ac:spMk id="2" creationId="{F3535239-AA6A-2F40-62C4-6C1A1272625F}"/>
          </ac:spMkLst>
        </pc:spChg>
        <pc:picChg chg="mod">
          <ac:chgData name="Siobhan Eleri" userId="S::s.eleri@uwtsd.ac.uk::2b14a7a7-c7bc-46e5-a5cd-099884c56044" providerId="AD" clId="Web-{1C8F441E-D2C4-9330-4FF9-13F9DEAC5562}" dt="2025-11-12T11:43:17.468" v="0" actId="1076"/>
          <ac:picMkLst>
            <pc:docMk/>
            <pc:sldMk cId="2504443154" sldId="466"/>
            <ac:picMk id="3" creationId="{0E50F5F1-CBBC-D21E-161B-4ABCBA350B7D}"/>
          </ac:picMkLst>
        </pc:picChg>
      </pc:sldChg>
    </pc:docChg>
  </pc:docChgLst>
  <pc:docChgLst>
    <pc:chgData name="Siobhan Eleri" userId="2b14a7a7-c7bc-46e5-a5cd-099884c56044" providerId="ADAL" clId="{89B0BFB2-0F21-4ED1-8970-04BE531FD13F}"/>
    <pc:docChg chg="custSel addSld modSld sldOrd">
      <pc:chgData name="Siobhan Eleri" userId="2b14a7a7-c7bc-46e5-a5cd-099884c56044" providerId="ADAL" clId="{89B0BFB2-0F21-4ED1-8970-04BE531FD13F}" dt="2025-11-12T09:11:41.140" v="61" actId="1076"/>
      <pc:docMkLst>
        <pc:docMk/>
      </pc:docMkLst>
      <pc:sldChg chg="modSp mod">
        <pc:chgData name="Siobhan Eleri" userId="2b14a7a7-c7bc-46e5-a5cd-099884c56044" providerId="ADAL" clId="{89B0BFB2-0F21-4ED1-8970-04BE531FD13F}" dt="2025-11-12T09:11:37.275" v="59" actId="1076"/>
        <pc:sldMkLst>
          <pc:docMk/>
          <pc:sldMk cId="0" sldId="258"/>
        </pc:sldMkLst>
        <pc:picChg chg="mod">
          <ac:chgData name="Siobhan Eleri" userId="2b14a7a7-c7bc-46e5-a5cd-099884c56044" providerId="ADAL" clId="{89B0BFB2-0F21-4ED1-8970-04BE531FD13F}" dt="2025-11-12T09:11:37.275" v="59" actId="1076"/>
          <ac:picMkLst>
            <pc:docMk/>
            <pc:sldMk cId="0" sldId="258"/>
            <ac:picMk id="8" creationId="{00000000-0000-0000-0000-000000000000}"/>
          </ac:picMkLst>
        </pc:picChg>
      </pc:sldChg>
      <pc:sldChg chg="modSp mod">
        <pc:chgData name="Siobhan Eleri" userId="2b14a7a7-c7bc-46e5-a5cd-099884c56044" providerId="ADAL" clId="{89B0BFB2-0F21-4ED1-8970-04BE531FD13F}" dt="2025-11-12T09:11:41.140" v="61" actId="1076"/>
        <pc:sldMkLst>
          <pc:docMk/>
          <pc:sldMk cId="0" sldId="259"/>
        </pc:sldMkLst>
        <pc:picChg chg="mod">
          <ac:chgData name="Siobhan Eleri" userId="2b14a7a7-c7bc-46e5-a5cd-099884c56044" providerId="ADAL" clId="{89B0BFB2-0F21-4ED1-8970-04BE531FD13F}" dt="2025-11-12T09:11:41.140" v="61" actId="1076"/>
          <ac:picMkLst>
            <pc:docMk/>
            <pc:sldMk cId="0" sldId="259"/>
            <ac:picMk id="8" creationId="{00000000-0000-0000-0000-000000000000}"/>
          </ac:picMkLst>
        </pc:picChg>
      </pc:sldChg>
      <pc:sldChg chg="modSp mod">
        <pc:chgData name="Siobhan Eleri" userId="2b14a7a7-c7bc-46e5-a5cd-099884c56044" providerId="ADAL" clId="{89B0BFB2-0F21-4ED1-8970-04BE531FD13F}" dt="2025-11-03T13:42:11.011" v="51" actId="20577"/>
        <pc:sldMkLst>
          <pc:docMk/>
          <pc:sldMk cId="1553371180" sldId="406"/>
        </pc:sldMkLst>
        <pc:graphicFrameChg chg="modGraphic">
          <ac:chgData name="Siobhan Eleri" userId="2b14a7a7-c7bc-46e5-a5cd-099884c56044" providerId="ADAL" clId="{89B0BFB2-0F21-4ED1-8970-04BE531FD13F}" dt="2025-11-03T13:42:11.011" v="51" actId="20577"/>
          <ac:graphicFrameMkLst>
            <pc:docMk/>
            <pc:sldMk cId="1553371180" sldId="406"/>
            <ac:graphicFrameMk id="2" creationId="{9AF432AD-68B7-3079-25FC-7291645724E5}"/>
          </ac:graphicFrameMkLst>
        </pc:graphicFrameChg>
      </pc:sldChg>
      <pc:sldChg chg="add setBg">
        <pc:chgData name="Siobhan Eleri" userId="2b14a7a7-c7bc-46e5-a5cd-099884c56044" providerId="ADAL" clId="{89B0BFB2-0F21-4ED1-8970-04BE531FD13F}" dt="2025-11-03T13:37:23.309" v="7"/>
        <pc:sldMkLst>
          <pc:docMk/>
          <pc:sldMk cId="604111434" sldId="412"/>
        </pc:sldMkLst>
      </pc:sldChg>
      <pc:sldChg chg="add setBg">
        <pc:chgData name="Siobhan Eleri" userId="2b14a7a7-c7bc-46e5-a5cd-099884c56044" providerId="ADAL" clId="{89B0BFB2-0F21-4ED1-8970-04BE531FD13F}" dt="2025-11-03T13:38:17.662" v="17"/>
        <pc:sldMkLst>
          <pc:docMk/>
          <pc:sldMk cId="409377165" sldId="418"/>
        </pc:sldMkLst>
      </pc:sldChg>
      <pc:sldChg chg="add setBg">
        <pc:chgData name="Siobhan Eleri" userId="2b14a7a7-c7bc-46e5-a5cd-099884c56044" providerId="ADAL" clId="{89B0BFB2-0F21-4ED1-8970-04BE531FD13F}" dt="2025-11-03T13:38:30.294" v="20"/>
        <pc:sldMkLst>
          <pc:docMk/>
          <pc:sldMk cId="3091462654" sldId="420"/>
        </pc:sldMkLst>
      </pc:sldChg>
      <pc:sldChg chg="add setBg">
        <pc:chgData name="Siobhan Eleri" userId="2b14a7a7-c7bc-46e5-a5cd-099884c56044" providerId="ADAL" clId="{89B0BFB2-0F21-4ED1-8970-04BE531FD13F}" dt="2025-11-03T13:38:38.222" v="22"/>
        <pc:sldMkLst>
          <pc:docMk/>
          <pc:sldMk cId="1263836605" sldId="423"/>
        </pc:sldMkLst>
      </pc:sldChg>
      <pc:sldChg chg="add setBg">
        <pc:chgData name="Siobhan Eleri" userId="2b14a7a7-c7bc-46e5-a5cd-099884c56044" providerId="ADAL" clId="{89B0BFB2-0F21-4ED1-8970-04BE531FD13F}" dt="2025-11-03T13:38:44.218" v="23"/>
        <pc:sldMkLst>
          <pc:docMk/>
          <pc:sldMk cId="3423045783" sldId="424"/>
        </pc:sldMkLst>
      </pc:sldChg>
      <pc:sldChg chg="add setBg">
        <pc:chgData name="Siobhan Eleri" userId="2b14a7a7-c7bc-46e5-a5cd-099884c56044" providerId="ADAL" clId="{89B0BFB2-0F21-4ED1-8970-04BE531FD13F}" dt="2025-11-03T13:37:38.080" v="10"/>
        <pc:sldMkLst>
          <pc:docMk/>
          <pc:sldMk cId="3847804578" sldId="427"/>
        </pc:sldMkLst>
      </pc:sldChg>
      <pc:sldChg chg="ord">
        <pc:chgData name="Siobhan Eleri" userId="2b14a7a7-c7bc-46e5-a5cd-099884c56044" providerId="ADAL" clId="{89B0BFB2-0F21-4ED1-8970-04BE531FD13F}" dt="2025-11-03T13:36:20.962" v="1"/>
        <pc:sldMkLst>
          <pc:docMk/>
          <pc:sldMk cId="119368756" sldId="429"/>
        </pc:sldMkLst>
      </pc:sldChg>
      <pc:sldChg chg="add setBg">
        <pc:chgData name="Siobhan Eleri" userId="2b14a7a7-c7bc-46e5-a5cd-099884c56044" providerId="ADAL" clId="{89B0BFB2-0F21-4ED1-8970-04BE531FD13F}" dt="2025-11-03T13:37:11.855" v="5"/>
        <pc:sldMkLst>
          <pc:docMk/>
          <pc:sldMk cId="3407937607" sldId="439"/>
        </pc:sldMkLst>
      </pc:sldChg>
      <pc:sldChg chg="addSp modSp">
        <pc:chgData name="Siobhan Eleri" userId="2b14a7a7-c7bc-46e5-a5cd-099884c56044" providerId="ADAL" clId="{89B0BFB2-0F21-4ED1-8970-04BE531FD13F}" dt="2025-11-03T13:36:41.144" v="3"/>
        <pc:sldMkLst>
          <pc:docMk/>
          <pc:sldMk cId="2978016085" sldId="442"/>
        </pc:sldMkLst>
      </pc:sldChg>
      <pc:sldChg chg="delSp modSp add mod setBg">
        <pc:chgData name="Siobhan Eleri" userId="2b14a7a7-c7bc-46e5-a5cd-099884c56044" providerId="ADAL" clId="{89B0BFB2-0F21-4ED1-8970-04BE531FD13F}" dt="2025-11-03T13:42:58.114" v="55" actId="478"/>
        <pc:sldMkLst>
          <pc:docMk/>
          <pc:sldMk cId="876390439" sldId="445"/>
        </pc:sldMkLst>
        <pc:spChg chg="mod">
          <ac:chgData name="Siobhan Eleri" userId="2b14a7a7-c7bc-46e5-a5cd-099884c56044" providerId="ADAL" clId="{89B0BFB2-0F21-4ED1-8970-04BE531FD13F}" dt="2025-11-03T13:42:51.142" v="53" actId="20577"/>
          <ac:spMkLst>
            <pc:docMk/>
            <pc:sldMk cId="876390439" sldId="445"/>
            <ac:spMk id="8" creationId="{D07429EA-C6D2-A75E-B928-17C7CABA5620}"/>
          </ac:spMkLst>
        </pc:spChg>
      </pc:sldChg>
      <pc:sldChg chg="add setBg">
        <pc:chgData name="Siobhan Eleri" userId="2b14a7a7-c7bc-46e5-a5cd-099884c56044" providerId="ADAL" clId="{89B0BFB2-0F21-4ED1-8970-04BE531FD13F}" dt="2025-11-03T13:37:17.321" v="6"/>
        <pc:sldMkLst>
          <pc:docMk/>
          <pc:sldMk cId="3925017401" sldId="446"/>
        </pc:sldMkLst>
      </pc:sldChg>
      <pc:sldChg chg="add setBg">
        <pc:chgData name="Siobhan Eleri" userId="2b14a7a7-c7bc-46e5-a5cd-099884c56044" providerId="ADAL" clId="{89B0BFB2-0F21-4ED1-8970-04BE531FD13F}" dt="2025-11-03T13:37:28.796" v="8"/>
        <pc:sldMkLst>
          <pc:docMk/>
          <pc:sldMk cId="1494716269" sldId="447"/>
        </pc:sldMkLst>
      </pc:sldChg>
      <pc:sldChg chg="add setBg">
        <pc:chgData name="Siobhan Eleri" userId="2b14a7a7-c7bc-46e5-a5cd-099884c56044" providerId="ADAL" clId="{89B0BFB2-0F21-4ED1-8970-04BE531FD13F}" dt="2025-11-03T13:37:34.075" v="9"/>
        <pc:sldMkLst>
          <pc:docMk/>
          <pc:sldMk cId="1811462348" sldId="448"/>
        </pc:sldMkLst>
      </pc:sldChg>
      <pc:sldChg chg="add setBg">
        <pc:chgData name="Siobhan Eleri" userId="2b14a7a7-c7bc-46e5-a5cd-099884c56044" providerId="ADAL" clId="{89B0BFB2-0F21-4ED1-8970-04BE531FD13F}" dt="2025-11-03T13:37:45.157" v="11"/>
        <pc:sldMkLst>
          <pc:docMk/>
          <pc:sldMk cId="2243193824" sldId="449"/>
        </pc:sldMkLst>
      </pc:sldChg>
      <pc:sldChg chg="add setBg">
        <pc:chgData name="Siobhan Eleri" userId="2b14a7a7-c7bc-46e5-a5cd-099884c56044" providerId="ADAL" clId="{89B0BFB2-0F21-4ED1-8970-04BE531FD13F}" dt="2025-11-03T13:37:53.692" v="12"/>
        <pc:sldMkLst>
          <pc:docMk/>
          <pc:sldMk cId="2754775378" sldId="450"/>
        </pc:sldMkLst>
      </pc:sldChg>
      <pc:sldChg chg="add setBg">
        <pc:chgData name="Siobhan Eleri" userId="2b14a7a7-c7bc-46e5-a5cd-099884c56044" providerId="ADAL" clId="{89B0BFB2-0F21-4ED1-8970-04BE531FD13F}" dt="2025-11-03T13:37:58.455" v="13"/>
        <pc:sldMkLst>
          <pc:docMk/>
          <pc:sldMk cId="3001607234" sldId="451"/>
        </pc:sldMkLst>
      </pc:sldChg>
      <pc:sldChg chg="add setBg">
        <pc:chgData name="Siobhan Eleri" userId="2b14a7a7-c7bc-46e5-a5cd-099884c56044" providerId="ADAL" clId="{89B0BFB2-0F21-4ED1-8970-04BE531FD13F}" dt="2025-11-03T13:38:03.415" v="14"/>
        <pc:sldMkLst>
          <pc:docMk/>
          <pc:sldMk cId="72144635" sldId="452"/>
        </pc:sldMkLst>
      </pc:sldChg>
      <pc:sldChg chg="add setBg">
        <pc:chgData name="Siobhan Eleri" userId="2b14a7a7-c7bc-46e5-a5cd-099884c56044" providerId="ADAL" clId="{89B0BFB2-0F21-4ED1-8970-04BE531FD13F}" dt="2025-11-03T13:38:07.724" v="15"/>
        <pc:sldMkLst>
          <pc:docMk/>
          <pc:sldMk cId="2432415924" sldId="453"/>
        </pc:sldMkLst>
      </pc:sldChg>
      <pc:sldChg chg="add setBg">
        <pc:chgData name="Siobhan Eleri" userId="2b14a7a7-c7bc-46e5-a5cd-099884c56044" providerId="ADAL" clId="{89B0BFB2-0F21-4ED1-8970-04BE531FD13F}" dt="2025-11-03T13:38:11.960" v="16"/>
        <pc:sldMkLst>
          <pc:docMk/>
          <pc:sldMk cId="1971966942" sldId="454"/>
        </pc:sldMkLst>
      </pc:sldChg>
      <pc:sldChg chg="add setBg">
        <pc:chgData name="Siobhan Eleri" userId="2b14a7a7-c7bc-46e5-a5cd-099884c56044" providerId="ADAL" clId="{89B0BFB2-0F21-4ED1-8970-04BE531FD13F}" dt="2025-11-03T13:38:21.913" v="18"/>
        <pc:sldMkLst>
          <pc:docMk/>
          <pc:sldMk cId="342529367" sldId="455"/>
        </pc:sldMkLst>
      </pc:sldChg>
      <pc:sldChg chg="add setBg">
        <pc:chgData name="Siobhan Eleri" userId="2b14a7a7-c7bc-46e5-a5cd-099884c56044" providerId="ADAL" clId="{89B0BFB2-0F21-4ED1-8970-04BE531FD13F}" dt="2025-11-03T13:38:26.430" v="19"/>
        <pc:sldMkLst>
          <pc:docMk/>
          <pc:sldMk cId="884526518" sldId="456"/>
        </pc:sldMkLst>
      </pc:sldChg>
      <pc:sldChg chg="add setBg">
        <pc:chgData name="Siobhan Eleri" userId="2b14a7a7-c7bc-46e5-a5cd-099884c56044" providerId="ADAL" clId="{89B0BFB2-0F21-4ED1-8970-04BE531FD13F}" dt="2025-11-03T13:38:34.297" v="21"/>
        <pc:sldMkLst>
          <pc:docMk/>
          <pc:sldMk cId="2735054023" sldId="457"/>
        </pc:sldMkLst>
      </pc:sldChg>
      <pc:sldChg chg="add setBg">
        <pc:chgData name="Siobhan Eleri" userId="2b14a7a7-c7bc-46e5-a5cd-099884c56044" providerId="ADAL" clId="{89B0BFB2-0F21-4ED1-8970-04BE531FD13F}" dt="2025-11-03T13:38:50.406" v="24"/>
        <pc:sldMkLst>
          <pc:docMk/>
          <pc:sldMk cId="1065966622" sldId="458"/>
        </pc:sldMkLst>
      </pc:sldChg>
      <pc:sldChg chg="add setBg">
        <pc:chgData name="Siobhan Eleri" userId="2b14a7a7-c7bc-46e5-a5cd-099884c56044" providerId="ADAL" clId="{89B0BFB2-0F21-4ED1-8970-04BE531FD13F}" dt="2025-11-03T13:38:54.134" v="25"/>
        <pc:sldMkLst>
          <pc:docMk/>
          <pc:sldMk cId="3336195439" sldId="459"/>
        </pc:sldMkLst>
      </pc:sldChg>
      <pc:sldChg chg="add setBg">
        <pc:chgData name="Siobhan Eleri" userId="2b14a7a7-c7bc-46e5-a5cd-099884c56044" providerId="ADAL" clId="{89B0BFB2-0F21-4ED1-8970-04BE531FD13F}" dt="2025-11-03T13:39:00.417" v="26"/>
        <pc:sldMkLst>
          <pc:docMk/>
          <pc:sldMk cId="679548881" sldId="460"/>
        </pc:sldMkLst>
      </pc:sldChg>
      <pc:sldChg chg="add setBg">
        <pc:chgData name="Siobhan Eleri" userId="2b14a7a7-c7bc-46e5-a5cd-099884c56044" providerId="ADAL" clId="{89B0BFB2-0F21-4ED1-8970-04BE531FD13F}" dt="2025-11-03T13:39:04.773" v="27"/>
        <pc:sldMkLst>
          <pc:docMk/>
          <pc:sldMk cId="2117761114" sldId="461"/>
        </pc:sldMkLst>
      </pc:sldChg>
      <pc:sldChg chg="add setBg">
        <pc:chgData name="Siobhan Eleri" userId="2b14a7a7-c7bc-46e5-a5cd-099884c56044" providerId="ADAL" clId="{89B0BFB2-0F21-4ED1-8970-04BE531FD13F}" dt="2025-11-03T13:39:09.974" v="28"/>
        <pc:sldMkLst>
          <pc:docMk/>
          <pc:sldMk cId="1389432940" sldId="462"/>
        </pc:sldMkLst>
      </pc:sldChg>
      <pc:sldChg chg="add setBg">
        <pc:chgData name="Siobhan Eleri" userId="2b14a7a7-c7bc-46e5-a5cd-099884c56044" providerId="ADAL" clId="{89B0BFB2-0F21-4ED1-8970-04BE531FD13F}" dt="2025-11-03T13:39:26.496" v="29"/>
        <pc:sldMkLst>
          <pc:docMk/>
          <pc:sldMk cId="658351175" sldId="463"/>
        </pc:sldMkLst>
      </pc:sldChg>
      <pc:sldChg chg="add setBg">
        <pc:chgData name="Siobhan Eleri" userId="2b14a7a7-c7bc-46e5-a5cd-099884c56044" providerId="ADAL" clId="{89B0BFB2-0F21-4ED1-8970-04BE531FD13F}" dt="2025-11-03T13:39:30.510" v="30"/>
        <pc:sldMkLst>
          <pc:docMk/>
          <pc:sldMk cId="1295306375" sldId="464"/>
        </pc:sldMkLst>
      </pc:sldChg>
      <pc:sldChg chg="add setBg">
        <pc:chgData name="Siobhan Eleri" userId="2b14a7a7-c7bc-46e5-a5cd-099884c56044" providerId="ADAL" clId="{89B0BFB2-0F21-4ED1-8970-04BE531FD13F}" dt="2025-11-03T13:39:35.370" v="31"/>
        <pc:sldMkLst>
          <pc:docMk/>
          <pc:sldMk cId="3987377126" sldId="465"/>
        </pc:sldMkLst>
      </pc:sldChg>
      <pc:sldChg chg="add setBg">
        <pc:chgData name="Siobhan Eleri" userId="2b14a7a7-c7bc-46e5-a5cd-099884c56044" providerId="ADAL" clId="{89B0BFB2-0F21-4ED1-8970-04BE531FD13F}" dt="2025-11-03T13:39:45.491" v="32"/>
        <pc:sldMkLst>
          <pc:docMk/>
          <pc:sldMk cId="2504443154" sldId="466"/>
        </pc:sldMkLst>
      </pc:sldChg>
      <pc:sldChg chg="add setBg">
        <pc:chgData name="Siobhan Eleri" userId="2b14a7a7-c7bc-46e5-a5cd-099884c56044" providerId="ADAL" clId="{89B0BFB2-0F21-4ED1-8970-04BE531FD13F}" dt="2025-11-03T13:40:02.341" v="33"/>
        <pc:sldMkLst>
          <pc:docMk/>
          <pc:sldMk cId="2803414903" sldId="467"/>
        </pc:sldMkLst>
      </pc:sldChg>
      <pc:sldChg chg="add setBg">
        <pc:chgData name="Siobhan Eleri" userId="2b14a7a7-c7bc-46e5-a5cd-099884c56044" providerId="ADAL" clId="{89B0BFB2-0F21-4ED1-8970-04BE531FD13F}" dt="2025-11-03T13:40:06.234" v="34"/>
        <pc:sldMkLst>
          <pc:docMk/>
          <pc:sldMk cId="2551213190" sldId="468"/>
        </pc:sldMkLst>
      </pc:sldChg>
      <pc:sldChg chg="add setBg">
        <pc:chgData name="Siobhan Eleri" userId="2b14a7a7-c7bc-46e5-a5cd-099884c56044" providerId="ADAL" clId="{89B0BFB2-0F21-4ED1-8970-04BE531FD13F}" dt="2025-11-03T13:40:14.469" v="35"/>
        <pc:sldMkLst>
          <pc:docMk/>
          <pc:sldMk cId="791702504" sldId="469"/>
        </pc:sldMkLst>
      </pc:sldChg>
      <pc:sldChg chg="add setBg">
        <pc:chgData name="Siobhan Eleri" userId="2b14a7a7-c7bc-46e5-a5cd-099884c56044" providerId="ADAL" clId="{89B0BFB2-0F21-4ED1-8970-04BE531FD13F}" dt="2025-11-03T13:40:19.318" v="36"/>
        <pc:sldMkLst>
          <pc:docMk/>
          <pc:sldMk cId="1648765477" sldId="470"/>
        </pc:sldMkLst>
      </pc:sldChg>
      <pc:sldChg chg="add setBg">
        <pc:chgData name="Siobhan Eleri" userId="2b14a7a7-c7bc-46e5-a5cd-099884c56044" providerId="ADAL" clId="{89B0BFB2-0F21-4ED1-8970-04BE531FD13F}" dt="2025-11-03T13:40:23.229" v="37"/>
        <pc:sldMkLst>
          <pc:docMk/>
          <pc:sldMk cId="478044719" sldId="471"/>
        </pc:sldMkLst>
      </pc:sldChg>
      <pc:sldChg chg="add setBg">
        <pc:chgData name="Siobhan Eleri" userId="2b14a7a7-c7bc-46e5-a5cd-099884c56044" providerId="ADAL" clId="{89B0BFB2-0F21-4ED1-8970-04BE531FD13F}" dt="2025-11-03T13:40:29.016" v="38"/>
        <pc:sldMkLst>
          <pc:docMk/>
          <pc:sldMk cId="2410276131" sldId="472"/>
        </pc:sldMkLst>
      </pc:sldChg>
      <pc:sldChg chg="add setBg">
        <pc:chgData name="Siobhan Eleri" userId="2b14a7a7-c7bc-46e5-a5cd-099884c56044" providerId="ADAL" clId="{89B0BFB2-0F21-4ED1-8970-04BE531FD13F}" dt="2025-11-03T13:40:45.328" v="40"/>
        <pc:sldMkLst>
          <pc:docMk/>
          <pc:sldMk cId="2751414616" sldId="474"/>
        </pc:sldMkLst>
      </pc:sldChg>
      <pc:sldChg chg="add setBg">
        <pc:chgData name="Siobhan Eleri" userId="2b14a7a7-c7bc-46e5-a5cd-099884c56044" providerId="ADAL" clId="{89B0BFB2-0F21-4ED1-8970-04BE531FD13F}" dt="2025-11-03T13:41:01.471" v="41"/>
        <pc:sldMkLst>
          <pc:docMk/>
          <pc:sldMk cId="959906396" sldId="475"/>
        </pc:sldMkLst>
      </pc:sldChg>
      <pc:sldChg chg="delSp add setBg delDesignElem">
        <pc:chgData name="Siobhan Eleri" userId="2b14a7a7-c7bc-46e5-a5cd-099884c56044" providerId="ADAL" clId="{89B0BFB2-0F21-4ED1-8970-04BE531FD13F}" dt="2025-11-03T14:03:37.558" v="57"/>
        <pc:sldMkLst>
          <pc:docMk/>
          <pc:sldMk cId="1580485990" sldId="4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2BC2A7-B67E-DD4A-9AA6-3CA7361465B2}" type="datetimeFigureOut">
              <a:rPr lang="cy-GB" smtClean="0"/>
              <a:t>19/11/2025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F413B-1CE7-9B4F-854D-C0026B1D96E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4525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8D6E3B-25B6-4DF7-9EA2-856196851215}" type="slidenum">
              <a:rPr lang="en-GB" smtClean="0">
                <a:latin typeface="Arial" charset="0"/>
              </a:rPr>
              <a:pPr/>
              <a:t>28</a:t>
            </a:fld>
            <a:endParaRPr lang="en-GB">
              <a:latin typeface="Arial" charset="0"/>
            </a:endParaRPr>
          </a:p>
        </p:txBody>
      </p:sp>
      <p:sp>
        <p:nvSpPr>
          <p:cNvPr id="67587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8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67589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EF0AD04B-A8BF-4238-9F72-031DEA9CBE61}" type="slidenum">
              <a:rPr lang="es-ES" sz="1200">
                <a:latin typeface="Calibri" pitchFamily="34" charset="0"/>
              </a:rPr>
              <a:pPr algn="r"/>
              <a:t>28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A9A96A8-ABD2-4B41-925D-98C05CB350C4}" type="slidenum">
              <a:rPr lang="en-GB" smtClean="0">
                <a:latin typeface="Arial" charset="0"/>
              </a:rPr>
              <a:pPr/>
              <a:t>29</a:t>
            </a:fld>
            <a:endParaRPr lang="en-GB">
              <a:latin typeface="Arial" charset="0"/>
            </a:endParaRPr>
          </a:p>
        </p:txBody>
      </p:sp>
      <p:sp>
        <p:nvSpPr>
          <p:cNvPr id="68611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2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68613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9B7DEE19-43B8-411F-8DB3-405470F91259}" type="slidenum">
              <a:rPr lang="es-ES" sz="1200">
                <a:latin typeface="Calibri" pitchFamily="34" charset="0"/>
              </a:rPr>
              <a:pPr algn="r"/>
              <a:t>29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20414-B418-44CB-906A-53DAD08C5B9E}" type="slidenum">
              <a:rPr lang="en-GB" smtClean="0">
                <a:latin typeface="Arial" charset="0"/>
              </a:rPr>
              <a:pPr/>
              <a:t>30</a:t>
            </a:fld>
            <a:endParaRPr lang="en-GB">
              <a:latin typeface="Arial" charset="0"/>
            </a:endParaRPr>
          </a:p>
        </p:txBody>
      </p:sp>
      <p:sp>
        <p:nvSpPr>
          <p:cNvPr id="71683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4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71685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C14A3BA-96E3-4C7F-902F-475BD07E2B9B}" type="slidenum">
              <a:rPr lang="es-ES" sz="1200">
                <a:latin typeface="Calibri" pitchFamily="34" charset="0"/>
              </a:rPr>
              <a:pPr algn="r"/>
              <a:t>30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2407C90-CA56-4F8C-BB9A-658F5F902DA9}" type="slidenum">
              <a:rPr lang="en-GB" smtClean="0">
                <a:latin typeface="Arial" charset="0"/>
              </a:rPr>
              <a:pPr/>
              <a:t>31</a:t>
            </a:fld>
            <a:endParaRPr lang="en-GB">
              <a:latin typeface="Arial" charset="0"/>
            </a:endParaRPr>
          </a:p>
        </p:txBody>
      </p:sp>
      <p:sp>
        <p:nvSpPr>
          <p:cNvPr id="70659" name="1 Marcador de imagen de diapositiva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60" name="2 Marcador de notas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</a:endParaRPr>
          </a:p>
        </p:txBody>
      </p:sp>
      <p:sp>
        <p:nvSpPr>
          <p:cNvPr id="70661" name="3 Marcador de número de diapositiva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958F8C8-15C6-4FBC-9673-07D540544CB2}" type="slidenum">
              <a:rPr lang="es-ES" sz="1200">
                <a:latin typeface="Calibri" pitchFamily="34" charset="0"/>
              </a:rPr>
              <a:pPr algn="r"/>
              <a:t>31</a:t>
            </a:fld>
            <a:endParaRPr lang="es-ES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48B5F0-6B30-754A-8A34-9B9DDFF3DC5B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769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ari.powell@uwtsd.ac.uk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www.mapiau.cymru/mapiau/MapLlais/index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21.jpeg"/><Relationship Id="rId7" Type="http://schemas.openxmlformats.org/officeDocument/2006/relationships/image" Target="../media/image1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ordwall.net/resource/7987855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.png"/><Relationship Id="rId7" Type="http://schemas.openxmlformats.org/officeDocument/2006/relationships/image" Target="../media/image47.png"/><Relationship Id="rId12" Type="http://schemas.openxmlformats.org/officeDocument/2006/relationships/image" Target="../media/image4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1.png"/><Relationship Id="rId9" Type="http://schemas.openxmlformats.org/officeDocument/2006/relationships/image" Target="../media/image51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3.png"/><Relationship Id="rId7" Type="http://schemas.openxmlformats.org/officeDocument/2006/relationships/image" Target="../media/image5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.png"/><Relationship Id="rId7" Type="http://schemas.openxmlformats.org/officeDocument/2006/relationships/image" Target="../media/image47.png"/><Relationship Id="rId12" Type="http://schemas.openxmlformats.org/officeDocument/2006/relationships/image" Target="../media/image4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1.png"/><Relationship Id="rId9" Type="http://schemas.openxmlformats.org/officeDocument/2006/relationships/image" Target="../media/image51.png"/></Relationships>
</file>

<file path=ppt/slides/_rels/slide7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3.png"/><Relationship Id="rId7" Type="http://schemas.openxmlformats.org/officeDocument/2006/relationships/image" Target="../media/image5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.png"/><Relationship Id="rId7" Type="http://schemas.openxmlformats.org/officeDocument/2006/relationships/image" Target="../media/image47.png"/><Relationship Id="rId12" Type="http://schemas.openxmlformats.org/officeDocument/2006/relationships/image" Target="../media/image4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1.png"/><Relationship Id="rId9" Type="http://schemas.openxmlformats.org/officeDocument/2006/relationships/image" Target="../media/image51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3.png"/><Relationship Id="rId7" Type="http://schemas.openxmlformats.org/officeDocument/2006/relationships/image" Target="../media/image5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78645998-1E57-1627-1342-043541ED8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"/>
            <a:ext cx="12214814" cy="6861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742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3821609" y="3194129"/>
            <a:ext cx="4556352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latin typeface="Aptos"/>
                <a:ea typeface="Ayuthaya" pitchFamily="2" charset="-34"/>
                <a:cs typeface="Ayuthaya"/>
              </a:rPr>
              <a:t>Lefel</a:t>
            </a:r>
            <a:r>
              <a:rPr lang="en-US" sz="3200" b="1">
                <a:latin typeface="Aptos"/>
                <a:ea typeface="Ayuthaya" pitchFamily="2" charset="-34"/>
                <a:cs typeface="Ayuthaya"/>
              </a:rPr>
              <a:t> </a:t>
            </a:r>
            <a:r>
              <a:rPr lang="en-US" sz="3200" b="1" err="1">
                <a:latin typeface="Aptos"/>
                <a:ea typeface="Ayuthaya" pitchFamily="2" charset="-34"/>
                <a:cs typeface="Ayuthaya"/>
              </a:rPr>
              <a:t>Mynediad</a:t>
            </a:r>
            <a:endParaRPr lang="en-US" sz="3200" b="1">
              <a:latin typeface="Aptos"/>
              <a:ea typeface="Ayuthaya" pitchFamily="2" charset="-34"/>
              <a:cs typeface="Ayuthaya"/>
            </a:endParaRPr>
          </a:p>
          <a:p>
            <a:pPr algn="ctr"/>
            <a:r>
              <a:rPr lang="en-US" sz="2800" i="1">
                <a:latin typeface="Aptos"/>
                <a:ea typeface="Ayuthaya" pitchFamily="2" charset="-34"/>
                <a:cs typeface="Ayuthaya"/>
              </a:rPr>
              <a:t>Entry Level</a:t>
            </a:r>
          </a:p>
        </p:txBody>
      </p:sp>
      <p:pic>
        <p:nvPicPr>
          <p:cNvPr id="7" name="Picture 6" descr="A blue square with white dots">
            <a:extLst>
              <a:ext uri="{FF2B5EF4-FFF2-40B4-BE49-F238E27FC236}">
                <a16:creationId xmlns:a16="http://schemas.microsoft.com/office/drawing/2014/main" id="{E8D5A866-A6A3-90EC-C3D5-B2D3A6872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9" name="Picture 8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E82F169C-63CC-BEAD-1AEE-0958FB7354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857309" y="494657"/>
            <a:ext cx="10474601" cy="2417683"/>
          </a:xfrm>
          <a:prstGeom prst="roundRect">
            <a:avLst/>
          </a:prstGeom>
          <a:solidFill>
            <a:srgbClr val="45C0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BMNS5010: Practising Healthcare in Wales: People and Policy </a:t>
            </a:r>
          </a:p>
          <a:p>
            <a:pPr algn="ctr"/>
            <a:r>
              <a:rPr lang="en-US" sz="4000" b="1" err="1">
                <a:latin typeface="Aptos"/>
                <a:cs typeface="Ayuthaya"/>
              </a:rPr>
              <a:t>Cymraeg</a:t>
            </a:r>
            <a:r>
              <a:rPr lang="en-US" sz="4000" b="1">
                <a:latin typeface="Aptos"/>
                <a:cs typeface="Ayuthaya"/>
              </a:rPr>
              <a:t> </a:t>
            </a:r>
            <a:r>
              <a:rPr lang="en-US" sz="4000" b="1" err="1">
                <a:latin typeface="Aptos"/>
                <a:cs typeface="Ayuthaya"/>
              </a:rPr>
              <a:t>yn</a:t>
            </a:r>
            <a:r>
              <a:rPr lang="en-US" sz="4000" b="1">
                <a:latin typeface="Aptos"/>
                <a:cs typeface="Ayuthaya"/>
              </a:rPr>
              <a:t> y </a:t>
            </a:r>
            <a:r>
              <a:rPr lang="en-US" sz="4000" b="1" err="1">
                <a:latin typeface="Aptos"/>
                <a:cs typeface="Ayuthaya"/>
              </a:rPr>
              <a:t>Gweithle</a:t>
            </a:r>
            <a:endParaRPr lang="en-US" sz="4000" b="1">
              <a:latin typeface="Aptos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4000" i="1">
                <a:latin typeface="Aptos"/>
                <a:ea typeface="Ayuthaya" pitchFamily="2" charset="-34"/>
                <a:cs typeface="Ayuthaya"/>
              </a:rPr>
              <a:t>Welsh in the Workplace </a:t>
            </a:r>
            <a:endParaRPr lang="en-US" sz="400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CDB9C10-7D89-544E-B03B-4AD3BE1D140F}"/>
              </a:ext>
            </a:extLst>
          </p:cNvPr>
          <p:cNvSpPr/>
          <p:nvPr/>
        </p:nvSpPr>
        <p:spPr>
          <a:xfrm>
            <a:off x="5176720" y="4650748"/>
            <a:ext cx="1840739" cy="987504"/>
          </a:xfrm>
          <a:prstGeom prst="roundRect">
            <a:avLst/>
          </a:prstGeom>
          <a:solidFill>
            <a:srgbClr val="FFC000"/>
          </a:solidFill>
        </p:spPr>
        <p:txBody>
          <a:bodyPr wrap="square" lIns="91440" tIns="45720" rIns="91440" bIns="4572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latin typeface="Aptos"/>
                <a:ea typeface="Calibri"/>
                <a:cs typeface="Ayuthaya"/>
              </a:rPr>
              <a:t>Darlith</a:t>
            </a:r>
            <a:r>
              <a:rPr lang="en-US" sz="2800" b="1">
                <a:latin typeface="Aptos"/>
                <a:ea typeface="Calibri"/>
                <a:cs typeface="Ayuthaya"/>
              </a:rPr>
              <a:t> 1</a:t>
            </a:r>
          </a:p>
          <a:p>
            <a:pPr algn="ctr"/>
            <a:r>
              <a:rPr lang="en-US" sz="2400" i="1">
                <a:ea typeface="Calibri"/>
                <a:cs typeface="Ayuthaya"/>
              </a:rPr>
              <a:t>Lecture 1</a:t>
            </a:r>
          </a:p>
        </p:txBody>
      </p:sp>
    </p:spTree>
    <p:extLst>
      <p:ext uri="{BB962C8B-B14F-4D97-AF65-F5344CB8AC3E}">
        <p14:creationId xmlns:p14="http://schemas.microsoft.com/office/powerpoint/2010/main" val="1394024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406E-D340-EDD5-C8D4-52A842C62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>
                <a:latin typeface="Arial" panose="020B0604020202020204" pitchFamily="34" charset="0"/>
                <a:cs typeface="Arial" panose="020B0604020202020204" pitchFamily="34" charset="0"/>
              </a:rPr>
              <a:t>Canolfan Gwasanaethau Cymraeg  </a:t>
            </a:r>
            <a:br>
              <a:rPr lang="cy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i="1">
                <a:latin typeface="Arial" panose="020B0604020202020204" pitchFamily="34" charset="0"/>
                <a:cs typeface="Arial" panose="020B0604020202020204" pitchFamily="34" charset="0"/>
              </a:rPr>
              <a:t>Welsh Language Service Centre </a:t>
            </a:r>
          </a:p>
        </p:txBody>
      </p:sp>
      <p:pic>
        <p:nvPicPr>
          <p:cNvPr id="5" name="Content Placeholder 4" descr="A logo for a course&#10;&#10;Description automatically generated">
            <a:extLst>
              <a:ext uri="{FF2B5EF4-FFF2-40B4-BE49-F238E27FC236}">
                <a16:creationId xmlns:a16="http://schemas.microsoft.com/office/drawing/2014/main" id="{37C5BF43-898D-64CE-A654-0014FD568B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360613"/>
            <a:ext cx="4123442" cy="2915785"/>
          </a:xfr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C9EA0F1-22A2-7684-F271-CE7D2C8E2A45}"/>
              </a:ext>
            </a:extLst>
          </p:cNvPr>
          <p:cNvSpPr/>
          <p:nvPr/>
        </p:nvSpPr>
        <p:spPr>
          <a:xfrm>
            <a:off x="5257800" y="2263140"/>
            <a:ext cx="5966460" cy="3600450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400" b="1"/>
          </a:p>
          <a:p>
            <a:r>
              <a:rPr lang="cy-GB" sz="2400" b="1"/>
              <a:t>Abertawe / Swansea</a:t>
            </a:r>
          </a:p>
          <a:p>
            <a:endParaRPr lang="cy-GB" sz="2400" b="1"/>
          </a:p>
          <a:p>
            <a:pPr algn="ctr"/>
            <a:r>
              <a:rPr lang="cy-GB" sz="2400"/>
              <a:t>Siobhan Eleri</a:t>
            </a:r>
          </a:p>
          <a:p>
            <a:pPr algn="ctr"/>
            <a:r>
              <a:rPr lang="cy-GB" sz="2400">
                <a:hlinkClick r:id="rId3"/>
              </a:rPr>
              <a:t>s.eleri@uwtsd.ac.uk</a:t>
            </a:r>
            <a:endParaRPr lang="cy-GB" sz="2400"/>
          </a:p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996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AF432AD-68B7-3079-25FC-7291645724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5806947"/>
              </p:ext>
            </p:extLst>
          </p:nvPr>
        </p:nvGraphicFramePr>
        <p:xfrm>
          <a:off x="2125220" y="454765"/>
          <a:ext cx="7941560" cy="438912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941560">
                  <a:extLst>
                    <a:ext uri="{9D8B030D-6E8A-4147-A177-3AD203B41FA5}">
                      <a16:colId xmlns:a16="http://schemas.microsoft.com/office/drawing/2014/main" val="39656832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>
                          <a:solidFill>
                            <a:schemeClr val="tx1"/>
                          </a:solidFill>
                        </a:rPr>
                        <a:t>Cynnwys / Content  </a:t>
                      </a:r>
                      <a:endParaRPr lang="cy-GB" sz="24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50337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sz="2400"/>
                    </a:p>
                    <a:p>
                      <a:r>
                        <a:rPr lang="cy-GB" sz="2400"/>
                        <a:t>Yr Wyddor ac ynganu / </a:t>
                      </a:r>
                      <a:r>
                        <a:rPr lang="en-GB" sz="2400" noProof="0"/>
                        <a:t>The Alphabet and Pronunciation</a:t>
                      </a:r>
                    </a:p>
                    <a:p>
                      <a:r>
                        <a:rPr lang="cy-GB" sz="2400"/>
                        <a:t>Cyfarchion  / Greetings </a:t>
                      </a:r>
                    </a:p>
                    <a:p>
                      <a:r>
                        <a:rPr lang="cy-GB" sz="2400"/>
                        <a:t>Dyddiau’r Wythnos / Days of the Week </a:t>
                      </a:r>
                    </a:p>
                    <a:p>
                      <a:r>
                        <a:rPr lang="cy-GB" sz="2400"/>
                        <a:t>Misoedd y Flwyddyn / Month of the year. </a:t>
                      </a:r>
                    </a:p>
                    <a:p>
                      <a:r>
                        <a:rPr lang="cy-GB" sz="2400"/>
                        <a:t>Rhifau 1-10  / Numbers 1-10 </a:t>
                      </a:r>
                    </a:p>
                    <a:p>
                      <a:endParaRPr lang="cy-GB" sz="2400"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087572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cy-GB" sz="2400" b="0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Egwyl / </a:t>
                      </a:r>
                      <a:r>
                        <a:rPr lang="cy-GB" sz="2400" b="0" i="0" u="none" strike="noStrike" noProof="0" err="1">
                          <a:solidFill>
                            <a:srgbClr val="000000"/>
                          </a:solidFill>
                          <a:latin typeface="Arial"/>
                        </a:rPr>
                        <a:t>Break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86115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40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/>
                        <a:t>Hoffi   / </a:t>
                      </a:r>
                      <a:r>
                        <a:rPr lang="cy-GB" sz="2400" i="1"/>
                        <a:t>To </a:t>
                      </a:r>
                      <a:r>
                        <a:rPr lang="cy-GB" sz="2400" i="1" err="1"/>
                        <a:t>like</a:t>
                      </a:r>
                      <a:endParaRPr lang="cy-GB" sz="2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46651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3371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8CED054-1F6F-C66A-3A6E-CDC989AA40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84899"/>
            <a:ext cx="9601403" cy="6784840"/>
          </a:xfrm>
        </p:spPr>
      </p:pic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47F7627E-9766-E052-BC5F-AC79E1EDE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918"/>
            <a:ext cx="12196562" cy="9340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E1DF20CC-945D-AF1A-6A2C-E25D4CD8A983}"/>
              </a:ext>
            </a:extLst>
          </p:cNvPr>
          <p:cNvSpPr/>
          <p:nvPr/>
        </p:nvSpPr>
        <p:spPr>
          <a:xfrm>
            <a:off x="9294125" y="559558"/>
            <a:ext cx="450376" cy="369332"/>
          </a:xfrm>
          <a:prstGeom prst="roundRect">
            <a:avLst/>
          </a:prstGeom>
          <a:solidFill>
            <a:srgbClr val="029ED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84B79D-961F-BB53-8152-B1C561822F40}"/>
              </a:ext>
            </a:extLst>
          </p:cNvPr>
          <p:cNvSpPr txBox="1"/>
          <p:nvPr/>
        </p:nvSpPr>
        <p:spPr>
          <a:xfrm>
            <a:off x="9844568" y="559558"/>
            <a:ext cx="2081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/>
              <a:t>Llafariaid  / Vowels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5E98F86-58AC-DCC9-D9FB-9123C537E532}"/>
              </a:ext>
            </a:extLst>
          </p:cNvPr>
          <p:cNvSpPr/>
          <p:nvPr/>
        </p:nvSpPr>
        <p:spPr>
          <a:xfrm>
            <a:off x="9305685" y="1151391"/>
            <a:ext cx="450376" cy="36933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A0D611-48A6-FF3E-3D95-29A9AB551028}"/>
              </a:ext>
            </a:extLst>
          </p:cNvPr>
          <p:cNvSpPr txBox="1"/>
          <p:nvPr/>
        </p:nvSpPr>
        <p:spPr>
          <a:xfrm>
            <a:off x="9844568" y="1151391"/>
            <a:ext cx="21927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600"/>
              <a:t>Llythrennau Dwbl / Double Letters </a:t>
            </a:r>
          </a:p>
        </p:txBody>
      </p:sp>
    </p:spTree>
    <p:extLst>
      <p:ext uri="{BB962C8B-B14F-4D97-AF65-F5344CB8AC3E}">
        <p14:creationId xmlns:p14="http://schemas.microsoft.com/office/powerpoint/2010/main" val="513686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words on a white background&#10;&#10;Description automatically generated">
            <a:extLst>
              <a:ext uri="{FF2B5EF4-FFF2-40B4-BE49-F238E27FC236}">
                <a16:creationId xmlns:a16="http://schemas.microsoft.com/office/drawing/2014/main" id="{DDBF4A01-8C21-997A-8CAC-96125F792B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063" y="165449"/>
            <a:ext cx="7409874" cy="5758469"/>
          </a:xfrm>
        </p:spPr>
      </p:pic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8D95F657-720A-9C67-8A64-C204DDAF2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918"/>
            <a:ext cx="12196562" cy="93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698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ue square with white dots&#10;&#10;Description automatically generated">
            <a:extLst>
              <a:ext uri="{FF2B5EF4-FFF2-40B4-BE49-F238E27FC236}">
                <a16:creationId xmlns:a16="http://schemas.microsoft.com/office/drawing/2014/main" id="{DED86751-26A5-07C4-39E2-B765FABCB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3918"/>
            <a:ext cx="12196562" cy="934082"/>
          </a:xfrm>
          <a:prstGeom prst="rect">
            <a:avLst/>
          </a:prstGeom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31AA72F6-47B6-CD04-E6F2-D2CA1FC58E6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8138" y="72677"/>
            <a:ext cx="8384853" cy="585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8306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63B198A-3138-DED2-2764-C8C3D54AF2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204716"/>
            <a:ext cx="7772400" cy="5492373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FE366BA1-B01C-483E-EF4F-732047AE9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918"/>
            <a:ext cx="12196562" cy="93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913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FCA2118-59A2-4310-A4B2-F2CBA821E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40492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82F61A-CF7E-AAA3-C43C-15923C5251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1"/>
          <a:stretch/>
        </p:blipFill>
        <p:spPr bwMode="auto">
          <a:xfrm>
            <a:off x="623087" y="888249"/>
            <a:ext cx="10945825" cy="3606940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065AC1B6-45CD-CD0A-8D92-F23FA68F6C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918"/>
            <a:ext cx="12196562" cy="93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776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49091" y="-81887"/>
            <a:ext cx="10123488" cy="791777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Two vowel sounds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98740943"/>
              </p:ext>
            </p:extLst>
          </p:nvPr>
        </p:nvGraphicFramePr>
        <p:xfrm>
          <a:off x="149091" y="613530"/>
          <a:ext cx="11819996" cy="531038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328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79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791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90635">
                <a:tc>
                  <a:txBody>
                    <a:bodyPr/>
                    <a:lstStyle/>
                    <a:p>
                      <a:pPr algn="ctr"/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Similar to English </a:t>
                      </a:r>
                      <a:r>
                        <a:rPr lang="en-US" b="0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cad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llyg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penn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gwasan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ae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</a:t>
                      </a:r>
                      <a:endParaRPr lang="en-US" b="0" i="0" u="none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adnodd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bloci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esgidi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dechr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gol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0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</a:t>
                      </a:r>
                      <a:r>
                        <a:rPr lang="en-US" b="0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Similar to English </a:t>
                      </a:r>
                      <a:r>
                        <a:rPr lang="en-US" i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en-US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yren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c</a:t>
                      </a:r>
                      <a:r>
                        <a:rPr lang="en-US" b="1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s, 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d</a:t>
                      </a:r>
                      <a:r>
                        <a:rPr lang="en-US" b="1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n, 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b</a:t>
                      </a:r>
                      <a:r>
                        <a:rPr lang="en-US" b="1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d, 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en-US" b="1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</a:t>
                      </a:r>
                      <a:r>
                        <a:rPr lang="en-US" i="0" u="none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rth</a:t>
                      </a:r>
                      <a:endParaRPr lang="en-US" i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ey</a:t>
                      </a:r>
                      <a:endParaRPr lang="en-US" b="1" i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Similar to English </a:t>
                      </a:r>
                      <a:r>
                        <a:rPr lang="en-US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thio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thio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dio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riad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thgaredd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liad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dw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gwn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rwen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gol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Llangynd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rn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oi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Similar to English </a:t>
                      </a:r>
                      <a:r>
                        <a:rPr lang="en-US" i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oy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en-US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oi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oi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oi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</a:p>
                    <a:p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den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oe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cyffr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endParaRPr lang="en-US" b="1" i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Similar to English </a:t>
                      </a:r>
                      <a:r>
                        <a:rPr lang="en-US" i="1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en-US" i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br</a:t>
                      </a:r>
                      <a:r>
                        <a:rPr lang="en-US" b="1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len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endParaRPr lang="en-US" b="1" i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sound doesn’t occur in English</a:t>
                      </a:r>
                      <a:endParaRPr lang="en-US" i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ddfa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aden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eg</a:t>
                      </a:r>
                      <a:r>
                        <a:rPr lang="en-US" b="1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r>
                        <a:rPr lang="en-US" i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lang="en-US" b="1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dyn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ol</a:t>
                      </a:r>
                      <a:r>
                        <a:rPr lang="en-US" b="1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</a:t>
                      </a:r>
                      <a:r>
                        <a:rPr lang="en-US" b="1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nog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US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modr</a:t>
                      </a:r>
                      <a:r>
                        <a:rPr lang="en-US" b="1" i="0" baseline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</a:t>
                      </a:r>
                      <a:r>
                        <a:rPr lang="en-US" i="0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US" i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" name="Picture 2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9E6D2C9-ACC4-1DD5-0DE7-8176EB50A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853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6A8DB02-2450-F833-279F-42D920C2DA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302512"/>
            <a:ext cx="10905066" cy="4252975"/>
          </a:xfrm>
          <a:prstGeom prst="rect">
            <a:avLst/>
          </a:prstGeom>
          <a:noFill/>
        </p:spPr>
      </p:pic>
      <p:pic>
        <p:nvPicPr>
          <p:cNvPr id="3" name="Picture 2" descr="A blue square with white dots&#10;&#10;Description automatically generated">
            <a:extLst>
              <a:ext uri="{FF2B5EF4-FFF2-40B4-BE49-F238E27FC236}">
                <a16:creationId xmlns:a16="http://schemas.microsoft.com/office/drawing/2014/main" id="{347620D3-9FD8-7519-847C-8A019BE0FA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931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FB8E6-ADB3-0441-EB01-C82CB0C9D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570" y="257736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cy-GB" b="1"/>
              <a:t>Amser Ymarfer </a:t>
            </a:r>
            <a:br>
              <a:rPr lang="cy-GB" b="1"/>
            </a:br>
            <a:br>
              <a:rPr lang="cy-GB" b="1"/>
            </a:br>
            <a:r>
              <a:rPr lang="cy-GB"/>
              <a:t>Map o Gymru </a:t>
            </a:r>
          </a:p>
        </p:txBody>
      </p:sp>
      <p:pic>
        <p:nvPicPr>
          <p:cNvPr id="5" name="Picture 4" descr="A green outline of a country&#10;&#10;Description automatically generated">
            <a:extLst>
              <a:ext uri="{FF2B5EF4-FFF2-40B4-BE49-F238E27FC236}">
                <a16:creationId xmlns:a16="http://schemas.microsoft.com/office/drawing/2014/main" id="{745CB003-281E-F4A3-D6E0-8F9B627DD5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556378"/>
            <a:ext cx="4284070" cy="5936497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7BB127FE-3346-D0DD-0C37-741DDEA6C3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23918"/>
            <a:ext cx="12196562" cy="9340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9321BF-F435-5B48-3CDB-A0D23CAB2532}"/>
              </a:ext>
            </a:extLst>
          </p:cNvPr>
          <p:cNvSpPr txBox="1"/>
          <p:nvPr/>
        </p:nvSpPr>
        <p:spPr>
          <a:xfrm>
            <a:off x="907766" y="5308294"/>
            <a:ext cx="61619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>
                <a:hlinkClick r:id="rId4"/>
              </a:rPr>
              <a:t>https://www.mapiau.cymru/mapiau/MapLlais/index.html</a:t>
            </a:r>
            <a:endParaRPr lang="cy-GB"/>
          </a:p>
          <a:p>
            <a:endParaRPr lang="cy-GB"/>
          </a:p>
        </p:txBody>
      </p:sp>
      <p:pic>
        <p:nvPicPr>
          <p:cNvPr id="10" name="Picture 9" descr="A blue and pink chat bubbles&#10;&#10;Description automatically generated">
            <a:extLst>
              <a:ext uri="{FF2B5EF4-FFF2-40B4-BE49-F238E27FC236}">
                <a16:creationId xmlns:a16="http://schemas.microsoft.com/office/drawing/2014/main" id="{A36FFC40-D1C4-C39F-C33E-F0FA065F10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022" y="146624"/>
            <a:ext cx="1971154" cy="205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416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7521A46-3B8E-9EF6-3DE6-AE8A93947C77}"/>
              </a:ext>
            </a:extLst>
          </p:cNvPr>
          <p:cNvSpPr/>
          <p:nvPr/>
        </p:nvSpPr>
        <p:spPr>
          <a:xfrm>
            <a:off x="3306172" y="1161956"/>
            <a:ext cx="5966460" cy="3600450"/>
          </a:xfrm>
          <a:prstGeom prst="roundRect">
            <a:avLst/>
          </a:prstGeom>
          <a:solidFill>
            <a:srgbClr val="45C0A9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600"/>
              <a:t>Cyfarchion  </a:t>
            </a:r>
          </a:p>
          <a:p>
            <a:pPr algn="ctr"/>
            <a:r>
              <a:rPr lang="cy-GB" sz="6600" i="1"/>
              <a:t>Greetings </a:t>
            </a:r>
          </a:p>
          <a:p>
            <a:pPr algn="ctr"/>
            <a:endParaRPr lang="cy-GB"/>
          </a:p>
        </p:txBody>
      </p:sp>
      <p:pic>
        <p:nvPicPr>
          <p:cNvPr id="6" name="Picture 5" descr="A person holding a person's hand&#10;&#10;Description automatically generated">
            <a:extLst>
              <a:ext uri="{FF2B5EF4-FFF2-40B4-BE49-F238E27FC236}">
                <a16:creationId xmlns:a16="http://schemas.microsoft.com/office/drawing/2014/main" id="{8CE23620-791A-CE0F-46B2-1775908B18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5513" y="384015"/>
            <a:ext cx="2323532" cy="2578166"/>
          </a:xfrm>
          <a:prstGeom prst="rect">
            <a:avLst/>
          </a:prstGeom>
        </p:spPr>
      </p:pic>
      <p:pic>
        <p:nvPicPr>
          <p:cNvPr id="7" name="Picture 6" descr="A blue square with white dots&#10;&#10;Description automatically generated">
            <a:extLst>
              <a:ext uri="{FF2B5EF4-FFF2-40B4-BE49-F238E27FC236}">
                <a16:creationId xmlns:a16="http://schemas.microsoft.com/office/drawing/2014/main" id="{C5BFD5D1-11FD-6E26-39C9-1A9DD5624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461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waving his hand&#10;&#10;Description automatically generated">
            <a:extLst>
              <a:ext uri="{FF2B5EF4-FFF2-40B4-BE49-F238E27FC236}">
                <a16:creationId xmlns:a16="http://schemas.microsoft.com/office/drawing/2014/main" id="{51790761-DDA3-CBBA-C3AC-76A2FDD475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429" y="2856913"/>
            <a:ext cx="2412360" cy="30878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18134E-A437-74AD-E79E-2A1B7E4CEF24}"/>
              </a:ext>
            </a:extLst>
          </p:cNvPr>
          <p:cNvSpPr txBox="1"/>
          <p:nvPr/>
        </p:nvSpPr>
        <p:spPr>
          <a:xfrm>
            <a:off x="2013921" y="887517"/>
            <a:ext cx="3289110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9600" err="1">
                <a:latin typeface="+mj-lt"/>
              </a:rPr>
              <a:t>Helo</a:t>
            </a:r>
            <a:r>
              <a:rPr lang="en-GB" sz="9600">
                <a:latin typeface="+mj-lt"/>
              </a:rPr>
              <a:t>!</a:t>
            </a: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28486428-E5F2-648B-4C76-C0C0E1E537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20D4DB7-56B8-59D6-0606-D5CE8D98A2D5}"/>
              </a:ext>
            </a:extLst>
          </p:cNvPr>
          <p:cNvSpPr txBox="1"/>
          <p:nvPr/>
        </p:nvSpPr>
        <p:spPr>
          <a:xfrm>
            <a:off x="6341588" y="864064"/>
            <a:ext cx="5404442" cy="30469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9600" err="1">
                <a:latin typeface="+mj-lt"/>
              </a:rPr>
              <a:t>Shwmae</a:t>
            </a:r>
            <a:r>
              <a:rPr lang="en-GB" sz="9600">
                <a:latin typeface="+mj-lt"/>
              </a:rPr>
              <a:t>! / </a:t>
            </a:r>
            <a:r>
              <a:rPr lang="en-GB" sz="9600" err="1">
                <a:latin typeface="+mj-lt"/>
              </a:rPr>
              <a:t>Su’mae</a:t>
            </a:r>
            <a:r>
              <a:rPr lang="en-GB" sz="9600">
                <a:latin typeface="+mj-lt"/>
              </a:rPr>
              <a:t>! 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94719" y="2360886"/>
            <a:ext cx="6167823" cy="3129062"/>
          </a:xfrm>
          <a:prstGeom prst="rect">
            <a:avLst/>
          </a:prstGeom>
          <a:noFill/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228"/>
              </a:lnSpc>
            </a:pPr>
            <a:r>
              <a:rPr lang="en-US" sz="11117" spc="-722">
                <a:latin typeface="DM Sans Bold"/>
              </a:rPr>
              <a:t>Bore da                                       </a:t>
            </a:r>
          </a:p>
          <a:p>
            <a:pPr>
              <a:lnSpc>
                <a:spcPts val="12228"/>
              </a:lnSpc>
            </a:pPr>
            <a:endParaRPr lang="en-US" sz="11117" spc="-722">
              <a:solidFill>
                <a:srgbClr val="266041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853623" y="807564"/>
            <a:ext cx="4652577" cy="4652577"/>
          </a:xfrm>
          <a:prstGeom prst="rect">
            <a:avLst/>
          </a:prstGeom>
        </p:spPr>
      </p:pic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33D60A90-330E-2272-7768-D3CAD541B5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2564111"/>
            <a:ext cx="6838613" cy="1200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073"/>
              </a:lnSpc>
            </a:pPr>
            <a:r>
              <a:rPr lang="en-US" sz="8248" spc="-536">
                <a:solidFill>
                  <a:srgbClr val="266041"/>
                </a:solidFill>
                <a:latin typeface="DM Sans Bold"/>
              </a:rPr>
              <a:t> </a:t>
            </a:r>
            <a:r>
              <a:rPr lang="en-US" sz="9600" spc="-536" err="1">
                <a:latin typeface="DM Sans Bold"/>
              </a:rPr>
              <a:t>Prynhawn</a:t>
            </a:r>
            <a:r>
              <a:rPr lang="en-US" sz="9600" spc="-536">
                <a:latin typeface="DM Sans Bold"/>
              </a:rPr>
              <a:t> da</a:t>
            </a:r>
            <a:endParaRPr lang="en-US" sz="8248" spc="-536">
              <a:latin typeface="DM Sans Bold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49045" y="190188"/>
            <a:ext cx="238760" cy="138778"/>
            <a:chOff x="0" y="0"/>
            <a:chExt cx="477520" cy="277556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477520" cy="77593"/>
              <a:chOff x="0" y="0"/>
              <a:chExt cx="1913890" cy="31099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  <p:txBody>
              <a:bodyPr/>
              <a:lstStyle/>
              <a:p>
                <a:endParaRPr lang="cy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199964"/>
              <a:ext cx="477520" cy="77593"/>
              <a:chOff x="0" y="0"/>
              <a:chExt cx="1913890" cy="31099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  <p:txBody>
              <a:bodyPr/>
              <a:lstStyle/>
              <a:p>
                <a:endParaRPr lang="cy-GB"/>
              </a:p>
            </p:txBody>
          </p:sp>
        </p:grp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79876" y="766483"/>
            <a:ext cx="4081818" cy="4081818"/>
          </a:xfrm>
          <a:prstGeom prst="rect">
            <a:avLst/>
          </a:prstGeom>
        </p:spPr>
      </p:pic>
      <p:pic>
        <p:nvPicPr>
          <p:cNvPr id="9" name="Picture 8" descr="A blue square with white dots&#10;&#10;Description automatically generated">
            <a:extLst>
              <a:ext uri="{FF2B5EF4-FFF2-40B4-BE49-F238E27FC236}">
                <a16:creationId xmlns:a16="http://schemas.microsoft.com/office/drawing/2014/main" id="{FD5CB187-4BFF-AF62-1885-5A664B61DF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48975" y="2343077"/>
            <a:ext cx="6979955" cy="1190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79"/>
              </a:lnSpc>
            </a:pPr>
            <a:r>
              <a:rPr lang="en-US" sz="9600" spc="-530" err="1">
                <a:latin typeface="DM Sans Bold"/>
              </a:rPr>
              <a:t>Noswaith</a:t>
            </a:r>
            <a:r>
              <a:rPr lang="en-US" sz="9600" spc="-530">
                <a:latin typeface="DM Sans Bold"/>
              </a:rPr>
              <a:t> </a:t>
            </a:r>
            <a:r>
              <a:rPr lang="en-US" sz="9600" spc="-530" err="1">
                <a:latin typeface="DM Sans Bold"/>
              </a:rPr>
              <a:t>dda</a:t>
            </a:r>
            <a:endParaRPr lang="en-US" sz="9600" spc="-530">
              <a:latin typeface="DM Sans Bold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49045" y="190188"/>
            <a:ext cx="238760" cy="138778"/>
            <a:chOff x="0" y="0"/>
            <a:chExt cx="477520" cy="277556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477520" cy="77593"/>
              <a:chOff x="0" y="0"/>
              <a:chExt cx="1913890" cy="31099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  <p:txBody>
              <a:bodyPr/>
              <a:lstStyle/>
              <a:p>
                <a:endParaRPr lang="cy-GB"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0" y="199964"/>
              <a:ext cx="477520" cy="77593"/>
              <a:chOff x="0" y="0"/>
              <a:chExt cx="1913890" cy="31099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913890" cy="310990"/>
              </a:xfrm>
              <a:custGeom>
                <a:avLst/>
                <a:gdLst/>
                <a:ahLst/>
                <a:cxnLst/>
                <a:rect l="l" t="t" r="r" b="b"/>
                <a:pathLst>
                  <a:path w="1913890" h="310990">
                    <a:moveTo>
                      <a:pt x="0" y="0"/>
                    </a:moveTo>
                    <a:lnTo>
                      <a:pt x="1913890" y="0"/>
                    </a:lnTo>
                    <a:lnTo>
                      <a:pt x="1913890" y="310990"/>
                    </a:lnTo>
                    <a:lnTo>
                      <a:pt x="0" y="310990"/>
                    </a:lnTo>
                    <a:close/>
                  </a:path>
                </a:pathLst>
              </a:custGeom>
              <a:solidFill>
                <a:srgbClr val="266041"/>
              </a:solidFill>
            </p:spPr>
            <p:txBody>
              <a:bodyPr/>
              <a:lstStyle/>
              <a:p>
                <a:endParaRPr lang="cy-GB"/>
              </a:p>
            </p:txBody>
          </p:sp>
        </p:grp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12640" y="1089210"/>
            <a:ext cx="3947493" cy="3947493"/>
          </a:xfrm>
          <a:prstGeom prst="rect">
            <a:avLst/>
          </a:prstGeom>
        </p:spPr>
      </p:pic>
      <p:pic>
        <p:nvPicPr>
          <p:cNvPr id="9" name="Picture 8" descr="A blue square with white dots&#10;&#10;Description automatically generated">
            <a:extLst>
              <a:ext uri="{FF2B5EF4-FFF2-40B4-BE49-F238E27FC236}">
                <a16:creationId xmlns:a16="http://schemas.microsoft.com/office/drawing/2014/main" id="{3C3C4120-886B-6218-E0CE-871FE64F37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5DB0F0C-87B0-7D80-8F41-A2ABE803C50C}"/>
              </a:ext>
            </a:extLst>
          </p:cNvPr>
          <p:cNvSpPr txBox="1"/>
          <p:nvPr/>
        </p:nvSpPr>
        <p:spPr>
          <a:xfrm>
            <a:off x="1018442" y="2155186"/>
            <a:ext cx="5699125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9600">
                <a:latin typeface="+mj-lt"/>
              </a:rPr>
              <a:t>Nos da</a:t>
            </a:r>
          </a:p>
        </p:txBody>
      </p:sp>
      <p:pic>
        <p:nvPicPr>
          <p:cNvPr id="18438" name="Picture 2" descr="Related image">
            <a:extLst>
              <a:ext uri="{FF2B5EF4-FFF2-40B4-BE49-F238E27FC236}">
                <a16:creationId xmlns:a16="http://schemas.microsoft.com/office/drawing/2014/main" id="{B43770EE-7A11-553B-5AD0-11B4F14530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12000"/>
          <a:stretch>
            <a:fillRect/>
          </a:stretch>
        </p:blipFill>
        <p:spPr bwMode="auto">
          <a:xfrm>
            <a:off x="7666543" y="1618611"/>
            <a:ext cx="3507015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AC308BE1-B78C-A3FD-0245-9A973BB85E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tree and sun in a square&#10;&#10;Description automatically generated">
            <a:extLst>
              <a:ext uri="{FF2B5EF4-FFF2-40B4-BE49-F238E27FC236}">
                <a16:creationId xmlns:a16="http://schemas.microsoft.com/office/drawing/2014/main" id="{C30B247C-6E05-EA5E-8985-AE8FBA32B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3822" y="1234011"/>
            <a:ext cx="2292446" cy="2342830"/>
          </a:xfrm>
          <a:prstGeom prst="rect">
            <a:avLst/>
          </a:prstGeom>
        </p:spPr>
      </p:pic>
      <p:pic>
        <p:nvPicPr>
          <p:cNvPr id="19460" name="Picture 2" descr="Related image">
            <a:extLst>
              <a:ext uri="{FF2B5EF4-FFF2-40B4-BE49-F238E27FC236}">
                <a16:creationId xmlns:a16="http://schemas.microsoft.com/office/drawing/2014/main" id="{5E536CF3-3499-CD8A-D51F-9CC27FD8E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7" b="12000"/>
          <a:stretch>
            <a:fillRect/>
          </a:stretch>
        </p:blipFill>
        <p:spPr bwMode="auto">
          <a:xfrm>
            <a:off x="8859401" y="3912395"/>
            <a:ext cx="2979218" cy="224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al Callout 2">
            <a:extLst>
              <a:ext uri="{FF2B5EF4-FFF2-40B4-BE49-F238E27FC236}">
                <a16:creationId xmlns:a16="http://schemas.microsoft.com/office/drawing/2014/main" id="{6F3E61DE-957B-D5EC-D598-9E58C92164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2990" y="2904334"/>
            <a:ext cx="3897312" cy="1408113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80FCA6-5AE1-5F71-257A-DD56F05BA325}"/>
              </a:ext>
            </a:extLst>
          </p:cNvPr>
          <p:cNvSpPr txBox="1"/>
          <p:nvPr/>
        </p:nvSpPr>
        <p:spPr>
          <a:xfrm>
            <a:off x="1071955" y="3171826"/>
            <a:ext cx="5699126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err="1">
                <a:latin typeface="+mj-lt"/>
              </a:rPr>
              <a:t>Noswaith</a:t>
            </a:r>
            <a:r>
              <a:rPr lang="en-GB" sz="4800">
                <a:latin typeface="+mj-lt"/>
              </a:rPr>
              <a:t> </a:t>
            </a:r>
            <a:r>
              <a:rPr lang="en-GB" sz="4800" err="1">
                <a:latin typeface="+mj-lt"/>
              </a:rPr>
              <a:t>dda</a:t>
            </a:r>
            <a:endParaRPr lang="en-GB" sz="4800">
              <a:latin typeface="+mj-lt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B1543F69-203E-EFB7-338E-D9A3E1AFD3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2767014"/>
            <a:ext cx="3897312" cy="1408112"/>
          </a:xfrm>
          <a:prstGeom prst="wedgeEllipseCallout">
            <a:avLst>
              <a:gd name="adj1" fmla="val 46753"/>
              <a:gd name="adj2" fmla="val 71223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45BEE1-EE67-7D0D-A1F9-4C42857BF54B}"/>
              </a:ext>
            </a:extLst>
          </p:cNvPr>
          <p:cNvSpPr txBox="1"/>
          <p:nvPr/>
        </p:nvSpPr>
        <p:spPr>
          <a:xfrm>
            <a:off x="6512769" y="3082132"/>
            <a:ext cx="3255962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>
                <a:latin typeface="+mj-lt"/>
              </a:rPr>
              <a:t>Nos da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C590A211-5788-3423-A12D-4F288C571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08763" y="141289"/>
            <a:ext cx="3897312" cy="1406525"/>
          </a:xfrm>
          <a:prstGeom prst="wedgeEllipseCallout">
            <a:avLst>
              <a:gd name="adj1" fmla="val 50254"/>
              <a:gd name="adj2" fmla="val 54737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46C1ADE-3C36-6E75-2D6F-09F6F9BEFA49}"/>
              </a:ext>
            </a:extLst>
          </p:cNvPr>
          <p:cNvSpPr txBox="1"/>
          <p:nvPr/>
        </p:nvSpPr>
        <p:spPr>
          <a:xfrm>
            <a:off x="6929438" y="392113"/>
            <a:ext cx="32559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 err="1">
                <a:latin typeface="+mj-lt"/>
              </a:rPr>
              <a:t>P’nawn</a:t>
            </a:r>
            <a:r>
              <a:rPr lang="en-GB" sz="4800">
                <a:latin typeface="+mj-lt"/>
              </a:rPr>
              <a:t> da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FCC0D8C6-006F-974D-7ACD-3E5DE38B5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2363" y="97717"/>
            <a:ext cx="3895725" cy="1408113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C4011D-75E4-6079-D184-7935156C886D}"/>
              </a:ext>
            </a:extLst>
          </p:cNvPr>
          <p:cNvSpPr txBox="1"/>
          <p:nvPr/>
        </p:nvSpPr>
        <p:spPr>
          <a:xfrm>
            <a:off x="2708178" y="423505"/>
            <a:ext cx="3254375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800">
                <a:latin typeface="+mj-lt"/>
              </a:rPr>
              <a:t>Bore da</a:t>
            </a: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9F7F644A-3BB9-7D28-75E3-9134F96A4A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229349"/>
            <a:ext cx="12196562" cy="628649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653793D8-67F6-837A-EE6B-20CE08BA30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761157" y="1119978"/>
            <a:ext cx="1807969" cy="1807969"/>
          </a:xfrm>
          <a:prstGeom prst="rect">
            <a:avLst/>
          </a:prstGeom>
        </p:spPr>
      </p:pic>
      <p:pic>
        <p:nvPicPr>
          <p:cNvPr id="18" name="Picture 8">
            <a:extLst>
              <a:ext uri="{FF2B5EF4-FFF2-40B4-BE49-F238E27FC236}">
                <a16:creationId xmlns:a16="http://schemas.microsoft.com/office/drawing/2014/main" id="{5B4C24A2-8A44-4C99-818C-2192839F39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706848" y="4283532"/>
            <a:ext cx="1743350" cy="17433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/>
      <p:bldP spid="11" grpId="0" animBg="1"/>
      <p:bldP spid="4" grpId="0"/>
      <p:bldP spid="14" grpId="0" animBg="1"/>
      <p:bldP spid="15" grpId="0"/>
      <p:bldP spid="16" grpId="0" animBg="1"/>
      <p:bldP spid="16" grpId="1" animBg="1"/>
      <p:bldP spid="1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25BC945-3939-D8B8-F4E2-382AFAFCFA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29349"/>
            <a:ext cx="12196562" cy="6286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09C44B-C819-48A3-4165-B9D6CA90B5EE}"/>
              </a:ext>
            </a:extLst>
          </p:cNvPr>
          <p:cNvSpPr txBox="1"/>
          <p:nvPr/>
        </p:nvSpPr>
        <p:spPr>
          <a:xfrm>
            <a:off x="1667301" y="2569190"/>
            <a:ext cx="951249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Welsh has two words for the pronoun '</a:t>
            </a:r>
            <a:r>
              <a:rPr lang="en-GB" sz="36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 – </a:t>
            </a:r>
          </a:p>
          <a:p>
            <a:pPr algn="ctr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‘chi’. </a:t>
            </a:r>
          </a:p>
          <a:p>
            <a:pPr algn="ctr"/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3600" b="0" i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 is used for informal situations and with people you know well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‘chi’ is used in formal and plural situations. </a:t>
            </a:r>
            <a:endParaRPr lang="cy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F44F43B-9894-77AD-0ABD-E9EBFD268EF1}"/>
              </a:ext>
            </a:extLst>
          </p:cNvPr>
          <p:cNvSpPr/>
          <p:nvPr/>
        </p:nvSpPr>
        <p:spPr>
          <a:xfrm>
            <a:off x="1555845" y="641354"/>
            <a:ext cx="2756848" cy="152891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13800"/>
              <a:t>ti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A965E37-699A-D148-090A-25C42DA53B92}"/>
              </a:ext>
            </a:extLst>
          </p:cNvPr>
          <p:cNvSpPr/>
          <p:nvPr/>
        </p:nvSpPr>
        <p:spPr>
          <a:xfrm>
            <a:off x="7879309" y="641354"/>
            <a:ext cx="2756848" cy="152891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13800"/>
              <a:t>chi</a:t>
            </a:r>
          </a:p>
        </p:txBody>
      </p:sp>
    </p:spTree>
    <p:extLst>
      <p:ext uri="{BB962C8B-B14F-4D97-AF65-F5344CB8AC3E}">
        <p14:creationId xmlns:p14="http://schemas.microsoft.com/office/powerpoint/2010/main" val="5538949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02833-B6A7-4B6D-55DB-3EC4B8A81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400" i="1">
                <a:latin typeface="Arial" panose="020B0604020202020204" pitchFamily="34" charset="0"/>
                <a:cs typeface="Arial" panose="020B0604020202020204" pitchFamily="34" charset="0"/>
              </a:rPr>
              <a:t>What’s your name?</a:t>
            </a:r>
            <a:endParaRPr lang="cy-GB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5C5C0-FE52-59B0-667C-90C883D74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7813"/>
            <a:ext cx="10515600" cy="265709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>
                <a:latin typeface="Arial" panose="020B0604020202020204" pitchFamily="34" charset="0"/>
                <a:cs typeface="Arial" panose="020B0604020202020204" pitchFamily="34" charset="0"/>
              </a:rPr>
              <a:t>Cwestiwn  / Question </a:t>
            </a:r>
          </a:p>
          <a:p>
            <a:pPr marL="0" indent="0">
              <a:buNone/>
            </a:pPr>
            <a:r>
              <a:rPr lang="cy-GB" sz="3600">
                <a:latin typeface="Arial" panose="020B0604020202020204" pitchFamily="34" charset="0"/>
                <a:cs typeface="Arial" panose="020B0604020202020204" pitchFamily="34" charset="0"/>
              </a:rPr>
              <a:t>	Beth ydy dy enw di?  / Pwy wyt ti?   </a:t>
            </a:r>
          </a:p>
          <a:p>
            <a:pPr marL="0" indent="0">
              <a:buNone/>
            </a:pPr>
            <a:r>
              <a:rPr lang="cy-GB" sz="3600">
                <a:latin typeface="Arial" panose="020B0604020202020204" pitchFamily="34" charset="0"/>
                <a:cs typeface="Arial" panose="020B0604020202020204" pitchFamily="34" charset="0"/>
              </a:rPr>
              <a:t>	Beth ydy’ch enw chi?  / Pwy dych chi? </a:t>
            </a:r>
          </a:p>
          <a:p>
            <a:pPr marL="0" indent="0" algn="ctr">
              <a:buNone/>
            </a:pPr>
            <a:endParaRPr lang="cy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1C767A6D-D0C8-79EF-826D-0FE985860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D93C5C-7BE3-DBB4-4BF9-56B35894A3DF}"/>
              </a:ext>
            </a:extLst>
          </p:cNvPr>
          <p:cNvSpPr txBox="1">
            <a:spLocks/>
          </p:cNvSpPr>
          <p:nvPr/>
        </p:nvSpPr>
        <p:spPr>
          <a:xfrm>
            <a:off x="838200" y="4333876"/>
            <a:ext cx="10515600" cy="1603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3600">
                <a:latin typeface="Arial" panose="020B0604020202020204" pitchFamily="34" charset="0"/>
                <a:cs typeface="Arial" panose="020B0604020202020204" pitchFamily="34" charset="0"/>
              </a:rPr>
              <a:t>Ateb / Answer 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3600">
                <a:latin typeface="Arial" panose="020B0604020202020204" pitchFamily="34" charset="0"/>
                <a:cs typeface="Arial" panose="020B0604020202020204" pitchFamily="34" charset="0"/>
              </a:rPr>
              <a:t>______ dw i . </a:t>
            </a:r>
          </a:p>
        </p:txBody>
      </p:sp>
      <p:pic>
        <p:nvPicPr>
          <p:cNvPr id="7" name="Picture 6" descr="A blue badge with a picture of a person&#10;&#10;Description automatically generated">
            <a:extLst>
              <a:ext uri="{FF2B5EF4-FFF2-40B4-BE49-F238E27FC236}">
                <a16:creationId xmlns:a16="http://schemas.microsoft.com/office/drawing/2014/main" id="{5A416CD0-F2E3-F78D-989F-F5AEB2A2DF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2688" y="137128"/>
            <a:ext cx="2251883" cy="2386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71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8C8D7090-ED7D-AC8B-D924-B0459FA87D37}"/>
              </a:ext>
            </a:extLst>
          </p:cNvPr>
          <p:cNvSpPr txBox="1"/>
          <p:nvPr/>
        </p:nvSpPr>
        <p:spPr>
          <a:xfrm>
            <a:off x="317406" y="159734"/>
            <a:ext cx="1109212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800" b="1">
                <a:latin typeface="+mj-lt"/>
              </a:rPr>
              <a:t>Sut </a:t>
            </a:r>
            <a:r>
              <a:rPr lang="en-GB" sz="4800" b="1" err="1">
                <a:latin typeface="+mj-lt"/>
              </a:rPr>
              <a:t>dych</a:t>
            </a:r>
            <a:r>
              <a:rPr lang="en-GB" sz="4800" b="1">
                <a:latin typeface="+mj-lt"/>
              </a:rPr>
              <a:t> chi? </a:t>
            </a:r>
            <a:r>
              <a:rPr lang="en-GB" sz="4800" b="1"/>
              <a:t>/     Sut </a:t>
            </a:r>
            <a:r>
              <a:rPr lang="en-GB" sz="4800" b="1" err="1"/>
              <a:t>wyt</a:t>
            </a:r>
            <a:r>
              <a:rPr lang="en-GB" sz="4800" b="1"/>
              <a:t> </a:t>
            </a:r>
            <a:r>
              <a:rPr lang="en-GB" sz="4800" b="1" err="1"/>
              <a:t>ti</a:t>
            </a:r>
            <a:r>
              <a:rPr lang="en-GB" sz="4800" b="1"/>
              <a:t>?  </a:t>
            </a:r>
            <a:r>
              <a:rPr lang="en-GB" sz="3600" i="1"/>
              <a:t>How are you? </a:t>
            </a:r>
          </a:p>
          <a:p>
            <a:pPr algn="ctr">
              <a:defRPr/>
            </a:pPr>
            <a:endParaRPr lang="en-GB" sz="4800" b="1">
              <a:latin typeface="+mj-lt"/>
            </a:endParaRPr>
          </a:p>
        </p:txBody>
      </p:sp>
      <p:pic>
        <p:nvPicPr>
          <p:cNvPr id="39938" name="Picture 2" descr="Image result for feeling great">
            <a:extLst>
              <a:ext uri="{FF2B5EF4-FFF2-40B4-BE49-F238E27FC236}">
                <a16:creationId xmlns:a16="http://schemas.microsoft.com/office/drawing/2014/main" id="{CB8C54CC-44FD-A5B9-816A-7BD57A1F0D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7"/>
          <a:stretch>
            <a:fillRect/>
          </a:stretch>
        </p:blipFill>
        <p:spPr bwMode="auto">
          <a:xfrm>
            <a:off x="2401888" y="1165225"/>
            <a:ext cx="2146300" cy="12065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0" name="Picture 4" descr="Image result for man feeling ok">
            <a:extLst>
              <a:ext uri="{FF2B5EF4-FFF2-40B4-BE49-F238E27FC236}">
                <a16:creationId xmlns:a16="http://schemas.microsoft.com/office/drawing/2014/main" id="{AFE93DFF-C2B5-895E-6BB3-97389CBAF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888" y="2349500"/>
            <a:ext cx="2146300" cy="120650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0422397-4507-EF16-8749-7FD9E3BBAF09}"/>
              </a:ext>
            </a:extLst>
          </p:cNvPr>
          <p:cNvSpPr txBox="1"/>
          <p:nvPr/>
        </p:nvSpPr>
        <p:spPr>
          <a:xfrm>
            <a:off x="5243514" y="1352550"/>
            <a:ext cx="4656137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>
                <a:latin typeface="+mj-lt"/>
              </a:rPr>
              <a:t>Da </a:t>
            </a:r>
            <a:r>
              <a:rPr lang="en-GB" sz="4800" err="1">
                <a:latin typeface="+mj-lt"/>
              </a:rPr>
              <a:t>iawn</a:t>
            </a:r>
            <a:r>
              <a:rPr lang="en-GB" sz="4800">
                <a:latin typeface="+mj-lt"/>
              </a:rPr>
              <a:t>, </a:t>
            </a:r>
            <a:r>
              <a:rPr lang="en-GB" sz="4800" err="1">
                <a:latin typeface="+mj-lt"/>
              </a:rPr>
              <a:t>diolch</a:t>
            </a:r>
            <a:r>
              <a:rPr lang="en-GB" sz="4800">
                <a:latin typeface="+mj-lt"/>
              </a:rPr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A22344-3522-B168-4E02-F12A171F503D}"/>
              </a:ext>
            </a:extLst>
          </p:cNvPr>
          <p:cNvSpPr txBox="1"/>
          <p:nvPr/>
        </p:nvSpPr>
        <p:spPr>
          <a:xfrm>
            <a:off x="5243513" y="2536825"/>
            <a:ext cx="46656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err="1">
                <a:latin typeface="+mj-lt"/>
              </a:rPr>
              <a:t>Iawn</a:t>
            </a:r>
            <a:r>
              <a:rPr lang="en-GB" sz="4800">
                <a:latin typeface="+mj-lt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D550FC-056B-5256-6E4B-878CE2D89767}"/>
              </a:ext>
            </a:extLst>
          </p:cNvPr>
          <p:cNvSpPr txBox="1"/>
          <p:nvPr/>
        </p:nvSpPr>
        <p:spPr>
          <a:xfrm>
            <a:off x="5243513" y="5140326"/>
            <a:ext cx="4665662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err="1">
                <a:latin typeface="+mj-lt"/>
              </a:rPr>
              <a:t>Ofnadwy</a:t>
            </a:r>
            <a:r>
              <a:rPr lang="en-GB" sz="4800">
                <a:latin typeface="+mj-lt"/>
              </a:rPr>
              <a:t>.</a:t>
            </a:r>
          </a:p>
        </p:txBody>
      </p:sp>
      <p:pic>
        <p:nvPicPr>
          <p:cNvPr id="10253" name="Picture 13" descr="Image result for tired">
            <a:extLst>
              <a:ext uri="{FF2B5EF4-FFF2-40B4-BE49-F238E27FC236}">
                <a16:creationId xmlns:a16="http://schemas.microsoft.com/office/drawing/2014/main" id="{20C61D3A-67EA-2546-7B07-8A6CCA980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888" y="3544889"/>
            <a:ext cx="2146300" cy="1411287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6" descr="Image result for ill in bed">
            <a:extLst>
              <a:ext uri="{FF2B5EF4-FFF2-40B4-BE49-F238E27FC236}">
                <a16:creationId xmlns:a16="http://schemas.microsoft.com/office/drawing/2014/main" id="{F2612A59-2BB6-B7D8-0317-C14DF7BED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4" r="7866"/>
          <a:stretch>
            <a:fillRect/>
          </a:stretch>
        </p:blipFill>
        <p:spPr bwMode="auto">
          <a:xfrm>
            <a:off x="2401888" y="4940301"/>
            <a:ext cx="2146300" cy="1230313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rgbClr val="808080">
                <a:alpha val="39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57FC2EE-D9FB-62DF-83F6-557AF927EE81}"/>
              </a:ext>
            </a:extLst>
          </p:cNvPr>
          <p:cNvSpPr txBox="1"/>
          <p:nvPr/>
        </p:nvSpPr>
        <p:spPr>
          <a:xfrm>
            <a:off x="5243513" y="3835400"/>
            <a:ext cx="46656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4800" err="1">
                <a:latin typeface="+mj-lt"/>
              </a:rPr>
              <a:t>Wedi</a:t>
            </a:r>
            <a:r>
              <a:rPr lang="en-GB" sz="4800">
                <a:latin typeface="+mj-lt"/>
              </a:rPr>
              <a:t> </a:t>
            </a:r>
            <a:r>
              <a:rPr lang="en-GB" sz="4800" err="1">
                <a:latin typeface="+mj-lt"/>
              </a:rPr>
              <a:t>blino</a:t>
            </a:r>
            <a:r>
              <a:rPr lang="en-GB" sz="4800">
                <a:latin typeface="+mj-lt"/>
              </a:rPr>
              <a:t>.</a:t>
            </a: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21DD1C36-939A-B54D-71BD-B8954BDF94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utoUpdateAnimBg="0"/>
      <p:bldP spid="11" grpId="0" autoUpdateAnimBg="0"/>
      <p:bldP spid="14" grpId="0" autoUpdateAnimBg="0"/>
      <p:bldP spid="15" grpId="0" autoUpdateAnimBg="0"/>
      <p:bldP spid="13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extBox 1">
            <a:extLst>
              <a:ext uri="{FF2B5EF4-FFF2-40B4-BE49-F238E27FC236}">
                <a16:creationId xmlns:a16="http://schemas.microsoft.com/office/drawing/2014/main" id="{283ACD85-13DD-648E-E5CD-CFEC1D8CB6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0100" y="215900"/>
            <a:ext cx="7258050" cy="600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cs typeface="Calibri" panose="020F0502020204030204" pitchFamily="34" charset="0"/>
              </a:rPr>
              <a:t>A.	Good morning, who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  <a:cs typeface="Calibri" panose="020F0502020204030204" pitchFamily="34" charset="0"/>
              </a:rPr>
              <a:t>B.	Hello, I’m Ceri. Who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cs typeface="Calibri" panose="020F0502020204030204" pitchFamily="34" charset="0"/>
              </a:rPr>
              <a:t>A.	I’m Eryl. How are you Ceri?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  <a:cs typeface="Calibri" panose="020F0502020204030204" pitchFamily="34" charset="0"/>
              </a:rPr>
              <a:t>B.	Very well, thank you. How are you?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cs typeface="Calibri" panose="020F0502020204030204" pitchFamily="34" charset="0"/>
              </a:rPr>
              <a:t>A.	Ok, thanks. </a:t>
            </a:r>
          </a:p>
          <a:p>
            <a:pPr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  <a:cs typeface="Calibri" panose="020F0502020204030204" pitchFamily="34" charset="0"/>
              </a:rPr>
              <a:t>B.	Bye!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454DFE-6034-922A-D5DF-3B664FDF64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0" y="558800"/>
            <a:ext cx="5416550" cy="5847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/>
              <a:t>Bore da, </a:t>
            </a:r>
            <a:r>
              <a:rPr lang="en-GB" altLang="en-US" sz="3200" err="1"/>
              <a:t>beth</a:t>
            </a:r>
            <a:r>
              <a:rPr lang="en-GB" altLang="en-US" sz="3200"/>
              <a:t> </a:t>
            </a:r>
            <a:r>
              <a:rPr lang="en-GB" altLang="en-US" sz="3200" err="1"/>
              <a:t>ydy’ch</a:t>
            </a:r>
            <a:r>
              <a:rPr lang="en-GB" altLang="en-US" sz="3200"/>
              <a:t> </a:t>
            </a:r>
            <a:r>
              <a:rPr lang="en-GB" altLang="en-US" sz="3200" err="1"/>
              <a:t>enw</a:t>
            </a:r>
            <a:r>
              <a:rPr lang="en-GB" altLang="en-US" sz="3200"/>
              <a:t> chi?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9C891-EE39-DDE2-7E82-9D38FD290B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49" y="1558925"/>
            <a:ext cx="6738109" cy="5847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solidFill>
                  <a:srgbClr val="451964"/>
                </a:solidFill>
              </a:rPr>
              <a:t>Helo</a:t>
            </a:r>
            <a:r>
              <a:rPr lang="en-GB" altLang="en-US" sz="3200">
                <a:solidFill>
                  <a:srgbClr val="451964"/>
                </a:solidFill>
              </a:rPr>
              <a:t>, Ceri </a:t>
            </a:r>
            <a:r>
              <a:rPr lang="en-GB" altLang="en-US" sz="3200" err="1">
                <a:solidFill>
                  <a:srgbClr val="451964"/>
                </a:solidFill>
              </a:rPr>
              <a:t>dw</a:t>
            </a:r>
            <a:r>
              <a:rPr lang="en-GB" altLang="en-US" sz="3200">
                <a:solidFill>
                  <a:srgbClr val="451964"/>
                </a:solidFill>
              </a:rPr>
              <a:t> </a:t>
            </a:r>
            <a:r>
              <a:rPr lang="en-GB" altLang="en-US" sz="3200" err="1">
                <a:solidFill>
                  <a:srgbClr val="451964"/>
                </a:solidFill>
              </a:rPr>
              <a:t>i</a:t>
            </a:r>
            <a:r>
              <a:rPr lang="en-GB" altLang="en-US" sz="3200">
                <a:solidFill>
                  <a:srgbClr val="451964"/>
                </a:solidFill>
              </a:rPr>
              <a:t>. Beth </a:t>
            </a:r>
            <a:r>
              <a:rPr lang="en-GB" altLang="en-US" sz="3200" err="1">
                <a:solidFill>
                  <a:srgbClr val="451964"/>
                </a:solidFill>
              </a:rPr>
              <a:t>ydy’ch</a:t>
            </a:r>
            <a:r>
              <a:rPr lang="en-GB" altLang="en-US" sz="3200">
                <a:solidFill>
                  <a:srgbClr val="451964"/>
                </a:solidFill>
              </a:rPr>
              <a:t> </a:t>
            </a:r>
            <a:r>
              <a:rPr lang="en-GB" altLang="en-US" sz="3200" err="1">
                <a:solidFill>
                  <a:srgbClr val="451964"/>
                </a:solidFill>
              </a:rPr>
              <a:t>enw</a:t>
            </a:r>
            <a:r>
              <a:rPr lang="en-GB" altLang="en-US" sz="3200">
                <a:solidFill>
                  <a:srgbClr val="451964"/>
                </a:solidFill>
              </a:rPr>
              <a:t> chi?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8EA460-8FE0-95AB-FBAF-2A0D0C4E1E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0" y="2522539"/>
            <a:ext cx="5060950" cy="585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/>
              <a:t>Eryl dw i. Sut dych chi Ceri?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8D903E-8BEB-CF79-D507-854624C3BD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1" y="3503614"/>
            <a:ext cx="6069013" cy="5857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</a:rPr>
              <a:t>Da iawn, diolch. Sut dych chi?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9AFDFC-568C-9AA0-43DE-82F29EC44E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0" y="4465638"/>
            <a:ext cx="5060950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/>
              <a:t>Iawn, diolch.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E1830D-69A9-4BAF-0404-123385D14D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5450" y="5435600"/>
            <a:ext cx="5060950" cy="584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rgbClr val="451964"/>
                </a:solidFill>
              </a:rPr>
              <a:t>Hwyl!</a:t>
            </a:r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C5F8AAB8-FC6A-E79F-0588-FB266B626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28150" y="346075"/>
            <a:ext cx="2078037" cy="1082675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5400000" algn="t" rotWithShape="0">
              <a:srgbClr val="808080">
                <a:alpha val="39998"/>
              </a:srgbClr>
            </a:outerShdw>
          </a:effec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18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C3A610-C57F-F46F-E5FE-17731C3FB8F0}"/>
              </a:ext>
            </a:extLst>
          </p:cNvPr>
          <p:cNvSpPr txBox="1"/>
          <p:nvPr/>
        </p:nvSpPr>
        <p:spPr>
          <a:xfrm>
            <a:off x="9443243" y="466218"/>
            <a:ext cx="184785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400" err="1">
                <a:latin typeface="+mj-lt"/>
              </a:rPr>
              <a:t>Sgwrs</a:t>
            </a:r>
            <a:endParaRPr lang="en-GB" sz="4400">
              <a:latin typeface="+mj-lt"/>
            </a:endParaRP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4F96659B-6B90-A06E-CC7E-938FF27F0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277EEA-0574-59BB-A871-E1CC88C86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Amser Egwyl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ck and a cup&#10;&#10;Description automatically generated">
            <a:extLst>
              <a:ext uri="{FF2B5EF4-FFF2-40B4-BE49-F238E27FC236}">
                <a16:creationId xmlns:a16="http://schemas.microsoft.com/office/drawing/2014/main" id="{FEB13F3B-BDEE-D953-54FF-6A4CF23B84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970703"/>
            <a:ext cx="5536001" cy="4857840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3B6C2A2C-E727-E149-6001-28B3EECA0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687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>
            <a:extLst>
              <a:ext uri="{FF2B5EF4-FFF2-40B4-BE49-F238E27FC236}">
                <a16:creationId xmlns:a16="http://schemas.microsoft.com/office/drawing/2014/main" id="{DD8CC325-0A71-499B-A9DB-D0BF604C1B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4334" y="835819"/>
            <a:ext cx="6591869" cy="518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Llun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 			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Monday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Mawrth 		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Tuesday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Mercher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		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Wednesday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Iau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			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Thursday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Gwener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 		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Friday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Sadwrn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               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Saturday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3200" err="1">
                <a:latin typeface="Calibri Light" panose="020F0302020204030204" pitchFamily="34" charset="0"/>
                <a:cs typeface="Calibri Light" panose="020F0302020204030204" pitchFamily="34" charset="0"/>
              </a:rPr>
              <a:t>dydd</a:t>
            </a:r>
            <a:r>
              <a:rPr lang="en-GB" alt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 Sul 			</a:t>
            </a:r>
            <a:r>
              <a:rPr lang="en-GB" altLang="en-US" sz="3200" i="1">
                <a:latin typeface="Calibri Light" panose="020F0302020204030204" pitchFamily="34" charset="0"/>
                <a:cs typeface="Calibri Light" panose="020F0302020204030204" pitchFamily="34" charset="0"/>
              </a:rPr>
              <a:t>Sunday </a:t>
            </a: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E09D613C-525E-49CE-AE0D-113102438862}"/>
              </a:ext>
            </a:extLst>
          </p:cNvPr>
          <p:cNvSpPr txBox="1">
            <a:spLocks/>
          </p:cNvSpPr>
          <p:nvPr/>
        </p:nvSpPr>
        <p:spPr bwMode="auto">
          <a:xfrm>
            <a:off x="1524000" y="150814"/>
            <a:ext cx="9144000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400" b="1" err="1">
                <a:latin typeface="+mj-lt"/>
              </a:rPr>
              <a:t>Dyddiau’r</a:t>
            </a:r>
            <a:r>
              <a:rPr lang="en-GB" altLang="en-US" sz="4400" b="1">
                <a:latin typeface="+mj-lt"/>
              </a:rPr>
              <a:t> </a:t>
            </a:r>
            <a:r>
              <a:rPr lang="en-GB" altLang="en-US" sz="4400" b="1" err="1">
                <a:latin typeface="+mj-lt"/>
              </a:rPr>
              <a:t>Wythnos</a:t>
            </a:r>
            <a:r>
              <a:rPr lang="en-GB" altLang="en-US" sz="4400" b="1">
                <a:latin typeface="+mj-lt"/>
              </a:rPr>
              <a:t>   </a:t>
            </a:r>
            <a:r>
              <a:rPr lang="en-GB" altLang="en-US" sz="4400" i="1">
                <a:solidFill>
                  <a:srgbClr val="7030A0"/>
                </a:solidFill>
                <a:latin typeface="+mj-lt"/>
              </a:rPr>
              <a:t>Days of the Week</a:t>
            </a: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pic>
        <p:nvPicPr>
          <p:cNvPr id="22535" name="Picture 2" descr="Related image">
            <a:extLst>
              <a:ext uri="{FF2B5EF4-FFF2-40B4-BE49-F238E27FC236}">
                <a16:creationId xmlns:a16="http://schemas.microsoft.com/office/drawing/2014/main" id="{B3253972-1F10-4227-9728-822663F33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8047" y="767942"/>
            <a:ext cx="2403475" cy="240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blue square with white dots&#10;&#10;Description automatically generated">
            <a:extLst>
              <a:ext uri="{FF2B5EF4-FFF2-40B4-BE49-F238E27FC236}">
                <a16:creationId xmlns:a16="http://schemas.microsoft.com/office/drawing/2014/main" id="{82132F9B-4FC1-AB26-BA79-4F30F1B39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01248-0873-D1DB-48CA-3EAAF04BC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Ymarfer – Dyddiau’r Wythnos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916E0-92AF-D3B9-0BB8-E5224E914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4136" y="4470156"/>
            <a:ext cx="6399663" cy="753802"/>
          </a:xfrm>
        </p:spPr>
        <p:txBody>
          <a:bodyPr>
            <a:normAutofit fontScale="92500"/>
          </a:bodyPr>
          <a:lstStyle/>
          <a:p>
            <a:r>
              <a:rPr lang="cy-GB">
                <a:hlinkClick r:id="rId2"/>
              </a:rPr>
              <a:t>https://wordwall.net/resource/79878559</a:t>
            </a:r>
            <a:endParaRPr lang="cy-GB"/>
          </a:p>
          <a:p>
            <a:endParaRPr lang="cy-GB"/>
          </a:p>
        </p:txBody>
      </p:sp>
      <p:pic>
        <p:nvPicPr>
          <p:cNvPr id="5" name="Picture 4" descr="A close-up of a card&#10;&#10;Description automatically generated">
            <a:extLst>
              <a:ext uri="{FF2B5EF4-FFF2-40B4-BE49-F238E27FC236}">
                <a16:creationId xmlns:a16="http://schemas.microsoft.com/office/drawing/2014/main" id="{023E176E-8E47-302E-3F1A-EFD5DFAD1B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375204"/>
            <a:ext cx="3402557" cy="4107591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80D52819-9CB6-048C-AA9E-82D06DFF93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  <p:pic>
        <p:nvPicPr>
          <p:cNvPr id="20482" name="Picture 2">
            <a:extLst>
              <a:ext uri="{FF2B5EF4-FFF2-40B4-BE49-F238E27FC236}">
                <a16:creationId xmlns:a16="http://schemas.microsoft.com/office/drawing/2014/main" id="{2FCFDC8E-0D86-6AE7-3017-E34C5453B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245" y="1468354"/>
            <a:ext cx="2349500" cy="234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4777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alendar with yellow and grey tags&#10;&#10;Description automatically generated with medium confidence">
            <a:extLst>
              <a:ext uri="{FF2B5EF4-FFF2-40B4-BE49-F238E27FC236}">
                <a16:creationId xmlns:a16="http://schemas.microsoft.com/office/drawing/2014/main" id="{2209F514-5D0E-5BA5-911D-B4294CFDDC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5221" y="136701"/>
            <a:ext cx="8263813" cy="5929521"/>
          </a:xfr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E78708FB-4B17-09D1-F3B2-2227B6ED36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0603F99-C7F4-F709-086B-22A2814AA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966" y="474307"/>
            <a:ext cx="2477021" cy="2105120"/>
          </a:xfrm>
        </p:spPr>
        <p:txBody>
          <a:bodyPr>
            <a:normAutofit/>
          </a:bodyPr>
          <a:lstStyle/>
          <a:p>
            <a:r>
              <a:rPr lang="cy-GB"/>
              <a:t>Misoedd / Months </a:t>
            </a:r>
          </a:p>
        </p:txBody>
      </p:sp>
    </p:spTree>
    <p:extLst>
      <p:ext uri="{BB962C8B-B14F-4D97-AF65-F5344CB8AC3E}">
        <p14:creationId xmlns:p14="http://schemas.microsoft.com/office/powerpoint/2010/main" val="13955925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4" y="1"/>
            <a:ext cx="439896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219" name="4 CuadroTexto"/>
          <p:cNvSpPr txBox="1">
            <a:spLocks noChangeArrowheads="1"/>
          </p:cNvSpPr>
          <p:nvPr/>
        </p:nvSpPr>
        <p:spPr bwMode="auto">
          <a:xfrm rot="-597894">
            <a:off x="1364309" y="608056"/>
            <a:ext cx="19239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9933"/>
                </a:solidFill>
                <a:latin typeface="Comic Sans MS" pitchFamily="66" charset="0"/>
              </a:rPr>
              <a:t>Ionawr</a:t>
            </a:r>
            <a:endParaRPr lang="es-ES" b="1">
              <a:solidFill>
                <a:srgbClr val="FF9933"/>
              </a:solidFill>
              <a:latin typeface="Comic Sans MS" pitchFamily="66" charset="0"/>
            </a:endParaRPr>
          </a:p>
        </p:txBody>
      </p:sp>
      <p:sp>
        <p:nvSpPr>
          <p:cNvPr id="9220" name="5 CuadroTexto"/>
          <p:cNvSpPr txBox="1">
            <a:spLocks noChangeArrowheads="1"/>
          </p:cNvSpPr>
          <p:nvPr/>
        </p:nvSpPr>
        <p:spPr bwMode="auto">
          <a:xfrm rot="460600">
            <a:off x="7865603" y="4772206"/>
            <a:ext cx="25266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9221" name="6 CuadroTexto"/>
          <p:cNvSpPr txBox="1">
            <a:spLocks noChangeArrowheads="1"/>
          </p:cNvSpPr>
          <p:nvPr/>
        </p:nvSpPr>
        <p:spPr bwMode="auto">
          <a:xfrm rot="-597894">
            <a:off x="1056279" y="4818768"/>
            <a:ext cx="209544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222" name="7 CuadroTexto"/>
          <p:cNvSpPr txBox="1">
            <a:spLocks noChangeArrowheads="1"/>
          </p:cNvSpPr>
          <p:nvPr/>
        </p:nvSpPr>
        <p:spPr bwMode="auto">
          <a:xfrm rot="-597894">
            <a:off x="8283904" y="1913008"/>
            <a:ext cx="154080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223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7433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9224" name="9 CuadroTexto"/>
          <p:cNvSpPr txBox="1">
            <a:spLocks noChangeArrowheads="1"/>
          </p:cNvSpPr>
          <p:nvPr/>
        </p:nvSpPr>
        <p:spPr bwMode="auto">
          <a:xfrm rot="520896">
            <a:off x="1205612" y="3600519"/>
            <a:ext cx="22413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9225" name="10 CuadroTexto"/>
          <p:cNvSpPr txBox="1">
            <a:spLocks noChangeArrowheads="1"/>
          </p:cNvSpPr>
          <p:nvPr/>
        </p:nvSpPr>
        <p:spPr bwMode="auto">
          <a:xfrm rot="825057">
            <a:off x="7855432" y="3256913"/>
            <a:ext cx="301556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2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4414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b="1" u="sng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9227" name="12 CuadroTexto"/>
          <p:cNvSpPr txBox="1">
            <a:spLocks noChangeArrowheads="1"/>
          </p:cNvSpPr>
          <p:nvPr/>
        </p:nvSpPr>
        <p:spPr bwMode="auto">
          <a:xfrm rot="427839">
            <a:off x="6085874" y="3981521"/>
            <a:ext cx="14045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9228" name="13 CuadroTexto"/>
          <p:cNvSpPr txBox="1">
            <a:spLocks noChangeArrowheads="1"/>
          </p:cNvSpPr>
          <p:nvPr/>
        </p:nvSpPr>
        <p:spPr bwMode="auto">
          <a:xfrm rot="491671">
            <a:off x="4062006" y="5002928"/>
            <a:ext cx="199605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229" name="14 CuadroTexto"/>
          <p:cNvSpPr txBox="1">
            <a:spLocks noChangeArrowheads="1"/>
          </p:cNvSpPr>
          <p:nvPr/>
        </p:nvSpPr>
        <p:spPr bwMode="auto">
          <a:xfrm rot="1009525">
            <a:off x="1031558" y="2091895"/>
            <a:ext cx="26709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230" name="15 CuadroTexto"/>
          <p:cNvSpPr txBox="1">
            <a:spLocks noChangeArrowheads="1"/>
          </p:cNvSpPr>
          <p:nvPr/>
        </p:nvSpPr>
        <p:spPr bwMode="auto">
          <a:xfrm rot="-597894">
            <a:off x="7676751" y="698570"/>
            <a:ext cx="218361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978C3D0B-D617-97E6-6F56-2E14C50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53169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4" y="1"/>
            <a:ext cx="439896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243" name="4 CuadroTexto"/>
          <p:cNvSpPr txBox="1">
            <a:spLocks noChangeArrowheads="1"/>
          </p:cNvSpPr>
          <p:nvPr/>
        </p:nvSpPr>
        <p:spPr bwMode="auto">
          <a:xfrm rot="-597894">
            <a:off x="2542444" y="1214508"/>
            <a:ext cx="19239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Ionawr</a:t>
            </a:r>
            <a:endParaRPr lang="es-ES" b="1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244" name="5 CuadroTexto"/>
          <p:cNvSpPr txBox="1">
            <a:spLocks noChangeArrowheads="1"/>
          </p:cNvSpPr>
          <p:nvPr/>
        </p:nvSpPr>
        <p:spPr bwMode="auto">
          <a:xfrm rot="460600">
            <a:off x="8822047" y="4871615"/>
            <a:ext cx="25266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0245" name="6 CuadroTexto"/>
          <p:cNvSpPr txBox="1">
            <a:spLocks noChangeArrowheads="1"/>
          </p:cNvSpPr>
          <p:nvPr/>
        </p:nvSpPr>
        <p:spPr bwMode="auto">
          <a:xfrm rot="-597894">
            <a:off x="1209992" y="4949809"/>
            <a:ext cx="209544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8" name="7 CuadroTexto"/>
          <p:cNvSpPr txBox="1">
            <a:spLocks noChangeArrowheads="1"/>
          </p:cNvSpPr>
          <p:nvPr/>
        </p:nvSpPr>
        <p:spPr bwMode="auto">
          <a:xfrm rot="-597894">
            <a:off x="8283904" y="1913008"/>
            <a:ext cx="154080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b="1" u="sng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0247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7433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0248" name="9 CuadroTexto"/>
          <p:cNvSpPr txBox="1">
            <a:spLocks noChangeArrowheads="1"/>
          </p:cNvSpPr>
          <p:nvPr/>
        </p:nvSpPr>
        <p:spPr bwMode="auto">
          <a:xfrm rot="520896">
            <a:off x="2147211" y="4056133"/>
            <a:ext cx="22413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0249" name="10 CuadroTexto"/>
          <p:cNvSpPr txBox="1">
            <a:spLocks noChangeArrowheads="1"/>
          </p:cNvSpPr>
          <p:nvPr/>
        </p:nvSpPr>
        <p:spPr bwMode="auto">
          <a:xfrm rot="825057">
            <a:off x="7630662" y="3600520"/>
            <a:ext cx="301556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0250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4414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0251" name="12 CuadroTexto"/>
          <p:cNvSpPr txBox="1">
            <a:spLocks noChangeArrowheads="1"/>
          </p:cNvSpPr>
          <p:nvPr/>
        </p:nvSpPr>
        <p:spPr bwMode="auto">
          <a:xfrm rot="427839">
            <a:off x="6085874" y="3981521"/>
            <a:ext cx="14045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10252" name="13 CuadroTexto"/>
          <p:cNvSpPr txBox="1">
            <a:spLocks noChangeArrowheads="1"/>
          </p:cNvSpPr>
          <p:nvPr/>
        </p:nvSpPr>
        <p:spPr bwMode="auto">
          <a:xfrm rot="491671">
            <a:off x="5097970" y="4844667"/>
            <a:ext cx="199605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253" name="14 CuadroTexto"/>
          <p:cNvSpPr txBox="1">
            <a:spLocks noChangeArrowheads="1"/>
          </p:cNvSpPr>
          <p:nvPr/>
        </p:nvSpPr>
        <p:spPr bwMode="auto">
          <a:xfrm rot="1009525">
            <a:off x="1750639" y="2640083"/>
            <a:ext cx="26709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0254" name="15 CuadroTexto"/>
          <p:cNvSpPr txBox="1">
            <a:spLocks noChangeArrowheads="1"/>
          </p:cNvSpPr>
          <p:nvPr/>
        </p:nvSpPr>
        <p:spPr bwMode="auto">
          <a:xfrm rot="-597894">
            <a:off x="7676751" y="698570"/>
            <a:ext cx="218361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370A5E9-0A55-4BE8-8CE6-62698341C0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3126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4" y="1"/>
            <a:ext cx="439896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315" name="4 CuadroTexto"/>
          <p:cNvSpPr txBox="1">
            <a:spLocks noChangeArrowheads="1"/>
          </p:cNvSpPr>
          <p:nvPr/>
        </p:nvSpPr>
        <p:spPr bwMode="auto">
          <a:xfrm rot="-597894">
            <a:off x="8562244" y="1214508"/>
            <a:ext cx="19239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Ionawr</a:t>
            </a:r>
            <a:endParaRPr lang="es-ES" b="1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316" name="5 CuadroTexto"/>
          <p:cNvSpPr txBox="1">
            <a:spLocks noChangeArrowheads="1"/>
          </p:cNvSpPr>
          <p:nvPr/>
        </p:nvSpPr>
        <p:spPr bwMode="auto">
          <a:xfrm rot="460600">
            <a:off x="633791" y="4361563"/>
            <a:ext cx="25266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3317" name="6 CuadroTexto"/>
          <p:cNvSpPr txBox="1">
            <a:spLocks noChangeArrowheads="1"/>
          </p:cNvSpPr>
          <p:nvPr/>
        </p:nvSpPr>
        <p:spPr bwMode="auto">
          <a:xfrm rot="-597894">
            <a:off x="9438924" y="4903633"/>
            <a:ext cx="209544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3318" name="7 CuadroTexto"/>
          <p:cNvSpPr txBox="1">
            <a:spLocks noChangeArrowheads="1"/>
          </p:cNvSpPr>
          <p:nvPr/>
        </p:nvSpPr>
        <p:spPr bwMode="auto">
          <a:xfrm rot="-597894">
            <a:off x="3216605" y="1913008"/>
            <a:ext cx="154080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9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7433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b="1" u="sng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3320" name="9 CuadroTexto"/>
          <p:cNvSpPr txBox="1">
            <a:spLocks noChangeArrowheads="1"/>
          </p:cNvSpPr>
          <p:nvPr/>
        </p:nvSpPr>
        <p:spPr bwMode="auto">
          <a:xfrm rot="520896">
            <a:off x="8167806" y="4056133"/>
            <a:ext cx="22413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3321" name="10 CuadroTexto"/>
          <p:cNvSpPr txBox="1">
            <a:spLocks noChangeArrowheads="1"/>
          </p:cNvSpPr>
          <p:nvPr/>
        </p:nvSpPr>
        <p:spPr bwMode="auto">
          <a:xfrm rot="825057">
            <a:off x="2563363" y="3600520"/>
            <a:ext cx="301556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3322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4414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3323" name="12 CuadroTexto"/>
          <p:cNvSpPr txBox="1">
            <a:spLocks noChangeArrowheads="1"/>
          </p:cNvSpPr>
          <p:nvPr/>
        </p:nvSpPr>
        <p:spPr bwMode="auto">
          <a:xfrm rot="427839">
            <a:off x="6102708" y="3981521"/>
            <a:ext cx="137088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1440" tIns="45720" rIns="91440" bIns="45720" anchor="t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/>
              </a:rPr>
              <a:t>Medi</a:t>
            </a:r>
            <a:endParaRPr lang="es-ES" b="1" err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13324" name="13 CuadroTexto"/>
          <p:cNvSpPr txBox="1">
            <a:spLocks noChangeArrowheads="1"/>
          </p:cNvSpPr>
          <p:nvPr/>
        </p:nvSpPr>
        <p:spPr bwMode="auto">
          <a:xfrm rot="491671">
            <a:off x="4312158" y="5000854"/>
            <a:ext cx="199605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3325" name="14 CuadroTexto"/>
          <p:cNvSpPr txBox="1">
            <a:spLocks noChangeArrowheads="1"/>
          </p:cNvSpPr>
          <p:nvPr/>
        </p:nvSpPr>
        <p:spPr bwMode="auto">
          <a:xfrm rot="1009525">
            <a:off x="7770441" y="2640083"/>
            <a:ext cx="26709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3326" name="15 CuadroTexto"/>
          <p:cNvSpPr txBox="1">
            <a:spLocks noChangeArrowheads="1"/>
          </p:cNvSpPr>
          <p:nvPr/>
        </p:nvSpPr>
        <p:spPr bwMode="auto">
          <a:xfrm rot="-597894">
            <a:off x="938591" y="962654"/>
            <a:ext cx="218361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2203D506-C605-6457-EA57-D6233D6E5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2903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011614" y="1"/>
            <a:ext cx="439896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Pa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fis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sydd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ar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es-ES" sz="3600" b="1" err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goll</a:t>
            </a:r>
            <a:r>
              <a:rPr lang="es-ES" sz="3600" b="1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?</a:t>
            </a:r>
            <a:endParaRPr lang="es-ES" sz="5400" b="1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291" name="4 CuadroTexto"/>
          <p:cNvSpPr txBox="1">
            <a:spLocks noChangeArrowheads="1"/>
          </p:cNvSpPr>
          <p:nvPr/>
        </p:nvSpPr>
        <p:spPr bwMode="auto">
          <a:xfrm rot="-597894">
            <a:off x="1220526" y="717648"/>
            <a:ext cx="19239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Ionawr</a:t>
            </a:r>
            <a:endParaRPr lang="es-ES" b="1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292" name="5 CuadroTexto"/>
          <p:cNvSpPr txBox="1">
            <a:spLocks noChangeArrowheads="1"/>
          </p:cNvSpPr>
          <p:nvPr/>
        </p:nvSpPr>
        <p:spPr bwMode="auto">
          <a:xfrm rot="460600">
            <a:off x="8013610" y="4881839"/>
            <a:ext cx="25266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Chwefror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2293" name="6 CuadroTexto"/>
          <p:cNvSpPr txBox="1">
            <a:spLocks noChangeArrowheads="1"/>
          </p:cNvSpPr>
          <p:nvPr/>
        </p:nvSpPr>
        <p:spPr bwMode="auto">
          <a:xfrm rot="-597894">
            <a:off x="1560821" y="4818767"/>
            <a:ext cx="209544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Mawrth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2294" name="7 CuadroTexto"/>
          <p:cNvSpPr txBox="1">
            <a:spLocks noChangeArrowheads="1"/>
          </p:cNvSpPr>
          <p:nvPr/>
        </p:nvSpPr>
        <p:spPr bwMode="auto">
          <a:xfrm rot="-597894">
            <a:off x="8283904" y="1913008"/>
            <a:ext cx="154080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Ebrill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2295" name="8 CuadroTexto"/>
          <p:cNvSpPr txBox="1">
            <a:spLocks noChangeArrowheads="1"/>
          </p:cNvSpPr>
          <p:nvPr/>
        </p:nvSpPr>
        <p:spPr bwMode="auto">
          <a:xfrm>
            <a:off x="4930776" y="2841625"/>
            <a:ext cx="107433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>
                <a:solidFill>
                  <a:srgbClr val="FF0066"/>
                </a:solidFill>
                <a:latin typeface="Comic Sans MS" pitchFamily="66" charset="0"/>
              </a:rPr>
              <a:t>Mai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12296" name="9 CuadroTexto"/>
          <p:cNvSpPr txBox="1">
            <a:spLocks noChangeArrowheads="1"/>
          </p:cNvSpPr>
          <p:nvPr/>
        </p:nvSpPr>
        <p:spPr bwMode="auto">
          <a:xfrm rot="520896">
            <a:off x="1478893" y="3707110"/>
            <a:ext cx="224131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Mehefin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2297" name="10 CuadroTexto"/>
          <p:cNvSpPr txBox="1">
            <a:spLocks noChangeArrowheads="1"/>
          </p:cNvSpPr>
          <p:nvPr/>
        </p:nvSpPr>
        <p:spPr bwMode="auto">
          <a:xfrm rot="825057">
            <a:off x="7769151" y="3442739"/>
            <a:ext cx="301556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66FF"/>
                </a:solidFill>
                <a:latin typeface="Comic Sans MS" pitchFamily="66" charset="0"/>
              </a:rPr>
              <a:t>Gorffennaf</a:t>
            </a:r>
            <a:endParaRPr lang="es-ES" b="1">
              <a:solidFill>
                <a:srgbClr val="6666FF"/>
              </a:solidFill>
              <a:latin typeface="Comic Sans MS" pitchFamily="66" charset="0"/>
            </a:endParaRPr>
          </a:p>
        </p:txBody>
      </p:sp>
      <p:sp>
        <p:nvSpPr>
          <p:cNvPr id="12298" name="11 CuadroTexto"/>
          <p:cNvSpPr txBox="1">
            <a:spLocks noChangeArrowheads="1"/>
          </p:cNvSpPr>
          <p:nvPr/>
        </p:nvSpPr>
        <p:spPr bwMode="auto">
          <a:xfrm>
            <a:off x="5310188" y="1500189"/>
            <a:ext cx="14414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663300"/>
                </a:solidFill>
                <a:latin typeface="Comic Sans MS" pitchFamily="66" charset="0"/>
              </a:rPr>
              <a:t>Awst</a:t>
            </a:r>
            <a:endParaRPr lang="es-ES" b="1">
              <a:solidFill>
                <a:srgbClr val="663300"/>
              </a:solidFill>
              <a:latin typeface="Comic Sans MS" pitchFamily="66" charset="0"/>
            </a:endParaRPr>
          </a:p>
        </p:txBody>
      </p:sp>
      <p:sp>
        <p:nvSpPr>
          <p:cNvPr id="12299" name="12 CuadroTexto"/>
          <p:cNvSpPr txBox="1">
            <a:spLocks noChangeArrowheads="1"/>
          </p:cNvSpPr>
          <p:nvPr/>
        </p:nvSpPr>
        <p:spPr bwMode="auto">
          <a:xfrm rot="427839">
            <a:off x="6085874" y="3981521"/>
            <a:ext cx="14045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CCCC00"/>
                </a:solidFill>
                <a:latin typeface="Comic Sans MS" pitchFamily="66" charset="0"/>
              </a:rPr>
              <a:t>Medi</a:t>
            </a:r>
            <a:endParaRPr lang="es-ES" b="1">
              <a:solidFill>
                <a:srgbClr val="CCCC00"/>
              </a:solidFill>
              <a:latin typeface="Comic Sans MS" pitchFamily="66" charset="0"/>
            </a:endParaRPr>
          </a:p>
        </p:txBody>
      </p:sp>
      <p:sp>
        <p:nvSpPr>
          <p:cNvPr id="14" name="13 CuadroTexto"/>
          <p:cNvSpPr txBox="1">
            <a:spLocks noChangeArrowheads="1"/>
          </p:cNvSpPr>
          <p:nvPr/>
        </p:nvSpPr>
        <p:spPr bwMode="auto">
          <a:xfrm rot="491671">
            <a:off x="4323818" y="5154934"/>
            <a:ext cx="199605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u="sng" err="1">
                <a:solidFill>
                  <a:srgbClr val="6600FF"/>
                </a:solidFill>
                <a:latin typeface="Comic Sans MS" pitchFamily="66" charset="0"/>
              </a:rPr>
              <a:t>Hydref</a:t>
            </a:r>
            <a:endParaRPr lang="es-ES" b="1" u="sng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2301" name="14 CuadroTexto"/>
          <p:cNvSpPr txBox="1">
            <a:spLocks noChangeArrowheads="1"/>
          </p:cNvSpPr>
          <p:nvPr/>
        </p:nvSpPr>
        <p:spPr bwMode="auto">
          <a:xfrm rot="1009525">
            <a:off x="1536099" y="2215737"/>
            <a:ext cx="267092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6699"/>
                </a:solidFill>
                <a:latin typeface="Comic Sans MS" pitchFamily="66" charset="0"/>
              </a:rPr>
              <a:t>Tachwedd</a:t>
            </a:r>
            <a:endParaRPr lang="es-ES" b="1">
              <a:solidFill>
                <a:srgbClr val="FF6699"/>
              </a:solidFill>
              <a:latin typeface="Comic Sans MS" pitchFamily="66" charset="0"/>
            </a:endParaRPr>
          </a:p>
        </p:txBody>
      </p:sp>
      <p:sp>
        <p:nvSpPr>
          <p:cNvPr id="12302" name="15 CuadroTexto"/>
          <p:cNvSpPr txBox="1">
            <a:spLocks noChangeArrowheads="1"/>
          </p:cNvSpPr>
          <p:nvPr/>
        </p:nvSpPr>
        <p:spPr bwMode="auto">
          <a:xfrm rot="-597894">
            <a:off x="7676751" y="698570"/>
            <a:ext cx="218361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s-ES" sz="4000" b="1" err="1">
                <a:solidFill>
                  <a:srgbClr val="FF0066"/>
                </a:solidFill>
                <a:latin typeface="Comic Sans MS" pitchFamily="66" charset="0"/>
              </a:rPr>
              <a:t>Rhagfyr</a:t>
            </a:r>
            <a:endParaRPr lang="es-ES" b="1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EE5DA899-F16E-1129-FCED-CE75E4E76C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spd="slow" advTm="25915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ttp://s3.thingpic.com/images/zp/timHgbybX5e9UqMUf6oYyVQM.jpeg">
            <a:extLst>
              <a:ext uri="{FF2B5EF4-FFF2-40B4-BE49-F238E27FC236}">
                <a16:creationId xmlns:a16="http://schemas.microsoft.com/office/drawing/2014/main" id="{6D33864F-7DF3-4A2E-8B1E-59D2123081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69" r="505" b="49268"/>
          <a:stretch>
            <a:fillRect/>
          </a:stretch>
        </p:blipFill>
        <p:spPr bwMode="auto">
          <a:xfrm>
            <a:off x="4400550" y="2905125"/>
            <a:ext cx="1055688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2" descr="http://s3.thingpic.com/images/zp/timHgbybX5e9UqMUf6oYyVQM.jpeg">
            <a:extLst>
              <a:ext uri="{FF2B5EF4-FFF2-40B4-BE49-F238E27FC236}">
                <a16:creationId xmlns:a16="http://schemas.microsoft.com/office/drawing/2014/main" id="{75372AA9-8EA0-4218-810E-89FA4CE4CB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46" r="79230"/>
          <a:stretch>
            <a:fillRect/>
          </a:stretch>
        </p:blipFill>
        <p:spPr bwMode="auto">
          <a:xfrm>
            <a:off x="6550025" y="2901951"/>
            <a:ext cx="1068388" cy="106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4" descr="http://s3.thingpic.com/images/zp/timHgbybX5e9UqMUf6oYyVQM.jpeg">
            <a:extLst>
              <a:ext uri="{FF2B5EF4-FFF2-40B4-BE49-F238E27FC236}">
                <a16:creationId xmlns:a16="http://schemas.microsoft.com/office/drawing/2014/main" id="{537EEB14-267F-429C-87D6-459B0A391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0" t="48747" r="59695"/>
          <a:stretch>
            <a:fillRect/>
          </a:stretch>
        </p:blipFill>
        <p:spPr bwMode="auto">
          <a:xfrm>
            <a:off x="8710613" y="2871789"/>
            <a:ext cx="1046162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http://s3.thingpic.com/images/zp/timHgbybX5e9UqMUf6oYyVQM.jpeg">
            <a:extLst>
              <a:ext uri="{FF2B5EF4-FFF2-40B4-BE49-F238E27FC236}">
                <a16:creationId xmlns:a16="http://schemas.microsoft.com/office/drawing/2014/main" id="{61112BBE-0B0C-4C2C-B732-73B77F841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6" t="48923" r="40102"/>
          <a:stretch>
            <a:fillRect/>
          </a:stretch>
        </p:blipFill>
        <p:spPr bwMode="auto">
          <a:xfrm>
            <a:off x="3351213" y="4691063"/>
            <a:ext cx="1047750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8" descr="http://s3.thingpic.com/images/zp/timHgbybX5e9UqMUf6oYyVQM.jpeg">
            <a:extLst>
              <a:ext uri="{FF2B5EF4-FFF2-40B4-BE49-F238E27FC236}">
                <a16:creationId xmlns:a16="http://schemas.microsoft.com/office/drawing/2014/main" id="{35F1EE33-751C-4F27-84D6-036A1BC7E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51" t="49146" r="20386"/>
          <a:stretch>
            <a:fillRect/>
          </a:stretch>
        </p:blipFill>
        <p:spPr bwMode="auto">
          <a:xfrm>
            <a:off x="5530850" y="4722813"/>
            <a:ext cx="10477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0" descr="http://s3.thingpic.com/images/zp/timHgbybX5e9UqMUf6oYyVQM.jpeg">
            <a:extLst>
              <a:ext uri="{FF2B5EF4-FFF2-40B4-BE49-F238E27FC236}">
                <a16:creationId xmlns:a16="http://schemas.microsoft.com/office/drawing/2014/main" id="{5A662E1A-7134-44DD-B6A5-456C82102D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09" t="49092"/>
          <a:stretch>
            <a:fillRect/>
          </a:stretch>
        </p:blipFill>
        <p:spPr bwMode="auto">
          <a:xfrm>
            <a:off x="7710488" y="4678363"/>
            <a:ext cx="1090612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 descr="http://s3.thingpic.com/images/zp/timHgbybX5e9UqMUf6oYyVQM.jpeg">
            <a:extLst>
              <a:ext uri="{FF2B5EF4-FFF2-40B4-BE49-F238E27FC236}">
                <a16:creationId xmlns:a16="http://schemas.microsoft.com/office/drawing/2014/main" id="{40FA0E43-B0B0-42CB-9933-D4A46250FB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051" b="48872"/>
          <a:stretch>
            <a:fillRect/>
          </a:stretch>
        </p:blipFill>
        <p:spPr bwMode="auto">
          <a:xfrm>
            <a:off x="4405313" y="1114426"/>
            <a:ext cx="1077912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4" descr="http://s3.thingpic.com/images/zp/timHgbybX5e9UqMUf6oYyVQM.jpeg">
            <a:extLst>
              <a:ext uri="{FF2B5EF4-FFF2-40B4-BE49-F238E27FC236}">
                <a16:creationId xmlns:a16="http://schemas.microsoft.com/office/drawing/2014/main" id="{AF153D43-BDC4-49D1-917A-4CF6F14AF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1" r="59435" b="48872"/>
          <a:stretch>
            <a:fillRect/>
          </a:stretch>
        </p:blipFill>
        <p:spPr bwMode="auto">
          <a:xfrm>
            <a:off x="6567489" y="1119188"/>
            <a:ext cx="1055687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6" descr="http://s3.thingpic.com/images/zp/timHgbybX5e9UqMUf6oYyVQM.jpeg">
            <a:extLst>
              <a:ext uri="{FF2B5EF4-FFF2-40B4-BE49-F238E27FC236}">
                <a16:creationId xmlns:a16="http://schemas.microsoft.com/office/drawing/2014/main" id="{20A228B2-D5E9-49C7-A741-8AB9B6447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6" r="39780" b="48872"/>
          <a:stretch>
            <a:fillRect/>
          </a:stretch>
        </p:blipFill>
        <p:spPr bwMode="auto">
          <a:xfrm>
            <a:off x="8710614" y="1114426"/>
            <a:ext cx="1063625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8" descr="http://s3.thingpic.com/images/zp/timHgbybX5e9UqMUf6oYyVQM.jpeg">
            <a:extLst>
              <a:ext uri="{FF2B5EF4-FFF2-40B4-BE49-F238E27FC236}">
                <a16:creationId xmlns:a16="http://schemas.microsoft.com/office/drawing/2014/main" id="{A321231F-2C19-4001-A800-7EC9D7EFC8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91" r="20222" b="49031"/>
          <a:stretch>
            <a:fillRect/>
          </a:stretch>
        </p:blipFill>
        <p:spPr bwMode="auto">
          <a:xfrm>
            <a:off x="2416176" y="2901950"/>
            <a:ext cx="1065213" cy="1068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2" descr="http://www.clker.com/cliparts/d/I/m/x/w/U/blue-rounded-with-number-0-md.png">
            <a:extLst>
              <a:ext uri="{FF2B5EF4-FFF2-40B4-BE49-F238E27FC236}">
                <a16:creationId xmlns:a16="http://schemas.microsoft.com/office/drawing/2014/main" id="{01B6597F-DE67-4E33-9622-8E9CAF2D1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739" y="1203325"/>
            <a:ext cx="896937" cy="895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0FA7BF3-847E-4806-BA0D-A05AA9036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289" y="2105026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dim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4E89049-8BC7-43B4-AC2E-3DA0673F25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4350" y="214153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9224F65-68FE-4386-BA59-8F00576EFE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4300" y="2173289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err="1"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CC59B1F-F14A-49C5-8F2E-BABEBBFDAA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21714" y="2176464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BE2B21-6C6C-4E27-94B5-76483837A7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0288" y="3946526"/>
            <a:ext cx="12684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err="1"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EB72FCF-6563-4396-9C1B-1BEB93FDF2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08475" y="3946526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AE362E6-38B1-4B49-9427-95D0149C3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2550" y="3925889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err="1"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1A018C0-8961-4190-A4A7-A763048905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0600" y="3925889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340F382-D7D2-4DA9-98DF-BF9BA1F78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5963" y="569595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err="1"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7AD9B33-DA98-4023-B011-46F75C6F09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4014" y="5724526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err="1"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812FAAE-93F5-4001-A5EA-7E0C2B0A21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18414" y="5692776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err="1"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09624470-0B8D-4C86-A08F-EC4AC8142A43}"/>
              </a:ext>
            </a:extLst>
          </p:cNvPr>
          <p:cNvSpPr txBox="1">
            <a:spLocks/>
          </p:cNvSpPr>
          <p:nvPr/>
        </p:nvSpPr>
        <p:spPr bwMode="auto">
          <a:xfrm>
            <a:off x="1524000" y="150814"/>
            <a:ext cx="9144000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800" b="1" err="1">
                <a:latin typeface="+mj-lt"/>
              </a:rPr>
              <a:t>Rhifau</a:t>
            </a:r>
            <a:r>
              <a:rPr lang="en-GB" altLang="en-US" sz="4800" b="1">
                <a:latin typeface="+mj-lt"/>
              </a:rPr>
              <a:t>   </a:t>
            </a:r>
            <a:r>
              <a:rPr lang="en-GB" altLang="en-US" sz="4800" i="1">
                <a:solidFill>
                  <a:srgbClr val="7030A0"/>
                </a:solidFill>
                <a:latin typeface="+mj-lt"/>
              </a:rPr>
              <a:t>Numbers</a:t>
            </a:r>
            <a:br>
              <a:rPr lang="en-GB" altLang="en-US" sz="2400">
                <a:latin typeface="Comic Sans MS" panose="030F0702030302020204" pitchFamily="66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FEEFAECA-89E1-911B-3C92-7A33B4EF1A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25816-B605-3EBC-361D-9B55130A6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10" y="107277"/>
            <a:ext cx="11717741" cy="839585"/>
          </a:xfrm>
        </p:spPr>
        <p:txBody>
          <a:bodyPr>
            <a:normAutofit/>
          </a:bodyPr>
          <a:lstStyle/>
          <a:p>
            <a:r>
              <a:rPr lang="cy-GB"/>
              <a:t>Beth ydy rhif ffôn....?          </a:t>
            </a:r>
            <a:r>
              <a:rPr lang="cy-GB" sz="3600" i="1"/>
              <a:t>What’s ... phone number? </a:t>
            </a:r>
            <a:endParaRPr lang="cy-GB" i="1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0456FB7-46BB-F41C-FD2F-CF8373EC13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707278"/>
              </p:ext>
            </p:extLst>
          </p:nvPr>
        </p:nvGraphicFramePr>
        <p:xfrm>
          <a:off x="1736867" y="946862"/>
          <a:ext cx="3222388" cy="22156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22388">
                  <a:extLst>
                    <a:ext uri="{9D8B030D-6E8A-4147-A177-3AD203B41FA5}">
                      <a16:colId xmlns:a16="http://schemas.microsoft.com/office/drawing/2014/main" val="1267785642"/>
                    </a:ext>
                  </a:extLst>
                </a:gridCol>
              </a:tblGrid>
              <a:tr h="1333126">
                <a:tc>
                  <a:txBody>
                    <a:bodyPr/>
                    <a:lstStyle/>
                    <a:p>
                      <a:r>
                        <a:rPr lang="cy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swyddfa   </a:t>
                      </a:r>
                      <a:r>
                        <a:rPr lang="en-GB" sz="2000" i="1" noProof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(the office) </a:t>
                      </a:r>
                    </a:p>
                    <a:p>
                      <a:endParaRPr lang="en-GB" i="1" noProof="0"/>
                    </a:p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9430750"/>
                  </a:ext>
                </a:extLst>
              </a:tr>
              <a:tr h="882487">
                <a:tc>
                  <a:txBody>
                    <a:bodyPr/>
                    <a:lstStyle/>
                    <a:p>
                      <a:r>
                        <a:rPr lang="cy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01235 768 989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125960"/>
                  </a:ext>
                </a:extLst>
              </a:tr>
            </a:tbl>
          </a:graphicData>
        </a:graphic>
      </p:graphicFrame>
      <p:pic>
        <p:nvPicPr>
          <p:cNvPr id="10" name="Picture 9" descr="A group of people sitting at a table with laptops&#10;&#10;Description automatically generated">
            <a:extLst>
              <a:ext uri="{FF2B5EF4-FFF2-40B4-BE49-F238E27FC236}">
                <a16:creationId xmlns:a16="http://schemas.microsoft.com/office/drawing/2014/main" id="{A4E25110-E4FB-1692-447E-5FA1E48A9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7388" y="1260160"/>
            <a:ext cx="1521346" cy="964136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3C09E48-0299-86BF-FC93-54F8C57B97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793645"/>
              </p:ext>
            </p:extLst>
          </p:nvPr>
        </p:nvGraphicFramePr>
        <p:xfrm>
          <a:off x="3364272" y="3537021"/>
          <a:ext cx="3222388" cy="22156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22388">
                  <a:extLst>
                    <a:ext uri="{9D8B030D-6E8A-4147-A177-3AD203B41FA5}">
                      <a16:colId xmlns:a16="http://schemas.microsoft.com/office/drawing/2014/main" val="1267785642"/>
                    </a:ext>
                  </a:extLst>
                </a:gridCol>
              </a:tblGrid>
              <a:tr h="1333126">
                <a:tc>
                  <a:txBody>
                    <a:bodyPr/>
                    <a:lstStyle/>
                    <a:p>
                      <a:r>
                        <a:rPr lang="cy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doctor   </a:t>
                      </a:r>
                      <a:r>
                        <a:rPr lang="en-GB" sz="2000" i="1" noProof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(the doctor) </a:t>
                      </a:r>
                    </a:p>
                    <a:p>
                      <a:endParaRPr lang="en-GB" i="1" noProof="0"/>
                    </a:p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9430750"/>
                  </a:ext>
                </a:extLst>
              </a:tr>
              <a:tr h="882487">
                <a:tc>
                  <a:txBody>
                    <a:bodyPr/>
                    <a:lstStyle/>
                    <a:p>
                      <a:r>
                        <a:rPr lang="cy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01656 345 628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125960"/>
                  </a:ext>
                </a:extLst>
              </a:tr>
            </a:tbl>
          </a:graphicData>
        </a:graphic>
      </p:graphicFrame>
      <p:pic>
        <p:nvPicPr>
          <p:cNvPr id="13" name="Picture 12" descr="A person in a white coat holding a clipboard&#10;&#10;Description automatically generated">
            <a:extLst>
              <a:ext uri="{FF2B5EF4-FFF2-40B4-BE49-F238E27FC236}">
                <a16:creationId xmlns:a16="http://schemas.microsoft.com/office/drawing/2014/main" id="{26B71912-18C4-56ED-960F-6D06FBBF3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2745" y="3938387"/>
            <a:ext cx="653020" cy="794508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676B8E0-F7BF-8959-7CCB-302794C819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298358"/>
              </p:ext>
            </p:extLst>
          </p:nvPr>
        </p:nvGraphicFramePr>
        <p:xfrm>
          <a:off x="6586660" y="859084"/>
          <a:ext cx="3222388" cy="22156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22388">
                  <a:extLst>
                    <a:ext uri="{9D8B030D-6E8A-4147-A177-3AD203B41FA5}">
                      <a16:colId xmlns:a16="http://schemas.microsoft.com/office/drawing/2014/main" val="1267785642"/>
                    </a:ext>
                  </a:extLst>
                </a:gridCol>
              </a:tblGrid>
              <a:tr h="1333126">
                <a:tc>
                  <a:txBody>
                    <a:bodyPr/>
                    <a:lstStyle/>
                    <a:p>
                      <a:r>
                        <a:rPr lang="cy-GB" i="0" noProof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fferyllfa </a:t>
                      </a:r>
                      <a:r>
                        <a:rPr lang="cy-GB" i="1" noProof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(Pharmacy) </a:t>
                      </a:r>
                    </a:p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9430750"/>
                  </a:ext>
                </a:extLst>
              </a:tr>
              <a:tr h="882487">
                <a:tc>
                  <a:txBody>
                    <a:bodyPr/>
                    <a:lstStyle/>
                    <a:p>
                      <a:r>
                        <a:rPr lang="cy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01792 546 784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12596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7657726E-D331-8BFA-B7C3-D354B6D4BE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9750438"/>
              </p:ext>
            </p:extLst>
          </p:nvPr>
        </p:nvGraphicFramePr>
        <p:xfrm>
          <a:off x="8197854" y="3537021"/>
          <a:ext cx="3222388" cy="22156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22388">
                  <a:extLst>
                    <a:ext uri="{9D8B030D-6E8A-4147-A177-3AD203B41FA5}">
                      <a16:colId xmlns:a16="http://schemas.microsoft.com/office/drawing/2014/main" val="1267785642"/>
                    </a:ext>
                  </a:extLst>
                </a:gridCol>
              </a:tblGrid>
              <a:tr h="1333126">
                <a:tc>
                  <a:txBody>
                    <a:bodyPr/>
                    <a:lstStyle/>
                    <a:p>
                      <a:r>
                        <a:rPr lang="cy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 deintydd    </a:t>
                      </a:r>
                      <a:r>
                        <a:rPr lang="en-GB" sz="2000" i="1" noProof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(the dentist) </a:t>
                      </a:r>
                    </a:p>
                    <a:p>
                      <a:endParaRPr lang="en-GB" i="1" noProof="0"/>
                    </a:p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9430750"/>
                  </a:ext>
                </a:extLst>
              </a:tr>
              <a:tr h="882487">
                <a:tc>
                  <a:txBody>
                    <a:bodyPr/>
                    <a:lstStyle/>
                    <a:p>
                      <a:r>
                        <a:rPr lang="cy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01556 963 543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7125960"/>
                  </a:ext>
                </a:extLst>
              </a:tr>
            </a:tbl>
          </a:graphicData>
        </a:graphic>
      </p:graphicFrame>
      <p:pic>
        <p:nvPicPr>
          <p:cNvPr id="17" name="Picture 16" descr="A pharmacy building with glass doors&#10;&#10;Description automatically generated">
            <a:extLst>
              <a:ext uri="{FF2B5EF4-FFF2-40B4-BE49-F238E27FC236}">
                <a16:creationId xmlns:a16="http://schemas.microsoft.com/office/drawing/2014/main" id="{02E4DD2C-988F-71E2-DF5A-6366F87777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154" y="1148302"/>
            <a:ext cx="1041400" cy="774700"/>
          </a:xfrm>
          <a:prstGeom prst="rect">
            <a:avLst/>
          </a:prstGeom>
        </p:spPr>
      </p:pic>
      <p:pic>
        <p:nvPicPr>
          <p:cNvPr id="21" name="Picture 20" descr="A cartoon of a person with a tooth on his head&#10;&#10;Description automatically generated">
            <a:extLst>
              <a:ext uri="{FF2B5EF4-FFF2-40B4-BE49-F238E27FC236}">
                <a16:creationId xmlns:a16="http://schemas.microsoft.com/office/drawing/2014/main" id="{4884DA4A-8EDA-3076-684A-24B6F5BCFE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0898" y="4002279"/>
            <a:ext cx="876300" cy="850900"/>
          </a:xfrm>
          <a:prstGeom prst="rect">
            <a:avLst/>
          </a:prstGeom>
        </p:spPr>
      </p:pic>
      <p:pic>
        <p:nvPicPr>
          <p:cNvPr id="22" name="Picture 2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1FA09CD3-F75D-908A-F936-8977B4E354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65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B887CA73-B5AD-4706-FF5A-CF07BCF55716}"/>
              </a:ext>
            </a:extLst>
          </p:cNvPr>
          <p:cNvSpPr/>
          <p:nvPr/>
        </p:nvSpPr>
        <p:spPr>
          <a:xfrm>
            <a:off x="1951039" y="307975"/>
            <a:ext cx="1787525" cy="1595438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317" name="TextBox 2">
            <a:extLst>
              <a:ext uri="{FF2B5EF4-FFF2-40B4-BE49-F238E27FC236}">
                <a16:creationId xmlns:a16="http://schemas.microsoft.com/office/drawing/2014/main" id="{7A5949EC-8BAF-4D36-3C5B-69DB517275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7575" y="752476"/>
            <a:ext cx="131445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 err="1">
                <a:solidFill>
                  <a:schemeClr val="bg1"/>
                </a:solidFill>
              </a:rPr>
              <a:t>coch</a:t>
            </a:r>
            <a:endParaRPr lang="en-GB" altLang="en-US" sz="4000" b="1">
              <a:solidFill>
                <a:schemeClr val="bg1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E4A79A1-97D7-27D9-F872-5EDE45A3F10D}"/>
              </a:ext>
            </a:extLst>
          </p:cNvPr>
          <p:cNvSpPr/>
          <p:nvPr/>
        </p:nvSpPr>
        <p:spPr>
          <a:xfrm>
            <a:off x="4081464" y="307975"/>
            <a:ext cx="1785937" cy="1595438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89580CF-1302-0FEA-2861-EB0B1E1BBA62}"/>
              </a:ext>
            </a:extLst>
          </p:cNvPr>
          <p:cNvSpPr/>
          <p:nvPr/>
        </p:nvSpPr>
        <p:spPr>
          <a:xfrm>
            <a:off x="6211889" y="307975"/>
            <a:ext cx="1785937" cy="1595438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229901F-A26F-ACB8-C466-22281BF5C73F}"/>
              </a:ext>
            </a:extLst>
          </p:cNvPr>
          <p:cNvSpPr/>
          <p:nvPr/>
        </p:nvSpPr>
        <p:spPr>
          <a:xfrm>
            <a:off x="8342314" y="307975"/>
            <a:ext cx="1785937" cy="1595438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C9D1225-5B42-79BD-1CDC-A073FF1EB12A}"/>
              </a:ext>
            </a:extLst>
          </p:cNvPr>
          <p:cNvSpPr/>
          <p:nvPr/>
        </p:nvSpPr>
        <p:spPr>
          <a:xfrm>
            <a:off x="1951039" y="2346325"/>
            <a:ext cx="1787525" cy="1595438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6" name="TextBox 2">
            <a:extLst>
              <a:ext uri="{FF2B5EF4-FFF2-40B4-BE49-F238E27FC236}">
                <a16:creationId xmlns:a16="http://schemas.microsoft.com/office/drawing/2014/main" id="{00C3E33F-7328-88BD-E8F0-E2A3A5B7C3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7575" y="2790826"/>
            <a:ext cx="13144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chemeClr val="bg1"/>
                </a:solidFill>
              </a:rPr>
              <a:t>porffor</a:t>
            </a:r>
            <a:endParaRPr lang="en-GB" altLang="en-US" b="1">
              <a:solidFill>
                <a:schemeClr val="bg1"/>
              </a:solidFill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90C00F5-5426-EAD0-C73C-C3C41BAD75D1}"/>
              </a:ext>
            </a:extLst>
          </p:cNvPr>
          <p:cNvSpPr/>
          <p:nvPr/>
        </p:nvSpPr>
        <p:spPr>
          <a:xfrm>
            <a:off x="4081464" y="2346325"/>
            <a:ext cx="1785937" cy="1595438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51F6ECF7-D124-2EAE-ED7D-066D89674766}"/>
              </a:ext>
            </a:extLst>
          </p:cNvPr>
          <p:cNvSpPr/>
          <p:nvPr/>
        </p:nvSpPr>
        <p:spPr>
          <a:xfrm>
            <a:off x="6211889" y="2346325"/>
            <a:ext cx="1785937" cy="1595438"/>
          </a:xfrm>
          <a:prstGeom prst="ellipse">
            <a:avLst/>
          </a:prstGeom>
          <a:solidFill>
            <a:srgbClr val="FF66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30D53AA-B71B-7E6C-607A-E62C5E52A9D3}"/>
              </a:ext>
            </a:extLst>
          </p:cNvPr>
          <p:cNvSpPr/>
          <p:nvPr/>
        </p:nvSpPr>
        <p:spPr>
          <a:xfrm>
            <a:off x="8342314" y="2346325"/>
            <a:ext cx="1785937" cy="1595438"/>
          </a:xfrm>
          <a:prstGeom prst="ellipse">
            <a:avLst/>
          </a:prstGeom>
          <a:solidFill>
            <a:srgbClr val="99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14A6F46-3F63-E6CC-9179-5BD58F693CD4}"/>
              </a:ext>
            </a:extLst>
          </p:cNvPr>
          <p:cNvSpPr/>
          <p:nvPr/>
        </p:nvSpPr>
        <p:spPr>
          <a:xfrm>
            <a:off x="3005139" y="4378325"/>
            <a:ext cx="1785937" cy="159385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1" name="TextBox 2">
            <a:extLst>
              <a:ext uri="{FF2B5EF4-FFF2-40B4-BE49-F238E27FC236}">
                <a16:creationId xmlns:a16="http://schemas.microsoft.com/office/drawing/2014/main" id="{C49BBFA1-2572-9D3C-AC44-0476AD6491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90566" y="4821232"/>
            <a:ext cx="1414011" cy="707886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defRPr/>
            </a:pPr>
            <a:r>
              <a:rPr lang="en-GB" altLang="en-US" sz="4000" b="1" err="1">
                <a:ln>
                  <a:solidFill>
                    <a:schemeClr val="tx1"/>
                  </a:solidFill>
                </a:ln>
                <a:solidFill>
                  <a:srgbClr val="FFFFFF"/>
                </a:solidFill>
              </a:rPr>
              <a:t>gwyn</a:t>
            </a:r>
            <a:endParaRPr lang="en-GB" altLang="en-US" sz="4000" b="1">
              <a:ln>
                <a:solidFill>
                  <a:schemeClr val="tx1"/>
                </a:solidFill>
              </a:ln>
              <a:solidFill>
                <a:srgbClr val="FFFFFF"/>
              </a:solidFill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17021DD-745C-C646-E51C-0138936B81DD}"/>
              </a:ext>
            </a:extLst>
          </p:cNvPr>
          <p:cNvSpPr/>
          <p:nvPr/>
        </p:nvSpPr>
        <p:spPr>
          <a:xfrm>
            <a:off x="5133976" y="4378325"/>
            <a:ext cx="1787525" cy="159385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0B08AF20-B3B8-A321-31E2-DF79E39D9CB0}"/>
              </a:ext>
            </a:extLst>
          </p:cNvPr>
          <p:cNvSpPr/>
          <p:nvPr/>
        </p:nvSpPr>
        <p:spPr>
          <a:xfrm>
            <a:off x="7264400" y="4378325"/>
            <a:ext cx="1785938" cy="159385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35" name="TextBox 2">
            <a:extLst>
              <a:ext uri="{FF2B5EF4-FFF2-40B4-BE49-F238E27FC236}">
                <a16:creationId xmlns:a16="http://schemas.microsoft.com/office/drawing/2014/main" id="{1DEDA2B9-482F-80FF-7C26-01C2C98452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0143" y="751844"/>
            <a:ext cx="1549723" cy="707886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defRPr/>
            </a:pPr>
            <a:r>
              <a:rPr lang="en-GB" altLang="en-US" sz="4000" b="1" err="1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melyn</a:t>
            </a:r>
            <a:endParaRPr lang="en-GB" altLang="en-US" sz="4000" b="1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6" name="TextBox 2">
            <a:extLst>
              <a:ext uri="{FF2B5EF4-FFF2-40B4-BE49-F238E27FC236}">
                <a16:creationId xmlns:a16="http://schemas.microsoft.com/office/drawing/2014/main" id="{11A6654F-4680-ACEE-AC71-E847525524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7914" y="752476"/>
            <a:ext cx="18938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 err="1">
                <a:solidFill>
                  <a:schemeClr val="bg1"/>
                </a:solidFill>
              </a:rPr>
              <a:t>gwyrdd</a:t>
            </a:r>
            <a:endParaRPr lang="en-GB" altLang="en-US" sz="4000" b="1">
              <a:solidFill>
                <a:schemeClr val="bg1"/>
              </a:solidFill>
            </a:endParaRPr>
          </a:p>
        </p:txBody>
      </p:sp>
      <p:sp>
        <p:nvSpPr>
          <p:cNvPr id="37" name="TextBox 2">
            <a:extLst>
              <a:ext uri="{FF2B5EF4-FFF2-40B4-BE49-F238E27FC236}">
                <a16:creationId xmlns:a16="http://schemas.microsoft.com/office/drawing/2014/main" id="{429EE5FF-8C38-0C1B-D930-385350C5E9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78851" y="752476"/>
            <a:ext cx="13128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 err="1">
                <a:solidFill>
                  <a:schemeClr val="bg1"/>
                </a:solidFill>
              </a:rPr>
              <a:t>glas</a:t>
            </a:r>
            <a:endParaRPr lang="en-GB" altLang="en-US" sz="4000" b="1">
              <a:solidFill>
                <a:schemeClr val="bg1"/>
              </a:solidFill>
            </a:endParaRPr>
          </a:p>
        </p:txBody>
      </p:sp>
      <p:sp>
        <p:nvSpPr>
          <p:cNvPr id="38" name="TextBox 2">
            <a:extLst>
              <a:ext uri="{FF2B5EF4-FFF2-40B4-BE49-F238E27FC236}">
                <a16:creationId xmlns:a16="http://schemas.microsoft.com/office/drawing/2014/main" id="{0ACBBDB6-4163-2C42-4D0F-900AE37AAA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8001" y="2782889"/>
            <a:ext cx="13128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 err="1">
                <a:solidFill>
                  <a:schemeClr val="bg1"/>
                </a:solidFill>
              </a:rPr>
              <a:t>oren</a:t>
            </a:r>
            <a:endParaRPr lang="en-GB" altLang="en-US" sz="4000" b="1">
              <a:solidFill>
                <a:schemeClr val="bg1"/>
              </a:solidFill>
            </a:endParaRPr>
          </a:p>
        </p:txBody>
      </p:sp>
      <p:sp>
        <p:nvSpPr>
          <p:cNvPr id="39" name="TextBox 2">
            <a:extLst>
              <a:ext uri="{FF2B5EF4-FFF2-40B4-BE49-F238E27FC236}">
                <a16:creationId xmlns:a16="http://schemas.microsoft.com/office/drawing/2014/main" id="{0AD16AE0-D653-2B8A-D69F-58B35C004E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8426" y="2790826"/>
            <a:ext cx="13128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 err="1">
                <a:solidFill>
                  <a:schemeClr val="bg1"/>
                </a:solidFill>
              </a:rPr>
              <a:t>pinc</a:t>
            </a:r>
            <a:endParaRPr lang="en-GB" altLang="en-US" sz="4000" b="1">
              <a:solidFill>
                <a:schemeClr val="bg1"/>
              </a:solidFill>
            </a:endParaRPr>
          </a:p>
        </p:txBody>
      </p:sp>
      <p:sp>
        <p:nvSpPr>
          <p:cNvPr id="40" name="TextBox 2">
            <a:extLst>
              <a:ext uri="{FF2B5EF4-FFF2-40B4-BE49-F238E27FC236}">
                <a16:creationId xmlns:a16="http://schemas.microsoft.com/office/drawing/2014/main" id="{D11E4D20-4F7C-FBC5-5C53-AC46622FE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8514" y="2794001"/>
            <a:ext cx="170973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>
                <a:solidFill>
                  <a:schemeClr val="bg1"/>
                </a:solidFill>
              </a:rPr>
              <a:t>brown</a:t>
            </a:r>
          </a:p>
        </p:txBody>
      </p:sp>
      <p:sp>
        <p:nvSpPr>
          <p:cNvPr id="41" name="TextBox 2">
            <a:extLst>
              <a:ext uri="{FF2B5EF4-FFF2-40B4-BE49-F238E27FC236}">
                <a16:creationId xmlns:a16="http://schemas.microsoft.com/office/drawing/2014/main" id="{E63708A9-DA98-32E6-58AA-E90BC07CFA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3038" y="4821239"/>
            <a:ext cx="15494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 err="1">
                <a:solidFill>
                  <a:schemeClr val="bg1"/>
                </a:solidFill>
              </a:rPr>
              <a:t>llwyd</a:t>
            </a:r>
            <a:endParaRPr lang="en-GB" altLang="en-US" sz="4000" b="1">
              <a:solidFill>
                <a:schemeClr val="bg1"/>
              </a:solidFill>
            </a:endParaRPr>
          </a:p>
        </p:txBody>
      </p:sp>
      <p:sp>
        <p:nvSpPr>
          <p:cNvPr id="42" name="TextBox 2">
            <a:extLst>
              <a:ext uri="{FF2B5EF4-FFF2-40B4-BE49-F238E27FC236}">
                <a16:creationId xmlns:a16="http://schemas.microsoft.com/office/drawing/2014/main" id="{B03BA1E4-1F2F-9442-FC65-5138B83529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0938" y="4810126"/>
            <a:ext cx="13128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000" b="1">
                <a:solidFill>
                  <a:schemeClr val="bg1"/>
                </a:solidFill>
              </a:rPr>
              <a:t>du</a:t>
            </a:r>
          </a:p>
        </p:txBody>
      </p:sp>
      <p:pic>
        <p:nvPicPr>
          <p:cNvPr id="2" name="Picture 1" descr="A blue square with white dots&#10;&#10;Description automatically generated">
            <a:extLst>
              <a:ext uri="{FF2B5EF4-FFF2-40B4-BE49-F238E27FC236}">
                <a16:creationId xmlns:a16="http://schemas.microsoft.com/office/drawing/2014/main" id="{5550BBEC-0ECF-5B4B-964D-2961C194D0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6C0A5E55-D49C-210A-F225-384DAB85FFD7}"/>
              </a:ext>
            </a:extLst>
          </p:cNvPr>
          <p:cNvSpPr txBox="1">
            <a:spLocks/>
          </p:cNvSpPr>
          <p:nvPr/>
        </p:nvSpPr>
        <p:spPr bwMode="auto">
          <a:xfrm>
            <a:off x="146334" y="4618037"/>
            <a:ext cx="2273869" cy="1331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400" b="1" err="1">
                <a:latin typeface="Arial" panose="020B0604020202020204" pitchFamily="34" charset="0"/>
                <a:cs typeface="Arial" panose="020B0604020202020204" pitchFamily="34" charset="0"/>
              </a:rPr>
              <a:t>Lliwiau</a:t>
            </a:r>
            <a:endParaRPr lang="en-GB" altLang="en-US" sz="4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3200" i="1">
                <a:latin typeface="Arial" panose="020B0604020202020204" pitchFamily="34" charset="0"/>
                <a:cs typeface="Arial" panose="020B0604020202020204" pitchFamily="34" charset="0"/>
              </a:rPr>
              <a:t>Colours </a:t>
            </a:r>
            <a:br>
              <a:rPr lang="en-GB" altLang="en-US" sz="2400">
                <a:latin typeface="Comic Sans MS" panose="030F0702030302020204" pitchFamily="66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  <p:bldP spid="26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choc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coch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2C7A0C4-75C2-A0C1-46FE-794B4A1A1224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348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3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ud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du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D7950E-C255-ED29-FBB9-4FE727C79FB5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987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lasg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glas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C632DE-701A-4521-7E15-72FDA2A66F5E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679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rowbn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brown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B5CDFD-952B-4C9D-37F0-5DDBDB1546F8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666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oproffr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porffor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B4ED93-CF19-59A1-9CC0-9F0C4C1FF525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457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lemyn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melyn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13E031-419C-FC99-ECC1-22D7C1D1D02C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8587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wylld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llwyd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0DD8A5-C7DD-0BE5-19FC-BA664E8DED6F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8029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square with white dots&#10;&#10;Description automatically generated">
            <a:extLst>
              <a:ext uri="{FF2B5EF4-FFF2-40B4-BE49-F238E27FC236}">
                <a16:creationId xmlns:a16="http://schemas.microsoft.com/office/drawing/2014/main" id="{6C340043-8D7D-A34E-2646-4D390CF0A5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16650"/>
            <a:ext cx="12196562" cy="641349"/>
          </a:xfrm>
          <a:prstGeom prst="rect">
            <a:avLst/>
          </a:prstGeom>
        </p:spPr>
      </p:pic>
      <p:pic>
        <p:nvPicPr>
          <p:cNvPr id="11" name="Picture 10" descr="A colorful circle with a white background&#10;&#10;Description automatically generated">
            <a:extLst>
              <a:ext uri="{FF2B5EF4-FFF2-40B4-BE49-F238E27FC236}">
                <a16:creationId xmlns:a16="http://schemas.microsoft.com/office/drawing/2014/main" id="{4A60372D-9096-C533-9F4F-9896846FC9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39874" cy="1560792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B092B0AB-F207-7636-7FB5-118D4FE42669}"/>
              </a:ext>
            </a:extLst>
          </p:cNvPr>
          <p:cNvSpPr txBox="1">
            <a:spLocks/>
          </p:cNvSpPr>
          <p:nvPr/>
        </p:nvSpPr>
        <p:spPr bwMode="auto">
          <a:xfrm>
            <a:off x="1442871" y="215533"/>
            <a:ext cx="4653129" cy="88805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buFont typeface="Wingdings 2" panose="05020102010507070707" pitchFamily="18" charset="2"/>
              <a:buNone/>
              <a:defRPr/>
            </a:pPr>
            <a:r>
              <a:rPr lang="en-GB" altLang="en-US" sz="4000" err="1">
                <a:latin typeface="Arial" panose="020B0604020202020204" pitchFamily="34" charset="0"/>
                <a:cs typeface="Arial" panose="020B0604020202020204" pitchFamily="34" charset="0"/>
              </a:rPr>
              <a:t>Anagramau</a:t>
            </a:r>
            <a: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altLang="en-US" sz="4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2400">
                <a:latin typeface="Comic Sans MS" panose="030F0702030302020204" pitchFamily="66" charset="0"/>
              </a:rPr>
            </a:br>
            <a:endParaRPr lang="en-GB" altLang="en-US" sz="2000" i="1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1F0DEA4-AF6A-379B-AAC1-4C8A2AED8BCA}"/>
              </a:ext>
            </a:extLst>
          </p:cNvPr>
          <p:cNvSpPr/>
          <p:nvPr/>
        </p:nvSpPr>
        <p:spPr>
          <a:xfrm>
            <a:off x="1661465" y="1773133"/>
            <a:ext cx="7878320" cy="101101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wygn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62E82146-9A32-B0A9-FD75-8A8D4466F89A}"/>
              </a:ext>
            </a:extLst>
          </p:cNvPr>
          <p:cNvSpPr/>
          <p:nvPr/>
        </p:nvSpPr>
        <p:spPr>
          <a:xfrm>
            <a:off x="1661465" y="3955453"/>
            <a:ext cx="7973854" cy="914400"/>
          </a:xfrm>
          <a:prstGeom prst="roundRect">
            <a:avLst/>
          </a:prstGeom>
          <a:noFill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6000"/>
              <a:t>gwyn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D9302D-0FC2-A9A7-E594-FE2CD42BCCC1}"/>
              </a:ext>
            </a:extLst>
          </p:cNvPr>
          <p:cNvSpPr txBox="1"/>
          <p:nvPr/>
        </p:nvSpPr>
        <p:spPr>
          <a:xfrm>
            <a:off x="8297839" y="4074450"/>
            <a:ext cx="1064525" cy="6764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801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6" grpId="0" animBg="1"/>
      <p:bldP spid="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572316" y="2509024"/>
            <a:ext cx="5633225" cy="2553891"/>
          </a:xfrm>
          <a:prstGeom prst="round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4800" b="1"/>
              <a:t> </a:t>
            </a:r>
            <a:r>
              <a:rPr lang="en-US" sz="4800" b="1" err="1"/>
              <a:t>hoffi</a:t>
            </a:r>
            <a:r>
              <a:rPr lang="en-US" sz="4800"/>
              <a:t>        </a:t>
            </a:r>
            <a:r>
              <a:rPr lang="en-US" sz="4800" i="1"/>
              <a:t>to like</a:t>
            </a:r>
          </a:p>
          <a:p>
            <a:endParaRPr lang="en-US" sz="4800" i="1"/>
          </a:p>
          <a:p>
            <a:pPr marL="285750" indent="-285750">
              <a:buFont typeface="Arial"/>
              <a:buChar char="•"/>
            </a:pPr>
            <a:endParaRPr lang="en-US" sz="4800" i="1"/>
          </a:p>
        </p:txBody>
      </p:sp>
      <p:pic>
        <p:nvPicPr>
          <p:cNvPr id="2" name="Picture 1" descr="A light bulb with a glowing light&#10;&#10;Description automatically generated">
            <a:extLst>
              <a:ext uri="{FF2B5EF4-FFF2-40B4-BE49-F238E27FC236}">
                <a16:creationId xmlns:a16="http://schemas.microsoft.com/office/drawing/2014/main" id="{F8A434C6-FFFF-C11E-1F39-5E4F3EA5E6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6959" y="2054612"/>
            <a:ext cx="2368789" cy="345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9043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2529462" y="2323170"/>
            <a:ext cx="7138639" cy="1464231"/>
          </a:xfrm>
          <a:prstGeom prst="round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err="1"/>
              <a:t>hoffi</a:t>
            </a:r>
            <a:r>
              <a:rPr lang="en-US" sz="8000"/>
              <a:t>     </a:t>
            </a:r>
            <a:r>
              <a:rPr lang="en-US" sz="8000" i="1"/>
              <a:t>to like</a:t>
            </a:r>
            <a:endParaRPr lang="en-US" sz="8000"/>
          </a:p>
        </p:txBody>
      </p:sp>
    </p:spTree>
    <p:extLst>
      <p:ext uri="{BB962C8B-B14F-4D97-AF65-F5344CB8AC3E}">
        <p14:creationId xmlns:p14="http://schemas.microsoft.com/office/powerpoint/2010/main" val="34079376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2" name="Picture 1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3B662C7E-A3BC-1D58-2E01-AFE578073A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8963" y="1845526"/>
            <a:ext cx="4665490" cy="3520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629292" y="2128024"/>
            <a:ext cx="2743200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te</a:t>
            </a:r>
            <a:endParaRPr lang="en-US" err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tea</a:t>
            </a:r>
          </a:p>
        </p:txBody>
      </p:sp>
    </p:spTree>
    <p:extLst>
      <p:ext uri="{BB962C8B-B14F-4D97-AF65-F5344CB8AC3E}">
        <p14:creationId xmlns:p14="http://schemas.microsoft.com/office/powerpoint/2010/main" val="39250174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629292" y="2128024"/>
            <a:ext cx="2743200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coffi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coffee</a:t>
            </a:r>
          </a:p>
        </p:txBody>
      </p:sp>
      <p:pic>
        <p:nvPicPr>
          <p:cNvPr id="6" name="Picture 5" descr="A coffee cup with a saucer&#10;&#10;Description automatically generated">
            <a:extLst>
              <a:ext uri="{FF2B5EF4-FFF2-40B4-BE49-F238E27FC236}">
                <a16:creationId xmlns:a16="http://schemas.microsoft.com/office/drawing/2014/main" id="{CD7EEA31-9844-01D6-4B93-A56905A0C3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0155" y="1506343"/>
            <a:ext cx="4128374" cy="3970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114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229707" y="2128024"/>
            <a:ext cx="31056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llaeth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milk</a:t>
            </a:r>
          </a:p>
        </p:txBody>
      </p:sp>
      <p:pic>
        <p:nvPicPr>
          <p:cNvPr id="6" name="Picture 5" descr="A milk jug with a red label&#10;&#10;Description automatically generated">
            <a:extLst>
              <a:ext uri="{FF2B5EF4-FFF2-40B4-BE49-F238E27FC236}">
                <a16:creationId xmlns:a16="http://schemas.microsoft.com/office/drawing/2014/main" id="{FB53CE15-2E35-CF0A-2FEE-094A6A225A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1477" y="1469173"/>
            <a:ext cx="301968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7162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136780" y="2109439"/>
            <a:ext cx="31056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siwgr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sugar</a:t>
            </a:r>
          </a:p>
        </p:txBody>
      </p:sp>
      <p:pic>
        <p:nvPicPr>
          <p:cNvPr id="2" name="Picture 1" descr="A cartoon of a bowl of sugar with a spoon&#10;&#10;Description automatically generated">
            <a:extLst>
              <a:ext uri="{FF2B5EF4-FFF2-40B4-BE49-F238E27FC236}">
                <a16:creationId xmlns:a16="http://schemas.microsoft.com/office/drawing/2014/main" id="{D0B28FD9-5955-8F4C-58A2-5BF26B7969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3237" y="1371600"/>
            <a:ext cx="331796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46234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369097" y="2128024"/>
            <a:ext cx="31056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bisgedi</a:t>
            </a:r>
          </a:p>
          <a:p>
            <a:pPr algn="ctr"/>
            <a:endParaRPr lang="en-US" sz="6600" b="1">
              <a:solidFill>
                <a:srgbClr val="000000"/>
              </a:solidFill>
            </a:endParaRPr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biscuits</a:t>
            </a:r>
            <a:endParaRPr lang="en-US">
              <a:solidFill>
                <a:schemeClr val="bg1">
                  <a:lumMod val="49000"/>
                </a:schemeClr>
              </a:solidFill>
            </a:endParaRPr>
          </a:p>
        </p:txBody>
      </p:sp>
      <p:pic>
        <p:nvPicPr>
          <p:cNvPr id="6" name="Picture 5" descr="A group of cookies with a white background&#10;&#10;Description automatically generated">
            <a:extLst>
              <a:ext uri="{FF2B5EF4-FFF2-40B4-BE49-F238E27FC236}">
                <a16:creationId xmlns:a16="http://schemas.microsoft.com/office/drawing/2014/main" id="{11EC79AD-193C-5869-2543-B387FF85FF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5691" y="1371600"/>
            <a:ext cx="4887203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80457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629292" y="2128024"/>
            <a:ext cx="3105614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tost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800" i="1">
                <a:solidFill>
                  <a:schemeClr val="bg1">
                    <a:lumMod val="49000"/>
                  </a:schemeClr>
                </a:solidFill>
              </a:rPr>
              <a:t>toast</a:t>
            </a:r>
          </a:p>
        </p:txBody>
      </p:sp>
      <p:pic>
        <p:nvPicPr>
          <p:cNvPr id="2" name="Picture 1" descr="A piece of bread with a white background&#10;&#10;Description automatically generated">
            <a:extLst>
              <a:ext uri="{FF2B5EF4-FFF2-40B4-BE49-F238E27FC236}">
                <a16:creationId xmlns:a16="http://schemas.microsoft.com/office/drawing/2014/main" id="{EBBB6D20-3340-5379-1DCC-575B1F7026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1998" y="1371600"/>
            <a:ext cx="439256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19382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588513" y="2109439"/>
            <a:ext cx="4388003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grawnfwyd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cereal</a:t>
            </a:r>
          </a:p>
        </p:txBody>
      </p:sp>
      <p:pic>
        <p:nvPicPr>
          <p:cNvPr id="2" name="Picture 1" descr="A bowl of cereal with milk and a spoon&#10;&#10;Description automatically generated">
            <a:extLst>
              <a:ext uri="{FF2B5EF4-FFF2-40B4-BE49-F238E27FC236}">
                <a16:creationId xmlns:a16="http://schemas.microsoft.com/office/drawing/2014/main" id="{889AAFBD-94DB-514A-4F2F-AB9CF08BF8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0304" y="1306551"/>
            <a:ext cx="438344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77537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988098" y="2109439"/>
            <a:ext cx="393266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brechdan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sandwich</a:t>
            </a:r>
          </a:p>
        </p:txBody>
      </p:sp>
      <p:pic>
        <p:nvPicPr>
          <p:cNvPr id="2" name="Picture 1" descr="A sandwich on a plate&#10;&#10;Description automatically generated">
            <a:extLst>
              <a:ext uri="{FF2B5EF4-FFF2-40B4-BE49-F238E27FC236}">
                <a16:creationId xmlns:a16="http://schemas.microsoft.com/office/drawing/2014/main" id="{2B1BCBA1-12A1-73BD-573C-719097A75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587" y="1510990"/>
            <a:ext cx="5457876" cy="3836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0723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742879" y="2030451"/>
            <a:ext cx="5735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brechdan</a:t>
            </a:r>
            <a:r>
              <a:rPr lang="en-US" sz="6600" b="1"/>
              <a:t> ham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ham sandwich</a:t>
            </a:r>
          </a:p>
        </p:txBody>
      </p:sp>
      <p:pic>
        <p:nvPicPr>
          <p:cNvPr id="2" name="Picture 1" descr="A sandwich on a plate&#10;&#10;Description automatically generated">
            <a:extLst>
              <a:ext uri="{FF2B5EF4-FFF2-40B4-BE49-F238E27FC236}">
                <a16:creationId xmlns:a16="http://schemas.microsoft.com/office/drawing/2014/main" id="{2B1BCBA1-12A1-73BD-573C-719097A75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672" y="1891990"/>
            <a:ext cx="4347401" cy="3074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4463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742879" y="2030451"/>
            <a:ext cx="5981697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brechdan</a:t>
            </a:r>
            <a:r>
              <a:rPr lang="en-US" sz="6600" b="1"/>
              <a:t> </a:t>
            </a:r>
            <a:r>
              <a:rPr lang="en-US" sz="6600" b="1" err="1"/>
              <a:t>gaws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cheese sandwich</a:t>
            </a:r>
          </a:p>
        </p:txBody>
      </p:sp>
      <p:pic>
        <p:nvPicPr>
          <p:cNvPr id="2" name="Picture 1" descr="A sandwich on a plate&#10;&#10;Description automatically generated">
            <a:extLst>
              <a:ext uri="{FF2B5EF4-FFF2-40B4-BE49-F238E27FC236}">
                <a16:creationId xmlns:a16="http://schemas.microsoft.com/office/drawing/2014/main" id="{2B1BCBA1-12A1-73BD-573C-719097A753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672" y="1891990"/>
            <a:ext cx="4347401" cy="3074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1592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802244" y="2128024"/>
            <a:ext cx="393266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ffrwyth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fruit</a:t>
            </a:r>
          </a:p>
        </p:txBody>
      </p:sp>
      <p:pic>
        <p:nvPicPr>
          <p:cNvPr id="2" name="Picture 1" descr="A bowl of fruit&#10;&#10;Description automatically generated">
            <a:extLst>
              <a:ext uri="{FF2B5EF4-FFF2-40B4-BE49-F238E27FC236}">
                <a16:creationId xmlns:a16="http://schemas.microsoft.com/office/drawing/2014/main" id="{84B0A0D3-578A-DB7B-C24B-6843ED580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2501" y="1469173"/>
            <a:ext cx="441297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9669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802244" y="2128024"/>
            <a:ext cx="393266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cawl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soup</a:t>
            </a:r>
          </a:p>
        </p:txBody>
      </p:sp>
      <p:pic>
        <p:nvPicPr>
          <p:cNvPr id="2" name="Picture 1" descr="A bowl of soup with a leafy green garnish&#10;&#10;Description automatically generated">
            <a:extLst>
              <a:ext uri="{FF2B5EF4-FFF2-40B4-BE49-F238E27FC236}">
                <a16:creationId xmlns:a16="http://schemas.microsoft.com/office/drawing/2014/main" id="{06985515-0C52-F257-7504-4D786A2E6D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0331" y="1469173"/>
            <a:ext cx="484660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7716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588513" y="2128024"/>
            <a:ext cx="4778295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/>
              <a:t>bara </a:t>
            </a:r>
            <a:r>
              <a:rPr lang="en-US" sz="6600" b="1" err="1"/>
              <a:t>menyn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bread &amp; butter</a:t>
            </a:r>
          </a:p>
        </p:txBody>
      </p:sp>
      <p:pic>
        <p:nvPicPr>
          <p:cNvPr id="2" name="Picture 1" descr="A piece of bread with butter on top of it&#10;&#10;Description automatically generated">
            <a:extLst>
              <a:ext uri="{FF2B5EF4-FFF2-40B4-BE49-F238E27FC236}">
                <a16:creationId xmlns:a16="http://schemas.microsoft.com/office/drawing/2014/main" id="{7A356155-BF16-03D1-4997-E6111B75FD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269" y="1469173"/>
            <a:ext cx="513860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936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422491" y="2128024"/>
            <a:ext cx="4778295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cacen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cake</a:t>
            </a:r>
          </a:p>
        </p:txBody>
      </p:sp>
      <p:pic>
        <p:nvPicPr>
          <p:cNvPr id="6" name="Picture 5" descr="A piece of cake with a strawberry on top&#10;&#10;Description automatically generated">
            <a:extLst>
              <a:ext uri="{FF2B5EF4-FFF2-40B4-BE49-F238E27FC236}">
                <a16:creationId xmlns:a16="http://schemas.microsoft.com/office/drawing/2014/main" id="{FD837052-F908-BC23-C00B-3597630F01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2155" y="1589382"/>
            <a:ext cx="4494250" cy="3880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2651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588513" y="2128024"/>
            <a:ext cx="4778295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darllen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read</a:t>
            </a:r>
          </a:p>
        </p:txBody>
      </p:sp>
      <p:pic>
        <p:nvPicPr>
          <p:cNvPr id="6" name="Picture 5" descr="A drawing of a book&#10;&#10;Description automatically generated">
            <a:extLst>
              <a:ext uri="{FF2B5EF4-FFF2-40B4-BE49-F238E27FC236}">
                <a16:creationId xmlns:a16="http://schemas.microsoft.com/office/drawing/2014/main" id="{DBC8FAB6-C534-5A3E-54C7-A97EBC282B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7613" y="1469173"/>
            <a:ext cx="5077702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4626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715001" y="2128024"/>
            <a:ext cx="6116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gwylio'r</a:t>
            </a:r>
            <a:r>
              <a:rPr lang="en-US" sz="6600" b="1"/>
              <a:t> teledu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watch television</a:t>
            </a:r>
          </a:p>
        </p:txBody>
      </p:sp>
      <p:pic>
        <p:nvPicPr>
          <p:cNvPr id="2" name="Picture 1" descr="A television with a remote control&#10;&#10;Description automatically generated">
            <a:extLst>
              <a:ext uri="{FF2B5EF4-FFF2-40B4-BE49-F238E27FC236}">
                <a16:creationId xmlns:a16="http://schemas.microsoft.com/office/drawing/2014/main" id="{99DC112F-F557-CB33-FC52-92D68BEE3F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811" y="1594624"/>
            <a:ext cx="4830658" cy="386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05402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538440" y="1714500"/>
            <a:ext cx="6116441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gwrando</a:t>
            </a:r>
            <a:r>
              <a:rPr lang="en-US" sz="6600" b="1"/>
              <a:t> </a:t>
            </a:r>
            <a:r>
              <a:rPr lang="en-US" sz="6600" b="1" err="1"/>
              <a:t>ar</a:t>
            </a:r>
            <a:r>
              <a:rPr lang="en-US" sz="6600" b="1"/>
              <a:t> y radio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listen to the radio</a:t>
            </a:r>
          </a:p>
        </p:txBody>
      </p:sp>
      <p:pic>
        <p:nvPicPr>
          <p:cNvPr id="2" name="Picture 1" descr="A drawing of a radio&#10;&#10;Description automatically generated">
            <a:extLst>
              <a:ext uri="{FF2B5EF4-FFF2-40B4-BE49-F238E27FC236}">
                <a16:creationId xmlns:a16="http://schemas.microsoft.com/office/drawing/2014/main" id="{E3F4918E-437A-581C-7629-B435B826EB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896" y="1371600"/>
            <a:ext cx="483489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83660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538440" y="1714500"/>
            <a:ext cx="6116441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chwarae</a:t>
            </a:r>
            <a:r>
              <a:rPr lang="en-US" sz="6600" b="1"/>
              <a:t> </a:t>
            </a:r>
            <a:r>
              <a:rPr lang="en-US" sz="6600" b="1" err="1"/>
              <a:t>gemau</a:t>
            </a:r>
            <a:r>
              <a:rPr lang="en-US" sz="6600" b="1"/>
              <a:t> </a:t>
            </a:r>
            <a:r>
              <a:rPr lang="en-US" sz="6600" b="1" err="1"/>
              <a:t>bwrdd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play board games</a:t>
            </a:r>
          </a:p>
        </p:txBody>
      </p:sp>
      <p:pic>
        <p:nvPicPr>
          <p:cNvPr id="6" name="Picture 5" descr="A chess board with chess pieces&#10;&#10;Description automatically generated">
            <a:extLst>
              <a:ext uri="{FF2B5EF4-FFF2-40B4-BE49-F238E27FC236}">
                <a16:creationId xmlns:a16="http://schemas.microsoft.com/office/drawing/2014/main" id="{C745A85B-52F6-6023-41BE-8DE0E584E4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0202" y="1576039"/>
            <a:ext cx="3925694" cy="370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04578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021659" y="2128024"/>
            <a:ext cx="6116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gwau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knit</a:t>
            </a:r>
          </a:p>
        </p:txBody>
      </p:sp>
      <p:pic>
        <p:nvPicPr>
          <p:cNvPr id="8" name="Picture 7" descr="A green yarn and a ball of yarn&#10;&#10;Description automatically generated">
            <a:extLst>
              <a:ext uri="{FF2B5EF4-FFF2-40B4-BE49-F238E27FC236}">
                <a16:creationId xmlns:a16="http://schemas.microsoft.com/office/drawing/2014/main" id="{41C98C9E-76C7-4F42-68CF-BFA0EB12B1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373" y="1627148"/>
            <a:ext cx="5378011" cy="395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96662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2606597" y="320597"/>
            <a:ext cx="6985307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/>
              <a:t>Dw </a:t>
            </a:r>
            <a:r>
              <a:rPr lang="en-US" sz="8000" b="1" err="1"/>
              <a:t>i'n</a:t>
            </a:r>
            <a:r>
              <a:rPr lang="en-US" sz="8000" b="1"/>
              <a:t> </a:t>
            </a:r>
            <a:r>
              <a:rPr lang="en-US" sz="8000" b="1" err="1"/>
              <a:t>hoffi</a:t>
            </a:r>
            <a:r>
              <a:rPr lang="en-US" sz="8000" b="1"/>
              <a:t> ...</a:t>
            </a:r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I like ...</a:t>
            </a:r>
            <a:endParaRPr lang="en-US" sz="6600" b="1">
              <a:solidFill>
                <a:schemeClr val="bg1">
                  <a:lumMod val="49000"/>
                </a:schemeClr>
              </a:solidFill>
            </a:endParaRPr>
          </a:p>
        </p:txBody>
      </p:sp>
      <p:pic>
        <p:nvPicPr>
          <p:cNvPr id="6" name="Graphic 1" descr="Badge Tick1 with solid fill">
            <a:extLst>
              <a:ext uri="{FF2B5EF4-FFF2-40B4-BE49-F238E27FC236}">
                <a16:creationId xmlns:a16="http://schemas.microsoft.com/office/drawing/2014/main" id="{D370334F-EE2E-38D8-E92D-1385A82998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42056" y="2637263"/>
            <a:ext cx="2712533" cy="271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19543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3038707" y="0"/>
            <a:ext cx="61164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/>
              <a:t>Dw </a:t>
            </a:r>
            <a:r>
              <a:rPr lang="en-US" sz="6000" b="1" err="1"/>
              <a:t>i'n</a:t>
            </a:r>
            <a:r>
              <a:rPr lang="en-US" sz="6000" b="1"/>
              <a:t> </a:t>
            </a:r>
            <a:r>
              <a:rPr lang="en-US" sz="6000" b="1" err="1"/>
              <a:t>hoffi</a:t>
            </a:r>
            <a:r>
              <a:rPr lang="en-US" sz="6000" b="1"/>
              <a:t> ...</a:t>
            </a:r>
          </a:p>
        </p:txBody>
      </p:sp>
      <p:pic>
        <p:nvPicPr>
          <p:cNvPr id="4" name="Picture 3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032E9746-FA14-3EDF-9EBD-02FB6790C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8" y="860502"/>
            <a:ext cx="2263332" cy="1707996"/>
          </a:xfrm>
          <a:prstGeom prst="rect">
            <a:avLst/>
          </a:prstGeom>
        </p:spPr>
      </p:pic>
      <p:pic>
        <p:nvPicPr>
          <p:cNvPr id="8" name="Picture 7" descr="A cartoon of a bowl of sugar with a spoon&#10;&#10;Description automatically generated">
            <a:extLst>
              <a:ext uri="{FF2B5EF4-FFF2-40B4-BE49-F238E27FC236}">
                <a16:creationId xmlns:a16="http://schemas.microsoft.com/office/drawing/2014/main" id="{605B035B-4D6A-7E34-E3E5-6AF86C6FF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56" y="3127916"/>
            <a:ext cx="1324685" cy="1619715"/>
          </a:xfrm>
          <a:prstGeom prst="rect">
            <a:avLst/>
          </a:prstGeom>
        </p:spPr>
      </p:pic>
      <p:pic>
        <p:nvPicPr>
          <p:cNvPr id="10" name="Picture 9" descr="A piece of bread with a white background&#10;&#10;Description automatically generated">
            <a:extLst>
              <a:ext uri="{FF2B5EF4-FFF2-40B4-BE49-F238E27FC236}">
                <a16:creationId xmlns:a16="http://schemas.microsoft.com/office/drawing/2014/main" id="{A88C5ED7-E92F-9706-50A7-8C20DB5601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7607" y="1320490"/>
            <a:ext cx="2134443" cy="1968191"/>
          </a:xfrm>
          <a:prstGeom prst="rect">
            <a:avLst/>
          </a:prstGeom>
        </p:spPr>
      </p:pic>
      <p:pic>
        <p:nvPicPr>
          <p:cNvPr id="12" name="Picture 11" descr="A bowl of cereal with milk and a spoon&#10;&#10;Description automatically generated">
            <a:extLst>
              <a:ext uri="{FF2B5EF4-FFF2-40B4-BE49-F238E27FC236}">
                <a16:creationId xmlns:a16="http://schemas.microsoft.com/office/drawing/2014/main" id="{A0346C09-DF50-5420-21E9-60A2BA89E6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0778" y="3829514"/>
            <a:ext cx="1962699" cy="1838094"/>
          </a:xfrm>
          <a:prstGeom prst="rect">
            <a:avLst/>
          </a:prstGeom>
        </p:spPr>
      </p:pic>
      <p:pic>
        <p:nvPicPr>
          <p:cNvPr id="14" name="Picture 13" descr="A coffee cup with a saucer&#10;&#10;Description automatically generated">
            <a:extLst>
              <a:ext uri="{FF2B5EF4-FFF2-40B4-BE49-F238E27FC236}">
                <a16:creationId xmlns:a16="http://schemas.microsoft.com/office/drawing/2014/main" id="{33C6B0F1-877D-28E4-8EB5-6BC0F62A48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595" y="3504270"/>
            <a:ext cx="2046814" cy="1968191"/>
          </a:xfrm>
          <a:prstGeom prst="rect">
            <a:avLst/>
          </a:prstGeom>
        </p:spPr>
      </p:pic>
      <p:pic>
        <p:nvPicPr>
          <p:cNvPr id="16" name="Picture 15" descr="A piece of bread with butter on top of it&#10;&#10;Description automatically generated">
            <a:extLst>
              <a:ext uri="{FF2B5EF4-FFF2-40B4-BE49-F238E27FC236}">
                <a16:creationId xmlns:a16="http://schemas.microsoft.com/office/drawing/2014/main" id="{F6D73EF4-342F-10AF-B6C4-09CEC9E86B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41488" y="781513"/>
            <a:ext cx="2281109" cy="1870618"/>
          </a:xfrm>
          <a:prstGeom prst="rect">
            <a:avLst/>
          </a:prstGeom>
        </p:spPr>
      </p:pic>
      <p:pic>
        <p:nvPicPr>
          <p:cNvPr id="18" name="Picture 17" descr="A bowl of fruit&#10;&#10;Description automatically generated">
            <a:extLst>
              <a:ext uri="{FF2B5EF4-FFF2-40B4-BE49-F238E27FC236}">
                <a16:creationId xmlns:a16="http://schemas.microsoft.com/office/drawing/2014/main" id="{F46F8E55-DA8B-5BD9-EFD3-6F4ED8FA8B5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77525" y="1125343"/>
            <a:ext cx="2349999" cy="2163337"/>
          </a:xfrm>
          <a:prstGeom prst="rect">
            <a:avLst/>
          </a:prstGeom>
        </p:spPr>
      </p:pic>
      <p:pic>
        <p:nvPicPr>
          <p:cNvPr id="20" name="Picture 19" descr="A bowl of soup with a leafy green garnish&#10;&#10;Description automatically generated">
            <a:extLst>
              <a:ext uri="{FF2B5EF4-FFF2-40B4-BE49-F238E27FC236}">
                <a16:creationId xmlns:a16="http://schemas.microsoft.com/office/drawing/2014/main" id="{455FFF6A-ED00-694B-56F3-BDABFF22E7D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9867" y="4159403"/>
            <a:ext cx="1868303" cy="1638304"/>
          </a:xfrm>
          <a:prstGeom prst="rect">
            <a:avLst/>
          </a:prstGeom>
        </p:spPr>
      </p:pic>
      <p:pic>
        <p:nvPicPr>
          <p:cNvPr id="22" name="Picture 21" descr="A group of cookies with a white background&#10;&#10;Description automatically generated">
            <a:extLst>
              <a:ext uri="{FF2B5EF4-FFF2-40B4-BE49-F238E27FC236}">
                <a16:creationId xmlns:a16="http://schemas.microsoft.com/office/drawing/2014/main" id="{7D737BF1-56A4-22F4-5D09-36C495D0F74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01935" y="3341648"/>
            <a:ext cx="2262021" cy="186597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08D99EE-1237-233F-5486-9C988E81E76C}"/>
              </a:ext>
            </a:extLst>
          </p:cNvPr>
          <p:cNvSpPr txBox="1"/>
          <p:nvPr/>
        </p:nvSpPr>
        <p:spPr>
          <a:xfrm>
            <a:off x="2165194" y="3735658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grawnfwyd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17C9F06-02AB-A14F-BCF9-D34D3F0DE90A}"/>
              </a:ext>
            </a:extLst>
          </p:cNvPr>
          <p:cNvSpPr txBox="1"/>
          <p:nvPr/>
        </p:nvSpPr>
        <p:spPr>
          <a:xfrm>
            <a:off x="357766" y="474856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siwgr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1812071" y="2341754"/>
            <a:ext cx="13121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te</a:t>
            </a:r>
            <a:endParaRPr lang="en-US" sz="24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F215F2F-F4B3-5E5B-F5C3-ED9F0E5AC3EE}"/>
              </a:ext>
            </a:extLst>
          </p:cNvPr>
          <p:cNvSpPr txBox="1"/>
          <p:nvPr/>
        </p:nvSpPr>
        <p:spPr>
          <a:xfrm>
            <a:off x="6769718" y="327567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ffrwyth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7F651A-F0B9-7026-27AC-672B3E882CB8}"/>
              </a:ext>
            </a:extLst>
          </p:cNvPr>
          <p:cNvSpPr txBox="1"/>
          <p:nvPr/>
        </p:nvSpPr>
        <p:spPr>
          <a:xfrm>
            <a:off x="5073803" y="541298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coffi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1D61E27-E31E-F760-E0D6-E8FA4E43B1A8}"/>
              </a:ext>
            </a:extLst>
          </p:cNvPr>
          <p:cNvSpPr txBox="1"/>
          <p:nvPr/>
        </p:nvSpPr>
        <p:spPr>
          <a:xfrm>
            <a:off x="4720681" y="256942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tost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ECDF170-6606-E56E-1147-2F5586318C23}"/>
              </a:ext>
            </a:extLst>
          </p:cNvPr>
          <p:cNvSpPr txBox="1"/>
          <p:nvPr/>
        </p:nvSpPr>
        <p:spPr>
          <a:xfrm>
            <a:off x="10017510" y="256942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/>
              <a:t>bara </a:t>
            </a:r>
            <a:r>
              <a:rPr lang="en-US" sz="2400" err="1"/>
              <a:t>menyn</a:t>
            </a:r>
            <a:endParaRPr lang="en-US" sz="24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D761CA9-47E3-C516-3068-8B914B029CE2}"/>
              </a:ext>
            </a:extLst>
          </p:cNvPr>
          <p:cNvSpPr txBox="1"/>
          <p:nvPr/>
        </p:nvSpPr>
        <p:spPr>
          <a:xfrm>
            <a:off x="9952462" y="518067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bisgedi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9BD79D-2F41-3D4B-18EC-4C28CD74ABD1}"/>
              </a:ext>
            </a:extLst>
          </p:cNvPr>
          <p:cNvSpPr txBox="1"/>
          <p:nvPr/>
        </p:nvSpPr>
        <p:spPr>
          <a:xfrm>
            <a:off x="7945242" y="3814645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cawl</a:t>
            </a:r>
          </a:p>
        </p:txBody>
      </p:sp>
    </p:spTree>
    <p:extLst>
      <p:ext uri="{BB962C8B-B14F-4D97-AF65-F5344CB8AC3E}">
        <p14:creationId xmlns:p14="http://schemas.microsoft.com/office/powerpoint/2010/main" val="67954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6" grpId="0"/>
      <p:bldP spid="27" grpId="0"/>
      <p:bldP spid="28" grpId="0"/>
      <p:bldP spid="25" grpId="0"/>
      <p:bldP spid="29" grpId="0"/>
      <p:bldP spid="30" grpId="0"/>
      <p:bldP spid="31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3038707" y="0"/>
            <a:ext cx="61164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/>
              <a:t>Dw </a:t>
            </a:r>
            <a:r>
              <a:rPr lang="en-US" sz="6000" b="1" err="1"/>
              <a:t>i'n</a:t>
            </a:r>
            <a:r>
              <a:rPr lang="en-US" sz="6000" b="1"/>
              <a:t> </a:t>
            </a:r>
            <a:r>
              <a:rPr lang="en-US" sz="6000" b="1" err="1"/>
              <a:t>hoffi</a:t>
            </a:r>
            <a:r>
              <a:rPr lang="en-US" sz="6000" b="1"/>
              <a:t> ...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D761CA9-47E3-C516-3068-8B914B029CE2}"/>
              </a:ext>
            </a:extLst>
          </p:cNvPr>
          <p:cNvSpPr txBox="1"/>
          <p:nvPr/>
        </p:nvSpPr>
        <p:spPr>
          <a:xfrm>
            <a:off x="1091890" y="2653059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darllen</a:t>
            </a:r>
          </a:p>
        </p:txBody>
      </p:sp>
      <p:pic>
        <p:nvPicPr>
          <p:cNvPr id="6" name="Picture 5" descr="A drawing of a book&#10;&#10;Description automatically generated">
            <a:extLst>
              <a:ext uri="{FF2B5EF4-FFF2-40B4-BE49-F238E27FC236}">
                <a16:creationId xmlns:a16="http://schemas.microsoft.com/office/drawing/2014/main" id="{F64EC484-6E17-A49F-1ACB-A59B3C9CD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65" y="832624"/>
            <a:ext cx="2308483" cy="1870618"/>
          </a:xfrm>
          <a:prstGeom prst="rect">
            <a:avLst/>
          </a:prstGeom>
        </p:spPr>
      </p:pic>
      <p:pic>
        <p:nvPicPr>
          <p:cNvPr id="11" name="Picture 10" descr="A television with a remote control&#10;&#10;Description automatically generated">
            <a:extLst>
              <a:ext uri="{FF2B5EF4-FFF2-40B4-BE49-F238E27FC236}">
                <a16:creationId xmlns:a16="http://schemas.microsoft.com/office/drawing/2014/main" id="{44D81DBA-2B83-7B9C-F987-2B937BDF8C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6103" y="1771184"/>
            <a:ext cx="3204439" cy="25629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C38455-EB8F-B8CE-ADAA-DEFAF0A640CD}"/>
              </a:ext>
            </a:extLst>
          </p:cNvPr>
          <p:cNvSpPr txBox="1"/>
          <p:nvPr/>
        </p:nvSpPr>
        <p:spPr>
          <a:xfrm>
            <a:off x="4608241" y="4259765"/>
            <a:ext cx="24504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gwylio'r</a:t>
            </a:r>
            <a:r>
              <a:rPr lang="en-US" sz="2400"/>
              <a:t> teledu</a:t>
            </a:r>
          </a:p>
        </p:txBody>
      </p:sp>
      <p:pic>
        <p:nvPicPr>
          <p:cNvPr id="19" name="Picture 18" descr="A drawing of a radio&#10;&#10;Description automatically generated">
            <a:extLst>
              <a:ext uri="{FF2B5EF4-FFF2-40B4-BE49-F238E27FC236}">
                <a16:creationId xmlns:a16="http://schemas.microsoft.com/office/drawing/2014/main" id="{D307AA85-3D69-F2E0-6C44-69003F60FC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45079" y="614246"/>
            <a:ext cx="2325866" cy="203324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5837A3A-03A8-60D9-260A-6B8E4BA98748}"/>
              </a:ext>
            </a:extLst>
          </p:cNvPr>
          <p:cNvSpPr txBox="1"/>
          <p:nvPr/>
        </p:nvSpPr>
        <p:spPr>
          <a:xfrm>
            <a:off x="8644984" y="2651202"/>
            <a:ext cx="31288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gwrando</a:t>
            </a:r>
            <a:r>
              <a:rPr lang="en-US" sz="2400"/>
              <a:t> </a:t>
            </a:r>
            <a:r>
              <a:rPr lang="en-US" sz="2400" err="1"/>
              <a:t>ar</a:t>
            </a:r>
            <a:r>
              <a:rPr lang="en-US" sz="2400"/>
              <a:t> y radio</a:t>
            </a:r>
          </a:p>
        </p:txBody>
      </p:sp>
      <p:pic>
        <p:nvPicPr>
          <p:cNvPr id="34" name="Picture 33" descr="A chess board with chess pieces&#10;&#10;Description automatically generated">
            <a:extLst>
              <a:ext uri="{FF2B5EF4-FFF2-40B4-BE49-F238E27FC236}">
                <a16:creationId xmlns:a16="http://schemas.microsoft.com/office/drawing/2014/main" id="{CC18B81D-1166-73AE-B3B5-0075A94239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3618" y="3360233"/>
            <a:ext cx="2067158" cy="1954252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048CA8-A51D-AE77-B156-D34305827EAC}"/>
              </a:ext>
            </a:extLst>
          </p:cNvPr>
          <p:cNvSpPr txBox="1"/>
          <p:nvPr/>
        </p:nvSpPr>
        <p:spPr>
          <a:xfrm>
            <a:off x="870725" y="5317273"/>
            <a:ext cx="381650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chwarae</a:t>
            </a:r>
            <a:r>
              <a:rPr lang="en-US" sz="2400"/>
              <a:t> </a:t>
            </a:r>
            <a:r>
              <a:rPr lang="en-US" sz="2400" err="1"/>
              <a:t>gemau</a:t>
            </a:r>
            <a:r>
              <a:rPr lang="en-US" sz="2400"/>
              <a:t> </a:t>
            </a:r>
            <a:r>
              <a:rPr lang="en-US" sz="2400" err="1"/>
              <a:t>bwrdd</a:t>
            </a:r>
            <a:endParaRPr lang="en-US" sz="2400"/>
          </a:p>
        </p:txBody>
      </p:sp>
      <p:pic>
        <p:nvPicPr>
          <p:cNvPr id="38" name="Picture 37" descr="A green yarn and a ball of yarn&#10;&#10;Description automatically generated">
            <a:extLst>
              <a:ext uri="{FF2B5EF4-FFF2-40B4-BE49-F238E27FC236}">
                <a16:creationId xmlns:a16="http://schemas.microsoft.com/office/drawing/2014/main" id="{6C4CA610-832D-2E28-12BC-F6A789916C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1422" y="3429928"/>
            <a:ext cx="2543744" cy="1935668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273EC65-C0A3-A712-F105-18B898ABE307}"/>
              </a:ext>
            </a:extLst>
          </p:cNvPr>
          <p:cNvSpPr txBox="1"/>
          <p:nvPr/>
        </p:nvSpPr>
        <p:spPr>
          <a:xfrm>
            <a:off x="7244576" y="5316344"/>
            <a:ext cx="381650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gwau</a:t>
            </a:r>
          </a:p>
        </p:txBody>
      </p:sp>
    </p:spTree>
    <p:extLst>
      <p:ext uri="{BB962C8B-B14F-4D97-AF65-F5344CB8AC3E}">
        <p14:creationId xmlns:p14="http://schemas.microsoft.com/office/powerpoint/2010/main" val="211776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5" grpId="0"/>
      <p:bldP spid="32" grpId="0"/>
      <p:bldP spid="36" grpId="0"/>
      <p:bldP spid="40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944023" y="357769"/>
            <a:ext cx="8300224" cy="2145268"/>
          </a:xfrm>
          <a:prstGeom prst="roundRect">
            <a:avLst/>
          </a:prstGeom>
          <a:solidFill>
            <a:srgbClr val="45BFA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7200" b="1">
                <a:solidFill>
                  <a:schemeClr val="bg1"/>
                </a:solidFill>
              </a:rPr>
              <a:t>Amser </a:t>
            </a:r>
            <a:r>
              <a:rPr lang="en-US" sz="7200" b="1" err="1">
                <a:solidFill>
                  <a:schemeClr val="bg1"/>
                </a:solidFill>
              </a:rPr>
              <a:t>Ymarfer</a:t>
            </a:r>
            <a:r>
              <a:rPr lang="en-US" sz="7200" b="1">
                <a:solidFill>
                  <a:schemeClr val="bg1"/>
                </a:solidFill>
              </a:rPr>
              <a:t>!</a:t>
            </a:r>
          </a:p>
          <a:p>
            <a:pPr algn="ctr"/>
            <a:r>
              <a:rPr lang="en-US" sz="4800" i="1">
                <a:solidFill>
                  <a:schemeClr val="bg1"/>
                </a:solidFill>
              </a:rPr>
              <a:t>Time to </a:t>
            </a:r>
            <a:r>
              <a:rPr lang="en-US" sz="4800" i="1" err="1">
                <a:solidFill>
                  <a:schemeClr val="bg1"/>
                </a:solidFill>
              </a:rPr>
              <a:t>practise</a:t>
            </a:r>
            <a:r>
              <a:rPr lang="en-US" sz="4800" i="1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3" name="Picture 2" descr="A light bulb with a glowing light&#10;&#10;Description automatically generated">
            <a:extLst>
              <a:ext uri="{FF2B5EF4-FFF2-40B4-BE49-F238E27FC236}">
                <a16:creationId xmlns:a16="http://schemas.microsoft.com/office/drawing/2014/main" id="{0E50F5F1-CBBC-D21E-161B-4ABCBA350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3215" y="2844490"/>
            <a:ext cx="1880923" cy="2753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3294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B34EF-9D6B-1220-3EBD-30812778C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95C8C-276B-BD97-07A4-261912A60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Amser Egwyl </a:t>
            </a:r>
          </a:p>
        </p:txBody>
      </p:sp>
      <p:pic>
        <p:nvPicPr>
          <p:cNvPr id="5" name="Picture 4" descr="A clock and a cup&#10;&#10;Description automatically generated">
            <a:extLst>
              <a:ext uri="{FF2B5EF4-FFF2-40B4-BE49-F238E27FC236}">
                <a16:creationId xmlns:a16="http://schemas.microsoft.com/office/drawing/2014/main" id="{FDEC2F9B-47DA-5DAA-1A99-0BA4E0D8D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970703"/>
            <a:ext cx="5536001" cy="4857840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AB2D14EE-54AA-54E0-A58B-DAD48945FE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48599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1208048" y="348475"/>
            <a:ext cx="9782404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/>
              <a:t>Dw </a:t>
            </a:r>
            <a:r>
              <a:rPr lang="en-US" sz="8000" b="1" err="1"/>
              <a:t>i</a:t>
            </a:r>
            <a:r>
              <a:rPr lang="en-US" sz="8000" b="1"/>
              <a:t> </a:t>
            </a:r>
            <a:r>
              <a:rPr lang="en-US" sz="8000" b="1" err="1"/>
              <a:t>ddim</a:t>
            </a:r>
            <a:r>
              <a:rPr lang="en-US" sz="8000" b="1"/>
              <a:t> </a:t>
            </a:r>
            <a:r>
              <a:rPr lang="en-US" sz="8000" b="1" err="1"/>
              <a:t>yn</a:t>
            </a:r>
            <a:r>
              <a:rPr lang="en-US" sz="8000" b="1"/>
              <a:t> </a:t>
            </a:r>
            <a:r>
              <a:rPr lang="en-US" sz="8000" b="1" err="1"/>
              <a:t>hoffi</a:t>
            </a:r>
            <a:r>
              <a:rPr lang="en-US" sz="8000" b="1"/>
              <a:t> ...</a:t>
            </a:r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I don't like ...</a:t>
            </a:r>
            <a:endParaRPr lang="en-US" sz="6600" b="1">
              <a:solidFill>
                <a:schemeClr val="bg1">
                  <a:lumMod val="49000"/>
                </a:schemeClr>
              </a:solidFill>
            </a:endParaRPr>
          </a:p>
        </p:txBody>
      </p:sp>
      <p:pic>
        <p:nvPicPr>
          <p:cNvPr id="2" name="Graphic 1" descr="Badge Cross with solid fill">
            <a:extLst>
              <a:ext uri="{FF2B5EF4-FFF2-40B4-BE49-F238E27FC236}">
                <a16:creationId xmlns:a16="http://schemas.microsoft.com/office/drawing/2014/main" id="{541C03AF-B5EC-4A3E-650E-AF6CFB93FD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46702" y="2702312"/>
            <a:ext cx="2707887" cy="270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35117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2267414" y="0"/>
            <a:ext cx="744994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/>
              <a:t>Dw </a:t>
            </a:r>
            <a:r>
              <a:rPr lang="en-US" sz="5400" b="1" err="1"/>
              <a:t>i</a:t>
            </a:r>
            <a:r>
              <a:rPr lang="en-US" sz="5400" b="1"/>
              <a:t> </a:t>
            </a:r>
            <a:r>
              <a:rPr lang="en-US" sz="5400" b="1" err="1"/>
              <a:t>ddim</a:t>
            </a:r>
            <a:r>
              <a:rPr lang="en-US" sz="5400" b="1"/>
              <a:t> </a:t>
            </a:r>
            <a:r>
              <a:rPr lang="en-US" sz="5400" b="1" err="1"/>
              <a:t>yn</a:t>
            </a:r>
            <a:r>
              <a:rPr lang="en-US" sz="5400" b="1"/>
              <a:t> </a:t>
            </a:r>
            <a:r>
              <a:rPr lang="en-US" sz="5400" b="1" err="1"/>
              <a:t>hoffi</a:t>
            </a:r>
            <a:r>
              <a:rPr lang="en-US" sz="5400" b="1"/>
              <a:t> ...</a:t>
            </a:r>
          </a:p>
        </p:txBody>
      </p:sp>
      <p:pic>
        <p:nvPicPr>
          <p:cNvPr id="4" name="Picture 3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032E9746-FA14-3EDF-9EBD-02FB6790C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8" y="860502"/>
            <a:ext cx="2263332" cy="1707996"/>
          </a:xfrm>
          <a:prstGeom prst="rect">
            <a:avLst/>
          </a:prstGeom>
        </p:spPr>
      </p:pic>
      <p:pic>
        <p:nvPicPr>
          <p:cNvPr id="8" name="Picture 7" descr="A cartoon of a bowl of sugar with a spoon&#10;&#10;Description automatically generated">
            <a:extLst>
              <a:ext uri="{FF2B5EF4-FFF2-40B4-BE49-F238E27FC236}">
                <a16:creationId xmlns:a16="http://schemas.microsoft.com/office/drawing/2014/main" id="{605B035B-4D6A-7E34-E3E5-6AF86C6FF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56" y="3127916"/>
            <a:ext cx="1324685" cy="1619715"/>
          </a:xfrm>
          <a:prstGeom prst="rect">
            <a:avLst/>
          </a:prstGeom>
        </p:spPr>
      </p:pic>
      <p:pic>
        <p:nvPicPr>
          <p:cNvPr id="10" name="Picture 9" descr="A piece of bread with a white background&#10;&#10;Description automatically generated">
            <a:extLst>
              <a:ext uri="{FF2B5EF4-FFF2-40B4-BE49-F238E27FC236}">
                <a16:creationId xmlns:a16="http://schemas.microsoft.com/office/drawing/2014/main" id="{A88C5ED7-E92F-9706-50A7-8C20DB5601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7607" y="1320490"/>
            <a:ext cx="2134443" cy="1968191"/>
          </a:xfrm>
          <a:prstGeom prst="rect">
            <a:avLst/>
          </a:prstGeom>
        </p:spPr>
      </p:pic>
      <p:pic>
        <p:nvPicPr>
          <p:cNvPr id="12" name="Picture 11" descr="A bowl of cereal with milk and a spoon&#10;&#10;Description automatically generated">
            <a:extLst>
              <a:ext uri="{FF2B5EF4-FFF2-40B4-BE49-F238E27FC236}">
                <a16:creationId xmlns:a16="http://schemas.microsoft.com/office/drawing/2014/main" id="{A0346C09-DF50-5420-21E9-60A2BA89E6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0778" y="3829514"/>
            <a:ext cx="1962699" cy="1838094"/>
          </a:xfrm>
          <a:prstGeom prst="rect">
            <a:avLst/>
          </a:prstGeom>
        </p:spPr>
      </p:pic>
      <p:pic>
        <p:nvPicPr>
          <p:cNvPr id="14" name="Picture 13" descr="A coffee cup with a saucer&#10;&#10;Description automatically generated">
            <a:extLst>
              <a:ext uri="{FF2B5EF4-FFF2-40B4-BE49-F238E27FC236}">
                <a16:creationId xmlns:a16="http://schemas.microsoft.com/office/drawing/2014/main" id="{33C6B0F1-877D-28E4-8EB5-6BC0F62A48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595" y="3504270"/>
            <a:ext cx="2046814" cy="1968191"/>
          </a:xfrm>
          <a:prstGeom prst="rect">
            <a:avLst/>
          </a:prstGeom>
        </p:spPr>
      </p:pic>
      <p:pic>
        <p:nvPicPr>
          <p:cNvPr id="16" name="Picture 15" descr="A piece of bread with butter on top of it&#10;&#10;Description automatically generated">
            <a:extLst>
              <a:ext uri="{FF2B5EF4-FFF2-40B4-BE49-F238E27FC236}">
                <a16:creationId xmlns:a16="http://schemas.microsoft.com/office/drawing/2014/main" id="{F6D73EF4-342F-10AF-B6C4-09CEC9E86B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41488" y="781513"/>
            <a:ext cx="2281109" cy="1870618"/>
          </a:xfrm>
          <a:prstGeom prst="rect">
            <a:avLst/>
          </a:prstGeom>
        </p:spPr>
      </p:pic>
      <p:pic>
        <p:nvPicPr>
          <p:cNvPr id="18" name="Picture 17" descr="A bowl of fruit&#10;&#10;Description automatically generated">
            <a:extLst>
              <a:ext uri="{FF2B5EF4-FFF2-40B4-BE49-F238E27FC236}">
                <a16:creationId xmlns:a16="http://schemas.microsoft.com/office/drawing/2014/main" id="{F46F8E55-DA8B-5BD9-EFD3-6F4ED8FA8B5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77525" y="1125343"/>
            <a:ext cx="2349999" cy="2163337"/>
          </a:xfrm>
          <a:prstGeom prst="rect">
            <a:avLst/>
          </a:prstGeom>
        </p:spPr>
      </p:pic>
      <p:pic>
        <p:nvPicPr>
          <p:cNvPr id="20" name="Picture 19" descr="A bowl of soup with a leafy green garnish&#10;&#10;Description automatically generated">
            <a:extLst>
              <a:ext uri="{FF2B5EF4-FFF2-40B4-BE49-F238E27FC236}">
                <a16:creationId xmlns:a16="http://schemas.microsoft.com/office/drawing/2014/main" id="{455FFF6A-ED00-694B-56F3-BDABFF22E7D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9867" y="4159403"/>
            <a:ext cx="1868303" cy="1638304"/>
          </a:xfrm>
          <a:prstGeom prst="rect">
            <a:avLst/>
          </a:prstGeom>
        </p:spPr>
      </p:pic>
      <p:pic>
        <p:nvPicPr>
          <p:cNvPr id="22" name="Picture 21" descr="A group of cookies with a white background&#10;&#10;Description automatically generated">
            <a:extLst>
              <a:ext uri="{FF2B5EF4-FFF2-40B4-BE49-F238E27FC236}">
                <a16:creationId xmlns:a16="http://schemas.microsoft.com/office/drawing/2014/main" id="{7D737BF1-56A4-22F4-5D09-36C495D0F74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01935" y="3341648"/>
            <a:ext cx="2262021" cy="186597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08D99EE-1237-233F-5486-9C988E81E76C}"/>
              </a:ext>
            </a:extLst>
          </p:cNvPr>
          <p:cNvSpPr txBox="1"/>
          <p:nvPr/>
        </p:nvSpPr>
        <p:spPr>
          <a:xfrm>
            <a:off x="2165194" y="3735658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grawnfwyd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17C9F06-02AB-A14F-BCF9-D34D3F0DE90A}"/>
              </a:ext>
            </a:extLst>
          </p:cNvPr>
          <p:cNvSpPr txBox="1"/>
          <p:nvPr/>
        </p:nvSpPr>
        <p:spPr>
          <a:xfrm>
            <a:off x="357766" y="474856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siwgr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1812071" y="2341754"/>
            <a:ext cx="13121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te</a:t>
            </a:r>
            <a:endParaRPr lang="en-US" sz="24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F215F2F-F4B3-5E5B-F5C3-ED9F0E5AC3EE}"/>
              </a:ext>
            </a:extLst>
          </p:cNvPr>
          <p:cNvSpPr txBox="1"/>
          <p:nvPr/>
        </p:nvSpPr>
        <p:spPr>
          <a:xfrm>
            <a:off x="6769718" y="327567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ffrwyth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7F651A-F0B9-7026-27AC-672B3E882CB8}"/>
              </a:ext>
            </a:extLst>
          </p:cNvPr>
          <p:cNvSpPr txBox="1"/>
          <p:nvPr/>
        </p:nvSpPr>
        <p:spPr>
          <a:xfrm>
            <a:off x="5073803" y="541298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coffi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1D61E27-E31E-F760-E0D6-E8FA4E43B1A8}"/>
              </a:ext>
            </a:extLst>
          </p:cNvPr>
          <p:cNvSpPr txBox="1"/>
          <p:nvPr/>
        </p:nvSpPr>
        <p:spPr>
          <a:xfrm>
            <a:off x="4720681" y="256942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tost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ECDF170-6606-E56E-1147-2F5586318C23}"/>
              </a:ext>
            </a:extLst>
          </p:cNvPr>
          <p:cNvSpPr txBox="1"/>
          <p:nvPr/>
        </p:nvSpPr>
        <p:spPr>
          <a:xfrm>
            <a:off x="10017510" y="256942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/>
              <a:t>bara </a:t>
            </a:r>
            <a:r>
              <a:rPr lang="en-US" sz="2400" err="1"/>
              <a:t>menyn</a:t>
            </a:r>
            <a:endParaRPr lang="en-US" sz="24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D761CA9-47E3-C516-3068-8B914B029CE2}"/>
              </a:ext>
            </a:extLst>
          </p:cNvPr>
          <p:cNvSpPr txBox="1"/>
          <p:nvPr/>
        </p:nvSpPr>
        <p:spPr>
          <a:xfrm>
            <a:off x="9952462" y="518067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bisgedi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9BD79D-2F41-3D4B-18EC-4C28CD74ABD1}"/>
              </a:ext>
            </a:extLst>
          </p:cNvPr>
          <p:cNvSpPr txBox="1"/>
          <p:nvPr/>
        </p:nvSpPr>
        <p:spPr>
          <a:xfrm>
            <a:off x="7945242" y="3814645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cawl</a:t>
            </a:r>
          </a:p>
        </p:txBody>
      </p:sp>
    </p:spTree>
    <p:extLst>
      <p:ext uri="{BB962C8B-B14F-4D97-AF65-F5344CB8AC3E}">
        <p14:creationId xmlns:p14="http://schemas.microsoft.com/office/powerpoint/2010/main" val="129530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6" grpId="0"/>
      <p:bldP spid="27" grpId="0"/>
      <p:bldP spid="28" grpId="0"/>
      <p:bldP spid="25" grpId="0"/>
      <p:bldP spid="29" grpId="0"/>
      <p:bldP spid="30" grpId="0"/>
      <p:bldP spid="31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D761CA9-47E3-C516-3068-8B914B029CE2}"/>
              </a:ext>
            </a:extLst>
          </p:cNvPr>
          <p:cNvSpPr txBox="1"/>
          <p:nvPr/>
        </p:nvSpPr>
        <p:spPr>
          <a:xfrm>
            <a:off x="1091890" y="2653059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darllen</a:t>
            </a:r>
          </a:p>
        </p:txBody>
      </p:sp>
      <p:pic>
        <p:nvPicPr>
          <p:cNvPr id="6" name="Picture 5" descr="A drawing of a book&#10;&#10;Description automatically generated">
            <a:extLst>
              <a:ext uri="{FF2B5EF4-FFF2-40B4-BE49-F238E27FC236}">
                <a16:creationId xmlns:a16="http://schemas.microsoft.com/office/drawing/2014/main" id="{F64EC484-6E17-A49F-1ACB-A59B3C9CD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65" y="832624"/>
            <a:ext cx="2308483" cy="1870618"/>
          </a:xfrm>
          <a:prstGeom prst="rect">
            <a:avLst/>
          </a:prstGeom>
        </p:spPr>
      </p:pic>
      <p:pic>
        <p:nvPicPr>
          <p:cNvPr id="11" name="Picture 10" descr="A television with a remote control&#10;&#10;Description automatically generated">
            <a:extLst>
              <a:ext uri="{FF2B5EF4-FFF2-40B4-BE49-F238E27FC236}">
                <a16:creationId xmlns:a16="http://schemas.microsoft.com/office/drawing/2014/main" id="{44D81DBA-2B83-7B9C-F987-2B937BDF8C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6103" y="1771184"/>
            <a:ext cx="3204439" cy="25629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C38455-EB8F-B8CE-ADAA-DEFAF0A640CD}"/>
              </a:ext>
            </a:extLst>
          </p:cNvPr>
          <p:cNvSpPr txBox="1"/>
          <p:nvPr/>
        </p:nvSpPr>
        <p:spPr>
          <a:xfrm>
            <a:off x="4608241" y="4259765"/>
            <a:ext cx="24504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gwylio'r</a:t>
            </a:r>
            <a:r>
              <a:rPr lang="en-US" sz="2400"/>
              <a:t> teledu</a:t>
            </a:r>
          </a:p>
        </p:txBody>
      </p:sp>
      <p:pic>
        <p:nvPicPr>
          <p:cNvPr id="19" name="Picture 18" descr="A drawing of a radio&#10;&#10;Description automatically generated">
            <a:extLst>
              <a:ext uri="{FF2B5EF4-FFF2-40B4-BE49-F238E27FC236}">
                <a16:creationId xmlns:a16="http://schemas.microsoft.com/office/drawing/2014/main" id="{D307AA85-3D69-F2E0-6C44-69003F60FC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45079" y="614246"/>
            <a:ext cx="2325866" cy="203324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5837A3A-03A8-60D9-260A-6B8E4BA98748}"/>
              </a:ext>
            </a:extLst>
          </p:cNvPr>
          <p:cNvSpPr txBox="1"/>
          <p:nvPr/>
        </p:nvSpPr>
        <p:spPr>
          <a:xfrm>
            <a:off x="8644984" y="2651202"/>
            <a:ext cx="31288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gwrando</a:t>
            </a:r>
            <a:r>
              <a:rPr lang="en-US" sz="2400"/>
              <a:t> </a:t>
            </a:r>
            <a:r>
              <a:rPr lang="en-US" sz="2400" err="1"/>
              <a:t>ar</a:t>
            </a:r>
            <a:r>
              <a:rPr lang="en-US" sz="2400"/>
              <a:t> y radio</a:t>
            </a:r>
          </a:p>
        </p:txBody>
      </p:sp>
      <p:pic>
        <p:nvPicPr>
          <p:cNvPr id="34" name="Picture 33" descr="A chess board with chess pieces&#10;&#10;Description automatically generated">
            <a:extLst>
              <a:ext uri="{FF2B5EF4-FFF2-40B4-BE49-F238E27FC236}">
                <a16:creationId xmlns:a16="http://schemas.microsoft.com/office/drawing/2014/main" id="{CC18B81D-1166-73AE-B3B5-0075A94239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3618" y="3360233"/>
            <a:ext cx="2067158" cy="1954252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048CA8-A51D-AE77-B156-D34305827EAC}"/>
              </a:ext>
            </a:extLst>
          </p:cNvPr>
          <p:cNvSpPr txBox="1"/>
          <p:nvPr/>
        </p:nvSpPr>
        <p:spPr>
          <a:xfrm>
            <a:off x="870725" y="5317273"/>
            <a:ext cx="381650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chwarae</a:t>
            </a:r>
            <a:r>
              <a:rPr lang="en-US" sz="2400"/>
              <a:t> </a:t>
            </a:r>
            <a:r>
              <a:rPr lang="en-US" sz="2400" err="1"/>
              <a:t>gemau</a:t>
            </a:r>
            <a:r>
              <a:rPr lang="en-US" sz="2400"/>
              <a:t> </a:t>
            </a:r>
            <a:r>
              <a:rPr lang="en-US" sz="2400" err="1"/>
              <a:t>bwrdd</a:t>
            </a:r>
            <a:endParaRPr lang="en-US" sz="2400"/>
          </a:p>
        </p:txBody>
      </p:sp>
      <p:pic>
        <p:nvPicPr>
          <p:cNvPr id="38" name="Picture 37" descr="A green yarn and a ball of yarn&#10;&#10;Description automatically generated">
            <a:extLst>
              <a:ext uri="{FF2B5EF4-FFF2-40B4-BE49-F238E27FC236}">
                <a16:creationId xmlns:a16="http://schemas.microsoft.com/office/drawing/2014/main" id="{6C4CA610-832D-2E28-12BC-F6A789916C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1422" y="3429928"/>
            <a:ext cx="2543744" cy="1935668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273EC65-C0A3-A712-F105-18B898ABE307}"/>
              </a:ext>
            </a:extLst>
          </p:cNvPr>
          <p:cNvSpPr txBox="1"/>
          <p:nvPr/>
        </p:nvSpPr>
        <p:spPr>
          <a:xfrm>
            <a:off x="7244576" y="5316344"/>
            <a:ext cx="381650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082943-A70B-0D8D-FC14-A5D8E57EAFB5}"/>
              </a:ext>
            </a:extLst>
          </p:cNvPr>
          <p:cNvSpPr txBox="1"/>
          <p:nvPr/>
        </p:nvSpPr>
        <p:spPr>
          <a:xfrm>
            <a:off x="2267414" y="0"/>
            <a:ext cx="744994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/>
              <a:t>Dw </a:t>
            </a:r>
            <a:r>
              <a:rPr lang="en-US" sz="5400" b="1" err="1"/>
              <a:t>i</a:t>
            </a:r>
            <a:r>
              <a:rPr lang="en-US" sz="5400" b="1"/>
              <a:t> </a:t>
            </a:r>
            <a:r>
              <a:rPr lang="en-US" sz="5400" b="1" err="1"/>
              <a:t>ddim</a:t>
            </a:r>
            <a:r>
              <a:rPr lang="en-US" sz="5400" b="1"/>
              <a:t> </a:t>
            </a:r>
            <a:r>
              <a:rPr lang="en-US" sz="5400" b="1" err="1"/>
              <a:t>yn</a:t>
            </a:r>
            <a:r>
              <a:rPr lang="en-US" sz="5400" b="1"/>
              <a:t> </a:t>
            </a:r>
            <a:r>
              <a:rPr lang="en-US" sz="5400" b="1" err="1"/>
              <a:t>hoffi</a:t>
            </a:r>
            <a:r>
              <a:rPr lang="en-US" sz="5400" b="1"/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398737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5" grpId="0"/>
      <p:bldP spid="32" grpId="0"/>
      <p:bldP spid="36" grpId="0"/>
      <p:bldP spid="40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1570463" y="1714499"/>
            <a:ext cx="9057574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/>
              <a:t>Wyt </a:t>
            </a:r>
            <a:r>
              <a:rPr lang="en-US" sz="6600" b="1" err="1"/>
              <a:t>ti'n</a:t>
            </a:r>
            <a:r>
              <a:rPr lang="en-US" sz="6600" b="1"/>
              <a:t> </a:t>
            </a:r>
            <a:r>
              <a:rPr lang="en-US" sz="6600" b="1" err="1"/>
              <a:t>hoffi</a:t>
            </a:r>
            <a:r>
              <a:rPr lang="en-US" sz="6600" b="1"/>
              <a:t> … ?</a:t>
            </a:r>
            <a:endParaRPr lang="en-US" sz="6600"/>
          </a:p>
          <a:p>
            <a:pPr algn="ctr"/>
            <a:r>
              <a:rPr lang="en-US" sz="6600" b="1"/>
              <a:t>Dych </a:t>
            </a:r>
            <a:r>
              <a:rPr lang="en-US" sz="6600" b="1" err="1"/>
              <a:t>chi'n</a:t>
            </a:r>
            <a:r>
              <a:rPr lang="en-US" sz="6600" b="1"/>
              <a:t> </a:t>
            </a:r>
            <a:r>
              <a:rPr lang="en-US" sz="6600" b="1" err="1"/>
              <a:t>hoffi</a:t>
            </a:r>
            <a:r>
              <a:rPr lang="en-US" sz="6600" b="1"/>
              <a:t> …?</a:t>
            </a:r>
          </a:p>
          <a:p>
            <a:pPr algn="ctr"/>
            <a:endParaRPr lang="en-US" sz="6600" b="1">
              <a:solidFill>
                <a:srgbClr val="000000"/>
              </a:solidFill>
            </a:endParaRPr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Do you like … 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875C96B-41F3-BC35-BB33-EFCBF5EA49E3}"/>
              </a:ext>
            </a:extLst>
          </p:cNvPr>
          <p:cNvSpPr/>
          <p:nvPr/>
        </p:nvSpPr>
        <p:spPr>
          <a:xfrm>
            <a:off x="1133739" y="256323"/>
            <a:ext cx="9926780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Gofyn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Asking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80341490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1570463" y="1993280"/>
            <a:ext cx="9057574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/>
              <a:t>Dych </a:t>
            </a:r>
            <a:r>
              <a:rPr lang="en-US" sz="8000" b="1" err="1"/>
              <a:t>chi'n</a:t>
            </a:r>
            <a:r>
              <a:rPr lang="en-US" sz="8000" b="1"/>
              <a:t> </a:t>
            </a:r>
            <a:r>
              <a:rPr lang="en-US" sz="8000" b="1" err="1"/>
              <a:t>hoffi</a:t>
            </a:r>
            <a:r>
              <a:rPr lang="en-US" sz="8000" b="1"/>
              <a:t> …?</a:t>
            </a:r>
            <a:endParaRPr lang="en-US"/>
          </a:p>
          <a:p>
            <a:pPr algn="ctr"/>
            <a:endParaRPr lang="en-US" sz="6600" b="1">
              <a:solidFill>
                <a:srgbClr val="000000"/>
              </a:solidFill>
            </a:endParaRPr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Do you like … 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40A576-CF02-0B56-5396-5408593A7B40}"/>
              </a:ext>
            </a:extLst>
          </p:cNvPr>
          <p:cNvSpPr/>
          <p:nvPr/>
        </p:nvSpPr>
        <p:spPr>
          <a:xfrm>
            <a:off x="1133739" y="256323"/>
            <a:ext cx="9926780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Gofyn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Asking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55121319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2560133" y="0"/>
            <a:ext cx="706894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/>
              <a:t>Dych </a:t>
            </a:r>
            <a:r>
              <a:rPr lang="en-US" sz="5400" b="1" err="1"/>
              <a:t>chi'n</a:t>
            </a:r>
            <a:r>
              <a:rPr lang="en-US" sz="5400" b="1"/>
              <a:t> </a:t>
            </a:r>
            <a:r>
              <a:rPr lang="en-US" sz="5400" b="1" err="1"/>
              <a:t>hoffi</a:t>
            </a:r>
            <a:r>
              <a:rPr lang="en-US" sz="5400" b="1"/>
              <a:t> … ?</a:t>
            </a:r>
            <a:endParaRPr lang="en-US" sz="5400"/>
          </a:p>
        </p:txBody>
      </p:sp>
      <p:pic>
        <p:nvPicPr>
          <p:cNvPr id="4" name="Picture 3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032E9746-FA14-3EDF-9EBD-02FB6790C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658" y="860502"/>
            <a:ext cx="2263332" cy="1707996"/>
          </a:xfrm>
          <a:prstGeom prst="rect">
            <a:avLst/>
          </a:prstGeom>
        </p:spPr>
      </p:pic>
      <p:pic>
        <p:nvPicPr>
          <p:cNvPr id="8" name="Picture 7" descr="A cartoon of a bowl of sugar with a spoon&#10;&#10;Description automatically generated">
            <a:extLst>
              <a:ext uri="{FF2B5EF4-FFF2-40B4-BE49-F238E27FC236}">
                <a16:creationId xmlns:a16="http://schemas.microsoft.com/office/drawing/2014/main" id="{605B035B-4D6A-7E34-E3E5-6AF86C6FF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56" y="3127916"/>
            <a:ext cx="1324685" cy="1619715"/>
          </a:xfrm>
          <a:prstGeom prst="rect">
            <a:avLst/>
          </a:prstGeom>
        </p:spPr>
      </p:pic>
      <p:pic>
        <p:nvPicPr>
          <p:cNvPr id="10" name="Picture 9" descr="A piece of bread with a white background&#10;&#10;Description automatically generated">
            <a:extLst>
              <a:ext uri="{FF2B5EF4-FFF2-40B4-BE49-F238E27FC236}">
                <a16:creationId xmlns:a16="http://schemas.microsoft.com/office/drawing/2014/main" id="{A88C5ED7-E92F-9706-50A7-8C20DB5601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7607" y="1320490"/>
            <a:ext cx="2134443" cy="1968191"/>
          </a:xfrm>
          <a:prstGeom prst="rect">
            <a:avLst/>
          </a:prstGeom>
        </p:spPr>
      </p:pic>
      <p:pic>
        <p:nvPicPr>
          <p:cNvPr id="12" name="Picture 11" descr="A bowl of cereal with milk and a spoon&#10;&#10;Description automatically generated">
            <a:extLst>
              <a:ext uri="{FF2B5EF4-FFF2-40B4-BE49-F238E27FC236}">
                <a16:creationId xmlns:a16="http://schemas.microsoft.com/office/drawing/2014/main" id="{A0346C09-DF50-5420-21E9-60A2BA89E6D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0778" y="3829514"/>
            <a:ext cx="1962699" cy="1838094"/>
          </a:xfrm>
          <a:prstGeom prst="rect">
            <a:avLst/>
          </a:prstGeom>
        </p:spPr>
      </p:pic>
      <p:pic>
        <p:nvPicPr>
          <p:cNvPr id="14" name="Picture 13" descr="A coffee cup with a saucer&#10;&#10;Description automatically generated">
            <a:extLst>
              <a:ext uri="{FF2B5EF4-FFF2-40B4-BE49-F238E27FC236}">
                <a16:creationId xmlns:a16="http://schemas.microsoft.com/office/drawing/2014/main" id="{33C6B0F1-877D-28E4-8EB5-6BC0F62A48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595" y="3504270"/>
            <a:ext cx="2046814" cy="1968191"/>
          </a:xfrm>
          <a:prstGeom prst="rect">
            <a:avLst/>
          </a:prstGeom>
        </p:spPr>
      </p:pic>
      <p:pic>
        <p:nvPicPr>
          <p:cNvPr id="16" name="Picture 15" descr="A piece of bread with butter on top of it&#10;&#10;Description automatically generated">
            <a:extLst>
              <a:ext uri="{FF2B5EF4-FFF2-40B4-BE49-F238E27FC236}">
                <a16:creationId xmlns:a16="http://schemas.microsoft.com/office/drawing/2014/main" id="{F6D73EF4-342F-10AF-B6C4-09CEC9E86B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41488" y="781513"/>
            <a:ext cx="2281109" cy="1870618"/>
          </a:xfrm>
          <a:prstGeom prst="rect">
            <a:avLst/>
          </a:prstGeom>
        </p:spPr>
      </p:pic>
      <p:pic>
        <p:nvPicPr>
          <p:cNvPr id="18" name="Picture 17" descr="A bowl of fruit&#10;&#10;Description automatically generated">
            <a:extLst>
              <a:ext uri="{FF2B5EF4-FFF2-40B4-BE49-F238E27FC236}">
                <a16:creationId xmlns:a16="http://schemas.microsoft.com/office/drawing/2014/main" id="{F46F8E55-DA8B-5BD9-EFD3-6F4ED8FA8B5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77525" y="1125343"/>
            <a:ext cx="2349999" cy="2163337"/>
          </a:xfrm>
          <a:prstGeom prst="rect">
            <a:avLst/>
          </a:prstGeom>
        </p:spPr>
      </p:pic>
      <p:pic>
        <p:nvPicPr>
          <p:cNvPr id="20" name="Picture 19" descr="A bowl of soup with a leafy green garnish&#10;&#10;Description automatically generated">
            <a:extLst>
              <a:ext uri="{FF2B5EF4-FFF2-40B4-BE49-F238E27FC236}">
                <a16:creationId xmlns:a16="http://schemas.microsoft.com/office/drawing/2014/main" id="{455FFF6A-ED00-694B-56F3-BDABFF22E7D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9867" y="4159403"/>
            <a:ext cx="1868303" cy="1638304"/>
          </a:xfrm>
          <a:prstGeom prst="rect">
            <a:avLst/>
          </a:prstGeom>
        </p:spPr>
      </p:pic>
      <p:pic>
        <p:nvPicPr>
          <p:cNvPr id="22" name="Picture 21" descr="A group of cookies with a white background&#10;&#10;Description automatically generated">
            <a:extLst>
              <a:ext uri="{FF2B5EF4-FFF2-40B4-BE49-F238E27FC236}">
                <a16:creationId xmlns:a16="http://schemas.microsoft.com/office/drawing/2014/main" id="{7D737BF1-56A4-22F4-5D09-36C495D0F74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01935" y="3341648"/>
            <a:ext cx="2262021" cy="186597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08D99EE-1237-233F-5486-9C988E81E76C}"/>
              </a:ext>
            </a:extLst>
          </p:cNvPr>
          <p:cNvSpPr txBox="1"/>
          <p:nvPr/>
        </p:nvSpPr>
        <p:spPr>
          <a:xfrm>
            <a:off x="2165194" y="3735658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grawnfwyd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17C9F06-02AB-A14F-BCF9-D34D3F0DE90A}"/>
              </a:ext>
            </a:extLst>
          </p:cNvPr>
          <p:cNvSpPr txBox="1"/>
          <p:nvPr/>
        </p:nvSpPr>
        <p:spPr>
          <a:xfrm>
            <a:off x="357766" y="474856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siwgr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1812071" y="2341754"/>
            <a:ext cx="13121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te</a:t>
            </a:r>
            <a:endParaRPr lang="en-US" sz="24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F215F2F-F4B3-5E5B-F5C3-ED9F0E5AC3EE}"/>
              </a:ext>
            </a:extLst>
          </p:cNvPr>
          <p:cNvSpPr txBox="1"/>
          <p:nvPr/>
        </p:nvSpPr>
        <p:spPr>
          <a:xfrm>
            <a:off x="6769718" y="327567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ffrwyth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7F651A-F0B9-7026-27AC-672B3E882CB8}"/>
              </a:ext>
            </a:extLst>
          </p:cNvPr>
          <p:cNvSpPr txBox="1"/>
          <p:nvPr/>
        </p:nvSpPr>
        <p:spPr>
          <a:xfrm>
            <a:off x="5073803" y="541298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coffi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1D61E27-E31E-F760-E0D6-E8FA4E43B1A8}"/>
              </a:ext>
            </a:extLst>
          </p:cNvPr>
          <p:cNvSpPr txBox="1"/>
          <p:nvPr/>
        </p:nvSpPr>
        <p:spPr>
          <a:xfrm>
            <a:off x="4720681" y="256942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tost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ECDF170-6606-E56E-1147-2F5586318C23}"/>
              </a:ext>
            </a:extLst>
          </p:cNvPr>
          <p:cNvSpPr txBox="1"/>
          <p:nvPr/>
        </p:nvSpPr>
        <p:spPr>
          <a:xfrm>
            <a:off x="10017510" y="2569426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/>
              <a:t>bara </a:t>
            </a:r>
            <a:r>
              <a:rPr lang="en-US" sz="2400" err="1"/>
              <a:t>menyn</a:t>
            </a:r>
            <a:endParaRPr lang="en-US" sz="240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D761CA9-47E3-C516-3068-8B914B029CE2}"/>
              </a:ext>
            </a:extLst>
          </p:cNvPr>
          <p:cNvSpPr txBox="1"/>
          <p:nvPr/>
        </p:nvSpPr>
        <p:spPr>
          <a:xfrm>
            <a:off x="9952462" y="5180670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bisgedi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9BD79D-2F41-3D4B-18EC-4C28CD74ABD1}"/>
              </a:ext>
            </a:extLst>
          </p:cNvPr>
          <p:cNvSpPr txBox="1"/>
          <p:nvPr/>
        </p:nvSpPr>
        <p:spPr>
          <a:xfrm>
            <a:off x="7945242" y="3814645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cawl</a:t>
            </a:r>
          </a:p>
        </p:txBody>
      </p:sp>
    </p:spTree>
    <p:extLst>
      <p:ext uri="{BB962C8B-B14F-4D97-AF65-F5344CB8AC3E}">
        <p14:creationId xmlns:p14="http://schemas.microsoft.com/office/powerpoint/2010/main" val="79170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6" grpId="0"/>
      <p:bldP spid="27" grpId="0"/>
      <p:bldP spid="28" grpId="0"/>
      <p:bldP spid="25" grpId="0"/>
      <p:bldP spid="29" grpId="0"/>
      <p:bldP spid="30" grpId="0"/>
      <p:bldP spid="31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D761CA9-47E3-C516-3068-8B914B029CE2}"/>
              </a:ext>
            </a:extLst>
          </p:cNvPr>
          <p:cNvSpPr txBox="1"/>
          <p:nvPr/>
        </p:nvSpPr>
        <p:spPr>
          <a:xfrm>
            <a:off x="1091890" y="2653059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darllen</a:t>
            </a:r>
          </a:p>
        </p:txBody>
      </p:sp>
      <p:pic>
        <p:nvPicPr>
          <p:cNvPr id="6" name="Picture 5" descr="A drawing of a book&#10;&#10;Description automatically generated">
            <a:extLst>
              <a:ext uri="{FF2B5EF4-FFF2-40B4-BE49-F238E27FC236}">
                <a16:creationId xmlns:a16="http://schemas.microsoft.com/office/drawing/2014/main" id="{F64EC484-6E17-A49F-1ACB-A59B3C9CD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65" y="832624"/>
            <a:ext cx="2308483" cy="1870618"/>
          </a:xfrm>
          <a:prstGeom prst="rect">
            <a:avLst/>
          </a:prstGeom>
        </p:spPr>
      </p:pic>
      <p:pic>
        <p:nvPicPr>
          <p:cNvPr id="11" name="Picture 10" descr="A television with a remote control&#10;&#10;Description automatically generated">
            <a:extLst>
              <a:ext uri="{FF2B5EF4-FFF2-40B4-BE49-F238E27FC236}">
                <a16:creationId xmlns:a16="http://schemas.microsoft.com/office/drawing/2014/main" id="{44D81DBA-2B83-7B9C-F987-2B937BDF8C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6103" y="1771184"/>
            <a:ext cx="3204439" cy="25629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C38455-EB8F-B8CE-ADAA-DEFAF0A640CD}"/>
              </a:ext>
            </a:extLst>
          </p:cNvPr>
          <p:cNvSpPr txBox="1"/>
          <p:nvPr/>
        </p:nvSpPr>
        <p:spPr>
          <a:xfrm>
            <a:off x="4608241" y="4259765"/>
            <a:ext cx="24504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gwylio'r</a:t>
            </a:r>
            <a:r>
              <a:rPr lang="en-US" sz="2400"/>
              <a:t> teledu</a:t>
            </a:r>
          </a:p>
        </p:txBody>
      </p:sp>
      <p:pic>
        <p:nvPicPr>
          <p:cNvPr id="19" name="Picture 18" descr="A drawing of a radio&#10;&#10;Description automatically generated">
            <a:extLst>
              <a:ext uri="{FF2B5EF4-FFF2-40B4-BE49-F238E27FC236}">
                <a16:creationId xmlns:a16="http://schemas.microsoft.com/office/drawing/2014/main" id="{D307AA85-3D69-F2E0-6C44-69003F60FC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45079" y="614246"/>
            <a:ext cx="2325866" cy="203324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5837A3A-03A8-60D9-260A-6B8E4BA98748}"/>
              </a:ext>
            </a:extLst>
          </p:cNvPr>
          <p:cNvSpPr txBox="1"/>
          <p:nvPr/>
        </p:nvSpPr>
        <p:spPr>
          <a:xfrm>
            <a:off x="8644984" y="2651202"/>
            <a:ext cx="31288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gwrando</a:t>
            </a:r>
            <a:r>
              <a:rPr lang="en-US" sz="2400"/>
              <a:t> </a:t>
            </a:r>
            <a:r>
              <a:rPr lang="en-US" sz="2400" err="1"/>
              <a:t>ar</a:t>
            </a:r>
            <a:r>
              <a:rPr lang="en-US" sz="2400"/>
              <a:t> y radio</a:t>
            </a:r>
          </a:p>
        </p:txBody>
      </p:sp>
      <p:pic>
        <p:nvPicPr>
          <p:cNvPr id="34" name="Picture 33" descr="A chess board with chess pieces&#10;&#10;Description automatically generated">
            <a:extLst>
              <a:ext uri="{FF2B5EF4-FFF2-40B4-BE49-F238E27FC236}">
                <a16:creationId xmlns:a16="http://schemas.microsoft.com/office/drawing/2014/main" id="{CC18B81D-1166-73AE-B3B5-0075A94239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3618" y="3360233"/>
            <a:ext cx="2067158" cy="1954252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7048CA8-A51D-AE77-B156-D34305827EAC}"/>
              </a:ext>
            </a:extLst>
          </p:cNvPr>
          <p:cNvSpPr txBox="1"/>
          <p:nvPr/>
        </p:nvSpPr>
        <p:spPr>
          <a:xfrm>
            <a:off x="870725" y="5317273"/>
            <a:ext cx="381650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chwarae</a:t>
            </a:r>
            <a:r>
              <a:rPr lang="en-US" sz="2400"/>
              <a:t> </a:t>
            </a:r>
            <a:r>
              <a:rPr lang="en-US" sz="2400" err="1"/>
              <a:t>gemau</a:t>
            </a:r>
            <a:r>
              <a:rPr lang="en-US" sz="2400"/>
              <a:t> </a:t>
            </a:r>
            <a:r>
              <a:rPr lang="en-US" sz="2400" err="1"/>
              <a:t>bwrdd</a:t>
            </a:r>
            <a:endParaRPr lang="en-US" sz="2400"/>
          </a:p>
        </p:txBody>
      </p:sp>
      <p:pic>
        <p:nvPicPr>
          <p:cNvPr id="38" name="Picture 37" descr="A green yarn and a ball of yarn&#10;&#10;Description automatically generated">
            <a:extLst>
              <a:ext uri="{FF2B5EF4-FFF2-40B4-BE49-F238E27FC236}">
                <a16:creationId xmlns:a16="http://schemas.microsoft.com/office/drawing/2014/main" id="{6C4CA610-832D-2E28-12BC-F6A789916C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81422" y="3429928"/>
            <a:ext cx="2543744" cy="1935668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273EC65-C0A3-A712-F105-18B898ABE307}"/>
              </a:ext>
            </a:extLst>
          </p:cNvPr>
          <p:cNvSpPr txBox="1"/>
          <p:nvPr/>
        </p:nvSpPr>
        <p:spPr>
          <a:xfrm>
            <a:off x="7244576" y="5316344"/>
            <a:ext cx="381650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/>
              <a:t>gwau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6D462-C330-1F6B-6E7B-BB01BEAF7810}"/>
              </a:ext>
            </a:extLst>
          </p:cNvPr>
          <p:cNvSpPr txBox="1"/>
          <p:nvPr/>
        </p:nvSpPr>
        <p:spPr>
          <a:xfrm>
            <a:off x="2560133" y="0"/>
            <a:ext cx="706894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/>
              <a:t>Dych </a:t>
            </a:r>
            <a:r>
              <a:rPr lang="en-US" sz="5400" b="1" err="1"/>
              <a:t>chi'n</a:t>
            </a:r>
            <a:r>
              <a:rPr lang="en-US" sz="5400" b="1"/>
              <a:t> </a:t>
            </a:r>
            <a:r>
              <a:rPr lang="en-US" sz="5400" b="1" err="1"/>
              <a:t>hoffi</a:t>
            </a:r>
            <a:r>
              <a:rPr lang="en-US" sz="5400" b="1"/>
              <a:t> … ?</a:t>
            </a: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1648765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5" grpId="0"/>
      <p:bldP spid="32" grpId="0"/>
      <p:bldP spid="36" grpId="0"/>
      <p:bldP spid="40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06321" y="3046831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/>
              <a:t>Wyt </a:t>
            </a:r>
            <a:r>
              <a:rPr lang="en-US" sz="3600" err="1"/>
              <a:t>ti'n</a:t>
            </a:r>
            <a:r>
              <a:rPr lang="en-US" sz="3600"/>
              <a:t> </a:t>
            </a:r>
            <a:r>
              <a:rPr lang="en-US" sz="3600" err="1"/>
              <a:t>hoffi</a:t>
            </a:r>
            <a:r>
              <a:rPr lang="en-US" sz="3600"/>
              <a:t> </a:t>
            </a:r>
            <a:r>
              <a:rPr lang="en-US" sz="3600" err="1"/>
              <a:t>siwgr</a:t>
            </a:r>
            <a:r>
              <a:rPr lang="en-US" sz="3600"/>
              <a:t>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34860" y="1610422"/>
            <a:ext cx="1876192" cy="1904070"/>
          </a:xfrm>
          <a:prstGeom prst="rect">
            <a:avLst/>
          </a:prstGeom>
        </p:spPr>
      </p:pic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30338CE1-9B28-3B8C-54C4-A26A0A7B8D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402336" y="3701274"/>
            <a:ext cx="1941242" cy="19087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6834767" y="21744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err="1"/>
              <a:t>Ydw</a:t>
            </a:r>
            <a:r>
              <a:rPr lang="en-US" sz="4400"/>
              <a:t>​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87F8D-F5FC-1434-4FC2-DF4855A1B4EB}"/>
              </a:ext>
            </a:extLst>
          </p:cNvPr>
          <p:cNvSpPr txBox="1"/>
          <p:nvPr/>
        </p:nvSpPr>
        <p:spPr>
          <a:xfrm>
            <a:off x="6834766" y="42699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/>
              <a:t>Nac </a:t>
            </a:r>
            <a:r>
              <a:rPr lang="en-US" sz="4400" b="1" err="1"/>
              <a:t>ydw</a:t>
            </a:r>
            <a:r>
              <a:rPr lang="en-US" sz="4400"/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04471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459259" y="3046831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/>
              <a:t>Dych </a:t>
            </a:r>
            <a:r>
              <a:rPr lang="en-US" sz="3600" err="1"/>
              <a:t>chi'n</a:t>
            </a:r>
            <a:r>
              <a:rPr lang="en-US" sz="3600"/>
              <a:t> </a:t>
            </a:r>
            <a:r>
              <a:rPr lang="en-US" sz="3600" err="1"/>
              <a:t>hoffi</a:t>
            </a:r>
            <a:r>
              <a:rPr lang="en-US" sz="3600"/>
              <a:t> </a:t>
            </a:r>
            <a:r>
              <a:rPr lang="en-US" sz="3600" err="1"/>
              <a:t>siwgr</a:t>
            </a:r>
            <a:r>
              <a:rPr lang="en-US" sz="3600"/>
              <a:t>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96704" y="1610422"/>
            <a:ext cx="1876192" cy="1904070"/>
          </a:xfrm>
          <a:prstGeom prst="rect">
            <a:avLst/>
          </a:prstGeom>
        </p:spPr>
      </p:pic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30338CE1-9B28-3B8C-54C4-A26A0A7B8D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64180" y="3701274"/>
            <a:ext cx="1941242" cy="19087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6711315" y="2178744"/>
            <a:ext cx="305455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err="1"/>
              <a:t>Ydw</a:t>
            </a:r>
            <a:r>
              <a:rPr lang="en-US" sz="4400" b="1"/>
              <a:t> / </a:t>
            </a:r>
            <a:r>
              <a:rPr lang="en-US" sz="4400" b="1" err="1"/>
              <a:t>Ydyn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87F8D-F5FC-1434-4FC2-DF4855A1B4EB}"/>
              </a:ext>
            </a:extLst>
          </p:cNvPr>
          <p:cNvSpPr txBox="1"/>
          <p:nvPr/>
        </p:nvSpPr>
        <p:spPr>
          <a:xfrm>
            <a:off x="4523225" y="4269987"/>
            <a:ext cx="524264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/>
              <a:t>Nac </a:t>
            </a:r>
            <a:r>
              <a:rPr lang="en-US" sz="4400" b="1" err="1"/>
              <a:t>ydw</a:t>
            </a:r>
            <a:r>
              <a:rPr lang="en-US" sz="4400"/>
              <a:t>​ / </a:t>
            </a:r>
            <a:r>
              <a:rPr lang="en-US" sz="4400" b="1"/>
              <a:t>Nac </a:t>
            </a:r>
            <a:r>
              <a:rPr lang="en-US" sz="4400" b="1" err="1"/>
              <a:t>ydyn</a:t>
            </a:r>
            <a:endParaRPr lang="en-US" sz="4400" b="1"/>
          </a:p>
        </p:txBody>
      </p:sp>
    </p:spTree>
    <p:extLst>
      <p:ext uri="{BB962C8B-B14F-4D97-AF65-F5344CB8AC3E}">
        <p14:creationId xmlns:p14="http://schemas.microsoft.com/office/powerpoint/2010/main" val="241027613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944023" y="357769"/>
            <a:ext cx="8300224" cy="2145268"/>
          </a:xfrm>
          <a:prstGeom prst="roundRect">
            <a:avLst/>
          </a:prstGeom>
          <a:solidFill>
            <a:srgbClr val="45BFA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7200" b="1">
                <a:solidFill>
                  <a:schemeClr val="bg1"/>
                </a:solidFill>
              </a:rPr>
              <a:t>Amser </a:t>
            </a:r>
            <a:r>
              <a:rPr lang="en-US" sz="7200" b="1" err="1">
                <a:solidFill>
                  <a:schemeClr val="bg1"/>
                </a:solidFill>
              </a:rPr>
              <a:t>Ymarfer</a:t>
            </a:r>
            <a:r>
              <a:rPr lang="en-US" sz="7200" b="1">
                <a:solidFill>
                  <a:schemeClr val="bg1"/>
                </a:solidFill>
              </a:rPr>
              <a:t>!</a:t>
            </a:r>
          </a:p>
          <a:p>
            <a:pPr algn="ctr"/>
            <a:r>
              <a:rPr lang="en-US" sz="4800" i="1">
                <a:solidFill>
                  <a:schemeClr val="bg1"/>
                </a:solidFill>
              </a:rPr>
              <a:t>Time to </a:t>
            </a:r>
            <a:r>
              <a:rPr lang="en-US" sz="4800" i="1" err="1">
                <a:solidFill>
                  <a:schemeClr val="bg1"/>
                </a:solidFill>
              </a:rPr>
              <a:t>practise</a:t>
            </a:r>
            <a:r>
              <a:rPr lang="en-US" sz="4800" i="1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3" name="Picture 2" descr="A light bulb with a glowing light&#10;&#10;Description automatically generated">
            <a:extLst>
              <a:ext uri="{FF2B5EF4-FFF2-40B4-BE49-F238E27FC236}">
                <a16:creationId xmlns:a16="http://schemas.microsoft.com/office/drawing/2014/main" id="{0E50F5F1-CBBC-D21E-161B-4ABCBA350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0907" y="2627421"/>
            <a:ext cx="1880923" cy="27534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3535239-AA6A-2F40-62C4-6C1A1272625F}"/>
              </a:ext>
            </a:extLst>
          </p:cNvPr>
          <p:cNvSpPr txBox="1"/>
          <p:nvPr/>
        </p:nvSpPr>
        <p:spPr>
          <a:xfrm>
            <a:off x="4797136" y="2926772"/>
            <a:ext cx="5368636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Greeting!</a:t>
            </a:r>
          </a:p>
          <a:p>
            <a:r>
              <a:rPr lang="en-US" sz="2400" err="1"/>
              <a:t>Pwy</a:t>
            </a:r>
            <a:r>
              <a:rPr lang="en-US" sz="2400"/>
              <a:t> </a:t>
            </a:r>
            <a:r>
              <a:rPr lang="en-US" sz="2400" err="1"/>
              <a:t>wyt</a:t>
            </a:r>
            <a:r>
              <a:rPr lang="en-US" sz="2400"/>
              <a:t> </a:t>
            </a:r>
            <a:r>
              <a:rPr lang="en-US" sz="2400" err="1"/>
              <a:t>ti</a:t>
            </a:r>
            <a:r>
              <a:rPr lang="en-US" sz="2400"/>
              <a:t>?</a:t>
            </a:r>
          </a:p>
          <a:p>
            <a:r>
              <a:rPr lang="en-US" sz="2400"/>
              <a:t>Sut </a:t>
            </a:r>
            <a:r>
              <a:rPr lang="en-US" sz="2400" err="1"/>
              <a:t>wyt</a:t>
            </a:r>
            <a:r>
              <a:rPr lang="en-US" sz="2400"/>
              <a:t> </a:t>
            </a:r>
            <a:r>
              <a:rPr lang="en-US" sz="2400" err="1"/>
              <a:t>ti</a:t>
            </a:r>
            <a:r>
              <a:rPr lang="en-US" sz="2400"/>
              <a:t>?</a:t>
            </a:r>
          </a:p>
          <a:p>
            <a:r>
              <a:rPr lang="en-US" sz="2400"/>
              <a:t>Beth </a:t>
            </a:r>
            <a:r>
              <a:rPr lang="en-US" sz="2400" err="1"/>
              <a:t>ydy</a:t>
            </a:r>
            <a:r>
              <a:rPr lang="en-US" sz="2400"/>
              <a:t> </a:t>
            </a:r>
            <a:r>
              <a:rPr lang="en-US" sz="2400" err="1"/>
              <a:t>rhif</a:t>
            </a:r>
            <a:r>
              <a:rPr lang="en-US" sz="2400"/>
              <a:t> </a:t>
            </a:r>
            <a:r>
              <a:rPr lang="en-US" sz="2400" err="1"/>
              <a:t>ffon</a:t>
            </a:r>
            <a:r>
              <a:rPr lang="en-US" sz="2400"/>
              <a:t> </a:t>
            </a:r>
            <a:r>
              <a:rPr lang="en-US" sz="2400" err="1"/>
              <a:t>ti</a:t>
            </a:r>
            <a:r>
              <a:rPr lang="en-US" sz="2400"/>
              <a:t>?</a:t>
            </a:r>
          </a:p>
          <a:p>
            <a:r>
              <a:rPr lang="en-US" sz="2400"/>
              <a:t>Beth </a:t>
            </a:r>
            <a:r>
              <a:rPr lang="en-US" sz="2400" err="1"/>
              <a:t>wyt</a:t>
            </a:r>
            <a:r>
              <a:rPr lang="en-US" sz="2400"/>
              <a:t> </a:t>
            </a:r>
            <a:r>
              <a:rPr lang="en-US" sz="2400" err="1"/>
              <a:t>ti'n</a:t>
            </a:r>
            <a:r>
              <a:rPr lang="en-US" sz="2400"/>
              <a:t> </a:t>
            </a:r>
            <a:r>
              <a:rPr lang="en-US" sz="2400" err="1"/>
              <a:t>hoffi</a:t>
            </a:r>
            <a:r>
              <a:rPr lang="en-US" sz="2400"/>
              <a:t>? </a:t>
            </a:r>
            <a:r>
              <a:rPr lang="en-US" sz="2400">
                <a:solidFill>
                  <a:srgbClr val="00B050"/>
                </a:solidFill>
              </a:rPr>
              <a:t>POSITIVE</a:t>
            </a:r>
          </a:p>
          <a:p>
            <a:r>
              <a:rPr lang="en-US" sz="2400"/>
              <a:t>Wyt </a:t>
            </a:r>
            <a:r>
              <a:rPr lang="en-US" sz="2400" err="1"/>
              <a:t>ti'n</a:t>
            </a:r>
            <a:r>
              <a:rPr lang="en-US" sz="2400"/>
              <a:t> </a:t>
            </a:r>
            <a:r>
              <a:rPr lang="en-US" sz="2400" err="1"/>
              <a:t>hoffi</a:t>
            </a:r>
            <a:r>
              <a:rPr lang="en-US" sz="2400"/>
              <a:t> </a:t>
            </a:r>
            <a:r>
              <a:rPr lang="en-US" sz="2400" err="1"/>
              <a:t>cerdded</a:t>
            </a:r>
            <a:r>
              <a:rPr lang="en-US" sz="2400"/>
              <a:t>? </a:t>
            </a:r>
            <a:r>
              <a:rPr lang="en-US" sz="2400">
                <a:solidFill>
                  <a:srgbClr val="FF0000"/>
                </a:solidFill>
              </a:rPr>
              <a:t>NEGATIVE</a:t>
            </a:r>
          </a:p>
          <a:p>
            <a:r>
              <a:rPr lang="en-US" sz="2400" err="1"/>
              <a:t>Diolch</a:t>
            </a:r>
            <a:r>
              <a:rPr lang="en-US" sz="2400"/>
              <a:t>, hwyl!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44315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257BF50F-6002-A9C9-C1B3-2A7631D5ECFA}"/>
              </a:ext>
            </a:extLst>
          </p:cNvPr>
          <p:cNvSpPr/>
          <p:nvPr/>
        </p:nvSpPr>
        <p:spPr>
          <a:xfrm>
            <a:off x="2904488" y="163396"/>
            <a:ext cx="6385282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Sgwrs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 Conversation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58A18C-9BC8-4CEB-FC8A-29B31CFB3B0F}"/>
              </a:ext>
            </a:extLst>
          </p:cNvPr>
          <p:cNvSpPr txBox="1"/>
          <p:nvPr/>
        </p:nvSpPr>
        <p:spPr>
          <a:xfrm>
            <a:off x="1853889" y="1263804"/>
            <a:ext cx="8487686" cy="4460796"/>
          </a:xfrm>
          <a:prstGeom prst="round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i="1"/>
              <a:t>Siân:  </a:t>
            </a:r>
            <a:r>
              <a:rPr lang="en-US" sz="3200"/>
              <a:t>               </a:t>
            </a:r>
            <a:r>
              <a:rPr lang="en-US" sz="3200" b="1"/>
              <a:t>Dych </a:t>
            </a:r>
            <a:r>
              <a:rPr lang="en-US" sz="3200" b="1" err="1"/>
              <a:t>chi'n</a:t>
            </a:r>
            <a:r>
              <a:rPr lang="en-US" sz="3200" b="1"/>
              <a:t> </a:t>
            </a:r>
            <a:r>
              <a:rPr lang="en-US" sz="3200" b="1" err="1"/>
              <a:t>hoffi</a:t>
            </a:r>
            <a:r>
              <a:rPr lang="en-US" sz="3200" b="1"/>
              <a:t> </a:t>
            </a:r>
            <a:r>
              <a:rPr lang="en-US" sz="3200" b="1" err="1"/>
              <a:t>te</a:t>
            </a:r>
            <a:r>
              <a:rPr lang="en-US" sz="3200" b="1"/>
              <a:t>, </a:t>
            </a:r>
            <a:r>
              <a:rPr lang="en-US" sz="3200" b="1" err="1"/>
              <a:t>Mrs</a:t>
            </a:r>
            <a:r>
              <a:rPr lang="en-US" sz="3200" b="1"/>
              <a:t> Jones?</a:t>
            </a:r>
          </a:p>
          <a:p>
            <a:r>
              <a:rPr lang="en-US" sz="3200" i="1" err="1"/>
              <a:t>Mrs</a:t>
            </a:r>
            <a:r>
              <a:rPr lang="en-US" sz="3200" i="1"/>
              <a:t> Jones:</a:t>
            </a:r>
            <a:r>
              <a:rPr lang="en-US" sz="3200"/>
              <a:t>     </a:t>
            </a:r>
            <a:r>
              <a:rPr lang="en-US" sz="3200" b="1" err="1"/>
              <a:t>Ydw</a:t>
            </a:r>
            <a:r>
              <a:rPr lang="en-US" sz="3200" b="1"/>
              <a:t>.</a:t>
            </a:r>
          </a:p>
          <a:p>
            <a:r>
              <a:rPr lang="en-US" sz="3200" i="1"/>
              <a:t>Siân: </a:t>
            </a:r>
            <a:r>
              <a:rPr lang="en-US" sz="3200"/>
              <a:t>                </a:t>
            </a:r>
            <a:r>
              <a:rPr lang="en-US" sz="3200" b="1"/>
              <a:t>Dych </a:t>
            </a:r>
            <a:r>
              <a:rPr lang="en-US" sz="3200" b="1" err="1"/>
              <a:t>chi'n</a:t>
            </a:r>
            <a:r>
              <a:rPr lang="en-US" sz="3200" b="1"/>
              <a:t> </a:t>
            </a:r>
            <a:r>
              <a:rPr lang="en-US" sz="3200" b="1" err="1"/>
              <a:t>hoffi</a:t>
            </a:r>
            <a:r>
              <a:rPr lang="en-US" sz="3200" b="1"/>
              <a:t> </a:t>
            </a:r>
            <a:r>
              <a:rPr lang="en-US" sz="3200" b="1" err="1"/>
              <a:t>llaeth</a:t>
            </a:r>
            <a:r>
              <a:rPr lang="en-US" sz="3200" b="1"/>
              <a:t>?</a:t>
            </a:r>
          </a:p>
          <a:p>
            <a:r>
              <a:rPr lang="en-US" sz="3200" i="1" err="1"/>
              <a:t>Mrs</a:t>
            </a:r>
            <a:r>
              <a:rPr lang="en-US" sz="3200" i="1"/>
              <a:t> Jones:</a:t>
            </a:r>
            <a:r>
              <a:rPr lang="en-US" sz="3200"/>
              <a:t>      </a:t>
            </a:r>
            <a:r>
              <a:rPr lang="en-US" sz="3200" b="1" err="1"/>
              <a:t>Ydw</a:t>
            </a:r>
            <a:r>
              <a:rPr lang="en-US" sz="3200" b="1"/>
              <a:t>, </a:t>
            </a:r>
            <a:r>
              <a:rPr lang="en-US" sz="3200" b="1" err="1"/>
              <a:t>diolch</a:t>
            </a:r>
            <a:r>
              <a:rPr lang="en-US" sz="3200" b="1"/>
              <a:t>.</a:t>
            </a:r>
          </a:p>
          <a:p>
            <a:r>
              <a:rPr lang="en-US" sz="3200" i="1"/>
              <a:t>Siân:</a:t>
            </a:r>
            <a:r>
              <a:rPr lang="en-US" sz="3200"/>
              <a:t>                 </a:t>
            </a:r>
            <a:r>
              <a:rPr lang="en-US" sz="3200" b="1"/>
              <a:t>Dych </a:t>
            </a:r>
            <a:r>
              <a:rPr lang="en-US" sz="3200" b="1" err="1"/>
              <a:t>chi'n</a:t>
            </a:r>
            <a:r>
              <a:rPr lang="en-US" sz="3200" b="1"/>
              <a:t> </a:t>
            </a:r>
            <a:r>
              <a:rPr lang="en-US" sz="3200" b="1" err="1"/>
              <a:t>hoffi</a:t>
            </a:r>
            <a:r>
              <a:rPr lang="en-US" sz="3200" b="1"/>
              <a:t> </a:t>
            </a:r>
            <a:r>
              <a:rPr lang="en-US" sz="3200" b="1" err="1"/>
              <a:t>siwgr</a:t>
            </a:r>
            <a:r>
              <a:rPr lang="en-US" sz="3200" b="1"/>
              <a:t>?</a:t>
            </a:r>
          </a:p>
          <a:p>
            <a:r>
              <a:rPr lang="en-US" sz="3200" i="1" err="1"/>
              <a:t>Mrs</a:t>
            </a:r>
            <a:r>
              <a:rPr lang="en-US" sz="3200" i="1"/>
              <a:t> Jones:</a:t>
            </a:r>
            <a:r>
              <a:rPr lang="en-US" sz="3200"/>
              <a:t>     </a:t>
            </a:r>
            <a:r>
              <a:rPr lang="en-US" sz="3200" b="1"/>
              <a:t>Nac </a:t>
            </a:r>
            <a:r>
              <a:rPr lang="en-US" sz="3200" b="1" err="1"/>
              <a:t>ydw</a:t>
            </a:r>
            <a:r>
              <a:rPr lang="en-US" sz="3200" b="1"/>
              <a:t>.</a:t>
            </a:r>
          </a:p>
          <a:p>
            <a:r>
              <a:rPr lang="en-US" sz="3200" i="1"/>
              <a:t>Siân: </a:t>
            </a:r>
            <a:r>
              <a:rPr lang="en-US" sz="3200"/>
              <a:t>                </a:t>
            </a:r>
            <a:r>
              <a:rPr lang="en-US" sz="3200" b="1"/>
              <a:t>Da </a:t>
            </a:r>
            <a:r>
              <a:rPr lang="en-US" sz="3200" b="1" err="1"/>
              <a:t>iawn</a:t>
            </a:r>
            <a:r>
              <a:rPr lang="en-US" sz="3200" b="1"/>
              <a:t>.  Dyma chi!</a:t>
            </a:r>
          </a:p>
          <a:p>
            <a:r>
              <a:rPr lang="en-US" sz="3200" i="1" err="1"/>
              <a:t>Mrs</a:t>
            </a:r>
            <a:r>
              <a:rPr lang="en-US" sz="3200" i="1"/>
              <a:t> Jones:</a:t>
            </a:r>
            <a:r>
              <a:rPr lang="en-US" sz="3200" b="1"/>
              <a:t>     </a:t>
            </a:r>
            <a:r>
              <a:rPr lang="en-US" sz="3200" b="1" err="1"/>
              <a:t>Diolch</a:t>
            </a:r>
            <a:r>
              <a:rPr lang="en-US" sz="3200" b="1"/>
              <a:t> </a:t>
            </a:r>
            <a:r>
              <a:rPr lang="en-US" sz="3200" b="1" err="1"/>
              <a:t>yn</a:t>
            </a:r>
            <a:r>
              <a:rPr lang="en-US" sz="3200" b="1"/>
              <a:t> </a:t>
            </a:r>
            <a:r>
              <a:rPr lang="en-US" sz="3200" b="1" err="1"/>
              <a:t>fawr</a:t>
            </a:r>
            <a:r>
              <a:rPr lang="en-US" sz="3200" b="1"/>
              <a:t>, Siân.</a:t>
            </a:r>
          </a:p>
        </p:txBody>
      </p:sp>
    </p:spTree>
    <p:extLst>
      <p:ext uri="{BB962C8B-B14F-4D97-AF65-F5344CB8AC3E}">
        <p14:creationId xmlns:p14="http://schemas.microsoft.com/office/powerpoint/2010/main" val="2751414616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1551909" y="1613054"/>
            <a:ext cx="5968098" cy="2860358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chemeClr val="bg1"/>
                </a:solidFill>
                <a:latin typeface="Aptos"/>
                <a:cs typeface="Ayuthaya"/>
              </a:rPr>
              <a:t>Da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yuthaya"/>
              </a:rPr>
              <a:t>iawn</a:t>
            </a:r>
            <a:r>
              <a:rPr lang="en-US" sz="5400" b="1">
                <a:solidFill>
                  <a:schemeClr val="bg1"/>
                </a:solidFill>
                <a:latin typeface="Aptos"/>
                <a:cs typeface="Ayuthaya"/>
              </a:rPr>
              <a:t>,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yuthaya"/>
              </a:rPr>
              <a:t>bawb</a:t>
            </a:r>
            <a:r>
              <a:rPr lang="en-US" sz="5400" b="1">
                <a:solidFill>
                  <a:schemeClr val="bg1"/>
                </a:solidFill>
                <a:latin typeface="Aptos"/>
                <a:cs typeface="Ayuthaya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cs typeface="Ayuthaya" pitchFamily="2" charset="-34"/>
            </a:endParaRPr>
          </a:p>
          <a:p>
            <a:pPr algn="ctr"/>
            <a:r>
              <a:rPr lang="en-US" sz="5400" b="1" err="1">
                <a:solidFill>
                  <a:schemeClr val="bg1"/>
                </a:solidFill>
                <a:cs typeface="Ayuthaya"/>
              </a:rPr>
              <a:t>Diolch</a:t>
            </a:r>
            <a:r>
              <a:rPr lang="en-US" sz="5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5400" b="1" err="1">
                <a:solidFill>
                  <a:schemeClr val="bg1"/>
                </a:solidFill>
                <a:cs typeface="Ayuthaya"/>
              </a:rPr>
              <a:t>yn</a:t>
            </a:r>
            <a:r>
              <a:rPr lang="en-US" sz="5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5400" b="1" err="1">
                <a:solidFill>
                  <a:schemeClr val="bg1"/>
                </a:solidFill>
                <a:cs typeface="Ayuthaya"/>
              </a:rPr>
              <a:t>fawr</a:t>
            </a:r>
            <a:r>
              <a:rPr lang="en-US" sz="5400" b="1">
                <a:solidFill>
                  <a:schemeClr val="bg1"/>
                </a:solidFill>
                <a:cs typeface="Ayuthaya"/>
              </a:rPr>
              <a:t>!</a:t>
            </a:r>
          </a:p>
        </p:txBody>
      </p:sp>
      <p:pic>
        <p:nvPicPr>
          <p:cNvPr id="2" name="Picture 1" descr="A logo with a circle and text&#10;&#10;Description automatically generated">
            <a:extLst>
              <a:ext uri="{FF2B5EF4-FFF2-40B4-BE49-F238E27FC236}">
                <a16:creationId xmlns:a16="http://schemas.microsoft.com/office/drawing/2014/main" id="{912C1E39-78D5-189E-0547-7617601354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224" t="16867" r="29752" b="16400"/>
          <a:stretch/>
        </p:blipFill>
        <p:spPr>
          <a:xfrm>
            <a:off x="7907494" y="1651194"/>
            <a:ext cx="2392571" cy="278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9063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6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1206</Words>
  <Application>Microsoft Office PowerPoint</Application>
  <PresentationFormat>Widescreen</PresentationFormat>
  <Paragraphs>392</Paragraphs>
  <Slides>80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1" baseType="lpstr">
      <vt:lpstr>office theme</vt:lpstr>
      <vt:lpstr>PowerPoint Presentation</vt:lpstr>
      <vt:lpstr>PowerPoint Presentation</vt:lpstr>
      <vt:lpstr>Canolfan Gwasanaethau Cymraeg   Welsh Language Service Centre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Two vowel sounds</vt:lpstr>
      <vt:lpstr>PowerPoint Presentation</vt:lpstr>
      <vt:lpstr>Amser Ymarfer   Map o Gymru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What’s your name?</vt:lpstr>
      <vt:lpstr>PowerPoint Presentation</vt:lpstr>
      <vt:lpstr>PowerPoint Presentation</vt:lpstr>
      <vt:lpstr>Amser Egwyl </vt:lpstr>
      <vt:lpstr>PowerPoint Presentation</vt:lpstr>
      <vt:lpstr>Ymarfer – Dyddiau’r Wythnos </vt:lpstr>
      <vt:lpstr>Misoedd / Months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ydy rhif ffôn....?          What’s ... phone number?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Egwyl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Siobhan Eleri</dc:creator>
  <cp:lastModifiedBy>Siobhan Eleri</cp:lastModifiedBy>
  <cp:revision>2</cp:revision>
  <cp:lastPrinted>2024-10-14T14:31:56Z</cp:lastPrinted>
  <dcterms:created xsi:type="dcterms:W3CDTF">2013-07-15T20:26:40Z</dcterms:created>
  <dcterms:modified xsi:type="dcterms:W3CDTF">2025-11-19T10:54:14Z</dcterms:modified>
</cp:coreProperties>
</file>