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4"/>
    <p:sldMasterId id="2147483649" r:id="rId5"/>
  </p:sldMasterIdLst>
  <p:notesMasterIdLst>
    <p:notesMasterId r:id="rId56"/>
  </p:notesMasterIdLst>
  <p:handoutMasterIdLst>
    <p:handoutMasterId r:id="rId57"/>
  </p:handoutMasterIdLst>
  <p:sldIdLst>
    <p:sldId id="257" r:id="rId6"/>
    <p:sldId id="258" r:id="rId7"/>
    <p:sldId id="259" r:id="rId8"/>
    <p:sldId id="260" r:id="rId9"/>
    <p:sldId id="286" r:id="rId10"/>
    <p:sldId id="262" r:id="rId11"/>
    <p:sldId id="263" r:id="rId12"/>
    <p:sldId id="264" r:id="rId13"/>
    <p:sldId id="265" r:id="rId14"/>
    <p:sldId id="268" r:id="rId15"/>
    <p:sldId id="269" r:id="rId16"/>
    <p:sldId id="270" r:id="rId17"/>
    <p:sldId id="271" r:id="rId18"/>
    <p:sldId id="272" r:id="rId19"/>
    <p:sldId id="273" r:id="rId20"/>
    <p:sldId id="274" r:id="rId21"/>
    <p:sldId id="276" r:id="rId22"/>
    <p:sldId id="277" r:id="rId23"/>
    <p:sldId id="278" r:id="rId24"/>
    <p:sldId id="279" r:id="rId25"/>
    <p:sldId id="280" r:id="rId26"/>
    <p:sldId id="281" r:id="rId27"/>
    <p:sldId id="282" r:id="rId28"/>
    <p:sldId id="287" r:id="rId29"/>
    <p:sldId id="288" r:id="rId30"/>
    <p:sldId id="289" r:id="rId31"/>
    <p:sldId id="290" r:id="rId32"/>
    <p:sldId id="291" r:id="rId33"/>
    <p:sldId id="292" r:id="rId34"/>
    <p:sldId id="293" r:id="rId35"/>
    <p:sldId id="294" r:id="rId36"/>
    <p:sldId id="295" r:id="rId37"/>
    <p:sldId id="296" r:id="rId38"/>
    <p:sldId id="297" r:id="rId39"/>
    <p:sldId id="298" r:id="rId40"/>
    <p:sldId id="314" r:id="rId41"/>
    <p:sldId id="300" r:id="rId42"/>
    <p:sldId id="301" r:id="rId43"/>
    <p:sldId id="310" r:id="rId44"/>
    <p:sldId id="315" r:id="rId45"/>
    <p:sldId id="304" r:id="rId46"/>
    <p:sldId id="305" r:id="rId47"/>
    <p:sldId id="306" r:id="rId48"/>
    <p:sldId id="307" r:id="rId49"/>
    <p:sldId id="308" r:id="rId50"/>
    <p:sldId id="312" r:id="rId51"/>
    <p:sldId id="311" r:id="rId52"/>
    <p:sldId id="313" r:id="rId53"/>
    <p:sldId id="317" r:id="rId54"/>
    <p:sldId id="318" r:id="rId55"/>
  </p:sldIdLst>
  <p:sldSz cx="9144000" cy="6858000" type="screen4x3"/>
  <p:notesSz cx="9317038" cy="6877050"/>
  <p:custDataLst>
    <p:tags r:id="rId58"/>
  </p:custDataLst>
  <p:defaultTextStyle>
    <a:defPPr>
      <a:defRPr lang="en-GB"/>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788">
          <p15:clr>
            <a:srgbClr val="A4A3A4"/>
          </p15:clr>
        </p15:guide>
        <p15:guide id="2" orient="horz" pos="1173">
          <p15:clr>
            <a:srgbClr val="A4A3A4"/>
          </p15:clr>
        </p15:guide>
        <p15:guide id="3" orient="horz" pos="974">
          <p15:clr>
            <a:srgbClr val="A4A3A4"/>
          </p15:clr>
        </p15:guide>
        <p15:guide id="4" orient="horz" pos="2160">
          <p15:clr>
            <a:srgbClr val="A4A3A4"/>
          </p15:clr>
        </p15:guide>
        <p15:guide id="5" orient="horz" pos="4156">
          <p15:clr>
            <a:srgbClr val="A4A3A4"/>
          </p15:clr>
        </p15:guide>
        <p15:guide id="6" orient="horz" pos="3884">
          <p15:clr>
            <a:srgbClr val="A4A3A4"/>
          </p15:clr>
        </p15:guide>
        <p15:guide id="7" pos="357">
          <p15:clr>
            <a:srgbClr val="A4A3A4"/>
          </p15:clr>
        </p15:guide>
        <p15:guide id="8" pos="2880">
          <p15:clr>
            <a:srgbClr val="A4A3A4"/>
          </p15:clr>
        </p15:guide>
        <p15:guide id="9" pos="5556">
          <p15:clr>
            <a:srgbClr val="A4A3A4"/>
          </p15:clr>
        </p15:guide>
        <p15:guide id="10" pos="249">
          <p15:clr>
            <a:srgbClr val="A4A3A4"/>
          </p15:clr>
        </p15:guide>
        <p15:guide id="11">
          <p15:clr>
            <a:srgbClr val="A4A3A4"/>
          </p15:clr>
        </p15:guide>
        <p15:guide id="12" pos="596">
          <p15:clr>
            <a:srgbClr val="A4A3A4"/>
          </p15:clr>
        </p15:guide>
        <p15:guide id="13" pos="873">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AF0D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0180" autoAdjust="0"/>
    <p:restoredTop sz="94643" autoAdjust="0"/>
  </p:normalViewPr>
  <p:slideViewPr>
    <p:cSldViewPr>
      <p:cViewPr varScale="1">
        <p:scale>
          <a:sx n="107" d="100"/>
          <a:sy n="107" d="100"/>
        </p:scale>
        <p:origin x="912" y="68"/>
      </p:cViewPr>
      <p:guideLst>
        <p:guide orient="horz" pos="788"/>
        <p:guide orient="horz" pos="1173"/>
        <p:guide orient="horz" pos="974"/>
        <p:guide orient="horz" pos="2160"/>
        <p:guide orient="horz" pos="4156"/>
        <p:guide orient="horz" pos="3884"/>
        <p:guide pos="357"/>
        <p:guide pos="2880"/>
        <p:guide pos="5556"/>
        <p:guide pos="249"/>
        <p:guide/>
        <p:guide pos="596"/>
        <p:guide pos="873"/>
      </p:guideLst>
    </p:cSldViewPr>
  </p:slideViewPr>
  <p:notesTextViewPr>
    <p:cViewPr>
      <p:scale>
        <a:sx n="100" d="100"/>
        <a:sy n="100" d="100"/>
      </p:scale>
      <p:origin x="0" y="0"/>
    </p:cViewPr>
  </p:notesTextViewPr>
  <p:sorterViewPr>
    <p:cViewPr>
      <p:scale>
        <a:sx n="100" d="100"/>
        <a:sy n="100" d="100"/>
      </p:scale>
      <p:origin x="0" y="1835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slide" Target="slides/slide50.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tags" Target="tags/tag1.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handoutMaster" Target="handoutMasters/handoutMaster1.xml"/><Relationship Id="rId61" Type="http://schemas.openxmlformats.org/officeDocument/2006/relationships/theme" Target="theme/theme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notesMaster" Target="notesMasters/notesMaster1.xml"/><Relationship Id="rId8" Type="http://schemas.openxmlformats.org/officeDocument/2006/relationships/slide" Target="slides/slide3.xml"/><Relationship Id="rId51" Type="http://schemas.openxmlformats.org/officeDocument/2006/relationships/slide" Target="slides/slide46.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4037383" cy="343853"/>
          </a:xfrm>
          <a:prstGeom prst="rect">
            <a:avLst/>
          </a:prstGeom>
        </p:spPr>
        <p:txBody>
          <a:bodyPr vert="horz" lIns="92537" tIns="46269" rIns="92537" bIns="46269" rtlCol="0"/>
          <a:lstStyle>
            <a:lvl1pPr algn="l">
              <a:defRPr sz="1200"/>
            </a:lvl1pPr>
          </a:lstStyle>
          <a:p>
            <a:endParaRPr lang="en-GB"/>
          </a:p>
        </p:txBody>
      </p:sp>
      <p:sp>
        <p:nvSpPr>
          <p:cNvPr id="3" name="Date Placeholder 2"/>
          <p:cNvSpPr>
            <a:spLocks noGrp="1"/>
          </p:cNvSpPr>
          <p:nvPr>
            <p:ph type="dt" sz="quarter" idx="1"/>
          </p:nvPr>
        </p:nvSpPr>
        <p:spPr>
          <a:xfrm>
            <a:off x="5277499" y="0"/>
            <a:ext cx="4037383" cy="343853"/>
          </a:xfrm>
          <a:prstGeom prst="rect">
            <a:avLst/>
          </a:prstGeom>
        </p:spPr>
        <p:txBody>
          <a:bodyPr vert="horz" lIns="92537" tIns="46269" rIns="92537" bIns="46269" rtlCol="0"/>
          <a:lstStyle>
            <a:lvl1pPr algn="r">
              <a:defRPr sz="1200"/>
            </a:lvl1pPr>
          </a:lstStyle>
          <a:p>
            <a:fld id="{9292E86B-51DB-4ED4-9425-E6944719B6A3}" type="datetimeFigureOut">
              <a:rPr lang="en-GB" smtClean="0"/>
              <a:pPr/>
              <a:t>05/03/2020</a:t>
            </a:fld>
            <a:endParaRPr lang="en-GB"/>
          </a:p>
        </p:txBody>
      </p:sp>
      <p:sp>
        <p:nvSpPr>
          <p:cNvPr id="4" name="Footer Placeholder 3"/>
          <p:cNvSpPr>
            <a:spLocks noGrp="1"/>
          </p:cNvSpPr>
          <p:nvPr>
            <p:ph type="ftr" sz="quarter" idx="2"/>
          </p:nvPr>
        </p:nvSpPr>
        <p:spPr>
          <a:xfrm>
            <a:off x="0" y="6532004"/>
            <a:ext cx="4037383" cy="343853"/>
          </a:xfrm>
          <a:prstGeom prst="rect">
            <a:avLst/>
          </a:prstGeom>
        </p:spPr>
        <p:txBody>
          <a:bodyPr vert="horz" lIns="92537" tIns="46269" rIns="92537" bIns="46269" rtlCol="0" anchor="b"/>
          <a:lstStyle>
            <a:lvl1pPr algn="l">
              <a:defRPr sz="1200"/>
            </a:lvl1pPr>
          </a:lstStyle>
          <a:p>
            <a:endParaRPr lang="en-GB"/>
          </a:p>
        </p:txBody>
      </p:sp>
      <p:sp>
        <p:nvSpPr>
          <p:cNvPr id="5" name="Slide Number Placeholder 4"/>
          <p:cNvSpPr>
            <a:spLocks noGrp="1"/>
          </p:cNvSpPr>
          <p:nvPr>
            <p:ph type="sldNum" sz="quarter" idx="3"/>
          </p:nvPr>
        </p:nvSpPr>
        <p:spPr>
          <a:xfrm>
            <a:off x="5277499" y="6532004"/>
            <a:ext cx="4037383" cy="343853"/>
          </a:xfrm>
          <a:prstGeom prst="rect">
            <a:avLst/>
          </a:prstGeom>
        </p:spPr>
        <p:txBody>
          <a:bodyPr vert="horz" lIns="92537" tIns="46269" rIns="92537" bIns="46269" rtlCol="0" anchor="b"/>
          <a:lstStyle>
            <a:lvl1pPr algn="r">
              <a:defRPr sz="1200"/>
            </a:lvl1pPr>
          </a:lstStyle>
          <a:p>
            <a:fld id="{57F4B153-71DF-435A-B50C-68B754FC8870}" type="slidenum">
              <a:rPr lang="en-GB" smtClean="0"/>
              <a:pPr/>
              <a:t>‹#›</a:t>
            </a:fld>
            <a:endParaRPr lang="en-GB"/>
          </a:p>
        </p:txBody>
      </p:sp>
    </p:spTree>
    <p:extLst>
      <p:ext uri="{BB962C8B-B14F-4D97-AF65-F5344CB8AC3E}">
        <p14:creationId xmlns:p14="http://schemas.microsoft.com/office/powerpoint/2010/main" val="280604117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hdr" sz="quarter"/>
          </p:nvPr>
        </p:nvSpPr>
        <p:spPr bwMode="auto">
          <a:xfrm>
            <a:off x="0" y="0"/>
            <a:ext cx="4037383" cy="343853"/>
          </a:xfrm>
          <a:prstGeom prst="rect">
            <a:avLst/>
          </a:prstGeom>
          <a:noFill/>
          <a:ln w="9525">
            <a:noFill/>
            <a:miter lim="800000"/>
            <a:headEnd/>
            <a:tailEnd/>
          </a:ln>
          <a:effectLst/>
        </p:spPr>
        <p:txBody>
          <a:bodyPr vert="horz" wrap="square" lIns="92537" tIns="46269" rIns="92537" bIns="46269" numCol="1" anchor="t" anchorCtr="0" compatLnSpc="1">
            <a:prstTxWarp prst="textNoShape">
              <a:avLst/>
            </a:prstTxWarp>
          </a:bodyPr>
          <a:lstStyle>
            <a:lvl1pPr>
              <a:defRPr sz="1200" smtClean="0"/>
            </a:lvl1pPr>
          </a:lstStyle>
          <a:p>
            <a:pPr>
              <a:defRPr/>
            </a:pPr>
            <a:endParaRPr lang="en-GB" dirty="0"/>
          </a:p>
        </p:txBody>
      </p:sp>
      <p:sp>
        <p:nvSpPr>
          <p:cNvPr id="4099" name="Rectangle 3"/>
          <p:cNvSpPr>
            <a:spLocks noGrp="1" noChangeArrowheads="1"/>
          </p:cNvSpPr>
          <p:nvPr>
            <p:ph type="dt" idx="1"/>
          </p:nvPr>
        </p:nvSpPr>
        <p:spPr bwMode="auto">
          <a:xfrm>
            <a:off x="5277499" y="0"/>
            <a:ext cx="4037383" cy="343853"/>
          </a:xfrm>
          <a:prstGeom prst="rect">
            <a:avLst/>
          </a:prstGeom>
          <a:noFill/>
          <a:ln w="9525">
            <a:noFill/>
            <a:miter lim="800000"/>
            <a:headEnd/>
            <a:tailEnd/>
          </a:ln>
          <a:effectLst/>
        </p:spPr>
        <p:txBody>
          <a:bodyPr vert="horz" wrap="square" lIns="92537" tIns="46269" rIns="92537" bIns="46269" numCol="1" anchor="t" anchorCtr="0" compatLnSpc="1">
            <a:prstTxWarp prst="textNoShape">
              <a:avLst/>
            </a:prstTxWarp>
          </a:bodyPr>
          <a:lstStyle>
            <a:lvl1pPr algn="r">
              <a:defRPr sz="1200" smtClean="0"/>
            </a:lvl1pPr>
          </a:lstStyle>
          <a:p>
            <a:pPr>
              <a:defRPr/>
            </a:pPr>
            <a:endParaRPr lang="en-GB" dirty="0"/>
          </a:p>
        </p:txBody>
      </p:sp>
      <p:sp>
        <p:nvSpPr>
          <p:cNvPr id="36868" name="Rectangle 4"/>
          <p:cNvSpPr>
            <a:spLocks noGrp="1" noRot="1" noChangeAspect="1" noChangeArrowheads="1" noTextEdit="1"/>
          </p:cNvSpPr>
          <p:nvPr>
            <p:ph type="sldImg" idx="2"/>
          </p:nvPr>
        </p:nvSpPr>
        <p:spPr bwMode="auto">
          <a:xfrm>
            <a:off x="2940050" y="515938"/>
            <a:ext cx="3436938" cy="2578100"/>
          </a:xfrm>
          <a:prstGeom prst="rect">
            <a:avLst/>
          </a:prstGeom>
          <a:noFill/>
          <a:ln w="9525">
            <a:solidFill>
              <a:srgbClr val="000000"/>
            </a:solidFill>
            <a:miter lim="800000"/>
            <a:headEnd/>
            <a:tailEnd/>
          </a:ln>
        </p:spPr>
      </p:sp>
      <p:sp>
        <p:nvSpPr>
          <p:cNvPr id="4101" name="Rectangle 5"/>
          <p:cNvSpPr>
            <a:spLocks noGrp="1" noChangeArrowheads="1"/>
          </p:cNvSpPr>
          <p:nvPr>
            <p:ph type="body" sz="quarter" idx="3"/>
          </p:nvPr>
        </p:nvSpPr>
        <p:spPr bwMode="auto">
          <a:xfrm>
            <a:off x="931704" y="3266599"/>
            <a:ext cx="7453630" cy="3094673"/>
          </a:xfrm>
          <a:prstGeom prst="rect">
            <a:avLst/>
          </a:prstGeom>
          <a:noFill/>
          <a:ln w="9525">
            <a:noFill/>
            <a:miter lim="800000"/>
            <a:headEnd/>
            <a:tailEnd/>
          </a:ln>
          <a:effectLst/>
        </p:spPr>
        <p:txBody>
          <a:bodyPr vert="horz" wrap="square" lIns="92537" tIns="46269" rIns="92537" bIns="46269" numCol="1" anchor="t" anchorCtr="0" compatLnSpc="1">
            <a:prstTxWarp prst="textNoShape">
              <a:avLst/>
            </a:prstTxWarp>
          </a:bodyPr>
          <a:lstStyle/>
          <a:p>
            <a:pPr lvl="0"/>
            <a:r>
              <a:rPr lang="en-GB" noProof="0" smtClean="0"/>
              <a:t>Click to edit Master text styles</a:t>
            </a:r>
          </a:p>
          <a:p>
            <a:pPr lvl="1"/>
            <a:r>
              <a:rPr lang="en-GB" noProof="0" smtClean="0"/>
              <a:t>Second level</a:t>
            </a:r>
          </a:p>
          <a:p>
            <a:pPr lvl="2"/>
            <a:r>
              <a:rPr lang="en-GB" noProof="0" smtClean="0"/>
              <a:t>Third level</a:t>
            </a:r>
          </a:p>
          <a:p>
            <a:pPr lvl="3"/>
            <a:r>
              <a:rPr lang="en-GB" noProof="0" smtClean="0"/>
              <a:t>Fourth level</a:t>
            </a:r>
          </a:p>
          <a:p>
            <a:pPr lvl="4"/>
            <a:r>
              <a:rPr lang="en-GB" noProof="0" smtClean="0"/>
              <a:t>Fifth level</a:t>
            </a:r>
          </a:p>
        </p:txBody>
      </p:sp>
      <p:sp>
        <p:nvSpPr>
          <p:cNvPr id="4102" name="Rectangle 6"/>
          <p:cNvSpPr>
            <a:spLocks noGrp="1" noChangeArrowheads="1"/>
          </p:cNvSpPr>
          <p:nvPr>
            <p:ph type="ftr" sz="quarter" idx="4"/>
          </p:nvPr>
        </p:nvSpPr>
        <p:spPr bwMode="auto">
          <a:xfrm>
            <a:off x="0" y="6532004"/>
            <a:ext cx="4037383" cy="343853"/>
          </a:xfrm>
          <a:prstGeom prst="rect">
            <a:avLst/>
          </a:prstGeom>
          <a:noFill/>
          <a:ln w="9525">
            <a:noFill/>
            <a:miter lim="800000"/>
            <a:headEnd/>
            <a:tailEnd/>
          </a:ln>
          <a:effectLst/>
        </p:spPr>
        <p:txBody>
          <a:bodyPr vert="horz" wrap="square" lIns="92537" tIns="46269" rIns="92537" bIns="46269" numCol="1" anchor="b" anchorCtr="0" compatLnSpc="1">
            <a:prstTxWarp prst="textNoShape">
              <a:avLst/>
            </a:prstTxWarp>
          </a:bodyPr>
          <a:lstStyle>
            <a:lvl1pPr>
              <a:defRPr sz="1200" smtClean="0"/>
            </a:lvl1pPr>
          </a:lstStyle>
          <a:p>
            <a:pPr>
              <a:defRPr/>
            </a:pPr>
            <a:endParaRPr lang="en-GB" dirty="0"/>
          </a:p>
        </p:txBody>
      </p:sp>
      <p:sp>
        <p:nvSpPr>
          <p:cNvPr id="4103" name="Rectangle 7"/>
          <p:cNvSpPr>
            <a:spLocks noGrp="1" noChangeArrowheads="1"/>
          </p:cNvSpPr>
          <p:nvPr>
            <p:ph type="sldNum" sz="quarter" idx="5"/>
          </p:nvPr>
        </p:nvSpPr>
        <p:spPr bwMode="auto">
          <a:xfrm>
            <a:off x="5277499" y="6532004"/>
            <a:ext cx="4037383" cy="343853"/>
          </a:xfrm>
          <a:prstGeom prst="rect">
            <a:avLst/>
          </a:prstGeom>
          <a:noFill/>
          <a:ln w="9525">
            <a:noFill/>
            <a:miter lim="800000"/>
            <a:headEnd/>
            <a:tailEnd/>
          </a:ln>
          <a:effectLst/>
        </p:spPr>
        <p:txBody>
          <a:bodyPr vert="horz" wrap="square" lIns="92537" tIns="46269" rIns="92537" bIns="46269" numCol="1" anchor="b" anchorCtr="0" compatLnSpc="1">
            <a:prstTxWarp prst="textNoShape">
              <a:avLst/>
            </a:prstTxWarp>
          </a:bodyPr>
          <a:lstStyle>
            <a:lvl1pPr algn="r">
              <a:defRPr sz="1200" smtClean="0"/>
            </a:lvl1pPr>
          </a:lstStyle>
          <a:p>
            <a:pPr>
              <a:defRPr/>
            </a:pPr>
            <a:fld id="{31895868-D6B6-4ED6-AB6B-64CF106ECBF1}" type="slidenum">
              <a:rPr lang="en-GB"/>
              <a:pPr>
                <a:defRPr/>
              </a:pPr>
              <a:t>‹#›</a:t>
            </a:fld>
            <a:endParaRPr lang="en-GB" dirty="0"/>
          </a:p>
        </p:txBody>
      </p:sp>
    </p:spTree>
    <p:extLst>
      <p:ext uri="{BB962C8B-B14F-4D97-AF65-F5344CB8AC3E}">
        <p14:creationId xmlns:p14="http://schemas.microsoft.com/office/powerpoint/2010/main" val="380262354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8E617D15-BA5C-4317-A786-C5E4A3928611}" type="slidenum">
              <a:rPr lang="en-GB" smtClean="0"/>
              <a:pPr/>
              <a:t>24</a:t>
            </a:fld>
            <a:endParaRPr lang="en-GB"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8E617D15-BA5C-4317-A786-C5E4A3928611}" type="slidenum">
              <a:rPr lang="en-GB" smtClean="0"/>
              <a:pPr/>
              <a:t>25</a:t>
            </a:fld>
            <a:endParaRPr lang="en-GB"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8E617D15-BA5C-4317-A786-C5E4A3928611}" type="slidenum">
              <a:rPr lang="en-GB" smtClean="0"/>
              <a:pPr/>
              <a:t>26</a:t>
            </a:fld>
            <a:endParaRPr lang="en-GB"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8E617D15-BA5C-4317-A786-C5E4A3928611}" type="slidenum">
              <a:rPr lang="en-GB" smtClean="0"/>
              <a:pPr/>
              <a:t>27</a:t>
            </a:fld>
            <a:endParaRPr lang="en-GB"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8E617D15-BA5C-4317-A786-C5E4A3928611}" type="slidenum">
              <a:rPr lang="en-GB" smtClean="0"/>
              <a:pPr/>
              <a:t>28</a:t>
            </a:fld>
            <a:endParaRPr lang="en-GB"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8E617D15-BA5C-4317-A786-C5E4A3928611}" type="slidenum">
              <a:rPr lang="en-GB" smtClean="0"/>
              <a:pPr/>
              <a:t>29</a:t>
            </a:fld>
            <a:endParaRPr lang="en-GB"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8E617D15-BA5C-4317-A786-C5E4A3928611}" type="slidenum">
              <a:rPr lang="en-GB" smtClean="0"/>
              <a:pPr/>
              <a:t>30</a:t>
            </a:fld>
            <a:endParaRPr lang="en-GB"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8E617D15-BA5C-4317-A786-C5E4A3928611}" type="slidenum">
              <a:rPr lang="en-GB" smtClean="0"/>
              <a:pPr/>
              <a:t>31</a:t>
            </a:fld>
            <a:endParaRPr lang="en-GB"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8E617D15-BA5C-4317-A786-C5E4A3928611}" type="slidenum">
              <a:rPr lang="en-GB" smtClean="0"/>
              <a:pPr/>
              <a:t>32</a:t>
            </a:fld>
            <a:endParaRPr lang="en-GB"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8E617D15-BA5C-4317-A786-C5E4A3928611}" type="slidenum">
              <a:rPr lang="en-GB" smtClean="0"/>
              <a:pPr/>
              <a:t>33</a:t>
            </a:fld>
            <a:endParaRPr lang="en-GB"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8E617D15-BA5C-4317-A786-C5E4A3928611}" type="slidenum">
              <a:rPr lang="en-GB" smtClean="0"/>
              <a:pPr/>
              <a:t>34</a:t>
            </a:fld>
            <a:endParaRPr lang="en-GB"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8E617D15-BA5C-4317-A786-C5E4A3928611}" type="slidenum">
              <a:rPr lang="en-GB" smtClean="0"/>
              <a:pPr/>
              <a:t>35</a:t>
            </a:fld>
            <a:endParaRPr lang="en-GB"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8E617D15-BA5C-4317-A786-C5E4A3928611}" type="slidenum">
              <a:rPr lang="en-GB" smtClean="0"/>
              <a:pPr/>
              <a:t>37</a:t>
            </a:fld>
            <a:endParaRPr lang="en-GB"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8E617D15-BA5C-4317-A786-C5E4A3928611}" type="slidenum">
              <a:rPr lang="en-GB" smtClean="0"/>
              <a:pPr/>
              <a:t>38</a:t>
            </a:fld>
            <a:endParaRPr lang="en-GB"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8E617D15-BA5C-4317-A786-C5E4A3928611}" type="slidenum">
              <a:rPr lang="en-GB" smtClean="0"/>
              <a:pPr/>
              <a:t>39</a:t>
            </a:fld>
            <a:endParaRPr lang="en-GB"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8E617D15-BA5C-4317-A786-C5E4A3928611}" type="slidenum">
              <a:rPr lang="en-GB" smtClean="0"/>
              <a:pPr/>
              <a:t>41</a:t>
            </a:fld>
            <a:endParaRPr lang="en-GB"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8E617D15-BA5C-4317-A786-C5E4A3928611}" type="slidenum">
              <a:rPr lang="en-GB" smtClean="0"/>
              <a:pPr/>
              <a:t>42</a:t>
            </a:fld>
            <a:endParaRPr lang="en-GB" dirty="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8E617D15-BA5C-4317-A786-C5E4A3928611}" type="slidenum">
              <a:rPr lang="en-GB" smtClean="0"/>
              <a:pPr/>
              <a:t>43</a:t>
            </a:fld>
            <a:endParaRPr lang="en-GB" dirty="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8E617D15-BA5C-4317-A786-C5E4A3928611}" type="slidenum">
              <a:rPr lang="en-GB" smtClean="0"/>
              <a:pPr/>
              <a:t>44</a:t>
            </a:fld>
            <a:endParaRPr lang="en-GB" dirty="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8E617D15-BA5C-4317-A786-C5E4A3928611}" type="slidenum">
              <a:rPr lang="en-GB" smtClean="0"/>
              <a:pPr/>
              <a:t>45</a:t>
            </a:fld>
            <a:endParaRPr lang="en-GB" dirty="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8E617D15-BA5C-4317-A786-C5E4A3928611}" type="slidenum">
              <a:rPr lang="en-GB" smtClean="0"/>
              <a:pPr/>
              <a:t>46</a:t>
            </a:fld>
            <a:endParaRPr lang="en-GB" dirty="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8E617D15-BA5C-4317-A786-C5E4A3928611}" type="slidenum">
              <a:rPr lang="en-GB" smtClean="0"/>
              <a:pPr/>
              <a:t>47</a:t>
            </a:fld>
            <a:endParaRPr lang="en-GB" dirty="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8E617D15-BA5C-4317-A786-C5E4A3928611}" type="slidenum">
              <a:rPr lang="en-GB" smtClean="0"/>
              <a:pPr/>
              <a:t>48</a:t>
            </a:fld>
            <a:endParaRPr lang="en-GB"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dirty="0"/>
          </a:p>
        </p:txBody>
      </p:sp>
      <p:sp>
        <p:nvSpPr>
          <p:cNvPr id="5" name="Rectangle 5"/>
          <p:cNvSpPr>
            <a:spLocks noGrp="1" noChangeArrowheads="1"/>
          </p:cNvSpPr>
          <p:nvPr>
            <p:ph type="ftr" sz="quarter" idx="11"/>
          </p:nvPr>
        </p:nvSpPr>
        <p:spPr>
          <a:xfrm>
            <a:off x="3124200" y="6245225"/>
            <a:ext cx="2895600" cy="476250"/>
          </a:xfrm>
          <a:prstGeom prst="rect">
            <a:avLst/>
          </a:prstGeom>
          <a:ln/>
        </p:spPr>
        <p:txBody>
          <a:bodyPr/>
          <a:lstStyle>
            <a:lvl1pPr>
              <a:defRPr/>
            </a:lvl1pPr>
          </a:lstStyle>
          <a:p>
            <a:pPr>
              <a:defRPr/>
            </a:pPr>
            <a:r>
              <a:rPr lang="en-GB" dirty="0"/>
              <a:t>Chapter 1</a:t>
            </a:r>
          </a:p>
        </p:txBody>
      </p:sp>
      <p:sp>
        <p:nvSpPr>
          <p:cNvPr id="6" name="Rectangle 6"/>
          <p:cNvSpPr>
            <a:spLocks noGrp="1" noChangeArrowheads="1"/>
          </p:cNvSpPr>
          <p:nvPr>
            <p:ph type="sldNum" sz="quarter" idx="12"/>
          </p:nvPr>
        </p:nvSpPr>
        <p:spPr>
          <a:xfrm>
            <a:off x="6553200" y="6245225"/>
            <a:ext cx="2133600" cy="476250"/>
          </a:xfrm>
          <a:prstGeom prst="rect">
            <a:avLst/>
          </a:prstGeom>
          <a:ln/>
        </p:spPr>
        <p:txBody>
          <a:bodyPr/>
          <a:lstStyle>
            <a:lvl1pPr>
              <a:defRPr/>
            </a:lvl1pPr>
          </a:lstStyle>
          <a:p>
            <a:pPr>
              <a:defRPr/>
            </a:pPr>
            <a:fld id="{EAE79B72-27D8-4E51-9E6F-8AD47DFC65F0}" type="slidenum">
              <a:rPr lang="en-GB"/>
              <a:pPr>
                <a:defRPr/>
              </a:pPr>
              <a:t>‹#›</a:t>
            </a:fld>
            <a:endParaRPr lang="en-GB"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GB" dirty="0"/>
          </a:p>
        </p:txBody>
      </p:sp>
      <p:sp>
        <p:nvSpPr>
          <p:cNvPr id="5" name="Rectangle 5"/>
          <p:cNvSpPr>
            <a:spLocks noGrp="1" noChangeArrowheads="1"/>
          </p:cNvSpPr>
          <p:nvPr>
            <p:ph type="ftr" sz="quarter" idx="11"/>
          </p:nvPr>
        </p:nvSpPr>
        <p:spPr>
          <a:xfrm>
            <a:off x="3124200" y="6245225"/>
            <a:ext cx="2895600" cy="476250"/>
          </a:xfrm>
          <a:prstGeom prst="rect">
            <a:avLst/>
          </a:prstGeom>
          <a:ln/>
        </p:spPr>
        <p:txBody>
          <a:bodyPr/>
          <a:lstStyle>
            <a:lvl1pPr>
              <a:defRPr/>
            </a:lvl1pPr>
          </a:lstStyle>
          <a:p>
            <a:pPr>
              <a:defRPr/>
            </a:pPr>
            <a:r>
              <a:rPr lang="en-GB" dirty="0"/>
              <a:t>Chapter 1</a:t>
            </a:r>
          </a:p>
        </p:txBody>
      </p:sp>
      <p:sp>
        <p:nvSpPr>
          <p:cNvPr id="6" name="Rectangle 6"/>
          <p:cNvSpPr>
            <a:spLocks noGrp="1" noChangeArrowheads="1"/>
          </p:cNvSpPr>
          <p:nvPr>
            <p:ph type="sldNum" sz="quarter" idx="12"/>
          </p:nvPr>
        </p:nvSpPr>
        <p:spPr>
          <a:xfrm>
            <a:off x="6553200" y="6245225"/>
            <a:ext cx="2133600" cy="476250"/>
          </a:xfrm>
          <a:prstGeom prst="rect">
            <a:avLst/>
          </a:prstGeom>
          <a:ln/>
        </p:spPr>
        <p:txBody>
          <a:bodyPr/>
          <a:lstStyle>
            <a:lvl1pPr>
              <a:defRPr/>
            </a:lvl1pPr>
          </a:lstStyle>
          <a:p>
            <a:pPr>
              <a:defRPr/>
            </a:pPr>
            <a:fld id="{5B2CC60B-B175-4881-ABA8-FDF5144E7C6F}" type="slidenum">
              <a:rPr lang="en-GB"/>
              <a:pPr>
                <a:defRPr/>
              </a:pPr>
              <a:t>‹#›</a:t>
            </a:fld>
            <a:endParaRPr lang="en-GB"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4"/>
          <p:cNvSpPr>
            <a:spLocks noGrp="1" noChangeArrowheads="1"/>
          </p:cNvSpPr>
          <p:nvPr>
            <p:ph type="dt" sz="half" idx="10"/>
          </p:nvPr>
        </p:nvSpPr>
        <p:spPr>
          <a:ln/>
        </p:spPr>
        <p:txBody>
          <a:bodyPr/>
          <a:lstStyle>
            <a:lvl1pPr>
              <a:defRPr/>
            </a:lvl1pPr>
          </a:lstStyle>
          <a:p>
            <a:pPr>
              <a:defRPr/>
            </a:pPr>
            <a:endParaRPr lang="en-GB" dirty="0"/>
          </a:p>
        </p:txBody>
      </p:sp>
      <p:sp>
        <p:nvSpPr>
          <p:cNvPr id="6" name="Footer Placeholder 5"/>
          <p:cNvSpPr>
            <a:spLocks noGrp="1" noChangeArrowheads="1"/>
          </p:cNvSpPr>
          <p:nvPr>
            <p:ph type="ftr" sz="quarter" idx="11"/>
          </p:nvPr>
        </p:nvSpPr>
        <p:spPr>
          <a:xfrm>
            <a:off x="3124200" y="6245225"/>
            <a:ext cx="2895600" cy="476250"/>
          </a:xfrm>
          <a:prstGeom prst="rect">
            <a:avLst/>
          </a:prstGeom>
          <a:ln/>
        </p:spPr>
        <p:txBody>
          <a:bodyPr/>
          <a:lstStyle>
            <a:lvl1pPr>
              <a:defRPr/>
            </a:lvl1pPr>
          </a:lstStyle>
          <a:p>
            <a:pPr>
              <a:defRPr/>
            </a:pPr>
            <a:r>
              <a:rPr lang="en-GB" dirty="0"/>
              <a:t>Chapter 1</a:t>
            </a:r>
          </a:p>
        </p:txBody>
      </p:sp>
      <p:sp>
        <p:nvSpPr>
          <p:cNvPr id="7" name="Slide Number Placeholder 6"/>
          <p:cNvSpPr>
            <a:spLocks noGrp="1" noChangeArrowheads="1"/>
          </p:cNvSpPr>
          <p:nvPr>
            <p:ph type="sldNum" sz="quarter" idx="12"/>
          </p:nvPr>
        </p:nvSpPr>
        <p:spPr>
          <a:xfrm>
            <a:off x="6553200" y="6245225"/>
            <a:ext cx="2133600" cy="476250"/>
          </a:xfrm>
          <a:prstGeom prst="rect">
            <a:avLst/>
          </a:prstGeom>
          <a:ln/>
        </p:spPr>
        <p:txBody>
          <a:bodyPr/>
          <a:lstStyle>
            <a:lvl1pPr>
              <a:defRPr/>
            </a:lvl1pPr>
          </a:lstStyle>
          <a:p>
            <a:pPr>
              <a:defRPr/>
            </a:pPr>
            <a:fld id="{2278CD4F-4B4F-439B-8435-37112D1736BB}" type="slidenum">
              <a:rPr lang="en-GB"/>
              <a:pPr>
                <a:defRPr/>
              </a:pPr>
              <a:t>‹#›</a:t>
            </a:fld>
            <a:endParaRPr lang="en-GB"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4"/>
          <p:cNvSpPr>
            <a:spLocks noGrp="1" noChangeArrowheads="1"/>
          </p:cNvSpPr>
          <p:nvPr>
            <p:ph type="dt" sz="half" idx="10"/>
          </p:nvPr>
        </p:nvSpPr>
        <p:spPr>
          <a:ln/>
        </p:spPr>
        <p:txBody>
          <a:bodyPr/>
          <a:lstStyle>
            <a:lvl1pPr>
              <a:defRPr/>
            </a:lvl1pPr>
          </a:lstStyle>
          <a:p>
            <a:pPr>
              <a:defRPr/>
            </a:pPr>
            <a:endParaRPr lang="en-GB" dirty="0"/>
          </a:p>
        </p:txBody>
      </p:sp>
      <p:sp>
        <p:nvSpPr>
          <p:cNvPr id="8" name="Rectangle 5"/>
          <p:cNvSpPr>
            <a:spLocks noGrp="1" noChangeArrowheads="1"/>
          </p:cNvSpPr>
          <p:nvPr>
            <p:ph type="ftr" sz="quarter" idx="11"/>
          </p:nvPr>
        </p:nvSpPr>
        <p:spPr>
          <a:xfrm>
            <a:off x="3124200" y="6245225"/>
            <a:ext cx="2895600" cy="476250"/>
          </a:xfrm>
          <a:prstGeom prst="rect">
            <a:avLst/>
          </a:prstGeom>
          <a:ln/>
        </p:spPr>
        <p:txBody>
          <a:bodyPr/>
          <a:lstStyle>
            <a:lvl1pPr>
              <a:defRPr/>
            </a:lvl1pPr>
          </a:lstStyle>
          <a:p>
            <a:pPr>
              <a:defRPr/>
            </a:pPr>
            <a:r>
              <a:rPr lang="en-GB" dirty="0"/>
              <a:t>Chapter 1</a:t>
            </a:r>
          </a:p>
        </p:txBody>
      </p:sp>
      <p:sp>
        <p:nvSpPr>
          <p:cNvPr id="9" name="Rectangle 6"/>
          <p:cNvSpPr>
            <a:spLocks noGrp="1" noChangeArrowheads="1"/>
          </p:cNvSpPr>
          <p:nvPr>
            <p:ph type="sldNum" sz="quarter" idx="12"/>
          </p:nvPr>
        </p:nvSpPr>
        <p:spPr>
          <a:xfrm>
            <a:off x="6553200" y="6245225"/>
            <a:ext cx="2133600" cy="476250"/>
          </a:xfrm>
          <a:prstGeom prst="rect">
            <a:avLst/>
          </a:prstGeom>
          <a:ln/>
        </p:spPr>
        <p:txBody>
          <a:bodyPr/>
          <a:lstStyle>
            <a:lvl1pPr>
              <a:defRPr/>
            </a:lvl1pPr>
          </a:lstStyle>
          <a:p>
            <a:pPr>
              <a:defRPr/>
            </a:pPr>
            <a:fld id="{51BBA454-C0B7-4A8A-9C9B-651EEF9D1890}" type="slidenum">
              <a:rPr lang="en-GB"/>
              <a:pPr>
                <a:defRPr/>
              </a:pPr>
              <a:t>‹#›</a:t>
            </a:fld>
            <a:endParaRPr lang="en-GB"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Rectangle 4"/>
          <p:cNvSpPr>
            <a:spLocks noGrp="1" noChangeArrowheads="1"/>
          </p:cNvSpPr>
          <p:nvPr>
            <p:ph type="dt" sz="half" idx="10"/>
          </p:nvPr>
        </p:nvSpPr>
        <p:spPr>
          <a:ln/>
        </p:spPr>
        <p:txBody>
          <a:bodyPr/>
          <a:lstStyle>
            <a:lvl1pPr>
              <a:defRPr/>
            </a:lvl1pPr>
          </a:lstStyle>
          <a:p>
            <a:pPr>
              <a:defRPr/>
            </a:pPr>
            <a:endParaRPr lang="en-GB" dirty="0"/>
          </a:p>
        </p:txBody>
      </p:sp>
      <p:sp>
        <p:nvSpPr>
          <p:cNvPr id="4" name="Rectangle 5"/>
          <p:cNvSpPr>
            <a:spLocks noGrp="1" noChangeArrowheads="1"/>
          </p:cNvSpPr>
          <p:nvPr>
            <p:ph type="ftr" sz="quarter" idx="11"/>
          </p:nvPr>
        </p:nvSpPr>
        <p:spPr>
          <a:xfrm>
            <a:off x="3124200" y="6245225"/>
            <a:ext cx="2895600" cy="476250"/>
          </a:xfrm>
          <a:prstGeom prst="rect">
            <a:avLst/>
          </a:prstGeom>
          <a:ln/>
        </p:spPr>
        <p:txBody>
          <a:bodyPr/>
          <a:lstStyle>
            <a:lvl1pPr>
              <a:defRPr/>
            </a:lvl1pPr>
          </a:lstStyle>
          <a:p>
            <a:pPr>
              <a:defRPr/>
            </a:pPr>
            <a:r>
              <a:rPr lang="en-GB" dirty="0"/>
              <a:t>Chapter 1</a:t>
            </a:r>
          </a:p>
        </p:txBody>
      </p:sp>
      <p:sp>
        <p:nvSpPr>
          <p:cNvPr id="5" name="Rectangle 6"/>
          <p:cNvSpPr>
            <a:spLocks noGrp="1" noChangeArrowheads="1"/>
          </p:cNvSpPr>
          <p:nvPr>
            <p:ph type="sldNum" sz="quarter" idx="12"/>
          </p:nvPr>
        </p:nvSpPr>
        <p:spPr>
          <a:xfrm>
            <a:off x="6553200" y="6245225"/>
            <a:ext cx="2133600" cy="476250"/>
          </a:xfrm>
          <a:prstGeom prst="rect">
            <a:avLst/>
          </a:prstGeom>
          <a:ln/>
        </p:spPr>
        <p:txBody>
          <a:bodyPr/>
          <a:lstStyle>
            <a:lvl1pPr>
              <a:defRPr/>
            </a:lvl1pPr>
          </a:lstStyle>
          <a:p>
            <a:pPr>
              <a:defRPr/>
            </a:pPr>
            <a:fld id="{463C9C8E-36A4-4BED-B16F-43A4DDD92AC1}" type="slidenum">
              <a:rPr lang="en-GB"/>
              <a:pPr>
                <a:defRPr/>
              </a:pPr>
              <a:t>‹#›</a:t>
            </a:fld>
            <a:endParaRPr lang="en-GB"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GB" dirty="0"/>
          </a:p>
        </p:txBody>
      </p:sp>
      <p:sp>
        <p:nvSpPr>
          <p:cNvPr id="3" name="Rectangle 5"/>
          <p:cNvSpPr>
            <a:spLocks noGrp="1" noChangeArrowheads="1"/>
          </p:cNvSpPr>
          <p:nvPr>
            <p:ph type="ftr" sz="quarter" idx="11"/>
          </p:nvPr>
        </p:nvSpPr>
        <p:spPr>
          <a:xfrm>
            <a:off x="3124200" y="6245225"/>
            <a:ext cx="2895600" cy="476250"/>
          </a:xfrm>
          <a:prstGeom prst="rect">
            <a:avLst/>
          </a:prstGeom>
          <a:ln/>
        </p:spPr>
        <p:txBody>
          <a:bodyPr/>
          <a:lstStyle>
            <a:lvl1pPr>
              <a:defRPr/>
            </a:lvl1pPr>
          </a:lstStyle>
          <a:p>
            <a:pPr>
              <a:defRPr/>
            </a:pPr>
            <a:r>
              <a:rPr lang="en-GB" dirty="0"/>
              <a:t>Chapter 1</a:t>
            </a:r>
          </a:p>
        </p:txBody>
      </p:sp>
      <p:sp>
        <p:nvSpPr>
          <p:cNvPr id="4" name="Rectangle 6"/>
          <p:cNvSpPr>
            <a:spLocks noGrp="1" noChangeArrowheads="1"/>
          </p:cNvSpPr>
          <p:nvPr>
            <p:ph type="sldNum" sz="quarter" idx="12"/>
          </p:nvPr>
        </p:nvSpPr>
        <p:spPr>
          <a:xfrm>
            <a:off x="6553200" y="6245225"/>
            <a:ext cx="2133600" cy="476250"/>
          </a:xfrm>
          <a:prstGeom prst="rect">
            <a:avLst/>
          </a:prstGeom>
          <a:ln/>
        </p:spPr>
        <p:txBody>
          <a:bodyPr/>
          <a:lstStyle>
            <a:lvl1pPr>
              <a:defRPr/>
            </a:lvl1pPr>
          </a:lstStyle>
          <a:p>
            <a:pPr>
              <a:defRPr/>
            </a:pPr>
            <a:fld id="{A803FBA3-A617-44B3-A81A-77CB3C9AF4FA}" type="slidenum">
              <a:rPr lang="en-GB"/>
              <a:pPr>
                <a:defRPr/>
              </a:pPr>
              <a:t>‹#›</a:t>
            </a:fld>
            <a:endParaRPr lang="en-GB"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GB" dirty="0"/>
          </a:p>
        </p:txBody>
      </p:sp>
      <p:sp>
        <p:nvSpPr>
          <p:cNvPr id="6" name="Footer Placeholder 5"/>
          <p:cNvSpPr>
            <a:spLocks noGrp="1" noChangeArrowheads="1"/>
          </p:cNvSpPr>
          <p:nvPr>
            <p:ph type="ftr" sz="quarter" idx="11"/>
          </p:nvPr>
        </p:nvSpPr>
        <p:spPr>
          <a:xfrm>
            <a:off x="3124200" y="6245225"/>
            <a:ext cx="2895600" cy="476250"/>
          </a:xfrm>
          <a:prstGeom prst="rect">
            <a:avLst/>
          </a:prstGeom>
          <a:ln/>
        </p:spPr>
        <p:txBody>
          <a:bodyPr/>
          <a:lstStyle>
            <a:lvl1pPr>
              <a:defRPr/>
            </a:lvl1pPr>
          </a:lstStyle>
          <a:p>
            <a:pPr>
              <a:defRPr/>
            </a:pPr>
            <a:r>
              <a:rPr lang="en-GB" dirty="0"/>
              <a:t>Chapter 1</a:t>
            </a:r>
          </a:p>
        </p:txBody>
      </p:sp>
      <p:sp>
        <p:nvSpPr>
          <p:cNvPr id="7" name="Slide Number Placeholder 6"/>
          <p:cNvSpPr>
            <a:spLocks noGrp="1" noChangeArrowheads="1"/>
          </p:cNvSpPr>
          <p:nvPr>
            <p:ph type="sldNum" sz="quarter" idx="12"/>
          </p:nvPr>
        </p:nvSpPr>
        <p:spPr>
          <a:xfrm>
            <a:off x="6553200" y="6245225"/>
            <a:ext cx="2133600" cy="476250"/>
          </a:xfrm>
          <a:prstGeom prst="rect">
            <a:avLst/>
          </a:prstGeom>
          <a:ln/>
        </p:spPr>
        <p:txBody>
          <a:bodyPr/>
          <a:lstStyle>
            <a:lvl1pPr>
              <a:defRPr/>
            </a:lvl1pPr>
          </a:lstStyle>
          <a:p>
            <a:pPr>
              <a:defRPr/>
            </a:pPr>
            <a:fld id="{A2E9BFB8-4983-435E-831D-970AD58CC0CB}" type="slidenum">
              <a:rPr lang="en-GB"/>
              <a:pPr>
                <a:defRPr/>
              </a:pPr>
              <a:t>‹#›</a:t>
            </a:fld>
            <a:endParaRPr lang="en-GB"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dirty="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GB" dirty="0"/>
          </a:p>
        </p:txBody>
      </p:sp>
      <p:sp>
        <p:nvSpPr>
          <p:cNvPr id="6" name="Footer Placeholder 5"/>
          <p:cNvSpPr>
            <a:spLocks noGrp="1" noChangeArrowheads="1"/>
          </p:cNvSpPr>
          <p:nvPr>
            <p:ph type="ftr" sz="quarter" idx="11"/>
          </p:nvPr>
        </p:nvSpPr>
        <p:spPr>
          <a:xfrm>
            <a:off x="3124200" y="6245225"/>
            <a:ext cx="2895600" cy="476250"/>
          </a:xfrm>
          <a:prstGeom prst="rect">
            <a:avLst/>
          </a:prstGeom>
          <a:ln/>
        </p:spPr>
        <p:txBody>
          <a:bodyPr/>
          <a:lstStyle>
            <a:lvl1pPr>
              <a:defRPr/>
            </a:lvl1pPr>
          </a:lstStyle>
          <a:p>
            <a:pPr>
              <a:defRPr/>
            </a:pPr>
            <a:r>
              <a:rPr lang="en-GB" dirty="0"/>
              <a:t>Chapter 1</a:t>
            </a:r>
          </a:p>
        </p:txBody>
      </p:sp>
      <p:sp>
        <p:nvSpPr>
          <p:cNvPr id="7" name="Slide Number Placeholder 6"/>
          <p:cNvSpPr>
            <a:spLocks noGrp="1" noChangeArrowheads="1"/>
          </p:cNvSpPr>
          <p:nvPr>
            <p:ph type="sldNum" sz="quarter" idx="12"/>
          </p:nvPr>
        </p:nvSpPr>
        <p:spPr>
          <a:xfrm>
            <a:off x="6553200" y="6245225"/>
            <a:ext cx="2133600" cy="476250"/>
          </a:xfrm>
          <a:prstGeom prst="rect">
            <a:avLst/>
          </a:prstGeom>
          <a:ln/>
        </p:spPr>
        <p:txBody>
          <a:bodyPr/>
          <a:lstStyle>
            <a:lvl1pPr>
              <a:defRPr/>
            </a:lvl1pPr>
          </a:lstStyle>
          <a:p>
            <a:pPr>
              <a:defRPr/>
            </a:pPr>
            <a:fld id="{C45B246E-75B1-4116-BBFD-AD0F23180BF1}" type="slidenum">
              <a:rPr lang="en-GB"/>
              <a:pPr>
                <a:defRPr/>
              </a:pPr>
              <a:t>‹#›</a:t>
            </a:fld>
            <a:endParaRPr lang="en-GB"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dirty="0"/>
          </a:p>
        </p:txBody>
      </p:sp>
      <p:sp>
        <p:nvSpPr>
          <p:cNvPr id="5" name="Rectangle 5"/>
          <p:cNvSpPr>
            <a:spLocks noGrp="1" noChangeArrowheads="1"/>
          </p:cNvSpPr>
          <p:nvPr>
            <p:ph type="ftr" sz="quarter" idx="11"/>
          </p:nvPr>
        </p:nvSpPr>
        <p:spPr>
          <a:xfrm>
            <a:off x="3124200" y="6245225"/>
            <a:ext cx="2895600" cy="476250"/>
          </a:xfrm>
          <a:prstGeom prst="rect">
            <a:avLst/>
          </a:prstGeom>
          <a:ln/>
        </p:spPr>
        <p:txBody>
          <a:bodyPr/>
          <a:lstStyle>
            <a:lvl1pPr>
              <a:defRPr/>
            </a:lvl1pPr>
          </a:lstStyle>
          <a:p>
            <a:pPr>
              <a:defRPr/>
            </a:pPr>
            <a:r>
              <a:rPr lang="en-GB" dirty="0"/>
              <a:t>Chapter 1</a:t>
            </a:r>
          </a:p>
        </p:txBody>
      </p:sp>
      <p:sp>
        <p:nvSpPr>
          <p:cNvPr id="6" name="Rectangle 6"/>
          <p:cNvSpPr>
            <a:spLocks noGrp="1" noChangeArrowheads="1"/>
          </p:cNvSpPr>
          <p:nvPr>
            <p:ph type="sldNum" sz="quarter" idx="12"/>
          </p:nvPr>
        </p:nvSpPr>
        <p:spPr>
          <a:xfrm>
            <a:off x="6553200" y="6245225"/>
            <a:ext cx="2133600" cy="476250"/>
          </a:xfrm>
          <a:prstGeom prst="rect">
            <a:avLst/>
          </a:prstGeom>
          <a:ln/>
        </p:spPr>
        <p:txBody>
          <a:bodyPr/>
          <a:lstStyle>
            <a:lvl1pPr>
              <a:defRPr/>
            </a:lvl1pPr>
          </a:lstStyle>
          <a:p>
            <a:pPr>
              <a:defRPr/>
            </a:pPr>
            <a:fld id="{88E443A1-C5D3-4FC6-A7D7-EDFBA4B0E78B}" type="slidenum">
              <a:rPr lang="en-GB"/>
              <a:pPr>
                <a:defRPr/>
              </a:pPr>
              <a:t>‹#›</a:t>
            </a:fld>
            <a:endParaRPr lang="en-GB"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dirty="0"/>
          </a:p>
        </p:txBody>
      </p:sp>
      <p:sp>
        <p:nvSpPr>
          <p:cNvPr id="5" name="Rectangle 5"/>
          <p:cNvSpPr>
            <a:spLocks noGrp="1" noChangeArrowheads="1"/>
          </p:cNvSpPr>
          <p:nvPr>
            <p:ph type="ftr" sz="quarter" idx="11"/>
          </p:nvPr>
        </p:nvSpPr>
        <p:spPr>
          <a:xfrm>
            <a:off x="3124200" y="6245225"/>
            <a:ext cx="2895600" cy="476250"/>
          </a:xfrm>
          <a:prstGeom prst="rect">
            <a:avLst/>
          </a:prstGeom>
          <a:ln/>
        </p:spPr>
        <p:txBody>
          <a:bodyPr/>
          <a:lstStyle>
            <a:lvl1pPr>
              <a:defRPr/>
            </a:lvl1pPr>
          </a:lstStyle>
          <a:p>
            <a:pPr>
              <a:defRPr/>
            </a:pPr>
            <a:r>
              <a:rPr lang="en-GB" dirty="0"/>
              <a:t>Chapter 1</a:t>
            </a:r>
          </a:p>
        </p:txBody>
      </p:sp>
      <p:sp>
        <p:nvSpPr>
          <p:cNvPr id="6" name="Rectangle 6"/>
          <p:cNvSpPr>
            <a:spLocks noGrp="1" noChangeArrowheads="1"/>
          </p:cNvSpPr>
          <p:nvPr>
            <p:ph type="sldNum" sz="quarter" idx="12"/>
          </p:nvPr>
        </p:nvSpPr>
        <p:spPr>
          <a:xfrm>
            <a:off x="6553200" y="6245225"/>
            <a:ext cx="2133600" cy="476250"/>
          </a:xfrm>
          <a:prstGeom prst="rect">
            <a:avLst/>
          </a:prstGeom>
          <a:ln/>
        </p:spPr>
        <p:txBody>
          <a:bodyPr/>
          <a:lstStyle>
            <a:lvl1pPr>
              <a:defRPr/>
            </a:lvl1pPr>
          </a:lstStyle>
          <a:p>
            <a:pPr>
              <a:defRPr/>
            </a:pPr>
            <a:fld id="{CBFBE36A-C4BF-408C-AED9-AB66F9BF1A48}" type="slidenum">
              <a:rPr lang="en-GB"/>
              <a:pPr>
                <a:defRPr/>
              </a:pPr>
              <a:t>‹#›</a:t>
            </a:fld>
            <a:endParaRPr lang="en-GB"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dirty="0"/>
          </a:p>
        </p:txBody>
      </p:sp>
      <p:sp>
        <p:nvSpPr>
          <p:cNvPr id="5" name="Rectangle 5"/>
          <p:cNvSpPr>
            <a:spLocks noGrp="1" noChangeArrowheads="1"/>
          </p:cNvSpPr>
          <p:nvPr>
            <p:ph type="ftr" sz="quarter" idx="11"/>
          </p:nvPr>
        </p:nvSpPr>
        <p:spPr>
          <a:xfrm>
            <a:off x="3124200" y="6245225"/>
            <a:ext cx="2895600" cy="476250"/>
          </a:xfrm>
          <a:prstGeom prst="rect">
            <a:avLst/>
          </a:prstGeom>
          <a:ln/>
        </p:spPr>
        <p:txBody>
          <a:bodyPr/>
          <a:lstStyle>
            <a:lvl1pPr>
              <a:defRPr/>
            </a:lvl1pPr>
          </a:lstStyle>
          <a:p>
            <a:pPr>
              <a:defRPr/>
            </a:pPr>
            <a:r>
              <a:rPr lang="en-GB" dirty="0"/>
              <a:t>Chapter 1</a:t>
            </a:r>
          </a:p>
        </p:txBody>
      </p:sp>
      <p:sp>
        <p:nvSpPr>
          <p:cNvPr id="6" name="Rectangle 6"/>
          <p:cNvSpPr>
            <a:spLocks noGrp="1" noChangeArrowheads="1"/>
          </p:cNvSpPr>
          <p:nvPr>
            <p:ph type="sldNum" sz="quarter" idx="12"/>
          </p:nvPr>
        </p:nvSpPr>
        <p:spPr>
          <a:xfrm>
            <a:off x="6553200" y="6245225"/>
            <a:ext cx="2133600" cy="476250"/>
          </a:xfrm>
          <a:prstGeom prst="rect">
            <a:avLst/>
          </a:prstGeom>
          <a:ln/>
        </p:spPr>
        <p:txBody>
          <a:bodyPr/>
          <a:lstStyle>
            <a:lvl1pPr>
              <a:defRPr/>
            </a:lvl1pPr>
          </a:lstStyle>
          <a:p>
            <a:pPr>
              <a:defRPr/>
            </a:pPr>
            <a:fld id="{E423C3E7-1012-47BD-88F8-9BE40123E0ED}" type="slidenum">
              <a:rPr lang="en-GB"/>
              <a:pPr>
                <a:defRPr/>
              </a:pPr>
              <a:t>‹#›</a:t>
            </a:fld>
            <a:endParaRPr lang="en-GB"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dirty="0"/>
          </a:p>
        </p:txBody>
      </p:sp>
      <p:sp>
        <p:nvSpPr>
          <p:cNvPr id="5" name="Rectangle 5"/>
          <p:cNvSpPr>
            <a:spLocks noGrp="1" noChangeArrowheads="1"/>
          </p:cNvSpPr>
          <p:nvPr>
            <p:ph type="ftr" sz="quarter" idx="11"/>
          </p:nvPr>
        </p:nvSpPr>
        <p:spPr>
          <a:xfrm>
            <a:off x="3124200" y="6245225"/>
            <a:ext cx="2895600" cy="476250"/>
          </a:xfrm>
          <a:prstGeom prst="rect">
            <a:avLst/>
          </a:prstGeom>
          <a:ln/>
        </p:spPr>
        <p:txBody>
          <a:bodyPr/>
          <a:lstStyle>
            <a:lvl1pPr>
              <a:defRPr/>
            </a:lvl1pPr>
          </a:lstStyle>
          <a:p>
            <a:pPr>
              <a:defRPr/>
            </a:pPr>
            <a:r>
              <a:rPr lang="en-GB" dirty="0"/>
              <a:t>Chapter 1</a:t>
            </a:r>
          </a:p>
        </p:txBody>
      </p:sp>
      <p:sp>
        <p:nvSpPr>
          <p:cNvPr id="6" name="Rectangle 6"/>
          <p:cNvSpPr>
            <a:spLocks noGrp="1" noChangeArrowheads="1"/>
          </p:cNvSpPr>
          <p:nvPr>
            <p:ph type="sldNum" sz="quarter" idx="12"/>
          </p:nvPr>
        </p:nvSpPr>
        <p:spPr>
          <a:xfrm>
            <a:off x="6553200" y="6245225"/>
            <a:ext cx="2133600" cy="476250"/>
          </a:xfrm>
          <a:prstGeom prst="rect">
            <a:avLst/>
          </a:prstGeom>
          <a:ln/>
        </p:spPr>
        <p:txBody>
          <a:bodyPr/>
          <a:lstStyle>
            <a:lvl1pPr>
              <a:defRPr/>
            </a:lvl1pPr>
          </a:lstStyle>
          <a:p>
            <a:pPr>
              <a:defRPr/>
            </a:pPr>
            <a:fld id="{6703D8E8-6ED0-4840-BBC5-A622CF047D51}" type="slidenum">
              <a:rPr lang="en-GB"/>
              <a:pPr>
                <a:defRPr/>
              </a:pPr>
              <a:t>‹#›</a:t>
            </a:fld>
            <a:endParaRPr lang="en-GB"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GB" dirty="0"/>
          </a:p>
        </p:txBody>
      </p:sp>
      <p:sp>
        <p:nvSpPr>
          <p:cNvPr id="5" name="Rectangle 5"/>
          <p:cNvSpPr>
            <a:spLocks noGrp="1" noChangeArrowheads="1"/>
          </p:cNvSpPr>
          <p:nvPr>
            <p:ph type="ftr" sz="quarter" idx="11"/>
          </p:nvPr>
        </p:nvSpPr>
        <p:spPr>
          <a:xfrm>
            <a:off x="3124200" y="6245225"/>
            <a:ext cx="2895600" cy="476250"/>
          </a:xfrm>
          <a:prstGeom prst="rect">
            <a:avLst/>
          </a:prstGeom>
          <a:ln/>
        </p:spPr>
        <p:txBody>
          <a:bodyPr/>
          <a:lstStyle>
            <a:lvl1pPr>
              <a:defRPr/>
            </a:lvl1pPr>
          </a:lstStyle>
          <a:p>
            <a:pPr>
              <a:defRPr/>
            </a:pPr>
            <a:r>
              <a:rPr lang="en-GB" dirty="0"/>
              <a:t>Chapter 1</a:t>
            </a:r>
          </a:p>
        </p:txBody>
      </p:sp>
      <p:sp>
        <p:nvSpPr>
          <p:cNvPr id="6" name="Rectangle 6"/>
          <p:cNvSpPr>
            <a:spLocks noGrp="1" noChangeArrowheads="1"/>
          </p:cNvSpPr>
          <p:nvPr>
            <p:ph type="sldNum" sz="quarter" idx="12"/>
          </p:nvPr>
        </p:nvSpPr>
        <p:spPr>
          <a:xfrm>
            <a:off x="6553200" y="6245225"/>
            <a:ext cx="2133600" cy="476250"/>
          </a:xfrm>
          <a:prstGeom prst="rect">
            <a:avLst/>
          </a:prstGeom>
          <a:ln/>
        </p:spPr>
        <p:txBody>
          <a:bodyPr/>
          <a:lstStyle>
            <a:lvl1pPr>
              <a:defRPr/>
            </a:lvl1pPr>
          </a:lstStyle>
          <a:p>
            <a:pPr>
              <a:defRPr/>
            </a:pPr>
            <a:fld id="{42F2B96C-7105-4121-B2F5-8FECD027FC46}" type="slidenum">
              <a:rPr lang="en-GB"/>
              <a:pPr>
                <a:defRPr/>
              </a:pPr>
              <a:t>‹#›</a:t>
            </a:fld>
            <a:endParaRPr lang="en-GB"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4"/>
          <p:cNvSpPr>
            <a:spLocks noGrp="1" noChangeArrowheads="1"/>
          </p:cNvSpPr>
          <p:nvPr>
            <p:ph type="dt" sz="half" idx="10"/>
          </p:nvPr>
        </p:nvSpPr>
        <p:spPr>
          <a:ln/>
        </p:spPr>
        <p:txBody>
          <a:bodyPr/>
          <a:lstStyle>
            <a:lvl1pPr>
              <a:defRPr/>
            </a:lvl1pPr>
          </a:lstStyle>
          <a:p>
            <a:pPr>
              <a:defRPr/>
            </a:pPr>
            <a:endParaRPr lang="en-GB" dirty="0"/>
          </a:p>
        </p:txBody>
      </p:sp>
      <p:sp>
        <p:nvSpPr>
          <p:cNvPr id="6" name="Footer Placeholder 5"/>
          <p:cNvSpPr>
            <a:spLocks noGrp="1" noChangeArrowheads="1"/>
          </p:cNvSpPr>
          <p:nvPr>
            <p:ph type="ftr" sz="quarter" idx="11"/>
          </p:nvPr>
        </p:nvSpPr>
        <p:spPr>
          <a:xfrm>
            <a:off x="3124200" y="6245225"/>
            <a:ext cx="2895600" cy="476250"/>
          </a:xfrm>
          <a:prstGeom prst="rect">
            <a:avLst/>
          </a:prstGeom>
          <a:ln/>
        </p:spPr>
        <p:txBody>
          <a:bodyPr/>
          <a:lstStyle>
            <a:lvl1pPr>
              <a:defRPr/>
            </a:lvl1pPr>
          </a:lstStyle>
          <a:p>
            <a:pPr>
              <a:defRPr/>
            </a:pPr>
            <a:r>
              <a:rPr lang="en-GB" dirty="0"/>
              <a:t>Chapter 1</a:t>
            </a:r>
          </a:p>
        </p:txBody>
      </p:sp>
      <p:sp>
        <p:nvSpPr>
          <p:cNvPr id="7" name="Slide Number Placeholder 6"/>
          <p:cNvSpPr>
            <a:spLocks noGrp="1" noChangeArrowheads="1"/>
          </p:cNvSpPr>
          <p:nvPr>
            <p:ph type="sldNum" sz="quarter" idx="12"/>
          </p:nvPr>
        </p:nvSpPr>
        <p:spPr>
          <a:xfrm>
            <a:off x="6553200" y="6245225"/>
            <a:ext cx="2133600" cy="476250"/>
          </a:xfrm>
          <a:prstGeom prst="rect">
            <a:avLst/>
          </a:prstGeom>
          <a:ln/>
        </p:spPr>
        <p:txBody>
          <a:bodyPr/>
          <a:lstStyle>
            <a:lvl1pPr>
              <a:defRPr/>
            </a:lvl1pPr>
          </a:lstStyle>
          <a:p>
            <a:pPr>
              <a:defRPr/>
            </a:pPr>
            <a:fld id="{E7FE3C8A-5B13-4969-8C67-E4A6EFA862FC}" type="slidenum">
              <a:rPr lang="en-GB"/>
              <a:pPr>
                <a:defRPr/>
              </a:pPr>
              <a:t>‹#›</a:t>
            </a:fld>
            <a:endParaRPr lang="en-GB"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4"/>
          <p:cNvSpPr>
            <a:spLocks noGrp="1" noChangeArrowheads="1"/>
          </p:cNvSpPr>
          <p:nvPr>
            <p:ph type="dt" sz="half" idx="10"/>
          </p:nvPr>
        </p:nvSpPr>
        <p:spPr>
          <a:ln/>
        </p:spPr>
        <p:txBody>
          <a:bodyPr/>
          <a:lstStyle>
            <a:lvl1pPr>
              <a:defRPr/>
            </a:lvl1pPr>
          </a:lstStyle>
          <a:p>
            <a:pPr>
              <a:defRPr/>
            </a:pPr>
            <a:endParaRPr lang="en-GB" dirty="0"/>
          </a:p>
        </p:txBody>
      </p:sp>
      <p:sp>
        <p:nvSpPr>
          <p:cNvPr id="8" name="Rectangle 5"/>
          <p:cNvSpPr>
            <a:spLocks noGrp="1" noChangeArrowheads="1"/>
          </p:cNvSpPr>
          <p:nvPr>
            <p:ph type="ftr" sz="quarter" idx="11"/>
          </p:nvPr>
        </p:nvSpPr>
        <p:spPr>
          <a:xfrm>
            <a:off x="3124200" y="6245225"/>
            <a:ext cx="2895600" cy="476250"/>
          </a:xfrm>
          <a:prstGeom prst="rect">
            <a:avLst/>
          </a:prstGeom>
          <a:ln/>
        </p:spPr>
        <p:txBody>
          <a:bodyPr/>
          <a:lstStyle>
            <a:lvl1pPr>
              <a:defRPr/>
            </a:lvl1pPr>
          </a:lstStyle>
          <a:p>
            <a:pPr>
              <a:defRPr/>
            </a:pPr>
            <a:r>
              <a:rPr lang="en-GB" dirty="0"/>
              <a:t>Chapter 1</a:t>
            </a:r>
          </a:p>
        </p:txBody>
      </p:sp>
      <p:sp>
        <p:nvSpPr>
          <p:cNvPr id="9" name="Rectangle 6"/>
          <p:cNvSpPr>
            <a:spLocks noGrp="1" noChangeArrowheads="1"/>
          </p:cNvSpPr>
          <p:nvPr>
            <p:ph type="sldNum" sz="quarter" idx="12"/>
          </p:nvPr>
        </p:nvSpPr>
        <p:spPr>
          <a:xfrm>
            <a:off x="6553200" y="6245225"/>
            <a:ext cx="2133600" cy="476250"/>
          </a:xfrm>
          <a:prstGeom prst="rect">
            <a:avLst/>
          </a:prstGeom>
          <a:ln/>
        </p:spPr>
        <p:txBody>
          <a:bodyPr/>
          <a:lstStyle>
            <a:lvl1pPr>
              <a:defRPr/>
            </a:lvl1pPr>
          </a:lstStyle>
          <a:p>
            <a:pPr>
              <a:defRPr/>
            </a:pPr>
            <a:fld id="{07F1E973-566C-47D3-990C-F76150D4C0AF}" type="slidenum">
              <a:rPr lang="en-GB"/>
              <a:pPr>
                <a:defRPr/>
              </a:pPr>
              <a:t>‹#›</a:t>
            </a:fld>
            <a:endParaRPr lang="en-GB"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Rectangle 4"/>
          <p:cNvSpPr>
            <a:spLocks noGrp="1" noChangeArrowheads="1"/>
          </p:cNvSpPr>
          <p:nvPr>
            <p:ph type="dt" sz="half" idx="10"/>
          </p:nvPr>
        </p:nvSpPr>
        <p:spPr>
          <a:ln/>
        </p:spPr>
        <p:txBody>
          <a:bodyPr/>
          <a:lstStyle>
            <a:lvl1pPr>
              <a:defRPr/>
            </a:lvl1pPr>
          </a:lstStyle>
          <a:p>
            <a:pPr>
              <a:defRPr/>
            </a:pPr>
            <a:endParaRPr lang="en-GB" dirty="0"/>
          </a:p>
        </p:txBody>
      </p:sp>
      <p:sp>
        <p:nvSpPr>
          <p:cNvPr id="4" name="Rectangle 5"/>
          <p:cNvSpPr>
            <a:spLocks noGrp="1" noChangeArrowheads="1"/>
          </p:cNvSpPr>
          <p:nvPr>
            <p:ph type="ftr" sz="quarter" idx="11"/>
          </p:nvPr>
        </p:nvSpPr>
        <p:spPr>
          <a:xfrm>
            <a:off x="3124200" y="6245225"/>
            <a:ext cx="2895600" cy="476250"/>
          </a:xfrm>
          <a:prstGeom prst="rect">
            <a:avLst/>
          </a:prstGeom>
          <a:ln/>
        </p:spPr>
        <p:txBody>
          <a:bodyPr/>
          <a:lstStyle>
            <a:lvl1pPr>
              <a:defRPr/>
            </a:lvl1pPr>
          </a:lstStyle>
          <a:p>
            <a:pPr>
              <a:defRPr/>
            </a:pPr>
            <a:r>
              <a:rPr lang="en-GB" dirty="0"/>
              <a:t>Chapter 1</a:t>
            </a:r>
          </a:p>
        </p:txBody>
      </p:sp>
      <p:sp>
        <p:nvSpPr>
          <p:cNvPr id="5" name="Rectangle 6"/>
          <p:cNvSpPr>
            <a:spLocks noGrp="1" noChangeArrowheads="1"/>
          </p:cNvSpPr>
          <p:nvPr>
            <p:ph type="sldNum" sz="quarter" idx="12"/>
          </p:nvPr>
        </p:nvSpPr>
        <p:spPr>
          <a:xfrm>
            <a:off x="6553200" y="6245225"/>
            <a:ext cx="2133600" cy="476250"/>
          </a:xfrm>
          <a:prstGeom prst="rect">
            <a:avLst/>
          </a:prstGeom>
          <a:ln/>
        </p:spPr>
        <p:txBody>
          <a:bodyPr/>
          <a:lstStyle>
            <a:lvl1pPr>
              <a:defRPr/>
            </a:lvl1pPr>
          </a:lstStyle>
          <a:p>
            <a:pPr>
              <a:defRPr/>
            </a:pPr>
            <a:fld id="{1F6A1A8D-C6C0-4E79-A3E2-0FD45C43DB8B}" type="slidenum">
              <a:rPr lang="en-GB"/>
              <a:pPr>
                <a:defRPr/>
              </a:pPr>
              <a:t>‹#›</a:t>
            </a:fld>
            <a:endParaRPr lang="en-GB" dirty="0"/>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GB" dirty="0"/>
          </a:p>
        </p:txBody>
      </p:sp>
      <p:sp>
        <p:nvSpPr>
          <p:cNvPr id="3" name="Rectangle 5"/>
          <p:cNvSpPr>
            <a:spLocks noGrp="1" noChangeArrowheads="1"/>
          </p:cNvSpPr>
          <p:nvPr>
            <p:ph type="ftr" sz="quarter" idx="11"/>
          </p:nvPr>
        </p:nvSpPr>
        <p:spPr>
          <a:xfrm>
            <a:off x="3124200" y="6245225"/>
            <a:ext cx="2895600" cy="476250"/>
          </a:xfrm>
          <a:prstGeom prst="rect">
            <a:avLst/>
          </a:prstGeom>
          <a:ln/>
        </p:spPr>
        <p:txBody>
          <a:bodyPr/>
          <a:lstStyle>
            <a:lvl1pPr>
              <a:defRPr/>
            </a:lvl1pPr>
          </a:lstStyle>
          <a:p>
            <a:pPr>
              <a:defRPr/>
            </a:pPr>
            <a:r>
              <a:rPr lang="en-GB" dirty="0"/>
              <a:t>Chapter 1</a:t>
            </a:r>
          </a:p>
        </p:txBody>
      </p:sp>
      <p:sp>
        <p:nvSpPr>
          <p:cNvPr id="4" name="Rectangle 6"/>
          <p:cNvSpPr>
            <a:spLocks noGrp="1" noChangeArrowheads="1"/>
          </p:cNvSpPr>
          <p:nvPr>
            <p:ph type="sldNum" sz="quarter" idx="12"/>
          </p:nvPr>
        </p:nvSpPr>
        <p:spPr>
          <a:xfrm>
            <a:off x="6553200" y="6245225"/>
            <a:ext cx="2133600" cy="476250"/>
          </a:xfrm>
          <a:prstGeom prst="rect">
            <a:avLst/>
          </a:prstGeom>
          <a:ln/>
        </p:spPr>
        <p:txBody>
          <a:bodyPr/>
          <a:lstStyle>
            <a:lvl1pPr>
              <a:defRPr/>
            </a:lvl1pPr>
          </a:lstStyle>
          <a:p>
            <a:pPr>
              <a:defRPr/>
            </a:pPr>
            <a:fld id="{04AF66DB-B6DC-4A34-81C1-F78A8D1F4A38}" type="slidenum">
              <a:rPr lang="en-GB"/>
              <a:pPr>
                <a:defRPr/>
              </a:pPr>
              <a:t>‹#›</a:t>
            </a:fld>
            <a:endParaRPr lang="en-GB" dirty="0"/>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GB" dirty="0"/>
          </a:p>
        </p:txBody>
      </p:sp>
      <p:sp>
        <p:nvSpPr>
          <p:cNvPr id="6" name="Footer Placeholder 5"/>
          <p:cNvSpPr>
            <a:spLocks noGrp="1" noChangeArrowheads="1"/>
          </p:cNvSpPr>
          <p:nvPr>
            <p:ph type="ftr" sz="quarter" idx="11"/>
          </p:nvPr>
        </p:nvSpPr>
        <p:spPr>
          <a:xfrm>
            <a:off x="3124200" y="6245225"/>
            <a:ext cx="2895600" cy="476250"/>
          </a:xfrm>
          <a:prstGeom prst="rect">
            <a:avLst/>
          </a:prstGeom>
          <a:ln/>
        </p:spPr>
        <p:txBody>
          <a:bodyPr/>
          <a:lstStyle>
            <a:lvl1pPr>
              <a:defRPr/>
            </a:lvl1pPr>
          </a:lstStyle>
          <a:p>
            <a:pPr>
              <a:defRPr/>
            </a:pPr>
            <a:r>
              <a:rPr lang="en-GB" dirty="0"/>
              <a:t>Chapter 1</a:t>
            </a:r>
          </a:p>
        </p:txBody>
      </p:sp>
      <p:sp>
        <p:nvSpPr>
          <p:cNvPr id="7" name="Slide Number Placeholder 6"/>
          <p:cNvSpPr>
            <a:spLocks noGrp="1" noChangeArrowheads="1"/>
          </p:cNvSpPr>
          <p:nvPr>
            <p:ph type="sldNum" sz="quarter" idx="12"/>
          </p:nvPr>
        </p:nvSpPr>
        <p:spPr>
          <a:xfrm>
            <a:off x="6553200" y="6245225"/>
            <a:ext cx="2133600" cy="476250"/>
          </a:xfrm>
          <a:prstGeom prst="rect">
            <a:avLst/>
          </a:prstGeom>
          <a:ln/>
        </p:spPr>
        <p:txBody>
          <a:bodyPr/>
          <a:lstStyle>
            <a:lvl1pPr>
              <a:defRPr/>
            </a:lvl1pPr>
          </a:lstStyle>
          <a:p>
            <a:pPr>
              <a:defRPr/>
            </a:pPr>
            <a:fld id="{86F95039-9F21-4AE0-BE2E-91CF718E9FC6}" type="slidenum">
              <a:rPr lang="en-GB"/>
              <a:pPr>
                <a:defRPr/>
              </a:pPr>
              <a:t>‹#›</a:t>
            </a:fld>
            <a:endParaRPr lang="en-GB" dirty="0"/>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dirty="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GB" dirty="0"/>
          </a:p>
        </p:txBody>
      </p:sp>
      <p:sp>
        <p:nvSpPr>
          <p:cNvPr id="6" name="Footer Placeholder 5"/>
          <p:cNvSpPr>
            <a:spLocks noGrp="1" noChangeArrowheads="1"/>
          </p:cNvSpPr>
          <p:nvPr>
            <p:ph type="ftr" sz="quarter" idx="11"/>
          </p:nvPr>
        </p:nvSpPr>
        <p:spPr>
          <a:xfrm>
            <a:off x="3124200" y="6245225"/>
            <a:ext cx="2895600" cy="476250"/>
          </a:xfrm>
          <a:prstGeom prst="rect">
            <a:avLst/>
          </a:prstGeom>
          <a:ln/>
        </p:spPr>
        <p:txBody>
          <a:bodyPr/>
          <a:lstStyle>
            <a:lvl1pPr>
              <a:defRPr/>
            </a:lvl1pPr>
          </a:lstStyle>
          <a:p>
            <a:pPr>
              <a:defRPr/>
            </a:pPr>
            <a:r>
              <a:rPr lang="en-GB" dirty="0"/>
              <a:t>Chapter 1</a:t>
            </a:r>
          </a:p>
        </p:txBody>
      </p:sp>
      <p:sp>
        <p:nvSpPr>
          <p:cNvPr id="7" name="Slide Number Placeholder 6"/>
          <p:cNvSpPr>
            <a:spLocks noGrp="1" noChangeArrowheads="1"/>
          </p:cNvSpPr>
          <p:nvPr>
            <p:ph type="sldNum" sz="quarter" idx="12"/>
          </p:nvPr>
        </p:nvSpPr>
        <p:spPr>
          <a:xfrm>
            <a:off x="6553200" y="6245225"/>
            <a:ext cx="2133600" cy="476250"/>
          </a:xfrm>
          <a:prstGeom prst="rect">
            <a:avLst/>
          </a:prstGeom>
          <a:ln/>
        </p:spPr>
        <p:txBody>
          <a:bodyPr/>
          <a:lstStyle>
            <a:lvl1pPr>
              <a:defRPr/>
            </a:lvl1pPr>
          </a:lstStyle>
          <a:p>
            <a:pPr>
              <a:defRPr/>
            </a:pPr>
            <a:fld id="{13786365-344D-41E1-99F1-3790278D547E}" type="slidenum">
              <a:rPr lang="en-GB"/>
              <a:pPr>
                <a:defRPr/>
              </a:pPr>
              <a:t>‹#›</a:t>
            </a:fld>
            <a:endParaRPr lang="en-GB" dirty="0"/>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dirty="0"/>
          </a:p>
        </p:txBody>
      </p:sp>
      <p:sp>
        <p:nvSpPr>
          <p:cNvPr id="5" name="Rectangle 5"/>
          <p:cNvSpPr>
            <a:spLocks noGrp="1" noChangeArrowheads="1"/>
          </p:cNvSpPr>
          <p:nvPr>
            <p:ph type="ftr" sz="quarter" idx="11"/>
          </p:nvPr>
        </p:nvSpPr>
        <p:spPr>
          <a:xfrm>
            <a:off x="3124200" y="6245225"/>
            <a:ext cx="2895600" cy="476250"/>
          </a:xfrm>
          <a:prstGeom prst="rect">
            <a:avLst/>
          </a:prstGeom>
          <a:ln/>
        </p:spPr>
        <p:txBody>
          <a:bodyPr/>
          <a:lstStyle>
            <a:lvl1pPr>
              <a:defRPr/>
            </a:lvl1pPr>
          </a:lstStyle>
          <a:p>
            <a:pPr>
              <a:defRPr/>
            </a:pPr>
            <a:r>
              <a:rPr lang="en-GB" dirty="0"/>
              <a:t>Chapter 1</a:t>
            </a:r>
          </a:p>
        </p:txBody>
      </p:sp>
      <p:sp>
        <p:nvSpPr>
          <p:cNvPr id="6" name="Rectangle 6"/>
          <p:cNvSpPr>
            <a:spLocks noGrp="1" noChangeArrowheads="1"/>
          </p:cNvSpPr>
          <p:nvPr>
            <p:ph type="sldNum" sz="quarter" idx="12"/>
          </p:nvPr>
        </p:nvSpPr>
        <p:spPr>
          <a:xfrm>
            <a:off x="6553200" y="6245225"/>
            <a:ext cx="2133600" cy="476250"/>
          </a:xfrm>
          <a:prstGeom prst="rect">
            <a:avLst/>
          </a:prstGeom>
          <a:ln/>
        </p:spPr>
        <p:txBody>
          <a:bodyPr/>
          <a:lstStyle>
            <a:lvl1pPr>
              <a:defRPr/>
            </a:lvl1pPr>
          </a:lstStyle>
          <a:p>
            <a:pPr>
              <a:defRPr/>
            </a:pPr>
            <a:fld id="{DF3DDAE8-AB9D-4E28-A2DB-7F5352FD837A}" type="slidenum">
              <a:rPr lang="en-GB"/>
              <a:pPr>
                <a:defRPr/>
              </a:pPr>
              <a:t>‹#›</a:t>
            </a:fld>
            <a:endParaRPr lang="en-GB" dirty="0"/>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dirty="0"/>
          </a:p>
        </p:txBody>
      </p:sp>
      <p:sp>
        <p:nvSpPr>
          <p:cNvPr id="5" name="Rectangle 5"/>
          <p:cNvSpPr>
            <a:spLocks noGrp="1" noChangeArrowheads="1"/>
          </p:cNvSpPr>
          <p:nvPr>
            <p:ph type="ftr" sz="quarter" idx="11"/>
          </p:nvPr>
        </p:nvSpPr>
        <p:spPr>
          <a:xfrm>
            <a:off x="3124200" y="6245225"/>
            <a:ext cx="2895600" cy="476250"/>
          </a:xfrm>
          <a:prstGeom prst="rect">
            <a:avLst/>
          </a:prstGeom>
          <a:ln/>
        </p:spPr>
        <p:txBody>
          <a:bodyPr/>
          <a:lstStyle>
            <a:lvl1pPr>
              <a:defRPr/>
            </a:lvl1pPr>
          </a:lstStyle>
          <a:p>
            <a:pPr>
              <a:defRPr/>
            </a:pPr>
            <a:r>
              <a:rPr lang="en-GB" dirty="0"/>
              <a:t>Chapter 1</a:t>
            </a:r>
          </a:p>
        </p:txBody>
      </p:sp>
      <p:sp>
        <p:nvSpPr>
          <p:cNvPr id="6" name="Rectangle 6"/>
          <p:cNvSpPr>
            <a:spLocks noGrp="1" noChangeArrowheads="1"/>
          </p:cNvSpPr>
          <p:nvPr>
            <p:ph type="sldNum" sz="quarter" idx="12"/>
          </p:nvPr>
        </p:nvSpPr>
        <p:spPr>
          <a:xfrm>
            <a:off x="6553200" y="6245225"/>
            <a:ext cx="2133600" cy="476250"/>
          </a:xfrm>
          <a:prstGeom prst="rect">
            <a:avLst/>
          </a:prstGeom>
          <a:ln/>
        </p:spPr>
        <p:txBody>
          <a:bodyPr/>
          <a:lstStyle>
            <a:lvl1pPr>
              <a:defRPr/>
            </a:lvl1pPr>
          </a:lstStyle>
          <a:p>
            <a:pPr>
              <a:defRPr/>
            </a:pPr>
            <a:fld id="{751E40AF-D3FF-4CBD-8675-BAC9D36CEFFC}" type="slidenum">
              <a:rPr lang="en-GB"/>
              <a:pPr>
                <a:defRPr/>
              </a:pPr>
              <a:t>‹#›</a:t>
            </a:fld>
            <a:endParaRPr lang="en-GB"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AF0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GB" smtClean="0"/>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smtClean="0"/>
            </a:lvl1pPr>
          </a:lstStyle>
          <a:p>
            <a:pPr>
              <a:defRPr/>
            </a:pPr>
            <a:endParaRPr lang="en-GB" dirty="0"/>
          </a:p>
        </p:txBody>
      </p:sp>
      <p:sp>
        <p:nvSpPr>
          <p:cNvPr id="7" name="Text Box 15"/>
          <p:cNvSpPr txBox="1">
            <a:spLocks noChangeArrowheads="1"/>
          </p:cNvSpPr>
          <p:nvPr userDrawn="1"/>
        </p:nvSpPr>
        <p:spPr bwMode="auto">
          <a:xfrm>
            <a:off x="0" y="0"/>
            <a:ext cx="806450" cy="217488"/>
          </a:xfrm>
          <a:prstGeom prst="rect">
            <a:avLst/>
          </a:prstGeom>
          <a:noFill/>
          <a:ln w="9525">
            <a:noFill/>
            <a:miter lim="800000"/>
            <a:headEnd/>
            <a:tailEnd/>
          </a:ln>
          <a:effectLst/>
        </p:spPr>
        <p:txBody>
          <a:bodyPr wrap="none"/>
          <a:lstStyle/>
          <a:p>
            <a:pPr marL="0" marR="0" lvl="0" indent="0" algn="ctr" defTabSz="914400" eaLnBrk="0" fontAlgn="auto" latinLnBrk="0" hangingPunct="0">
              <a:lnSpc>
                <a:spcPct val="100000"/>
              </a:lnSpc>
              <a:spcBef>
                <a:spcPts val="0"/>
              </a:spcBef>
              <a:spcAft>
                <a:spcPts val="0"/>
              </a:spcAft>
              <a:buClrTx/>
              <a:buSzTx/>
              <a:buFontTx/>
              <a:buNone/>
              <a:tabLst/>
              <a:defRPr/>
            </a:pPr>
            <a:r>
              <a:rPr kumimoji="0" lang="en-GB" sz="800" b="0" i="0" u="none" strike="noStrike" kern="0" cap="none" spc="0" normalizeH="0" baseline="0" noProof="0" dirty="0">
                <a:ln>
                  <a:noFill/>
                </a:ln>
                <a:solidFill>
                  <a:schemeClr val="tx1"/>
                </a:solidFill>
                <a:effectLst/>
                <a:uLnTx/>
                <a:uFillTx/>
                <a:latin typeface="Arial" pitchFamily="34" charset="0"/>
                <a:cs typeface="Arial" pitchFamily="34" charset="0"/>
              </a:rPr>
              <a:t>Slide </a:t>
            </a:r>
            <a:r>
              <a:rPr kumimoji="0" lang="en-GB" sz="800" b="0" i="0" u="none" strike="noStrike" kern="0" cap="none" spc="0" normalizeH="0" baseline="0" noProof="0" dirty="0" smtClean="0">
                <a:ln>
                  <a:noFill/>
                </a:ln>
                <a:solidFill>
                  <a:schemeClr val="tx1"/>
                </a:solidFill>
                <a:effectLst/>
                <a:uLnTx/>
                <a:uFillTx/>
                <a:latin typeface="Arial" pitchFamily="34" charset="0"/>
                <a:cs typeface="Arial" pitchFamily="34" charset="0"/>
              </a:rPr>
              <a:t>8.</a:t>
            </a:r>
            <a:fld id="{BDBB4E39-BBBD-4ACC-A69F-8112D6D2DF34}" type="slidenum">
              <a:rPr kumimoji="0" lang="en-GB" sz="800" b="0" i="0" u="none" strike="noStrike" kern="0" cap="none" spc="0" normalizeH="0" baseline="0" noProof="0" smtClean="0">
                <a:ln>
                  <a:noFill/>
                </a:ln>
                <a:solidFill>
                  <a:schemeClr val="tx1"/>
                </a:solidFill>
                <a:effectLst/>
                <a:uLnTx/>
                <a:uFillTx/>
                <a:latin typeface="Arial" pitchFamily="34" charset="0"/>
                <a:cs typeface="Arial" pitchFamily="34" charset="0"/>
              </a:rPr>
              <a:pPr marL="0" marR="0" lvl="0" indent="0" algn="ctr" defTabSz="914400" eaLnBrk="0" fontAlgn="auto" latinLnBrk="0" hangingPunct="0">
                <a:lnSpc>
                  <a:spcPct val="100000"/>
                </a:lnSpc>
                <a:spcBef>
                  <a:spcPts val="0"/>
                </a:spcBef>
                <a:spcAft>
                  <a:spcPts val="0"/>
                </a:spcAft>
                <a:buClrTx/>
                <a:buSzTx/>
                <a:buFontTx/>
                <a:buNone/>
                <a:tabLst/>
                <a:defRPr/>
              </a:pPr>
              <a:t>‹#›</a:t>
            </a:fld>
            <a:endParaRPr kumimoji="0" lang="en-GB" sz="800" b="0" i="0" u="none" strike="noStrike" kern="0" cap="none" spc="0" normalizeH="0" baseline="0" noProof="0" dirty="0">
              <a:ln>
                <a:noFill/>
              </a:ln>
              <a:solidFill>
                <a:schemeClr val="tx1"/>
              </a:solidFill>
              <a:effectLst/>
              <a:uLnTx/>
              <a:uFillTx/>
              <a:latin typeface="Arial" pitchFamily="34" charset="0"/>
              <a:cs typeface="Arial" pitchFamily="34" charset="0"/>
            </a:endParaRPr>
          </a:p>
        </p:txBody>
      </p:sp>
      <p:sp>
        <p:nvSpPr>
          <p:cNvPr id="9" name="Text Box 13"/>
          <p:cNvSpPr txBox="1">
            <a:spLocks noChangeArrowheads="1"/>
          </p:cNvSpPr>
          <p:nvPr userDrawn="1"/>
        </p:nvSpPr>
        <p:spPr bwMode="auto">
          <a:xfrm>
            <a:off x="238125" y="6569075"/>
            <a:ext cx="8642350" cy="188913"/>
          </a:xfrm>
          <a:prstGeom prst="rect">
            <a:avLst/>
          </a:prstGeom>
          <a:noFill/>
          <a:ln w="9525">
            <a:noFill/>
            <a:miter lim="800000"/>
            <a:headEnd/>
            <a:tailEnd/>
          </a:ln>
          <a:effec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r>
              <a:rPr kumimoji="0" lang="en-IN" sz="800" b="0" i="0" u="none" strike="noStrike" kern="0" cap="none" spc="0" normalizeH="0" baseline="0" noProof="0" dirty="0" smtClean="0">
                <a:ln>
                  <a:noFill/>
                </a:ln>
                <a:solidFill>
                  <a:sysClr val="windowText" lastClr="000000"/>
                </a:solidFill>
                <a:effectLst/>
                <a:uLnTx/>
                <a:uFillTx/>
                <a:latin typeface="Arial" pitchFamily="34" charset="0"/>
                <a:cs typeface="Arial" pitchFamily="34" charset="0"/>
              </a:rPr>
              <a:t>Mullins, </a:t>
            </a:r>
            <a:r>
              <a:rPr kumimoji="0" lang="en-IN" sz="800" b="0" i="1" u="none" strike="noStrike" kern="0" cap="none" spc="0" normalizeH="0" baseline="0" noProof="0" dirty="0" smtClean="0">
                <a:ln>
                  <a:noFill/>
                </a:ln>
                <a:solidFill>
                  <a:sysClr val="windowText" lastClr="000000"/>
                </a:solidFill>
                <a:effectLst/>
                <a:uLnTx/>
                <a:uFillTx/>
                <a:latin typeface="Arial" pitchFamily="34" charset="0"/>
                <a:cs typeface="Arial" pitchFamily="34" charset="0"/>
              </a:rPr>
              <a:t>Management and Organisational Behaviour</a:t>
            </a:r>
            <a:r>
              <a:rPr kumimoji="0" lang="en-IN" sz="800" b="0" i="0" u="none" strike="noStrike" kern="0" cap="none" spc="0" normalizeH="0" baseline="0" noProof="0" dirty="0" smtClean="0">
                <a:ln>
                  <a:noFill/>
                </a:ln>
                <a:solidFill>
                  <a:sysClr val="windowText" lastClr="000000"/>
                </a:solidFill>
                <a:effectLst/>
                <a:uLnTx/>
                <a:uFillTx/>
                <a:latin typeface="Arial" pitchFamily="34" charset="0"/>
                <a:cs typeface="Arial" pitchFamily="34" charset="0"/>
              </a:rPr>
              <a:t>, 11e © Pearson Education Limited 2016</a:t>
            </a:r>
            <a:endParaRPr kumimoji="0" lang="en-GB" sz="800" b="0" i="0" u="none" strike="noStrike" kern="0" cap="none" spc="0" normalizeH="0" baseline="0" noProof="0" dirty="0">
              <a:ln>
                <a:noFill/>
              </a:ln>
              <a:solidFill>
                <a:sysClr val="windowText" lastClr="000000"/>
              </a:solidFill>
              <a:effectLst/>
              <a:uLnTx/>
              <a:uFillTx/>
              <a:latin typeface="Arial" pitchFamily="34" charset="0"/>
              <a:cs typeface="Arial" pitchFamily="34" charset="0"/>
            </a:endParaRPr>
          </a:p>
        </p:txBody>
      </p:sp>
    </p:spTree>
  </p:cSld>
  <p:clrMap bg1="lt1" tx1="dk1" bg2="lt2" tx2="dk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Lst>
  <p:hf hdr="0" dt="0"/>
  <p:txStyles>
    <p:titleStyle>
      <a:lvl1pPr algn="ctr" rtl="0" eaLnBrk="0" fontAlgn="base" hangingPunct="0">
        <a:spcBef>
          <a:spcPct val="0"/>
        </a:spcBef>
        <a:spcAft>
          <a:spcPct val="0"/>
        </a:spcAft>
        <a:defRPr sz="40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FAF0D2"/>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GB" smtClean="0"/>
              <a:t>Click to edit Master title style</a:t>
            </a:r>
          </a:p>
        </p:txBody>
      </p:sp>
      <p:sp>
        <p:nvSpPr>
          <p:cNvPr id="2051"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p>
        </p:txBody>
      </p:sp>
      <p:sp>
        <p:nvSpPr>
          <p:cNvPr id="5124"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smtClean="0"/>
            </a:lvl1pPr>
          </a:lstStyle>
          <a:p>
            <a:pPr>
              <a:defRPr/>
            </a:pPr>
            <a:endParaRPr lang="en-GB" dirty="0"/>
          </a:p>
        </p:txBody>
      </p:sp>
      <p:sp>
        <p:nvSpPr>
          <p:cNvPr id="11" name="Text Box 15"/>
          <p:cNvSpPr txBox="1">
            <a:spLocks noChangeArrowheads="1"/>
          </p:cNvSpPr>
          <p:nvPr userDrawn="1"/>
        </p:nvSpPr>
        <p:spPr bwMode="auto">
          <a:xfrm>
            <a:off x="0" y="0"/>
            <a:ext cx="806450" cy="217488"/>
          </a:xfrm>
          <a:prstGeom prst="rect">
            <a:avLst/>
          </a:prstGeom>
          <a:noFill/>
          <a:ln w="9525">
            <a:noFill/>
            <a:miter lim="800000"/>
            <a:headEnd/>
            <a:tailEnd/>
          </a:ln>
          <a:effectLst/>
        </p:spPr>
        <p:txBody>
          <a:bodyPr wrap="none"/>
          <a:lstStyle/>
          <a:p>
            <a:pPr marL="0" marR="0" lvl="0" indent="0" algn="ctr" defTabSz="914400" eaLnBrk="0" fontAlgn="auto" latinLnBrk="0" hangingPunct="0">
              <a:lnSpc>
                <a:spcPct val="100000"/>
              </a:lnSpc>
              <a:spcBef>
                <a:spcPts val="0"/>
              </a:spcBef>
              <a:spcAft>
                <a:spcPts val="0"/>
              </a:spcAft>
              <a:buClrTx/>
              <a:buSzTx/>
              <a:buFontTx/>
              <a:buNone/>
              <a:tabLst/>
              <a:defRPr/>
            </a:pPr>
            <a:r>
              <a:rPr kumimoji="0" lang="en-GB" sz="800" b="0" i="0" u="none" strike="noStrike" kern="0" cap="none" spc="0" normalizeH="0" baseline="0" noProof="0" dirty="0">
                <a:ln>
                  <a:noFill/>
                </a:ln>
                <a:solidFill>
                  <a:schemeClr val="tx1"/>
                </a:solidFill>
                <a:effectLst/>
                <a:uLnTx/>
                <a:uFillTx/>
                <a:latin typeface="Arial" pitchFamily="34" charset="0"/>
                <a:cs typeface="Arial" pitchFamily="34" charset="0"/>
              </a:rPr>
              <a:t>Slide </a:t>
            </a:r>
            <a:r>
              <a:rPr kumimoji="0" lang="en-GB" sz="800" b="0" i="0" u="none" strike="noStrike" kern="0" cap="none" spc="0" normalizeH="0" baseline="0" noProof="0" dirty="0" smtClean="0">
                <a:ln>
                  <a:noFill/>
                </a:ln>
                <a:solidFill>
                  <a:schemeClr val="tx1"/>
                </a:solidFill>
                <a:effectLst/>
                <a:uLnTx/>
                <a:uFillTx/>
                <a:latin typeface="Arial" pitchFamily="34" charset="0"/>
                <a:cs typeface="Arial" pitchFamily="34" charset="0"/>
              </a:rPr>
              <a:t>8.</a:t>
            </a:r>
            <a:fld id="{BDBB4E39-BBBD-4ACC-A69F-8112D6D2DF34}" type="slidenum">
              <a:rPr kumimoji="0" lang="en-GB" sz="800" b="0" i="0" u="none" strike="noStrike" kern="0" cap="none" spc="0" normalizeH="0" baseline="0" noProof="0" smtClean="0">
                <a:ln>
                  <a:noFill/>
                </a:ln>
                <a:solidFill>
                  <a:schemeClr val="tx1"/>
                </a:solidFill>
                <a:effectLst/>
                <a:uLnTx/>
                <a:uFillTx/>
                <a:latin typeface="Arial" pitchFamily="34" charset="0"/>
                <a:cs typeface="Arial" pitchFamily="34" charset="0"/>
              </a:rPr>
              <a:pPr marL="0" marR="0" lvl="0" indent="0" algn="ctr" defTabSz="914400" eaLnBrk="0" fontAlgn="auto" latinLnBrk="0" hangingPunct="0">
                <a:lnSpc>
                  <a:spcPct val="100000"/>
                </a:lnSpc>
                <a:spcBef>
                  <a:spcPts val="0"/>
                </a:spcBef>
                <a:spcAft>
                  <a:spcPts val="0"/>
                </a:spcAft>
                <a:buClrTx/>
                <a:buSzTx/>
                <a:buFontTx/>
                <a:buNone/>
                <a:tabLst/>
                <a:defRPr/>
              </a:pPr>
              <a:t>‹#›</a:t>
            </a:fld>
            <a:endParaRPr kumimoji="0" lang="en-GB" sz="800" b="0" i="0" u="none" strike="noStrike" kern="0" cap="none" spc="0" normalizeH="0" baseline="0" noProof="0" dirty="0">
              <a:ln>
                <a:noFill/>
              </a:ln>
              <a:solidFill>
                <a:schemeClr val="tx1"/>
              </a:solidFill>
              <a:effectLst/>
              <a:uLnTx/>
              <a:uFillTx/>
              <a:latin typeface="Arial" pitchFamily="34" charset="0"/>
              <a:cs typeface="Arial" pitchFamily="34" charset="0"/>
            </a:endParaRPr>
          </a:p>
        </p:txBody>
      </p:sp>
      <p:sp>
        <p:nvSpPr>
          <p:cNvPr id="7" name="Text Box 13"/>
          <p:cNvSpPr txBox="1">
            <a:spLocks noChangeArrowheads="1"/>
          </p:cNvSpPr>
          <p:nvPr userDrawn="1"/>
        </p:nvSpPr>
        <p:spPr bwMode="auto">
          <a:xfrm>
            <a:off x="238125" y="6569075"/>
            <a:ext cx="8642350" cy="188913"/>
          </a:xfrm>
          <a:prstGeom prst="rect">
            <a:avLst/>
          </a:prstGeom>
          <a:noFill/>
          <a:ln w="9525">
            <a:noFill/>
            <a:miter lim="800000"/>
            <a:headEnd/>
            <a:tailEnd/>
          </a:ln>
          <a:effec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r>
              <a:rPr kumimoji="0" lang="en-IN" sz="800" b="0" i="0" u="none" strike="noStrike" kern="0" cap="none" spc="0" normalizeH="0" baseline="0" noProof="0" dirty="0" smtClean="0">
                <a:ln>
                  <a:noFill/>
                </a:ln>
                <a:solidFill>
                  <a:sysClr val="windowText" lastClr="000000"/>
                </a:solidFill>
                <a:effectLst/>
                <a:uLnTx/>
                <a:uFillTx/>
                <a:latin typeface="Arial" pitchFamily="34" charset="0"/>
                <a:cs typeface="Arial" pitchFamily="34" charset="0"/>
              </a:rPr>
              <a:t>Mullins, </a:t>
            </a:r>
            <a:r>
              <a:rPr kumimoji="0" lang="en-IN" sz="800" b="0" i="1" u="none" strike="noStrike" kern="0" cap="none" spc="0" normalizeH="0" baseline="0" noProof="0" dirty="0" smtClean="0">
                <a:ln>
                  <a:noFill/>
                </a:ln>
                <a:solidFill>
                  <a:sysClr val="windowText" lastClr="000000"/>
                </a:solidFill>
                <a:effectLst/>
                <a:uLnTx/>
                <a:uFillTx/>
                <a:latin typeface="Arial" pitchFamily="34" charset="0"/>
                <a:cs typeface="Arial" pitchFamily="34" charset="0"/>
              </a:rPr>
              <a:t>Management and Organisational Behaviour</a:t>
            </a:r>
            <a:r>
              <a:rPr kumimoji="0" lang="en-IN" sz="800" b="0" i="0" u="none" strike="noStrike" kern="0" cap="none" spc="0" normalizeH="0" baseline="0" noProof="0" dirty="0" smtClean="0">
                <a:ln>
                  <a:noFill/>
                </a:ln>
                <a:solidFill>
                  <a:sysClr val="windowText" lastClr="000000"/>
                </a:solidFill>
                <a:effectLst/>
                <a:uLnTx/>
                <a:uFillTx/>
                <a:latin typeface="Arial" pitchFamily="34" charset="0"/>
                <a:cs typeface="Arial" pitchFamily="34" charset="0"/>
              </a:rPr>
              <a:t>, 11e © Pearson Education Limited 2016</a:t>
            </a:r>
            <a:endParaRPr kumimoji="0" lang="en-GB" sz="800" b="0" i="0" u="none" strike="noStrike" kern="0" cap="none" spc="0" normalizeH="0" baseline="0" noProof="0" dirty="0">
              <a:ln>
                <a:noFill/>
              </a:ln>
              <a:solidFill>
                <a:sysClr val="windowText" lastClr="000000"/>
              </a:solidFill>
              <a:effectLst/>
              <a:uLnTx/>
              <a:uFillTx/>
              <a:latin typeface="Arial" pitchFamily="34" charset="0"/>
              <a:cs typeface="Arial" pitchFamily="34" charset="0"/>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dt="0"/>
  <p:txStyles>
    <p:titleStyle>
      <a:lvl1pPr algn="ctr" rtl="0" eaLnBrk="0" fontAlgn="base" hangingPunct="0">
        <a:spcBef>
          <a:spcPct val="0"/>
        </a:spcBef>
        <a:spcAft>
          <a:spcPct val="0"/>
        </a:spcAft>
        <a:defRPr sz="40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4.gif"/><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4.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a:spLocks noGrp="1" noChangeArrowheads="1"/>
          </p:cNvSpPr>
          <p:nvPr>
            <p:ph type="ctrTitle"/>
          </p:nvPr>
        </p:nvSpPr>
        <p:spPr>
          <a:xfrm>
            <a:off x="609600" y="1295400"/>
            <a:ext cx="7772400" cy="3911600"/>
          </a:xfrm>
        </p:spPr>
        <p:txBody>
          <a:bodyPr/>
          <a:lstStyle/>
          <a:p>
            <a:pPr eaLnBrk="1" hangingPunct="1">
              <a:spcBef>
                <a:spcPct val="20000"/>
              </a:spcBef>
            </a:pPr>
            <a:r>
              <a:rPr lang="en-GB" dirty="0" smtClean="0"/>
              <a:t>Part 3</a:t>
            </a:r>
            <a:r>
              <a:rPr lang="en-GB" dirty="0" smtClean="0"/>
              <a:t/>
            </a:r>
            <a:br>
              <a:rPr lang="en-GB" dirty="0" smtClean="0"/>
            </a:br>
            <a:r>
              <a:rPr lang="en-US" sz="3600" b="1" dirty="0" smtClean="0">
                <a:latin typeface="Arial" pitchFamily="34" charset="0"/>
                <a:cs typeface="Arial" pitchFamily="34" charset="0"/>
              </a:rPr>
              <a:t>Groups, leadership and management</a:t>
            </a:r>
            <a:br>
              <a:rPr lang="en-US" sz="3600" b="1" dirty="0" smtClean="0">
                <a:latin typeface="Arial" pitchFamily="34" charset="0"/>
                <a:cs typeface="Arial" pitchFamily="34" charset="0"/>
              </a:rPr>
            </a:br>
            <a:r>
              <a:rPr lang="en-US" dirty="0" smtClean="0"/>
              <a:t/>
            </a:r>
            <a:br>
              <a:rPr lang="en-US" dirty="0" smtClean="0"/>
            </a:br>
            <a:r>
              <a:rPr lang="en-GB" dirty="0" smtClean="0"/>
              <a:t>Chapter 8</a:t>
            </a:r>
            <a:br>
              <a:rPr lang="en-GB" dirty="0" smtClean="0"/>
            </a:br>
            <a:r>
              <a:rPr lang="en-IN" sz="3600" b="1" dirty="0" smtClean="0">
                <a:solidFill>
                  <a:srgbClr val="000000"/>
                </a:solidFill>
                <a:latin typeface="Arial" pitchFamily="34" charset="0"/>
                <a:ea typeface="+mn-ea"/>
                <a:cs typeface="Arial" pitchFamily="34" charset="0"/>
              </a:rPr>
              <a:t>Working in groups and teams</a:t>
            </a:r>
            <a:endParaRPr lang="en-GB" sz="3600" b="1" dirty="0" smtClean="0">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5" name="Rectangle 2"/>
          <p:cNvSpPr>
            <a:spLocks noGrp="1" noChangeArrowheads="1"/>
          </p:cNvSpPr>
          <p:nvPr>
            <p:ph type="title"/>
          </p:nvPr>
        </p:nvSpPr>
        <p:spPr>
          <a:xfrm>
            <a:off x="457200" y="169984"/>
            <a:ext cx="8229600" cy="1143000"/>
          </a:xfrm>
        </p:spPr>
        <p:txBody>
          <a:bodyPr>
            <a:noAutofit/>
          </a:bodyPr>
          <a:lstStyle/>
          <a:p>
            <a:pPr eaLnBrk="1" hangingPunct="1"/>
            <a:r>
              <a:rPr lang="en-GB" b="1" dirty="0" smtClean="0"/>
              <a:t>Importance and significance </a:t>
            </a:r>
            <a:br>
              <a:rPr lang="en-GB" b="1" dirty="0" smtClean="0"/>
            </a:br>
            <a:r>
              <a:rPr lang="en-GB" b="1" dirty="0" smtClean="0"/>
              <a:t>of groups</a:t>
            </a:r>
          </a:p>
        </p:txBody>
      </p:sp>
      <p:sp>
        <p:nvSpPr>
          <p:cNvPr id="28676" name="Rectangle 3"/>
          <p:cNvSpPr>
            <a:spLocks noGrp="1" noChangeArrowheads="1"/>
          </p:cNvSpPr>
          <p:nvPr>
            <p:ph type="body" idx="1"/>
          </p:nvPr>
        </p:nvSpPr>
        <p:spPr>
          <a:xfrm>
            <a:off x="474784" y="1709600"/>
            <a:ext cx="8317524" cy="4525963"/>
          </a:xfrm>
        </p:spPr>
        <p:txBody>
          <a:bodyPr/>
          <a:lstStyle/>
          <a:p>
            <a:pPr marL="0" indent="0" eaLnBrk="1" hangingPunct="1">
              <a:buNone/>
            </a:pPr>
            <a:r>
              <a:rPr lang="en-GB" dirty="0" smtClean="0"/>
              <a:t>A group is any number of people who:</a:t>
            </a:r>
          </a:p>
          <a:p>
            <a:pPr marL="369888" lvl="1" indent="-369888" eaLnBrk="1" hangingPunct="1"/>
            <a:r>
              <a:rPr lang="en-GB" sz="3200" dirty="0" smtClean="0"/>
              <a:t>interact with one another;</a:t>
            </a:r>
          </a:p>
          <a:p>
            <a:pPr marL="369888" lvl="1" indent="-369888" eaLnBrk="1" hangingPunct="1"/>
            <a:r>
              <a:rPr lang="en-GB" sz="3200" dirty="0" smtClean="0"/>
              <a:t>are psychologically aware of one another;</a:t>
            </a:r>
          </a:p>
          <a:p>
            <a:pPr marL="369888" lvl="1" indent="-369888" eaLnBrk="1" hangingPunct="1"/>
            <a:r>
              <a:rPr lang="en-GB" sz="3200" dirty="0" smtClean="0"/>
              <a:t>perceive themselves to be a group.</a:t>
            </a:r>
          </a:p>
          <a:p>
            <a:pPr marL="457200" lvl="1" indent="0" eaLnBrk="1" hangingPunct="1">
              <a:buNone/>
            </a:pPr>
            <a:endParaRPr lang="en-GB" dirty="0"/>
          </a:p>
          <a:p>
            <a:pPr marL="457200" lvl="1" indent="0" eaLnBrk="1" hangingPunct="1">
              <a:buNone/>
            </a:pPr>
            <a:r>
              <a:rPr lang="en-GB" dirty="0" smtClean="0"/>
              <a:t>							   </a:t>
            </a:r>
            <a:r>
              <a:rPr lang="en-GB" sz="2400" dirty="0" smtClean="0"/>
              <a:t>Schein</a:t>
            </a:r>
            <a:endParaRPr lang="en-GB" sz="2400"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9" name="Rectangle 2"/>
          <p:cNvSpPr>
            <a:spLocks noGrp="1" noChangeArrowheads="1"/>
          </p:cNvSpPr>
          <p:nvPr>
            <p:ph type="title"/>
          </p:nvPr>
        </p:nvSpPr>
        <p:spPr>
          <a:xfrm>
            <a:off x="457200" y="483576"/>
            <a:ext cx="8229600" cy="1143000"/>
          </a:xfrm>
        </p:spPr>
        <p:txBody>
          <a:bodyPr/>
          <a:lstStyle/>
          <a:p>
            <a:pPr eaLnBrk="1" hangingPunct="1"/>
            <a:r>
              <a:rPr lang="en-GB" b="1" smtClean="0"/>
              <a:t>Group characteristics: Adair</a:t>
            </a:r>
          </a:p>
        </p:txBody>
      </p:sp>
      <p:sp>
        <p:nvSpPr>
          <p:cNvPr id="29700" name="Rectangle 3"/>
          <p:cNvSpPr>
            <a:spLocks noGrp="1" noChangeArrowheads="1"/>
          </p:cNvSpPr>
          <p:nvPr>
            <p:ph type="body" idx="1"/>
          </p:nvPr>
        </p:nvSpPr>
        <p:spPr>
          <a:xfrm>
            <a:off x="463159" y="1719464"/>
            <a:ext cx="8373109" cy="4968552"/>
          </a:xfrm>
        </p:spPr>
        <p:txBody>
          <a:bodyPr/>
          <a:lstStyle/>
          <a:p>
            <a:pPr marL="0" indent="0" eaLnBrk="1" hangingPunct="1">
              <a:buFontTx/>
              <a:buNone/>
            </a:pPr>
            <a:r>
              <a:rPr lang="en-GB" sz="3000" dirty="0" smtClean="0"/>
              <a:t>A collection of people who share most of the following characteristics:</a:t>
            </a:r>
          </a:p>
          <a:p>
            <a:pPr marL="369888" lvl="1" indent="-369888" eaLnBrk="1" hangingPunct="1"/>
            <a:r>
              <a:rPr lang="en-GB" sz="3000" dirty="0" smtClean="0"/>
              <a:t>A definable membership</a:t>
            </a:r>
          </a:p>
          <a:p>
            <a:pPr marL="369888" lvl="1" indent="-369888" eaLnBrk="1" hangingPunct="1"/>
            <a:r>
              <a:rPr lang="en-GB" sz="3000" dirty="0" smtClean="0"/>
              <a:t>Group consciousness</a:t>
            </a:r>
          </a:p>
          <a:p>
            <a:pPr marL="369888" lvl="1" indent="-369888" eaLnBrk="1" hangingPunct="1"/>
            <a:r>
              <a:rPr lang="en-GB" sz="3000" dirty="0" smtClean="0"/>
              <a:t>Sense of shared purpose</a:t>
            </a:r>
          </a:p>
          <a:p>
            <a:pPr marL="369888" lvl="1" indent="-369888" eaLnBrk="1" hangingPunct="1"/>
            <a:r>
              <a:rPr lang="en-GB" sz="3000" dirty="0" smtClean="0"/>
              <a:t>Interdependence</a:t>
            </a:r>
          </a:p>
          <a:p>
            <a:pPr marL="369888" lvl="1" indent="-369888" eaLnBrk="1" hangingPunct="1"/>
            <a:r>
              <a:rPr lang="en-GB" sz="3000" dirty="0" smtClean="0"/>
              <a:t>Interaction</a:t>
            </a:r>
          </a:p>
          <a:p>
            <a:pPr marL="369888" lvl="1" indent="-369888" eaLnBrk="1" hangingPunct="1"/>
            <a:r>
              <a:rPr lang="en-GB" sz="3000" dirty="0" smtClean="0"/>
              <a:t>Ability to act in a unitary manner</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3" name="Rectangle 2"/>
          <p:cNvSpPr>
            <a:spLocks noGrp="1" noChangeArrowheads="1"/>
          </p:cNvSpPr>
          <p:nvPr>
            <p:ph type="title"/>
          </p:nvPr>
        </p:nvSpPr>
        <p:spPr>
          <a:xfrm>
            <a:off x="457200" y="167056"/>
            <a:ext cx="8229600" cy="1143000"/>
          </a:xfrm>
        </p:spPr>
        <p:txBody>
          <a:bodyPr/>
          <a:lstStyle/>
          <a:p>
            <a:pPr eaLnBrk="1" hangingPunct="1"/>
            <a:r>
              <a:rPr lang="en-GB" b="1" dirty="0" smtClean="0"/>
              <a:t>Differences between </a:t>
            </a:r>
            <a:br>
              <a:rPr lang="en-GB" b="1" dirty="0" smtClean="0"/>
            </a:br>
            <a:r>
              <a:rPr lang="en-GB" b="1" dirty="0" smtClean="0"/>
              <a:t>a team and a group</a:t>
            </a:r>
          </a:p>
        </p:txBody>
      </p:sp>
      <p:sp>
        <p:nvSpPr>
          <p:cNvPr id="6" name="Text Box 4"/>
          <p:cNvSpPr txBox="1">
            <a:spLocks noChangeArrowheads="1"/>
          </p:cNvSpPr>
          <p:nvPr/>
        </p:nvSpPr>
        <p:spPr bwMode="auto">
          <a:xfrm>
            <a:off x="296008" y="5884984"/>
            <a:ext cx="7886328" cy="492443"/>
          </a:xfrm>
          <a:prstGeom prst="rect">
            <a:avLst/>
          </a:prstGeom>
          <a:noFill/>
          <a:ln w="9525">
            <a:noFill/>
            <a:miter lim="800000"/>
            <a:headEnd/>
            <a:tailEnd/>
          </a:ln>
        </p:spPr>
        <p:txBody>
          <a:bodyPr wrap="square">
            <a:spAutoFit/>
          </a:bodyPr>
          <a:lstStyle/>
          <a:p>
            <a:r>
              <a:rPr lang="en-GB" sz="1200" dirty="0"/>
              <a:t>Figure </a:t>
            </a:r>
            <a:r>
              <a:rPr lang="en-GB" sz="1200" dirty="0" smtClean="0"/>
              <a:t>8.1 </a:t>
            </a:r>
            <a:r>
              <a:rPr lang="en-GB" dirty="0" smtClean="0"/>
              <a:t> </a:t>
            </a:r>
            <a:r>
              <a:rPr lang="en-IN" dirty="0" smtClean="0"/>
              <a:t>Differences between a team and a group</a:t>
            </a:r>
          </a:p>
          <a:p>
            <a:r>
              <a:rPr lang="en-IN" sz="800" i="1" dirty="0" smtClean="0"/>
              <a:t>Source</a:t>
            </a:r>
            <a:r>
              <a:rPr lang="en-IN" sz="800" dirty="0" smtClean="0"/>
              <a:t>: </a:t>
            </a:r>
            <a:r>
              <a:rPr lang="en-IN" sz="800" dirty="0" err="1" smtClean="0"/>
              <a:t>Belbin</a:t>
            </a:r>
            <a:r>
              <a:rPr lang="en-IN" sz="800" dirty="0" smtClean="0"/>
              <a:t>, R. M. </a:t>
            </a:r>
            <a:r>
              <a:rPr lang="en-IN" sz="800" i="1" dirty="0" smtClean="0"/>
              <a:t>Beyond the Team</a:t>
            </a:r>
            <a:r>
              <a:rPr lang="en-IN" sz="800" dirty="0" smtClean="0"/>
              <a:t>, Butterworth–Heinemann (2000). Copyright © 2000. Reproduced with permission from </a:t>
            </a:r>
            <a:r>
              <a:rPr lang="en-IN" sz="800" dirty="0" err="1" smtClean="0"/>
              <a:t>Belbin</a:t>
            </a:r>
            <a:r>
              <a:rPr lang="en-IN" sz="800" dirty="0" smtClean="0"/>
              <a:t>, www.belbin.com.</a:t>
            </a:r>
          </a:p>
        </p:txBody>
      </p:sp>
      <p:pic>
        <p:nvPicPr>
          <p:cNvPr id="1026" name="Picture 2" descr="V:\Powerpoint\PE_UK\PE501-MULLINS\Final Files\GIf\ch08\M08NF001.gif"/>
          <p:cNvPicPr>
            <a:picLocks noChangeAspect="1" noChangeArrowheads="1"/>
          </p:cNvPicPr>
          <p:nvPr/>
        </p:nvPicPr>
        <p:blipFill>
          <a:blip r:embed="rId2" cstate="print"/>
          <a:srcRect/>
          <a:stretch>
            <a:fillRect/>
          </a:stretch>
        </p:blipFill>
        <p:spPr bwMode="auto">
          <a:xfrm>
            <a:off x="2813250" y="1855177"/>
            <a:ext cx="3517500" cy="3642530"/>
          </a:xfrm>
          <a:prstGeom prst="rect">
            <a:avLst/>
          </a:prstGeom>
          <a:noFill/>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57200" y="483576"/>
            <a:ext cx="8229600" cy="1143000"/>
          </a:xfrm>
        </p:spPr>
        <p:txBody>
          <a:bodyPr/>
          <a:lstStyle/>
          <a:p>
            <a:r>
              <a:rPr lang="en-GB" b="1" dirty="0" smtClean="0"/>
              <a:t>Teams are more than groups</a:t>
            </a:r>
            <a:endParaRPr lang="en-GB" b="1" dirty="0"/>
          </a:p>
        </p:txBody>
      </p:sp>
      <p:sp>
        <p:nvSpPr>
          <p:cNvPr id="5" name="Content Placeholder 4"/>
          <p:cNvSpPr>
            <a:spLocks noGrp="1"/>
          </p:cNvSpPr>
          <p:nvPr>
            <p:ph idx="1"/>
          </p:nvPr>
        </p:nvSpPr>
        <p:spPr>
          <a:xfrm>
            <a:off x="457200" y="1763469"/>
            <a:ext cx="8229600" cy="4525963"/>
          </a:xfrm>
        </p:spPr>
        <p:txBody>
          <a:bodyPr>
            <a:normAutofit fontScale="92500" lnSpcReduction="10000"/>
          </a:bodyPr>
          <a:lstStyle/>
          <a:p>
            <a:pPr marL="0" indent="0">
              <a:buNone/>
            </a:pPr>
            <a:r>
              <a:rPr lang="en-GB" i="1" dirty="0" smtClean="0"/>
              <a:t>‘A group of people working towards common goals and objectives and sharing responsibility for the outcomes. Team building is the process of selecting and grouping team members effectively and developing good working relationships and practices enabling the team to steer and develop the work and reach their goals’.</a:t>
            </a:r>
          </a:p>
          <a:p>
            <a:endParaRPr lang="en-GB" dirty="0"/>
          </a:p>
          <a:p>
            <a:pPr marL="0" indent="0">
              <a:buNone/>
            </a:pPr>
            <a:r>
              <a:rPr lang="en-GB" sz="2200" dirty="0" smtClean="0"/>
              <a:t>			</a:t>
            </a:r>
            <a:r>
              <a:rPr lang="en-GB" sz="2600" dirty="0" smtClean="0"/>
              <a:t>The Chartered Management Institute  </a:t>
            </a:r>
            <a:endParaRPr lang="en-GB" sz="2600" dirty="0"/>
          </a:p>
        </p:txBody>
      </p:sp>
    </p:spTree>
    <p:extLst>
      <p:ext uri="{BB962C8B-B14F-4D97-AF65-F5344CB8AC3E}">
        <p14:creationId xmlns:p14="http://schemas.microsoft.com/office/powerpoint/2010/main" val="423179389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1" name="Rectangle 2"/>
          <p:cNvSpPr>
            <a:spLocks noGrp="1" noChangeArrowheads="1"/>
          </p:cNvSpPr>
          <p:nvPr>
            <p:ph type="title"/>
          </p:nvPr>
        </p:nvSpPr>
        <p:spPr>
          <a:xfrm>
            <a:off x="457200" y="483576"/>
            <a:ext cx="8229600" cy="1143000"/>
          </a:xfrm>
        </p:spPr>
        <p:txBody>
          <a:bodyPr/>
          <a:lstStyle/>
          <a:p>
            <a:pPr eaLnBrk="1" hangingPunct="1"/>
            <a:r>
              <a:rPr lang="en-GB" b="1" smtClean="0"/>
              <a:t>Formal and informal groups</a:t>
            </a:r>
          </a:p>
        </p:txBody>
      </p:sp>
      <p:sp>
        <p:nvSpPr>
          <p:cNvPr id="32772" name="Rectangle 4"/>
          <p:cNvSpPr>
            <a:spLocks noGrp="1" noChangeArrowheads="1"/>
          </p:cNvSpPr>
          <p:nvPr>
            <p:ph type="body" sz="half" idx="1"/>
          </p:nvPr>
        </p:nvSpPr>
        <p:spPr>
          <a:xfrm>
            <a:off x="454680" y="1781053"/>
            <a:ext cx="4038600" cy="4492625"/>
          </a:xfrm>
        </p:spPr>
        <p:txBody>
          <a:bodyPr>
            <a:normAutofit/>
          </a:bodyPr>
          <a:lstStyle/>
          <a:p>
            <a:pPr algn="ctr" eaLnBrk="1" hangingPunct="1">
              <a:lnSpc>
                <a:spcPct val="90000"/>
              </a:lnSpc>
              <a:buFontTx/>
              <a:buNone/>
            </a:pPr>
            <a:r>
              <a:rPr lang="en-GB" sz="2000" b="1" dirty="0" smtClean="0"/>
              <a:t>Formal groups</a:t>
            </a:r>
            <a:endParaRPr lang="en-GB" sz="2000" dirty="0" smtClean="0"/>
          </a:p>
          <a:p>
            <a:pPr marL="387350" indent="-387350" eaLnBrk="1" hangingPunct="1">
              <a:lnSpc>
                <a:spcPct val="90000"/>
              </a:lnSpc>
            </a:pPr>
            <a:r>
              <a:rPr lang="en-GB" sz="1800" dirty="0" smtClean="0"/>
              <a:t>Are created to achieve specific organisational objectives and are concerned with the co-ordination of work activities</a:t>
            </a:r>
          </a:p>
          <a:p>
            <a:pPr marL="387350" indent="-387350" eaLnBrk="1" hangingPunct="1">
              <a:lnSpc>
                <a:spcPct val="90000"/>
              </a:lnSpc>
            </a:pPr>
            <a:r>
              <a:rPr lang="en-GB" sz="1800" dirty="0" smtClean="0"/>
              <a:t>Group members have defined roles and the nature of work tasks to be undertaken is a predominant feature of the group</a:t>
            </a:r>
          </a:p>
          <a:p>
            <a:pPr marL="387350" indent="-387350" eaLnBrk="1" hangingPunct="1">
              <a:lnSpc>
                <a:spcPct val="90000"/>
              </a:lnSpc>
            </a:pPr>
            <a:r>
              <a:rPr lang="en-GB" sz="1800" dirty="0" smtClean="0"/>
              <a:t>Goals are identified by management and rules and norms established</a:t>
            </a:r>
          </a:p>
          <a:p>
            <a:pPr marL="387350" indent="-387350" eaLnBrk="1" hangingPunct="1">
              <a:lnSpc>
                <a:spcPct val="90000"/>
              </a:lnSpc>
            </a:pPr>
            <a:r>
              <a:rPr lang="en-GB" sz="1800" dirty="0" smtClean="0"/>
              <a:t>Tend to be relatively permanent, although there may be a change in the membership of the team</a:t>
            </a:r>
          </a:p>
        </p:txBody>
      </p:sp>
      <p:sp>
        <p:nvSpPr>
          <p:cNvPr id="32773" name="Rectangle 5"/>
          <p:cNvSpPr>
            <a:spLocks noGrp="1" noChangeArrowheads="1"/>
          </p:cNvSpPr>
          <p:nvPr>
            <p:ph type="body" sz="half" idx="2"/>
          </p:nvPr>
        </p:nvSpPr>
        <p:spPr>
          <a:xfrm>
            <a:off x="4644008" y="1781053"/>
            <a:ext cx="3744416" cy="4525963"/>
          </a:xfrm>
        </p:spPr>
        <p:txBody>
          <a:bodyPr>
            <a:normAutofit/>
          </a:bodyPr>
          <a:lstStyle/>
          <a:p>
            <a:pPr algn="ctr" eaLnBrk="1" hangingPunct="1">
              <a:lnSpc>
                <a:spcPct val="90000"/>
              </a:lnSpc>
              <a:buFontTx/>
              <a:buNone/>
            </a:pPr>
            <a:r>
              <a:rPr lang="en-GB" sz="2000" b="1" dirty="0" smtClean="0"/>
              <a:t>Informal groups</a:t>
            </a:r>
            <a:endParaRPr lang="en-GB" sz="2000" dirty="0" smtClean="0"/>
          </a:p>
          <a:p>
            <a:pPr marL="387350" indent="-387350" eaLnBrk="1" hangingPunct="1">
              <a:lnSpc>
                <a:spcPct val="90000"/>
              </a:lnSpc>
            </a:pPr>
            <a:r>
              <a:rPr lang="en-GB" sz="1800" dirty="0" smtClean="0"/>
              <a:t>They are based on personal relationships and membership can cut across the formal structure of the organisation</a:t>
            </a:r>
          </a:p>
          <a:p>
            <a:pPr marL="387350" indent="-387350" eaLnBrk="1" hangingPunct="1">
              <a:lnSpc>
                <a:spcPct val="90000"/>
              </a:lnSpc>
            </a:pPr>
            <a:r>
              <a:rPr lang="en-GB" sz="1800" dirty="0" smtClean="0"/>
              <a:t>Serve to satisfy the psychological and social needs of group members not related necessarily to the tasks to be undertaken</a:t>
            </a:r>
          </a:p>
          <a:p>
            <a:pPr marL="387350" indent="-387350" eaLnBrk="1" hangingPunct="1">
              <a:lnSpc>
                <a:spcPct val="90000"/>
              </a:lnSpc>
            </a:pPr>
            <a:r>
              <a:rPr lang="en-GB" sz="1800" dirty="0" smtClean="0"/>
              <a:t>They appoint their own leader who resolves conflict and reflects the attitudes and values of the group</a:t>
            </a:r>
          </a:p>
          <a:p>
            <a:pPr marL="387350" indent="-387350" eaLnBrk="1" hangingPunct="1">
              <a:lnSpc>
                <a:spcPct val="90000"/>
              </a:lnSpc>
            </a:pPr>
            <a:endParaRPr lang="en-GB" sz="2000" dirty="0" smtClean="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Title 1"/>
          <p:cNvSpPr>
            <a:spLocks noGrp="1"/>
          </p:cNvSpPr>
          <p:nvPr>
            <p:ph type="title"/>
          </p:nvPr>
        </p:nvSpPr>
        <p:spPr>
          <a:xfrm>
            <a:off x="809882" y="169984"/>
            <a:ext cx="7344816" cy="1143000"/>
          </a:xfrm>
        </p:spPr>
        <p:txBody>
          <a:bodyPr>
            <a:noAutofit/>
          </a:bodyPr>
          <a:lstStyle/>
          <a:p>
            <a:pPr eaLnBrk="1" hangingPunct="1"/>
            <a:r>
              <a:rPr lang="en-GB" b="1" dirty="0" smtClean="0"/>
              <a:t>Informal groups </a:t>
            </a:r>
            <a:r>
              <a:rPr lang="en-GB" b="1" smtClean="0"/>
              <a:t>within </a:t>
            </a:r>
            <a:br>
              <a:rPr lang="en-GB" b="1" smtClean="0"/>
            </a:br>
            <a:r>
              <a:rPr lang="en-GB" b="1" smtClean="0"/>
              <a:t>an </a:t>
            </a:r>
            <a:r>
              <a:rPr lang="en-GB" b="1" dirty="0" smtClean="0"/>
              <a:t>organisation</a:t>
            </a:r>
          </a:p>
        </p:txBody>
      </p:sp>
      <p:sp>
        <p:nvSpPr>
          <p:cNvPr id="6" name="Text Box 4"/>
          <p:cNvSpPr txBox="1">
            <a:spLocks noChangeArrowheads="1"/>
          </p:cNvSpPr>
          <p:nvPr/>
        </p:nvSpPr>
        <p:spPr bwMode="auto">
          <a:xfrm>
            <a:off x="285028" y="5858608"/>
            <a:ext cx="8524864" cy="400110"/>
          </a:xfrm>
          <a:prstGeom prst="rect">
            <a:avLst/>
          </a:prstGeom>
          <a:noFill/>
          <a:ln w="9525">
            <a:noFill/>
            <a:miter lim="800000"/>
            <a:headEnd/>
            <a:tailEnd/>
          </a:ln>
        </p:spPr>
        <p:txBody>
          <a:bodyPr wrap="square">
            <a:spAutoFit/>
          </a:bodyPr>
          <a:lstStyle/>
          <a:p>
            <a:r>
              <a:rPr lang="en-GB" sz="1200" dirty="0">
                <a:latin typeface="+mn-lt"/>
              </a:rPr>
              <a:t>Figure </a:t>
            </a:r>
            <a:r>
              <a:rPr lang="en-GB" sz="1200" dirty="0" smtClean="0">
                <a:latin typeface="+mn-lt"/>
              </a:rPr>
              <a:t>8.2 </a:t>
            </a:r>
            <a:r>
              <a:rPr lang="en-GB" dirty="0" smtClean="0">
                <a:latin typeface="+mn-lt"/>
              </a:rPr>
              <a:t> </a:t>
            </a:r>
            <a:r>
              <a:rPr lang="en-IN" dirty="0" smtClean="0">
                <a:latin typeface="+mn-lt"/>
              </a:rPr>
              <a:t>Examples of informal groups within the formal structure of an organisation</a:t>
            </a:r>
            <a:endParaRPr lang="en-IN" sz="2000" dirty="0" smtClean="0">
              <a:latin typeface="+mn-lt"/>
            </a:endParaRPr>
          </a:p>
        </p:txBody>
      </p:sp>
      <p:pic>
        <p:nvPicPr>
          <p:cNvPr id="2050" name="Picture 2" descr="V:\Powerpoint\PE_UK\PE501-MULLINS\Final Files\GIf\ch08\M08NF002.gif"/>
          <p:cNvPicPr>
            <a:picLocks noChangeAspect="1" noChangeArrowheads="1"/>
          </p:cNvPicPr>
          <p:nvPr/>
        </p:nvPicPr>
        <p:blipFill>
          <a:blip r:embed="rId2" cstate="print"/>
          <a:srcRect/>
          <a:stretch>
            <a:fillRect/>
          </a:stretch>
        </p:blipFill>
        <p:spPr bwMode="auto">
          <a:xfrm>
            <a:off x="1055716" y="1539242"/>
            <a:ext cx="7032569" cy="4070250"/>
          </a:xfrm>
          <a:prstGeom prst="rect">
            <a:avLst/>
          </a:prstGeom>
          <a:noFill/>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2034" name="Rectangle 2"/>
          <p:cNvSpPr>
            <a:spLocks noGrp="1" noChangeArrowheads="1"/>
          </p:cNvSpPr>
          <p:nvPr>
            <p:ph type="title"/>
          </p:nvPr>
        </p:nvSpPr>
        <p:spPr>
          <a:xfrm>
            <a:off x="448147" y="169984"/>
            <a:ext cx="8229600" cy="1143000"/>
          </a:xfrm>
        </p:spPr>
        <p:txBody>
          <a:bodyPr>
            <a:noAutofit/>
          </a:bodyPr>
          <a:lstStyle/>
          <a:p>
            <a:pPr eaLnBrk="1" hangingPunct="1">
              <a:defRPr/>
            </a:pPr>
            <a:r>
              <a:rPr lang="en-GB" b="1" dirty="0"/>
              <a:t>Major </a:t>
            </a:r>
            <a:r>
              <a:rPr lang="en-GB" b="1" dirty="0" smtClean="0"/>
              <a:t>functions </a:t>
            </a:r>
            <a:r>
              <a:rPr lang="en-GB" b="1" dirty="0"/>
              <a:t>of </a:t>
            </a:r>
            <a:r>
              <a:rPr lang="en-GB" b="1" dirty="0" smtClean="0"/>
              <a:t>informal groups: </a:t>
            </a:r>
            <a:r>
              <a:rPr lang="en-GB" b="1" dirty="0" err="1" smtClean="0"/>
              <a:t>Lysons</a:t>
            </a:r>
            <a:endParaRPr lang="en-GB" b="1" dirty="0"/>
          </a:p>
        </p:txBody>
      </p:sp>
      <p:sp>
        <p:nvSpPr>
          <p:cNvPr id="34820" name="Rectangle 3"/>
          <p:cNvSpPr>
            <a:spLocks noGrp="1" noChangeArrowheads="1"/>
          </p:cNvSpPr>
          <p:nvPr>
            <p:ph type="body" idx="1"/>
          </p:nvPr>
        </p:nvSpPr>
        <p:spPr>
          <a:xfrm>
            <a:off x="457200" y="1717432"/>
            <a:ext cx="7488832" cy="4525963"/>
          </a:xfrm>
        </p:spPr>
        <p:txBody>
          <a:bodyPr/>
          <a:lstStyle/>
          <a:p>
            <a:pPr marL="395288" indent="-395288" eaLnBrk="1" hangingPunct="1"/>
            <a:r>
              <a:rPr lang="en-GB" sz="3000" dirty="0" smtClean="0"/>
              <a:t>The perpetuation of the informal group culture</a:t>
            </a:r>
          </a:p>
          <a:p>
            <a:pPr marL="395288" indent="-395288" eaLnBrk="1" hangingPunct="1"/>
            <a:r>
              <a:rPr lang="en-GB" sz="3000" dirty="0" smtClean="0"/>
              <a:t>The maintenance of a communication system</a:t>
            </a:r>
          </a:p>
          <a:p>
            <a:pPr marL="395288" indent="-395288" eaLnBrk="1" hangingPunct="1"/>
            <a:r>
              <a:rPr lang="en-GB" sz="3000" dirty="0" smtClean="0"/>
              <a:t>The implementation of social control</a:t>
            </a:r>
          </a:p>
          <a:p>
            <a:pPr marL="395288" indent="-395288" eaLnBrk="1" hangingPunct="1"/>
            <a:r>
              <a:rPr lang="en-GB" sz="3000" dirty="0" smtClean="0"/>
              <a:t>The provision of interest and fun in work life</a:t>
            </a:r>
            <a:br>
              <a:rPr lang="en-GB" sz="3000" dirty="0" smtClean="0"/>
            </a:br>
            <a:endParaRPr lang="en-GB" sz="3000" dirty="0" smtClean="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3" name="Rectangle 2"/>
          <p:cNvSpPr>
            <a:spLocks noGrp="1" noChangeArrowheads="1"/>
          </p:cNvSpPr>
          <p:nvPr>
            <p:ph type="title"/>
          </p:nvPr>
        </p:nvSpPr>
        <p:spPr>
          <a:xfrm>
            <a:off x="457200" y="169984"/>
            <a:ext cx="8229600" cy="1143000"/>
          </a:xfrm>
        </p:spPr>
        <p:txBody>
          <a:bodyPr>
            <a:noAutofit/>
          </a:bodyPr>
          <a:lstStyle/>
          <a:p>
            <a:pPr eaLnBrk="1" hangingPunct="1"/>
            <a:r>
              <a:rPr lang="en-GB" b="1" dirty="0" smtClean="0"/>
              <a:t>Reasons for formation </a:t>
            </a:r>
            <a:br>
              <a:rPr lang="en-GB" b="1" dirty="0" smtClean="0"/>
            </a:br>
            <a:r>
              <a:rPr lang="en-GB" b="1" dirty="0" smtClean="0"/>
              <a:t>of groups or teams</a:t>
            </a:r>
          </a:p>
        </p:txBody>
      </p:sp>
      <p:sp>
        <p:nvSpPr>
          <p:cNvPr id="35844" name="Rectangle 3"/>
          <p:cNvSpPr>
            <a:spLocks noGrp="1" noChangeArrowheads="1"/>
          </p:cNvSpPr>
          <p:nvPr>
            <p:ph type="body" idx="1"/>
          </p:nvPr>
        </p:nvSpPr>
        <p:spPr>
          <a:xfrm>
            <a:off x="457200" y="1726224"/>
            <a:ext cx="8343900" cy="4320480"/>
          </a:xfrm>
        </p:spPr>
        <p:txBody>
          <a:bodyPr/>
          <a:lstStyle/>
          <a:p>
            <a:pPr marL="387350" indent="-387350" eaLnBrk="1" hangingPunct="1"/>
            <a:r>
              <a:rPr lang="en-GB" sz="2600" dirty="0" smtClean="0"/>
              <a:t>Certain tasks can be performed through the combined efforts of a number of individuals working together.</a:t>
            </a:r>
          </a:p>
          <a:p>
            <a:pPr marL="387350" indent="-387350" eaLnBrk="1" hangingPunct="1"/>
            <a:r>
              <a:rPr lang="en-GB" sz="2600" dirty="0" smtClean="0"/>
              <a:t>Collusion between members, e.g. to share unpopular tasks and aid creativity and initiative.</a:t>
            </a:r>
          </a:p>
          <a:p>
            <a:pPr marL="387350" indent="-387350" eaLnBrk="1" hangingPunct="1"/>
            <a:r>
              <a:rPr lang="en-GB" sz="2600" dirty="0" smtClean="0"/>
              <a:t>Companionship, mutual understanding and support.</a:t>
            </a:r>
          </a:p>
          <a:p>
            <a:pPr marL="387350" indent="-387350" eaLnBrk="1" hangingPunct="1"/>
            <a:r>
              <a:rPr lang="en-GB" sz="2600" dirty="0" smtClean="0"/>
              <a:t>Provide a sense of belonging, identity and status.</a:t>
            </a:r>
          </a:p>
          <a:p>
            <a:pPr marL="387350" indent="-387350" eaLnBrk="1" hangingPunct="1"/>
            <a:r>
              <a:rPr lang="en-GB" sz="2600" dirty="0" smtClean="0"/>
              <a:t>Provide guidelines on generally acceptable behaviour.</a:t>
            </a:r>
          </a:p>
          <a:p>
            <a:pPr marL="387350" indent="-387350" eaLnBrk="1" hangingPunct="1"/>
            <a:r>
              <a:rPr lang="en-GB" sz="2600" dirty="0" smtClean="0"/>
              <a:t>Offer protection for its membership.</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5" name="Rectangle 2"/>
          <p:cNvSpPr>
            <a:spLocks noGrp="1" noChangeArrowheads="1"/>
          </p:cNvSpPr>
          <p:nvPr>
            <p:ph type="title"/>
          </p:nvPr>
        </p:nvSpPr>
        <p:spPr>
          <a:xfrm>
            <a:off x="457200" y="219808"/>
            <a:ext cx="8229600" cy="1143000"/>
          </a:xfrm>
        </p:spPr>
        <p:txBody>
          <a:bodyPr>
            <a:normAutofit fontScale="90000"/>
          </a:bodyPr>
          <a:lstStyle/>
          <a:p>
            <a:pPr eaLnBrk="1" hangingPunct="1"/>
            <a:r>
              <a:rPr lang="en-GB" sz="4000" b="1" dirty="0" smtClean="0"/>
              <a:t>Group cohesiveness and performance </a:t>
            </a:r>
          </a:p>
        </p:txBody>
      </p:sp>
      <p:sp>
        <p:nvSpPr>
          <p:cNvPr id="6" name="Text Box 4"/>
          <p:cNvSpPr txBox="1">
            <a:spLocks noChangeArrowheads="1"/>
          </p:cNvSpPr>
          <p:nvPr/>
        </p:nvSpPr>
        <p:spPr bwMode="auto">
          <a:xfrm>
            <a:off x="284192" y="5891984"/>
            <a:ext cx="8534400" cy="369332"/>
          </a:xfrm>
          <a:prstGeom prst="rect">
            <a:avLst/>
          </a:prstGeom>
          <a:noFill/>
          <a:ln w="9525">
            <a:noFill/>
            <a:miter lim="800000"/>
            <a:headEnd/>
            <a:tailEnd/>
          </a:ln>
        </p:spPr>
        <p:txBody>
          <a:bodyPr>
            <a:spAutoFit/>
          </a:bodyPr>
          <a:lstStyle/>
          <a:p>
            <a:r>
              <a:rPr lang="en-GB" sz="1200" dirty="0">
                <a:latin typeface="+mn-lt"/>
              </a:rPr>
              <a:t>Figure </a:t>
            </a:r>
            <a:r>
              <a:rPr lang="en-GB" sz="1200" dirty="0" smtClean="0">
                <a:latin typeface="+mn-lt"/>
              </a:rPr>
              <a:t>8.4 </a:t>
            </a:r>
            <a:r>
              <a:rPr lang="en-GB" dirty="0" smtClean="0">
                <a:latin typeface="+mn-lt"/>
              </a:rPr>
              <a:t> </a:t>
            </a:r>
            <a:r>
              <a:rPr lang="en-IN" dirty="0" smtClean="0">
                <a:latin typeface="+mn-lt"/>
              </a:rPr>
              <a:t>Factors contributing to group cohesiveness and performance</a:t>
            </a:r>
          </a:p>
        </p:txBody>
      </p:sp>
      <p:pic>
        <p:nvPicPr>
          <p:cNvPr id="3074" name="Picture 2" descr="V:\Powerpoint\PE_UK\PE501-MULLINS\Final Files\GIf\ch08\M08NF004.gif"/>
          <p:cNvPicPr>
            <a:picLocks noChangeAspect="1" noChangeArrowheads="1"/>
          </p:cNvPicPr>
          <p:nvPr/>
        </p:nvPicPr>
        <p:blipFill>
          <a:blip r:embed="rId2" cstate="print"/>
          <a:srcRect/>
          <a:stretch>
            <a:fillRect/>
          </a:stretch>
        </p:blipFill>
        <p:spPr bwMode="auto">
          <a:xfrm>
            <a:off x="2650887" y="1538655"/>
            <a:ext cx="3842226" cy="4110890"/>
          </a:xfrm>
          <a:prstGeom prst="rect">
            <a:avLst/>
          </a:prstGeom>
          <a:noFill/>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9" name="Rectangle 2"/>
          <p:cNvSpPr>
            <a:spLocks noGrp="1" noChangeArrowheads="1"/>
          </p:cNvSpPr>
          <p:nvPr>
            <p:ph type="title"/>
          </p:nvPr>
        </p:nvSpPr>
        <p:spPr>
          <a:xfrm>
            <a:off x="457200" y="483576"/>
            <a:ext cx="8229600" cy="1143000"/>
          </a:xfrm>
        </p:spPr>
        <p:txBody>
          <a:bodyPr/>
          <a:lstStyle/>
          <a:p>
            <a:pPr eaLnBrk="1" hangingPunct="1"/>
            <a:r>
              <a:rPr lang="en-GB" b="1" dirty="0" smtClean="0"/>
              <a:t>Membership factors</a:t>
            </a:r>
          </a:p>
        </p:txBody>
      </p:sp>
      <p:sp>
        <p:nvSpPr>
          <p:cNvPr id="39940" name="Rectangle 3"/>
          <p:cNvSpPr>
            <a:spLocks noGrp="1" noChangeArrowheads="1"/>
          </p:cNvSpPr>
          <p:nvPr>
            <p:ph type="body" idx="1"/>
          </p:nvPr>
        </p:nvSpPr>
        <p:spPr>
          <a:xfrm>
            <a:off x="447886" y="1719509"/>
            <a:ext cx="8229600" cy="4525963"/>
          </a:xfrm>
        </p:spPr>
        <p:txBody>
          <a:bodyPr/>
          <a:lstStyle/>
          <a:p>
            <a:pPr marL="395288" indent="-395288" eaLnBrk="1" hangingPunct="1"/>
            <a:r>
              <a:rPr lang="en-GB" sz="3000" dirty="0" smtClean="0"/>
              <a:t>Size of the group</a:t>
            </a:r>
          </a:p>
          <a:p>
            <a:pPr marL="817563" lvl="1" indent="-422275" eaLnBrk="1" hangingPunct="1"/>
            <a:r>
              <a:rPr lang="en-GB" dirty="0" smtClean="0"/>
              <a:t>Ideal size appears to be up to 12 members.</a:t>
            </a:r>
          </a:p>
          <a:p>
            <a:pPr marL="395288" indent="-395288" eaLnBrk="1" hangingPunct="1"/>
            <a:r>
              <a:rPr lang="en-GB" sz="3000" dirty="0" smtClean="0"/>
              <a:t>Compatibility of members</a:t>
            </a:r>
          </a:p>
          <a:p>
            <a:pPr marL="817563" lvl="1" indent="-422275" eaLnBrk="1" hangingPunct="1"/>
            <a:r>
              <a:rPr lang="en-GB" dirty="0" smtClean="0"/>
              <a:t>Shared attitudes and values help promote cohesiveness.</a:t>
            </a:r>
          </a:p>
          <a:p>
            <a:pPr marL="395288" indent="-395288" eaLnBrk="1" hangingPunct="1"/>
            <a:r>
              <a:rPr lang="en-GB" sz="3000" dirty="0" smtClean="0"/>
              <a:t>Permanence </a:t>
            </a:r>
          </a:p>
          <a:p>
            <a:pPr marL="817563" lvl="1" indent="-422275" eaLnBrk="1" hangingPunct="1"/>
            <a:r>
              <a:rPr lang="en-GB" dirty="0" smtClean="0"/>
              <a:t>Cohesiveness develops better if changes occur slowly.</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3" name="Rectangle 2"/>
          <p:cNvSpPr>
            <a:spLocks noGrp="1" noChangeArrowheads="1"/>
          </p:cNvSpPr>
          <p:nvPr>
            <p:ph type="title"/>
          </p:nvPr>
        </p:nvSpPr>
        <p:spPr>
          <a:xfrm>
            <a:off x="457200" y="483576"/>
            <a:ext cx="8229600" cy="1143000"/>
          </a:xfrm>
        </p:spPr>
        <p:txBody>
          <a:bodyPr/>
          <a:lstStyle/>
          <a:p>
            <a:pPr eaLnBrk="1" hangingPunct="1"/>
            <a:r>
              <a:rPr lang="en-GB" b="1" smtClean="0"/>
              <a:t>Work environment factors</a:t>
            </a:r>
          </a:p>
        </p:txBody>
      </p:sp>
      <p:sp>
        <p:nvSpPr>
          <p:cNvPr id="40964" name="Rectangle 3"/>
          <p:cNvSpPr>
            <a:spLocks noGrp="1" noChangeArrowheads="1"/>
          </p:cNvSpPr>
          <p:nvPr>
            <p:ph type="body" idx="1"/>
          </p:nvPr>
        </p:nvSpPr>
        <p:spPr>
          <a:xfrm>
            <a:off x="447886" y="1722437"/>
            <a:ext cx="8229600" cy="4525963"/>
          </a:xfrm>
        </p:spPr>
        <p:txBody>
          <a:bodyPr/>
          <a:lstStyle/>
          <a:p>
            <a:pPr marL="395288" indent="-395288" eaLnBrk="1" hangingPunct="1"/>
            <a:r>
              <a:rPr lang="en-GB" sz="3000" dirty="0" smtClean="0"/>
              <a:t>Nature of the task</a:t>
            </a:r>
          </a:p>
          <a:p>
            <a:pPr marL="844550" lvl="1" indent="-439738" eaLnBrk="1" hangingPunct="1"/>
            <a:r>
              <a:rPr lang="en-GB" dirty="0" smtClean="0"/>
              <a:t>Similarity of tasks or problems </a:t>
            </a:r>
          </a:p>
          <a:p>
            <a:pPr marL="395288" indent="-395288" eaLnBrk="1" hangingPunct="1"/>
            <a:r>
              <a:rPr lang="en-GB" sz="3000" dirty="0" smtClean="0"/>
              <a:t>Physical setting</a:t>
            </a:r>
          </a:p>
          <a:p>
            <a:pPr marL="844550" lvl="1" indent="-439738" eaLnBrk="1" hangingPunct="1"/>
            <a:r>
              <a:rPr lang="en-GB" dirty="0" smtClean="0"/>
              <a:t>Physical proximity </a:t>
            </a:r>
          </a:p>
          <a:p>
            <a:pPr marL="395288" indent="-395288" eaLnBrk="1" hangingPunct="1"/>
            <a:r>
              <a:rPr lang="en-GB" sz="3000" dirty="0" smtClean="0"/>
              <a:t>Communications</a:t>
            </a:r>
          </a:p>
          <a:p>
            <a:pPr marL="844550" lvl="1" indent="-439738" eaLnBrk="1" hangingPunct="1"/>
            <a:r>
              <a:rPr lang="en-GB" dirty="0" smtClean="0"/>
              <a:t>Ease of communication</a:t>
            </a:r>
          </a:p>
          <a:p>
            <a:pPr marL="395288" indent="-395288" eaLnBrk="1" hangingPunct="1"/>
            <a:r>
              <a:rPr lang="en-GB" sz="3000" dirty="0" smtClean="0"/>
              <a:t>Technology</a:t>
            </a:r>
          </a:p>
          <a:p>
            <a:pPr marL="844550" lvl="1" indent="-439738" eaLnBrk="1" hangingPunct="1"/>
            <a:r>
              <a:rPr lang="en-GB" dirty="0" smtClean="0"/>
              <a:t>Nature of technology, task and skills </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7" name="Rectangle 2"/>
          <p:cNvSpPr>
            <a:spLocks noGrp="1" noChangeArrowheads="1"/>
          </p:cNvSpPr>
          <p:nvPr>
            <p:ph type="title"/>
          </p:nvPr>
        </p:nvSpPr>
        <p:spPr>
          <a:xfrm>
            <a:off x="457200" y="483576"/>
            <a:ext cx="8229600" cy="1143000"/>
          </a:xfrm>
        </p:spPr>
        <p:txBody>
          <a:bodyPr/>
          <a:lstStyle/>
          <a:p>
            <a:pPr eaLnBrk="1" hangingPunct="1"/>
            <a:r>
              <a:rPr lang="en-GB" b="1" smtClean="0"/>
              <a:t>Organisational factors</a:t>
            </a:r>
          </a:p>
        </p:txBody>
      </p:sp>
      <p:sp>
        <p:nvSpPr>
          <p:cNvPr id="41988" name="Rectangle 3"/>
          <p:cNvSpPr>
            <a:spLocks noGrp="1" noChangeArrowheads="1"/>
          </p:cNvSpPr>
          <p:nvPr>
            <p:ph type="body" idx="1"/>
          </p:nvPr>
        </p:nvSpPr>
        <p:spPr>
          <a:xfrm>
            <a:off x="456678" y="1717106"/>
            <a:ext cx="8229600" cy="4525963"/>
          </a:xfrm>
        </p:spPr>
        <p:txBody>
          <a:bodyPr/>
          <a:lstStyle/>
          <a:p>
            <a:pPr marL="377825" indent="-377825" eaLnBrk="1" hangingPunct="1"/>
            <a:r>
              <a:rPr lang="en-GB" sz="3000" dirty="0" smtClean="0"/>
              <a:t>Management and leadership</a:t>
            </a:r>
          </a:p>
          <a:p>
            <a:pPr marL="835025" lvl="1" indent="-439738" eaLnBrk="1" hangingPunct="1"/>
            <a:r>
              <a:rPr lang="en-GB" dirty="0" smtClean="0"/>
              <a:t>The importance of fostering mutual trust</a:t>
            </a:r>
          </a:p>
          <a:p>
            <a:pPr marL="377825" indent="-377825" eaLnBrk="1" hangingPunct="1"/>
            <a:r>
              <a:rPr lang="en-GB" sz="3000" dirty="0" smtClean="0"/>
              <a:t>HRM policies and procedures</a:t>
            </a:r>
          </a:p>
          <a:p>
            <a:pPr marL="835025" lvl="1" indent="-439738" eaLnBrk="1" hangingPunct="1"/>
            <a:r>
              <a:rPr lang="en-GB" dirty="0" smtClean="0"/>
              <a:t>Equity and fairness</a:t>
            </a:r>
          </a:p>
          <a:p>
            <a:pPr marL="377825" indent="-377825" eaLnBrk="1" hangingPunct="1"/>
            <a:r>
              <a:rPr lang="en-GB" sz="3000" dirty="0" smtClean="0"/>
              <a:t>Success</a:t>
            </a:r>
          </a:p>
          <a:p>
            <a:pPr marL="835025" lvl="1" indent="-439738" eaLnBrk="1" hangingPunct="1"/>
            <a:r>
              <a:rPr lang="en-GB" dirty="0" smtClean="0"/>
              <a:t>As a positive motivator</a:t>
            </a:r>
          </a:p>
          <a:p>
            <a:pPr marL="377825" indent="-377825" eaLnBrk="1" hangingPunct="1"/>
            <a:r>
              <a:rPr lang="en-GB" sz="3000" dirty="0" smtClean="0"/>
              <a:t>External threat</a:t>
            </a:r>
          </a:p>
          <a:p>
            <a:pPr marL="835025" lvl="1" indent="-439738" eaLnBrk="1" hangingPunct="1"/>
            <a:r>
              <a:rPr lang="en-GB" dirty="0" smtClean="0"/>
              <a:t>May cause internal cohesiveness</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1" name="Rectangle 2"/>
          <p:cNvSpPr>
            <a:spLocks noGrp="1" noChangeArrowheads="1"/>
          </p:cNvSpPr>
          <p:nvPr>
            <p:ph type="title"/>
          </p:nvPr>
        </p:nvSpPr>
        <p:spPr>
          <a:xfrm>
            <a:off x="457200" y="169984"/>
            <a:ext cx="8229600" cy="1143000"/>
          </a:xfrm>
        </p:spPr>
        <p:txBody>
          <a:bodyPr/>
          <a:lstStyle/>
          <a:p>
            <a:pPr eaLnBrk="1" hangingPunct="1"/>
            <a:r>
              <a:rPr lang="en-GB" sz="4000" b="1" dirty="0" smtClean="0"/>
              <a:t>Group development and </a:t>
            </a:r>
            <a:br>
              <a:rPr lang="en-GB" sz="4000" b="1" dirty="0" smtClean="0"/>
            </a:br>
            <a:r>
              <a:rPr lang="en-GB" sz="4000" b="1" dirty="0" smtClean="0"/>
              <a:t>maturity factors: Tuckman</a:t>
            </a:r>
          </a:p>
        </p:txBody>
      </p:sp>
      <p:sp>
        <p:nvSpPr>
          <p:cNvPr id="43012" name="Rectangle 3"/>
          <p:cNvSpPr>
            <a:spLocks noGrp="1" noChangeArrowheads="1"/>
          </p:cNvSpPr>
          <p:nvPr>
            <p:ph type="body" idx="1"/>
          </p:nvPr>
        </p:nvSpPr>
        <p:spPr>
          <a:xfrm>
            <a:off x="450468" y="1732452"/>
            <a:ext cx="8229600" cy="4852988"/>
          </a:xfrm>
        </p:spPr>
        <p:txBody>
          <a:bodyPr/>
          <a:lstStyle/>
          <a:p>
            <a:pPr marL="395288" indent="-395288" eaLnBrk="1" hangingPunct="1"/>
            <a:r>
              <a:rPr lang="en-GB" sz="2600" dirty="0" smtClean="0"/>
              <a:t>Forming</a:t>
            </a:r>
          </a:p>
          <a:p>
            <a:pPr marL="827088" lvl="1" indent="-431800" eaLnBrk="1" hangingPunct="1"/>
            <a:r>
              <a:rPr lang="en-GB" sz="2400" dirty="0" smtClean="0"/>
              <a:t>Initial formation: the ‘polite’ stage</a:t>
            </a:r>
          </a:p>
          <a:p>
            <a:pPr marL="395288" indent="-395288" eaLnBrk="1" hangingPunct="1"/>
            <a:r>
              <a:rPr lang="en-GB" sz="2600" dirty="0" smtClean="0"/>
              <a:t>Storming</a:t>
            </a:r>
          </a:p>
          <a:p>
            <a:pPr marL="827088" lvl="1" indent="-431800" eaLnBrk="1" hangingPunct="1"/>
            <a:r>
              <a:rPr lang="en-GB" sz="2400" dirty="0" smtClean="0"/>
              <a:t>Testing the group: power struggles and conflict</a:t>
            </a:r>
          </a:p>
          <a:p>
            <a:pPr marL="395288" indent="-395288" eaLnBrk="1" hangingPunct="1"/>
            <a:r>
              <a:rPr lang="en-GB" sz="2600" dirty="0" smtClean="0"/>
              <a:t>Norming</a:t>
            </a:r>
          </a:p>
          <a:p>
            <a:pPr marL="827088" lvl="1" indent="-431800" eaLnBrk="1" hangingPunct="1"/>
            <a:r>
              <a:rPr lang="en-GB" sz="2400" dirty="0" smtClean="0"/>
              <a:t>Consolidating: standards and guidelines are set</a:t>
            </a:r>
          </a:p>
          <a:p>
            <a:pPr marL="395288" indent="-395288" eaLnBrk="1" hangingPunct="1"/>
            <a:r>
              <a:rPr lang="en-GB" sz="2600" dirty="0" smtClean="0"/>
              <a:t>Performing</a:t>
            </a:r>
          </a:p>
          <a:p>
            <a:pPr marL="827088" lvl="1" indent="-431800" eaLnBrk="1" hangingPunct="1"/>
            <a:r>
              <a:rPr lang="en-GB" sz="2400" dirty="0" smtClean="0"/>
              <a:t>The effective operating stage</a:t>
            </a:r>
          </a:p>
          <a:p>
            <a:pPr marL="395288" indent="-395288" eaLnBrk="1" hangingPunct="1"/>
            <a:r>
              <a:rPr lang="en-GB" sz="2600" dirty="0" smtClean="0"/>
              <a:t>Adjourning</a:t>
            </a:r>
          </a:p>
          <a:p>
            <a:pPr marL="827088" lvl="1" indent="-431800" eaLnBrk="1" hangingPunct="1"/>
            <a:r>
              <a:rPr lang="en-GB" sz="2400" dirty="0" smtClean="0"/>
              <a:t>Disbanding once the task is complete</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8424"/>
            <a:ext cx="8229600" cy="1143000"/>
          </a:xfrm>
        </p:spPr>
        <p:txBody>
          <a:bodyPr>
            <a:normAutofit/>
          </a:bodyPr>
          <a:lstStyle/>
          <a:p>
            <a:pPr eaLnBrk="1" hangingPunct="1">
              <a:defRPr/>
            </a:pPr>
            <a:r>
              <a:rPr lang="en-GB" sz="3200" b="1" dirty="0" smtClean="0"/>
              <a:t>Creative leadership and </a:t>
            </a:r>
            <a:br>
              <a:rPr lang="en-GB" sz="3200" b="1" dirty="0" smtClean="0"/>
            </a:br>
            <a:r>
              <a:rPr lang="en-GB" sz="3200" b="1" dirty="0" smtClean="0"/>
              <a:t>group development: Rickards and </a:t>
            </a:r>
            <a:r>
              <a:rPr lang="en-GB" sz="3200" b="1" dirty="0" err="1" smtClean="0"/>
              <a:t>Moger</a:t>
            </a:r>
            <a:endParaRPr lang="en-GB" sz="3200" b="1" dirty="0"/>
          </a:p>
        </p:txBody>
      </p:sp>
      <p:sp>
        <p:nvSpPr>
          <p:cNvPr id="44034" name="Content Placeholder 2"/>
          <p:cNvSpPr>
            <a:spLocks noGrp="1"/>
          </p:cNvSpPr>
          <p:nvPr>
            <p:ph idx="1"/>
          </p:nvPr>
        </p:nvSpPr>
        <p:spPr>
          <a:xfrm>
            <a:off x="466514" y="1762632"/>
            <a:ext cx="8229600" cy="4525963"/>
          </a:xfrm>
        </p:spPr>
        <p:txBody>
          <a:bodyPr/>
          <a:lstStyle/>
          <a:p>
            <a:pPr marL="0" indent="0" eaLnBrk="1" hangingPunct="1">
              <a:lnSpc>
                <a:spcPct val="90000"/>
              </a:lnSpc>
              <a:buFontTx/>
              <a:buNone/>
            </a:pPr>
            <a:r>
              <a:rPr lang="en-GB" sz="3000" dirty="0" smtClean="0"/>
              <a:t>A leader can influence effective team development by:</a:t>
            </a:r>
          </a:p>
          <a:p>
            <a:pPr marL="387350" lvl="1" indent="-377825" eaLnBrk="1" hangingPunct="1">
              <a:lnSpc>
                <a:spcPct val="90000"/>
              </a:lnSpc>
            </a:pPr>
            <a:r>
              <a:rPr lang="en-GB" dirty="0" smtClean="0"/>
              <a:t>building a platform of understanding;</a:t>
            </a:r>
          </a:p>
          <a:p>
            <a:pPr marL="387350" lvl="1" indent="-377825" eaLnBrk="1" hangingPunct="1">
              <a:lnSpc>
                <a:spcPct val="90000"/>
              </a:lnSpc>
            </a:pPr>
            <a:r>
              <a:rPr lang="en-GB" dirty="0" smtClean="0"/>
              <a:t>creating a shared vision;</a:t>
            </a:r>
          </a:p>
          <a:p>
            <a:pPr marL="387350" lvl="1" indent="-377825" eaLnBrk="1" hangingPunct="1">
              <a:lnSpc>
                <a:spcPct val="90000"/>
              </a:lnSpc>
            </a:pPr>
            <a:r>
              <a:rPr lang="en-GB" dirty="0" smtClean="0"/>
              <a:t>a creative climate;</a:t>
            </a:r>
          </a:p>
          <a:p>
            <a:pPr marL="387350" lvl="1" indent="-377825" eaLnBrk="1" hangingPunct="1">
              <a:lnSpc>
                <a:spcPct val="90000"/>
              </a:lnSpc>
            </a:pPr>
            <a:r>
              <a:rPr lang="en-GB" dirty="0" smtClean="0"/>
              <a:t>a commitment to idea ownership;</a:t>
            </a:r>
          </a:p>
          <a:p>
            <a:pPr marL="387350" lvl="1" indent="-377825" eaLnBrk="1" hangingPunct="1">
              <a:lnSpc>
                <a:spcPct val="90000"/>
              </a:lnSpc>
            </a:pPr>
            <a:r>
              <a:rPr lang="en-GB" dirty="0" smtClean="0"/>
              <a:t>resilience to setbacks;</a:t>
            </a:r>
          </a:p>
          <a:p>
            <a:pPr marL="387350" lvl="1" indent="-377825" eaLnBrk="1" hangingPunct="1">
              <a:lnSpc>
                <a:spcPct val="90000"/>
              </a:lnSpc>
            </a:pPr>
            <a:r>
              <a:rPr lang="en-GB" dirty="0" smtClean="0"/>
              <a:t>developing networking skills;</a:t>
            </a:r>
          </a:p>
          <a:p>
            <a:pPr marL="387350" lvl="1" indent="-377825" eaLnBrk="1" hangingPunct="1">
              <a:lnSpc>
                <a:spcPct val="90000"/>
              </a:lnSpc>
            </a:pPr>
            <a:r>
              <a:rPr lang="en-GB" dirty="0" smtClean="0"/>
              <a:t>learning from experience.</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83576"/>
            <a:ext cx="8229600" cy="1143000"/>
          </a:xfrm>
        </p:spPr>
        <p:txBody>
          <a:bodyPr>
            <a:normAutofit/>
          </a:bodyPr>
          <a:lstStyle/>
          <a:p>
            <a:pPr eaLnBrk="1" hangingPunct="1">
              <a:defRPr/>
            </a:pPr>
            <a:r>
              <a:rPr lang="en-GB" b="1" dirty="0" smtClean="0"/>
              <a:t>Social identity theory</a:t>
            </a:r>
            <a:endParaRPr lang="en-GB" b="1" dirty="0"/>
          </a:p>
        </p:txBody>
      </p:sp>
      <p:sp>
        <p:nvSpPr>
          <p:cNvPr id="6" name="Text Box 4"/>
          <p:cNvSpPr txBox="1">
            <a:spLocks noChangeArrowheads="1"/>
          </p:cNvSpPr>
          <p:nvPr/>
        </p:nvSpPr>
        <p:spPr bwMode="auto">
          <a:xfrm>
            <a:off x="284192" y="5891984"/>
            <a:ext cx="8534400" cy="492443"/>
          </a:xfrm>
          <a:prstGeom prst="rect">
            <a:avLst/>
          </a:prstGeom>
          <a:noFill/>
          <a:ln w="9525">
            <a:noFill/>
            <a:miter lim="800000"/>
            <a:headEnd/>
            <a:tailEnd/>
          </a:ln>
        </p:spPr>
        <p:txBody>
          <a:bodyPr>
            <a:spAutoFit/>
          </a:bodyPr>
          <a:lstStyle/>
          <a:p>
            <a:r>
              <a:rPr lang="en-GB" sz="1200" dirty="0">
                <a:latin typeface="+mn-lt"/>
              </a:rPr>
              <a:t>Figure </a:t>
            </a:r>
            <a:r>
              <a:rPr lang="en-GB" sz="1200" dirty="0" smtClean="0">
                <a:latin typeface="+mn-lt"/>
              </a:rPr>
              <a:t>8.5 </a:t>
            </a:r>
            <a:r>
              <a:rPr lang="en-GB" dirty="0" smtClean="0">
                <a:latin typeface="+mn-lt"/>
              </a:rPr>
              <a:t> </a:t>
            </a:r>
            <a:r>
              <a:rPr lang="en-IN" dirty="0" smtClean="0"/>
              <a:t>Processes of social and self-categorisation</a:t>
            </a:r>
          </a:p>
          <a:p>
            <a:r>
              <a:rPr lang="en-IN" sz="800" i="1" dirty="0" smtClean="0"/>
              <a:t>Source</a:t>
            </a:r>
            <a:r>
              <a:rPr lang="en-IN" sz="800" dirty="0" smtClean="0"/>
              <a:t>: </a:t>
            </a:r>
            <a:r>
              <a:rPr lang="en-IN" sz="800" dirty="0" err="1" smtClean="0"/>
              <a:t>Guirdham</a:t>
            </a:r>
            <a:r>
              <a:rPr lang="en-IN" sz="800" dirty="0" smtClean="0"/>
              <a:t>, M. </a:t>
            </a:r>
            <a:r>
              <a:rPr lang="en-IN" sz="800" i="1" dirty="0" smtClean="0"/>
              <a:t>Interactive Behaviour at Work</a:t>
            </a:r>
            <a:r>
              <a:rPr lang="en-IN" sz="800" dirty="0" smtClean="0"/>
              <a:t>, third edition, Financial Times Prentice Hall (2002), p. 119. Reproduced with permission of Pearson Education Ltd.</a:t>
            </a:r>
          </a:p>
        </p:txBody>
      </p:sp>
      <p:pic>
        <p:nvPicPr>
          <p:cNvPr id="4098" name="Picture 2" descr="V:\Powerpoint\PE_UK\PE501-MULLINS\Final Files\GIf\ch08\M08NF005.gif"/>
          <p:cNvPicPr>
            <a:picLocks noChangeAspect="1" noChangeArrowheads="1"/>
          </p:cNvPicPr>
          <p:nvPr/>
        </p:nvPicPr>
        <p:blipFill>
          <a:blip r:embed="rId2" cstate="print"/>
          <a:srcRect/>
          <a:stretch>
            <a:fillRect/>
          </a:stretch>
        </p:blipFill>
        <p:spPr bwMode="auto">
          <a:xfrm>
            <a:off x="1887110" y="1538654"/>
            <a:ext cx="5369780" cy="4252554"/>
          </a:xfrm>
          <a:prstGeom prst="rect">
            <a:avLst/>
          </a:prstGeom>
          <a:noFill/>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0226" name="Rectangle 2"/>
          <p:cNvSpPr>
            <a:spLocks noGrp="1" noChangeArrowheads="1"/>
          </p:cNvSpPr>
          <p:nvPr>
            <p:ph type="title"/>
          </p:nvPr>
        </p:nvSpPr>
        <p:spPr>
          <a:xfrm>
            <a:off x="457200" y="169984"/>
            <a:ext cx="8229600" cy="1143000"/>
          </a:xfrm>
        </p:spPr>
        <p:txBody>
          <a:bodyPr>
            <a:noAutofit/>
          </a:bodyPr>
          <a:lstStyle/>
          <a:p>
            <a:pPr eaLnBrk="1" hangingPunct="1">
              <a:defRPr/>
            </a:pPr>
            <a:r>
              <a:rPr lang="en-GB" b="1" dirty="0"/>
              <a:t>Characteristics of an </a:t>
            </a:r>
            <a:r>
              <a:rPr lang="en-GB" b="1" dirty="0" smtClean="0"/>
              <a:t/>
            </a:r>
            <a:br>
              <a:rPr lang="en-GB" b="1" dirty="0" smtClean="0"/>
            </a:br>
            <a:r>
              <a:rPr lang="en-GB" b="1" dirty="0" smtClean="0"/>
              <a:t>effective work group</a:t>
            </a:r>
            <a:endParaRPr lang="en-GB" b="1" dirty="0"/>
          </a:p>
        </p:txBody>
      </p:sp>
      <p:sp>
        <p:nvSpPr>
          <p:cNvPr id="47108" name="Rectangle 3"/>
          <p:cNvSpPr>
            <a:spLocks noGrp="1" noChangeArrowheads="1"/>
          </p:cNvSpPr>
          <p:nvPr>
            <p:ph type="body" idx="1"/>
          </p:nvPr>
        </p:nvSpPr>
        <p:spPr>
          <a:xfrm>
            <a:off x="455754" y="1772716"/>
            <a:ext cx="8229600" cy="4421187"/>
          </a:xfrm>
        </p:spPr>
        <p:txBody>
          <a:bodyPr/>
          <a:lstStyle/>
          <a:p>
            <a:pPr marL="377825" indent="-377825" eaLnBrk="1" hangingPunct="1">
              <a:lnSpc>
                <a:spcPct val="90000"/>
              </a:lnSpc>
            </a:pPr>
            <a:r>
              <a:rPr lang="en-GB" sz="2800" dirty="0" smtClean="0"/>
              <a:t>A belief in shared aims and objectives</a:t>
            </a:r>
          </a:p>
          <a:p>
            <a:pPr marL="377825" indent="-377825" eaLnBrk="1" hangingPunct="1">
              <a:lnSpc>
                <a:spcPct val="90000"/>
              </a:lnSpc>
            </a:pPr>
            <a:r>
              <a:rPr lang="en-GB" sz="2800" dirty="0" smtClean="0"/>
              <a:t>A sense of belonging to the group</a:t>
            </a:r>
          </a:p>
          <a:p>
            <a:pPr marL="377825" indent="-377825" eaLnBrk="1" hangingPunct="1">
              <a:lnSpc>
                <a:spcPct val="90000"/>
              </a:lnSpc>
            </a:pPr>
            <a:r>
              <a:rPr lang="en-GB" sz="2800" dirty="0" smtClean="0"/>
              <a:t>Acceptance of group values and norms</a:t>
            </a:r>
          </a:p>
          <a:p>
            <a:pPr marL="377825" indent="-377825" eaLnBrk="1" hangingPunct="1">
              <a:lnSpc>
                <a:spcPct val="90000"/>
              </a:lnSpc>
            </a:pPr>
            <a:r>
              <a:rPr lang="en-GB" sz="2800" dirty="0" smtClean="0"/>
              <a:t>A feeling of mutual trust and dependency</a:t>
            </a:r>
          </a:p>
          <a:p>
            <a:pPr marL="377825" indent="-377825" eaLnBrk="1" hangingPunct="1">
              <a:lnSpc>
                <a:spcPct val="90000"/>
              </a:lnSpc>
            </a:pPr>
            <a:r>
              <a:rPr lang="en-GB" sz="2800" dirty="0" smtClean="0"/>
              <a:t>Full participation and consensus in decisions</a:t>
            </a:r>
          </a:p>
          <a:p>
            <a:pPr marL="377825" indent="-377825" eaLnBrk="1" hangingPunct="1">
              <a:lnSpc>
                <a:spcPct val="90000"/>
              </a:lnSpc>
            </a:pPr>
            <a:r>
              <a:rPr lang="en-GB" sz="2800" dirty="0" smtClean="0"/>
              <a:t>A free flow of information and communication</a:t>
            </a:r>
          </a:p>
          <a:p>
            <a:pPr marL="377825" indent="-377825" eaLnBrk="1" hangingPunct="1">
              <a:lnSpc>
                <a:spcPct val="90000"/>
              </a:lnSpc>
            </a:pPr>
            <a:r>
              <a:rPr lang="en-GB" sz="2800" dirty="0" smtClean="0"/>
              <a:t>Open expression of feelings and disagreements</a:t>
            </a:r>
          </a:p>
          <a:p>
            <a:pPr marL="377825" indent="-377825" eaLnBrk="1" hangingPunct="1">
              <a:lnSpc>
                <a:spcPct val="90000"/>
              </a:lnSpc>
            </a:pPr>
            <a:r>
              <a:rPr lang="en-GB" sz="2800" dirty="0" smtClean="0"/>
              <a:t>Conflict resolution within the group</a:t>
            </a:r>
          </a:p>
          <a:p>
            <a:pPr marL="377825" indent="-377825" eaLnBrk="1" hangingPunct="1">
              <a:lnSpc>
                <a:spcPct val="90000"/>
              </a:lnSpc>
            </a:pPr>
            <a:r>
              <a:rPr lang="en-GB" sz="2800" dirty="0" smtClean="0"/>
              <a:t>Low levels of staff turnover, absenteeism, etc.</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1" name="Rectangle 2"/>
          <p:cNvSpPr>
            <a:spLocks noGrp="1" noChangeArrowheads="1"/>
          </p:cNvSpPr>
          <p:nvPr>
            <p:ph type="title"/>
          </p:nvPr>
        </p:nvSpPr>
        <p:spPr>
          <a:xfrm>
            <a:off x="457200" y="483576"/>
            <a:ext cx="8229600" cy="1143000"/>
          </a:xfrm>
        </p:spPr>
        <p:txBody>
          <a:bodyPr/>
          <a:lstStyle/>
          <a:p>
            <a:pPr eaLnBrk="1" hangingPunct="1"/>
            <a:r>
              <a:rPr lang="en-GB" b="1" smtClean="0"/>
              <a:t>Virtual teams</a:t>
            </a:r>
          </a:p>
        </p:txBody>
      </p:sp>
      <p:sp>
        <p:nvSpPr>
          <p:cNvPr id="48132" name="Rectangle 3"/>
          <p:cNvSpPr>
            <a:spLocks noGrp="1" noChangeArrowheads="1"/>
          </p:cNvSpPr>
          <p:nvPr>
            <p:ph type="body" idx="1"/>
          </p:nvPr>
        </p:nvSpPr>
        <p:spPr>
          <a:xfrm>
            <a:off x="457200" y="1731229"/>
            <a:ext cx="8229600" cy="4525963"/>
          </a:xfrm>
        </p:spPr>
        <p:txBody>
          <a:bodyPr/>
          <a:lstStyle/>
          <a:p>
            <a:pPr marL="387350" indent="-387350" eaLnBrk="1" hangingPunct="1"/>
            <a:r>
              <a:rPr lang="en-GB" sz="2800" dirty="0" smtClean="0"/>
              <a:t>A collection of people who are geographically separated but still work together closely.</a:t>
            </a:r>
          </a:p>
          <a:p>
            <a:pPr marL="387350" indent="-387350" eaLnBrk="1" hangingPunct="1"/>
            <a:r>
              <a:rPr lang="en-GB" sz="2800" dirty="0" smtClean="0"/>
              <a:t>The primary interaction among members is by some electronic information and communication process.</a:t>
            </a:r>
          </a:p>
          <a:p>
            <a:pPr marL="387350" indent="-387350" eaLnBrk="1" hangingPunct="1"/>
            <a:r>
              <a:rPr lang="en-GB" sz="2800" dirty="0" smtClean="0"/>
              <a:t>Virtual teams can comprise people with different knowledge and be diverse.</a:t>
            </a:r>
          </a:p>
          <a:p>
            <a:pPr marL="387350" indent="-387350" eaLnBrk="1" hangingPunct="1"/>
            <a:r>
              <a:rPr lang="en-GB" sz="2800" dirty="0" smtClean="0"/>
              <a:t>They require good leadership.</a:t>
            </a: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19808"/>
            <a:ext cx="8229600" cy="1143000"/>
          </a:xfrm>
        </p:spPr>
        <p:txBody>
          <a:bodyPr>
            <a:normAutofit fontScale="90000"/>
          </a:bodyPr>
          <a:lstStyle/>
          <a:p>
            <a:pPr eaLnBrk="1" hangingPunct="1">
              <a:defRPr/>
            </a:pPr>
            <a:r>
              <a:rPr lang="en-GB" b="1" dirty="0" smtClean="0"/>
              <a:t>Leadership and motivation</a:t>
            </a:r>
            <a:br>
              <a:rPr lang="en-GB" b="1" dirty="0" smtClean="0"/>
            </a:br>
            <a:r>
              <a:rPr lang="en-GB" b="1" dirty="0" smtClean="0"/>
              <a:t>of the virtual team: Garrett</a:t>
            </a:r>
            <a:endParaRPr lang="en-GB" b="1" dirty="0"/>
          </a:p>
        </p:txBody>
      </p:sp>
      <p:sp>
        <p:nvSpPr>
          <p:cNvPr id="49154" name="Content Placeholder 2"/>
          <p:cNvSpPr>
            <a:spLocks noGrp="1"/>
          </p:cNvSpPr>
          <p:nvPr>
            <p:ph idx="1"/>
          </p:nvPr>
        </p:nvSpPr>
        <p:spPr>
          <a:xfrm>
            <a:off x="448408" y="1771685"/>
            <a:ext cx="8229600" cy="4525963"/>
          </a:xfrm>
        </p:spPr>
        <p:txBody>
          <a:bodyPr/>
          <a:lstStyle/>
          <a:p>
            <a:pPr marL="387350" indent="-387350" eaLnBrk="1" hangingPunct="1">
              <a:lnSpc>
                <a:spcPct val="90000"/>
              </a:lnSpc>
            </a:pPr>
            <a:r>
              <a:rPr lang="en-GB" sz="2600" dirty="0" smtClean="0"/>
              <a:t>Say hello</a:t>
            </a:r>
          </a:p>
          <a:p>
            <a:pPr marL="387350" indent="-387350" eaLnBrk="1" hangingPunct="1">
              <a:lnSpc>
                <a:spcPct val="90000"/>
              </a:lnSpc>
            </a:pPr>
            <a:r>
              <a:rPr lang="en-GB" sz="2600" dirty="0" smtClean="0"/>
              <a:t>Build trust</a:t>
            </a:r>
          </a:p>
          <a:p>
            <a:pPr marL="387350" indent="-387350" eaLnBrk="1" hangingPunct="1">
              <a:lnSpc>
                <a:spcPct val="90000"/>
              </a:lnSpc>
            </a:pPr>
            <a:r>
              <a:rPr lang="en-GB" sz="2600" dirty="0" smtClean="0"/>
              <a:t>Recruit with care</a:t>
            </a:r>
          </a:p>
          <a:p>
            <a:pPr marL="387350" indent="-387350" eaLnBrk="1" hangingPunct="1">
              <a:lnSpc>
                <a:spcPct val="90000"/>
              </a:lnSpc>
            </a:pPr>
            <a:r>
              <a:rPr lang="en-GB" sz="2600" dirty="0" smtClean="0"/>
              <a:t>Do not rely on email</a:t>
            </a:r>
          </a:p>
          <a:p>
            <a:pPr marL="387350" indent="-387350" eaLnBrk="1" hangingPunct="1">
              <a:lnSpc>
                <a:spcPct val="90000"/>
              </a:lnSpc>
            </a:pPr>
            <a:r>
              <a:rPr lang="en-GB" sz="2600" dirty="0" smtClean="0"/>
              <a:t>Encourage dissent</a:t>
            </a:r>
          </a:p>
          <a:p>
            <a:pPr marL="387350" indent="-387350" eaLnBrk="1" hangingPunct="1">
              <a:lnSpc>
                <a:spcPct val="90000"/>
              </a:lnSpc>
            </a:pPr>
            <a:r>
              <a:rPr lang="en-GB" sz="2600" dirty="0" smtClean="0"/>
              <a:t>Use technology thoughtfully</a:t>
            </a:r>
          </a:p>
          <a:p>
            <a:pPr marL="387350" indent="-387350" eaLnBrk="1" hangingPunct="1">
              <a:lnSpc>
                <a:spcPct val="90000"/>
              </a:lnSpc>
            </a:pPr>
            <a:r>
              <a:rPr lang="en-GB" sz="2600" dirty="0" smtClean="0"/>
              <a:t>Measure outcomes</a:t>
            </a:r>
          </a:p>
          <a:p>
            <a:pPr marL="387350" indent="-387350" eaLnBrk="1" hangingPunct="1">
              <a:lnSpc>
                <a:spcPct val="90000"/>
              </a:lnSpc>
            </a:pPr>
            <a:r>
              <a:rPr lang="en-GB" sz="2600" dirty="0" smtClean="0"/>
              <a:t>Use virtual teams to go where the talent is and work more efficiently</a:t>
            </a:r>
          </a:p>
          <a:p>
            <a:pPr marL="387350" indent="-387350" eaLnBrk="1" hangingPunct="1">
              <a:lnSpc>
                <a:spcPct val="90000"/>
              </a:lnSpc>
            </a:pPr>
            <a:r>
              <a:rPr lang="en-GB" sz="2600" dirty="0" smtClean="0"/>
              <a:t>Do not say virtual teams ‘aren’t quite the real thing’</a:t>
            </a: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9" name="Rectangle 2"/>
          <p:cNvSpPr>
            <a:spLocks noGrp="1" noChangeArrowheads="1"/>
          </p:cNvSpPr>
          <p:nvPr>
            <p:ph type="title"/>
          </p:nvPr>
        </p:nvSpPr>
        <p:spPr>
          <a:xfrm>
            <a:off x="457200" y="169984"/>
            <a:ext cx="8229600" cy="1143000"/>
          </a:xfrm>
        </p:spPr>
        <p:txBody>
          <a:bodyPr/>
          <a:lstStyle/>
          <a:p>
            <a:pPr eaLnBrk="1" hangingPunct="1"/>
            <a:r>
              <a:rPr lang="en-GB" b="1" dirty="0" smtClean="0"/>
              <a:t>Role structure of the organisation</a:t>
            </a:r>
          </a:p>
        </p:txBody>
      </p:sp>
      <p:sp>
        <p:nvSpPr>
          <p:cNvPr id="50180" name="Rectangle 3"/>
          <p:cNvSpPr>
            <a:spLocks noGrp="1" noChangeArrowheads="1"/>
          </p:cNvSpPr>
          <p:nvPr>
            <p:ph type="body" idx="1"/>
          </p:nvPr>
        </p:nvSpPr>
        <p:spPr>
          <a:xfrm>
            <a:off x="439094" y="1717106"/>
            <a:ext cx="8229600" cy="4525963"/>
          </a:xfrm>
        </p:spPr>
        <p:txBody>
          <a:bodyPr/>
          <a:lstStyle/>
          <a:p>
            <a:pPr marL="412750" indent="-412750" eaLnBrk="1" hangingPunct="1"/>
            <a:r>
              <a:rPr lang="en-GB" sz="3000" dirty="0" smtClean="0"/>
              <a:t>The roles that an individual plays with a group is influenced by a combination of:</a:t>
            </a:r>
          </a:p>
          <a:p>
            <a:pPr marL="852488" lvl="1" indent="-439738" eaLnBrk="1" hangingPunct="1"/>
            <a:r>
              <a:rPr lang="en-GB" dirty="0" smtClean="0"/>
              <a:t>Situational factors – requirements of the task, style of leadership.</a:t>
            </a:r>
          </a:p>
          <a:p>
            <a:pPr marL="852488" lvl="1" indent="-439738" eaLnBrk="1" hangingPunct="1"/>
            <a:r>
              <a:rPr lang="en-GB" dirty="0" smtClean="0"/>
              <a:t>Personal factors – such as values, attitudes, motivation and ability, etc.</a:t>
            </a:r>
          </a:p>
          <a:p>
            <a:pPr marL="412750" indent="-412750" eaLnBrk="1" hangingPunct="1"/>
            <a:r>
              <a:rPr lang="en-GB" sz="3000" dirty="0" smtClean="0"/>
              <a:t>Role sets </a:t>
            </a:r>
            <a:r>
              <a:rPr lang="en-GB" sz="3000" dirty="0" smtClean="0">
                <a:latin typeface="Times New Roman" pitchFamily="18" charset="0"/>
              </a:rPr>
              <a:t>–</a:t>
            </a:r>
            <a:r>
              <a:rPr lang="en-GB" sz="3000" dirty="0" smtClean="0"/>
              <a:t> the range of associations or contacts with whom an individual has meaningful interaction.</a:t>
            </a: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3" name="Rectangle 2"/>
          <p:cNvSpPr>
            <a:spLocks noGrp="1" noChangeArrowheads="1"/>
          </p:cNvSpPr>
          <p:nvPr>
            <p:ph type="title"/>
          </p:nvPr>
        </p:nvSpPr>
        <p:spPr>
          <a:xfrm>
            <a:off x="457200" y="483576"/>
            <a:ext cx="8229600" cy="1143000"/>
          </a:xfrm>
        </p:spPr>
        <p:txBody>
          <a:bodyPr/>
          <a:lstStyle/>
          <a:p>
            <a:pPr eaLnBrk="1" hangingPunct="1"/>
            <a:r>
              <a:rPr lang="en-GB" b="1" smtClean="0"/>
              <a:t>Role set</a:t>
            </a:r>
          </a:p>
        </p:txBody>
      </p:sp>
      <p:sp>
        <p:nvSpPr>
          <p:cNvPr id="6" name="Text Box 4"/>
          <p:cNvSpPr txBox="1">
            <a:spLocks noChangeArrowheads="1"/>
          </p:cNvSpPr>
          <p:nvPr/>
        </p:nvSpPr>
        <p:spPr bwMode="auto">
          <a:xfrm>
            <a:off x="284192" y="5891984"/>
            <a:ext cx="8534400" cy="369332"/>
          </a:xfrm>
          <a:prstGeom prst="rect">
            <a:avLst/>
          </a:prstGeom>
          <a:noFill/>
          <a:ln w="9525">
            <a:noFill/>
            <a:miter lim="800000"/>
            <a:headEnd/>
            <a:tailEnd/>
          </a:ln>
        </p:spPr>
        <p:txBody>
          <a:bodyPr>
            <a:spAutoFit/>
          </a:bodyPr>
          <a:lstStyle/>
          <a:p>
            <a:r>
              <a:rPr lang="en-GB" sz="1200" dirty="0">
                <a:latin typeface="+mn-lt"/>
              </a:rPr>
              <a:t>Figure </a:t>
            </a:r>
            <a:r>
              <a:rPr lang="en-GB" sz="1200" dirty="0" smtClean="0">
                <a:latin typeface="+mn-lt"/>
              </a:rPr>
              <a:t>8.6 </a:t>
            </a:r>
            <a:r>
              <a:rPr lang="en-GB" dirty="0" smtClean="0">
                <a:latin typeface="+mn-lt"/>
              </a:rPr>
              <a:t> </a:t>
            </a:r>
            <a:r>
              <a:rPr lang="en-IN" dirty="0" smtClean="0"/>
              <a:t>Representation of a possible role set in the work situation</a:t>
            </a:r>
          </a:p>
        </p:txBody>
      </p:sp>
      <p:pic>
        <p:nvPicPr>
          <p:cNvPr id="5122" name="Picture 2" descr="V:\Powerpoint\PE_UK\PE501-MULLINS\Final Files\GIf\ch08\M08NF006.gif"/>
          <p:cNvPicPr>
            <a:picLocks noChangeAspect="1" noChangeArrowheads="1"/>
          </p:cNvPicPr>
          <p:nvPr/>
        </p:nvPicPr>
        <p:blipFill>
          <a:blip r:embed="rId2" cstate="print"/>
          <a:srcRect/>
          <a:stretch>
            <a:fillRect/>
          </a:stretch>
        </p:blipFill>
        <p:spPr bwMode="auto">
          <a:xfrm>
            <a:off x="2283511" y="1540608"/>
            <a:ext cx="4576979" cy="4227146"/>
          </a:xfrm>
          <a:prstGeom prst="rect">
            <a:avLst/>
          </a:prstGeom>
          <a:noFill/>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7" name="Rectangle 2"/>
          <p:cNvSpPr>
            <a:spLocks noGrp="1" noChangeArrowheads="1"/>
          </p:cNvSpPr>
          <p:nvPr>
            <p:ph type="title"/>
          </p:nvPr>
        </p:nvSpPr>
        <p:spPr>
          <a:xfrm>
            <a:off x="457200" y="483576"/>
            <a:ext cx="8229600" cy="1143000"/>
          </a:xfrm>
        </p:spPr>
        <p:txBody>
          <a:bodyPr/>
          <a:lstStyle/>
          <a:p>
            <a:pPr eaLnBrk="1" hangingPunct="1"/>
            <a:r>
              <a:rPr lang="en-GB" b="1" dirty="0" smtClean="0"/>
              <a:t>Role conflict</a:t>
            </a:r>
          </a:p>
        </p:txBody>
      </p:sp>
      <p:sp>
        <p:nvSpPr>
          <p:cNvPr id="184323" name="Rectangle 3"/>
          <p:cNvSpPr>
            <a:spLocks noGrp="1" noChangeArrowheads="1"/>
          </p:cNvSpPr>
          <p:nvPr>
            <p:ph type="body" idx="1"/>
          </p:nvPr>
        </p:nvSpPr>
        <p:spPr>
          <a:xfrm>
            <a:off x="448408" y="1763469"/>
            <a:ext cx="7778155" cy="4525963"/>
          </a:xfrm>
        </p:spPr>
        <p:txBody>
          <a:bodyPr>
            <a:normAutofit/>
          </a:bodyPr>
          <a:lstStyle/>
          <a:p>
            <a:pPr marL="404813" indent="-404813" eaLnBrk="1" hangingPunct="1">
              <a:lnSpc>
                <a:spcPct val="90000"/>
              </a:lnSpc>
              <a:buFontTx/>
              <a:buNone/>
              <a:defRPr/>
            </a:pPr>
            <a:r>
              <a:rPr lang="en-GB" dirty="0" smtClean="0"/>
              <a:t>A </a:t>
            </a:r>
            <a:r>
              <a:rPr lang="en-GB" dirty="0"/>
              <a:t>number of factors can have an impact on the successful performance of individuals in their roles</a:t>
            </a:r>
            <a:r>
              <a:rPr lang="en-GB" dirty="0" smtClean="0"/>
              <a:t>:</a:t>
            </a:r>
            <a:endParaRPr lang="en-GB" dirty="0"/>
          </a:p>
          <a:p>
            <a:pPr marL="404813" lvl="1" indent="-387350" eaLnBrk="1" hangingPunct="1">
              <a:lnSpc>
                <a:spcPct val="90000"/>
              </a:lnSpc>
              <a:defRPr/>
            </a:pPr>
            <a:r>
              <a:rPr lang="en-GB" sz="3200" dirty="0"/>
              <a:t>Role </a:t>
            </a:r>
            <a:r>
              <a:rPr lang="en-GB" sz="3200" dirty="0" smtClean="0"/>
              <a:t>incompatibility</a:t>
            </a:r>
            <a:endParaRPr lang="en-GB" sz="3200" dirty="0"/>
          </a:p>
          <a:p>
            <a:pPr marL="404813" lvl="1" indent="-387350" eaLnBrk="1" hangingPunct="1">
              <a:lnSpc>
                <a:spcPct val="90000"/>
              </a:lnSpc>
              <a:defRPr/>
            </a:pPr>
            <a:r>
              <a:rPr lang="en-GB" sz="3200" dirty="0" smtClean="0"/>
              <a:t>Role ambiguity</a:t>
            </a:r>
          </a:p>
          <a:p>
            <a:pPr marL="404813" lvl="1" indent="-387350" eaLnBrk="1" hangingPunct="1">
              <a:lnSpc>
                <a:spcPct val="90000"/>
              </a:lnSpc>
              <a:defRPr/>
            </a:pPr>
            <a:r>
              <a:rPr lang="en-GB" sz="3200" dirty="0" smtClean="0"/>
              <a:t>Role overload</a:t>
            </a:r>
          </a:p>
          <a:p>
            <a:pPr marL="404813" lvl="1" indent="-387350" eaLnBrk="1" hangingPunct="1">
              <a:lnSpc>
                <a:spcPct val="90000"/>
              </a:lnSpc>
              <a:defRPr/>
            </a:pPr>
            <a:r>
              <a:rPr lang="en-GB" sz="3200" dirty="0" smtClean="0"/>
              <a:t>Role underload</a:t>
            </a: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1" name="Rectangle 2"/>
          <p:cNvSpPr>
            <a:spLocks noGrp="1" noChangeArrowheads="1"/>
          </p:cNvSpPr>
          <p:nvPr>
            <p:ph type="title"/>
          </p:nvPr>
        </p:nvSpPr>
        <p:spPr>
          <a:xfrm>
            <a:off x="457200" y="483576"/>
            <a:ext cx="8229600" cy="1143000"/>
          </a:xfrm>
        </p:spPr>
        <p:txBody>
          <a:bodyPr/>
          <a:lstStyle/>
          <a:p>
            <a:pPr eaLnBrk="1" hangingPunct="1"/>
            <a:r>
              <a:rPr lang="en-GB" sz="4000" b="1" smtClean="0"/>
              <a:t>Role relationships and conflicts</a:t>
            </a:r>
          </a:p>
        </p:txBody>
      </p:sp>
      <p:sp>
        <p:nvSpPr>
          <p:cNvPr id="6" name="Text Box 4"/>
          <p:cNvSpPr txBox="1">
            <a:spLocks noChangeArrowheads="1"/>
          </p:cNvSpPr>
          <p:nvPr/>
        </p:nvSpPr>
        <p:spPr bwMode="auto">
          <a:xfrm>
            <a:off x="284192" y="5891984"/>
            <a:ext cx="8534400" cy="492443"/>
          </a:xfrm>
          <a:prstGeom prst="rect">
            <a:avLst/>
          </a:prstGeom>
          <a:noFill/>
          <a:ln w="9525">
            <a:noFill/>
            <a:miter lim="800000"/>
            <a:headEnd/>
            <a:tailEnd/>
          </a:ln>
        </p:spPr>
        <p:txBody>
          <a:bodyPr>
            <a:spAutoFit/>
          </a:bodyPr>
          <a:lstStyle/>
          <a:p>
            <a:r>
              <a:rPr lang="en-GB" sz="1200" dirty="0">
                <a:latin typeface="+mn-lt"/>
              </a:rPr>
              <a:t>Figure </a:t>
            </a:r>
            <a:r>
              <a:rPr lang="en-GB" sz="1200" dirty="0" smtClean="0">
                <a:latin typeface="+mn-lt"/>
              </a:rPr>
              <a:t>8.7 </a:t>
            </a:r>
            <a:r>
              <a:rPr lang="en-GB" dirty="0" smtClean="0">
                <a:latin typeface="+mn-lt"/>
              </a:rPr>
              <a:t> </a:t>
            </a:r>
            <a:r>
              <a:rPr lang="en-IN" dirty="0" smtClean="0"/>
              <a:t>Role relationships and conflicts</a:t>
            </a:r>
          </a:p>
          <a:p>
            <a:r>
              <a:rPr lang="en-IN" sz="800" i="1" dirty="0" smtClean="0"/>
              <a:t>Source</a:t>
            </a:r>
            <a:r>
              <a:rPr lang="en-IN" sz="800" dirty="0" smtClean="0"/>
              <a:t>: based on Miner, J. B. </a:t>
            </a:r>
            <a:r>
              <a:rPr lang="en-IN" sz="800" i="1" dirty="0" smtClean="0"/>
              <a:t>Management Theory</a:t>
            </a:r>
            <a:r>
              <a:rPr lang="en-IN" sz="800" dirty="0" smtClean="0"/>
              <a:t>, Macmillan (1971), p. 47.</a:t>
            </a:r>
          </a:p>
        </p:txBody>
      </p:sp>
      <p:pic>
        <p:nvPicPr>
          <p:cNvPr id="6146" name="Picture 2" descr="V:\Powerpoint\PE_UK\PE501-MULLINS\Final Files\GIf\ch08\M08NF007.gif"/>
          <p:cNvPicPr>
            <a:picLocks noChangeAspect="1" noChangeArrowheads="1"/>
          </p:cNvPicPr>
          <p:nvPr/>
        </p:nvPicPr>
        <p:blipFill>
          <a:blip r:embed="rId2" cstate="print"/>
          <a:srcRect/>
          <a:stretch>
            <a:fillRect/>
          </a:stretch>
        </p:blipFill>
        <p:spPr bwMode="auto">
          <a:xfrm>
            <a:off x="2502923" y="1539281"/>
            <a:ext cx="4138154" cy="4228473"/>
          </a:xfrm>
          <a:prstGeom prst="rect">
            <a:avLst/>
          </a:prstGeom>
          <a:noFill/>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962" name="Rectangle 2"/>
          <p:cNvSpPr>
            <a:spLocks noGrp="1" noChangeArrowheads="1"/>
          </p:cNvSpPr>
          <p:nvPr>
            <p:ph type="title"/>
          </p:nvPr>
        </p:nvSpPr>
        <p:spPr>
          <a:xfrm>
            <a:off x="457200" y="483576"/>
            <a:ext cx="8229600" cy="1143000"/>
          </a:xfrm>
        </p:spPr>
        <p:txBody>
          <a:bodyPr/>
          <a:lstStyle/>
          <a:p>
            <a:r>
              <a:rPr lang="en-GB" b="1" dirty="0" smtClean="0"/>
              <a:t>Individual team roles: Belbin</a:t>
            </a:r>
            <a:endParaRPr lang="en-GB" b="1" dirty="0"/>
          </a:p>
        </p:txBody>
      </p:sp>
      <p:sp>
        <p:nvSpPr>
          <p:cNvPr id="168963" name="Rectangle 3"/>
          <p:cNvSpPr>
            <a:spLocks noGrp="1" noChangeArrowheads="1"/>
          </p:cNvSpPr>
          <p:nvPr>
            <p:ph type="body" idx="1"/>
          </p:nvPr>
        </p:nvSpPr>
        <p:spPr>
          <a:xfrm>
            <a:off x="466253" y="1713645"/>
            <a:ext cx="8229600" cy="4525963"/>
          </a:xfrm>
        </p:spPr>
        <p:txBody>
          <a:bodyPr/>
          <a:lstStyle/>
          <a:p>
            <a:pPr>
              <a:buFontTx/>
              <a:buNone/>
            </a:pPr>
            <a:r>
              <a:rPr lang="en-GB" dirty="0"/>
              <a:t>A </a:t>
            </a:r>
            <a:r>
              <a:rPr lang="en-GB" dirty="0" smtClean="0"/>
              <a:t>team role </a:t>
            </a:r>
            <a:r>
              <a:rPr lang="en-GB" dirty="0"/>
              <a:t>is a pattern of behaviour, characteristic of the way in which one team member interacts with another whose performance serves to facilitate the progress of the team as a whole</a:t>
            </a:r>
            <a:r>
              <a:rPr lang="en-GB" dirty="0" smtClean="0"/>
              <a:t>. Strength in any one role is commonly associated with particular ‘allowable’ weaknesses.</a:t>
            </a:r>
            <a:endParaRPr lang="en-GB" dirty="0"/>
          </a:p>
          <a:p>
            <a:endParaRPr lang="en-GB" dirty="0"/>
          </a:p>
          <a:p>
            <a:endParaRPr lang="en-GB" dirty="0"/>
          </a:p>
        </p:txBody>
      </p:sp>
    </p:spTree>
    <p:extLst>
      <p:ext uri="{BB962C8B-B14F-4D97-AF65-F5344CB8AC3E}">
        <p14:creationId xmlns:p14="http://schemas.microsoft.com/office/powerpoint/2010/main" val="405625961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986" name="Rectangle 2"/>
          <p:cNvSpPr>
            <a:spLocks noGrp="1" noChangeArrowheads="1"/>
          </p:cNvSpPr>
          <p:nvPr>
            <p:ph type="title"/>
          </p:nvPr>
        </p:nvSpPr>
        <p:spPr>
          <a:xfrm>
            <a:off x="457200" y="483576"/>
            <a:ext cx="8229600" cy="1143000"/>
          </a:xfrm>
        </p:spPr>
        <p:txBody>
          <a:bodyPr/>
          <a:lstStyle/>
          <a:p>
            <a:r>
              <a:rPr lang="en-GB" b="1" dirty="0"/>
              <a:t>Belbin’s </a:t>
            </a:r>
            <a:r>
              <a:rPr lang="en-GB" b="1" dirty="0" smtClean="0"/>
              <a:t>nine team roles</a:t>
            </a:r>
            <a:endParaRPr lang="en-GB" b="1" dirty="0"/>
          </a:p>
        </p:txBody>
      </p:sp>
      <p:sp>
        <p:nvSpPr>
          <p:cNvPr id="169988" name="Rectangle 4"/>
          <p:cNvSpPr>
            <a:spLocks noGrp="1" noChangeArrowheads="1"/>
          </p:cNvSpPr>
          <p:nvPr>
            <p:ph type="body" sz="half" idx="1"/>
          </p:nvPr>
        </p:nvSpPr>
        <p:spPr>
          <a:xfrm>
            <a:off x="448408" y="1726224"/>
            <a:ext cx="4038600" cy="3095625"/>
          </a:xfrm>
        </p:spPr>
        <p:txBody>
          <a:bodyPr/>
          <a:lstStyle/>
          <a:p>
            <a:pPr marL="387350" indent="-387350"/>
            <a:r>
              <a:rPr lang="en-GB" dirty="0"/>
              <a:t>Plant</a:t>
            </a:r>
          </a:p>
          <a:p>
            <a:pPr marL="387350" indent="-387350"/>
            <a:r>
              <a:rPr lang="en-GB" dirty="0"/>
              <a:t>Resource investigator</a:t>
            </a:r>
          </a:p>
          <a:p>
            <a:pPr marL="387350" indent="-387350"/>
            <a:r>
              <a:rPr lang="en-GB" dirty="0"/>
              <a:t>Co-ordinator</a:t>
            </a:r>
          </a:p>
          <a:p>
            <a:pPr marL="387350" indent="-387350"/>
            <a:r>
              <a:rPr lang="en-GB" dirty="0"/>
              <a:t>Shaper</a:t>
            </a:r>
          </a:p>
          <a:p>
            <a:pPr marL="387350" indent="-387350"/>
            <a:r>
              <a:rPr lang="en-GB" dirty="0" smtClean="0"/>
              <a:t>Monitor–evaluator</a:t>
            </a:r>
            <a:endParaRPr lang="en-GB" dirty="0"/>
          </a:p>
        </p:txBody>
      </p:sp>
      <p:sp>
        <p:nvSpPr>
          <p:cNvPr id="169989" name="Rectangle 5"/>
          <p:cNvSpPr>
            <a:spLocks noGrp="1" noChangeArrowheads="1"/>
          </p:cNvSpPr>
          <p:nvPr>
            <p:ph type="body" sz="half" idx="2"/>
          </p:nvPr>
        </p:nvSpPr>
        <p:spPr>
          <a:xfrm>
            <a:off x="4874568" y="1726224"/>
            <a:ext cx="4038600" cy="3095625"/>
          </a:xfrm>
        </p:spPr>
        <p:txBody>
          <a:bodyPr/>
          <a:lstStyle/>
          <a:p>
            <a:r>
              <a:rPr lang="en-GB" dirty="0"/>
              <a:t>Team worker</a:t>
            </a:r>
          </a:p>
          <a:p>
            <a:r>
              <a:rPr lang="en-GB" dirty="0"/>
              <a:t>Implementer</a:t>
            </a:r>
          </a:p>
          <a:p>
            <a:r>
              <a:rPr lang="en-GB" dirty="0"/>
              <a:t>Completer</a:t>
            </a:r>
          </a:p>
          <a:p>
            <a:r>
              <a:rPr lang="en-GB" dirty="0"/>
              <a:t>Specialist</a:t>
            </a:r>
          </a:p>
        </p:txBody>
      </p:sp>
    </p:spTree>
    <p:extLst>
      <p:ext uri="{BB962C8B-B14F-4D97-AF65-F5344CB8AC3E}">
        <p14:creationId xmlns:p14="http://schemas.microsoft.com/office/powerpoint/2010/main" val="3626804889"/>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1012" name="Rectangle 4"/>
          <p:cNvSpPr>
            <a:spLocks noGrp="1" noChangeArrowheads="1"/>
          </p:cNvSpPr>
          <p:nvPr>
            <p:ph type="title"/>
          </p:nvPr>
        </p:nvSpPr>
        <p:spPr>
          <a:xfrm>
            <a:off x="457200" y="483576"/>
            <a:ext cx="8229600" cy="1143000"/>
          </a:xfrm>
        </p:spPr>
        <p:txBody>
          <a:bodyPr/>
          <a:lstStyle/>
          <a:p>
            <a:r>
              <a:rPr lang="en-GB" b="1" dirty="0"/>
              <a:t>The </a:t>
            </a:r>
            <a:r>
              <a:rPr lang="en-GB" b="1" dirty="0" smtClean="0"/>
              <a:t>plant</a:t>
            </a:r>
            <a:endParaRPr lang="en-GB" b="1" dirty="0"/>
          </a:p>
        </p:txBody>
      </p:sp>
      <p:sp>
        <p:nvSpPr>
          <p:cNvPr id="171013" name="Rectangle 5"/>
          <p:cNvSpPr>
            <a:spLocks noGrp="1" noChangeArrowheads="1"/>
          </p:cNvSpPr>
          <p:nvPr>
            <p:ph type="body" sz="half" idx="1"/>
          </p:nvPr>
        </p:nvSpPr>
        <p:spPr>
          <a:xfrm>
            <a:off x="457200" y="1726942"/>
            <a:ext cx="4038600" cy="4525963"/>
          </a:xfrm>
        </p:spPr>
        <p:txBody>
          <a:bodyPr/>
          <a:lstStyle/>
          <a:p>
            <a:pPr>
              <a:buFontTx/>
              <a:buNone/>
            </a:pPr>
            <a:r>
              <a:rPr lang="en-GB" dirty="0" smtClean="0"/>
              <a:t>Team role contribution</a:t>
            </a:r>
            <a:endParaRPr lang="en-GB" dirty="0"/>
          </a:p>
          <a:p>
            <a:pPr marL="387350" indent="-387350"/>
            <a:r>
              <a:rPr lang="en-GB" dirty="0"/>
              <a:t>Creative</a:t>
            </a:r>
          </a:p>
          <a:p>
            <a:pPr marL="387350" indent="-387350"/>
            <a:r>
              <a:rPr lang="en-GB" dirty="0"/>
              <a:t>Imaginative</a:t>
            </a:r>
          </a:p>
          <a:p>
            <a:pPr marL="387350" indent="-387350"/>
            <a:r>
              <a:rPr lang="en-GB" dirty="0"/>
              <a:t>Unorthodox</a:t>
            </a:r>
          </a:p>
          <a:p>
            <a:pPr marL="387350" indent="-387350"/>
            <a:r>
              <a:rPr lang="en-GB" dirty="0"/>
              <a:t>Solves difficult problems</a:t>
            </a:r>
          </a:p>
          <a:p>
            <a:endParaRPr lang="en-GB" dirty="0"/>
          </a:p>
        </p:txBody>
      </p:sp>
      <p:sp>
        <p:nvSpPr>
          <p:cNvPr id="171014" name="Rectangle 6"/>
          <p:cNvSpPr>
            <a:spLocks noGrp="1" noChangeArrowheads="1"/>
          </p:cNvSpPr>
          <p:nvPr>
            <p:ph type="body" sz="half" idx="2"/>
          </p:nvPr>
        </p:nvSpPr>
        <p:spPr>
          <a:xfrm>
            <a:off x="4648200" y="1726942"/>
            <a:ext cx="4038600" cy="4525963"/>
          </a:xfrm>
        </p:spPr>
        <p:txBody>
          <a:bodyPr/>
          <a:lstStyle/>
          <a:p>
            <a:pPr>
              <a:buFontTx/>
              <a:buNone/>
            </a:pPr>
            <a:r>
              <a:rPr lang="en-GB" dirty="0"/>
              <a:t>Allowable </a:t>
            </a:r>
            <a:r>
              <a:rPr lang="en-GB" dirty="0" smtClean="0"/>
              <a:t>weaknesses</a:t>
            </a:r>
            <a:endParaRPr lang="en-GB" dirty="0"/>
          </a:p>
          <a:p>
            <a:pPr marL="387350" indent="-387350"/>
            <a:r>
              <a:rPr lang="en-GB" dirty="0"/>
              <a:t>Ignores details</a:t>
            </a:r>
          </a:p>
          <a:p>
            <a:pPr marL="387350" indent="-387350"/>
            <a:r>
              <a:rPr lang="en-GB" dirty="0"/>
              <a:t>Too preoccupied to communicate effectively</a:t>
            </a:r>
          </a:p>
          <a:p>
            <a:endParaRPr lang="en-GB" dirty="0"/>
          </a:p>
          <a:p>
            <a:endParaRPr lang="en-GB" dirty="0"/>
          </a:p>
        </p:txBody>
      </p:sp>
    </p:spTree>
    <p:extLst>
      <p:ext uri="{BB962C8B-B14F-4D97-AF65-F5344CB8AC3E}">
        <p14:creationId xmlns:p14="http://schemas.microsoft.com/office/powerpoint/2010/main" val="688631304"/>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2516" name="Rectangle 4"/>
          <p:cNvSpPr>
            <a:spLocks noGrp="1" noChangeArrowheads="1"/>
          </p:cNvSpPr>
          <p:nvPr>
            <p:ph type="title"/>
          </p:nvPr>
        </p:nvSpPr>
        <p:spPr>
          <a:xfrm>
            <a:off x="457200" y="483576"/>
            <a:ext cx="8229600" cy="1143000"/>
          </a:xfrm>
        </p:spPr>
        <p:txBody>
          <a:bodyPr/>
          <a:lstStyle/>
          <a:p>
            <a:r>
              <a:rPr lang="en-GB" b="1" dirty="0"/>
              <a:t>The </a:t>
            </a:r>
            <a:r>
              <a:rPr lang="en-GB" b="1" dirty="0" smtClean="0"/>
              <a:t>resource investigator</a:t>
            </a:r>
            <a:endParaRPr lang="en-GB" b="1" dirty="0"/>
          </a:p>
        </p:txBody>
      </p:sp>
      <p:sp>
        <p:nvSpPr>
          <p:cNvPr id="192517" name="Rectangle 5"/>
          <p:cNvSpPr>
            <a:spLocks noGrp="1" noChangeArrowheads="1"/>
          </p:cNvSpPr>
          <p:nvPr>
            <p:ph type="body" sz="half" idx="1"/>
          </p:nvPr>
        </p:nvSpPr>
        <p:spPr>
          <a:xfrm>
            <a:off x="457461" y="1726942"/>
            <a:ext cx="4038600" cy="4525963"/>
          </a:xfrm>
        </p:spPr>
        <p:txBody>
          <a:bodyPr/>
          <a:lstStyle/>
          <a:p>
            <a:pPr marL="377825" indent="-377825">
              <a:buFontTx/>
              <a:buNone/>
            </a:pPr>
            <a:r>
              <a:rPr lang="en-GB" dirty="0" smtClean="0"/>
              <a:t>Team role contribution</a:t>
            </a:r>
            <a:endParaRPr lang="en-GB" dirty="0"/>
          </a:p>
          <a:p>
            <a:pPr marL="377825" indent="-377825"/>
            <a:r>
              <a:rPr lang="en-GB" dirty="0"/>
              <a:t>Extrovert</a:t>
            </a:r>
          </a:p>
          <a:p>
            <a:pPr marL="377825" indent="-377825"/>
            <a:r>
              <a:rPr lang="en-GB" dirty="0"/>
              <a:t>Enthusiastic</a:t>
            </a:r>
          </a:p>
          <a:p>
            <a:pPr marL="377825" indent="-377825"/>
            <a:r>
              <a:rPr lang="en-GB" dirty="0"/>
              <a:t>Communicative</a:t>
            </a:r>
          </a:p>
          <a:p>
            <a:pPr marL="377825" indent="-377825"/>
            <a:r>
              <a:rPr lang="en-GB" dirty="0"/>
              <a:t>Explores opportunities</a:t>
            </a:r>
          </a:p>
          <a:p>
            <a:pPr marL="377825" indent="-377825"/>
            <a:r>
              <a:rPr lang="en-GB" dirty="0"/>
              <a:t>Develops contacts</a:t>
            </a:r>
          </a:p>
        </p:txBody>
      </p:sp>
      <p:sp>
        <p:nvSpPr>
          <p:cNvPr id="192518" name="Rectangle 6"/>
          <p:cNvSpPr>
            <a:spLocks noGrp="1" noChangeArrowheads="1"/>
          </p:cNvSpPr>
          <p:nvPr>
            <p:ph type="body" sz="half" idx="2"/>
          </p:nvPr>
        </p:nvSpPr>
        <p:spPr>
          <a:xfrm>
            <a:off x="4639408" y="1726942"/>
            <a:ext cx="4038600" cy="4525963"/>
          </a:xfrm>
        </p:spPr>
        <p:txBody>
          <a:bodyPr/>
          <a:lstStyle/>
          <a:p>
            <a:pPr>
              <a:buFontTx/>
              <a:buNone/>
            </a:pPr>
            <a:r>
              <a:rPr lang="en-GB" dirty="0"/>
              <a:t>Allowable </a:t>
            </a:r>
            <a:r>
              <a:rPr lang="en-GB" dirty="0" smtClean="0"/>
              <a:t>weaknesses</a:t>
            </a:r>
            <a:endParaRPr lang="en-GB" dirty="0"/>
          </a:p>
          <a:p>
            <a:pPr marL="377825" indent="-377825"/>
            <a:r>
              <a:rPr lang="en-GB" dirty="0"/>
              <a:t>Over-optimistic</a:t>
            </a:r>
          </a:p>
          <a:p>
            <a:pPr marL="377825" indent="-377825"/>
            <a:r>
              <a:rPr lang="en-GB" dirty="0"/>
              <a:t>Loses interest once enthusiasm has passed</a:t>
            </a:r>
          </a:p>
        </p:txBody>
      </p:sp>
    </p:spTree>
    <p:extLst>
      <p:ext uri="{BB962C8B-B14F-4D97-AF65-F5344CB8AC3E}">
        <p14:creationId xmlns:p14="http://schemas.microsoft.com/office/powerpoint/2010/main" val="935265548"/>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64" name="Rectangle 4"/>
          <p:cNvSpPr>
            <a:spLocks noGrp="1" noChangeArrowheads="1"/>
          </p:cNvSpPr>
          <p:nvPr>
            <p:ph type="title"/>
          </p:nvPr>
        </p:nvSpPr>
        <p:spPr>
          <a:xfrm>
            <a:off x="457200" y="483576"/>
            <a:ext cx="8229600" cy="1143000"/>
          </a:xfrm>
        </p:spPr>
        <p:txBody>
          <a:bodyPr/>
          <a:lstStyle/>
          <a:p>
            <a:r>
              <a:rPr lang="en-GB" b="1" dirty="0"/>
              <a:t>The </a:t>
            </a:r>
            <a:r>
              <a:rPr lang="en-GB" b="1" dirty="0" smtClean="0"/>
              <a:t>co-ordinator</a:t>
            </a:r>
            <a:endParaRPr lang="en-GB" b="1" dirty="0"/>
          </a:p>
        </p:txBody>
      </p:sp>
      <p:sp>
        <p:nvSpPr>
          <p:cNvPr id="194565" name="Rectangle 5"/>
          <p:cNvSpPr>
            <a:spLocks noGrp="1" noChangeArrowheads="1"/>
          </p:cNvSpPr>
          <p:nvPr>
            <p:ph type="body" sz="half" idx="1"/>
          </p:nvPr>
        </p:nvSpPr>
        <p:spPr>
          <a:xfrm>
            <a:off x="457200" y="1727464"/>
            <a:ext cx="4038600" cy="4525963"/>
          </a:xfrm>
        </p:spPr>
        <p:txBody>
          <a:bodyPr/>
          <a:lstStyle/>
          <a:p>
            <a:pPr>
              <a:buFontTx/>
              <a:buNone/>
            </a:pPr>
            <a:r>
              <a:rPr lang="en-GB" dirty="0" smtClean="0"/>
              <a:t>Team role contribution</a:t>
            </a:r>
            <a:endParaRPr lang="en-GB" dirty="0"/>
          </a:p>
          <a:p>
            <a:pPr marL="387350" indent="-387350"/>
            <a:r>
              <a:rPr lang="en-GB" dirty="0"/>
              <a:t>Mature</a:t>
            </a:r>
          </a:p>
          <a:p>
            <a:pPr marL="387350" indent="-387350"/>
            <a:r>
              <a:rPr lang="en-GB" dirty="0"/>
              <a:t>Confident</a:t>
            </a:r>
          </a:p>
          <a:p>
            <a:pPr marL="387350" indent="-387350"/>
            <a:r>
              <a:rPr lang="en-GB" dirty="0"/>
              <a:t>A good chairperson</a:t>
            </a:r>
          </a:p>
          <a:p>
            <a:pPr marL="387350" indent="-387350"/>
            <a:r>
              <a:rPr lang="en-GB" dirty="0"/>
              <a:t>Clarifies goals</a:t>
            </a:r>
          </a:p>
          <a:p>
            <a:pPr marL="387350" indent="-387350"/>
            <a:r>
              <a:rPr lang="en-GB" dirty="0"/>
              <a:t>Promotes decision- making</a:t>
            </a:r>
          </a:p>
          <a:p>
            <a:pPr marL="387350" indent="-387350"/>
            <a:r>
              <a:rPr lang="en-GB" dirty="0"/>
              <a:t>Delegates </a:t>
            </a:r>
            <a:r>
              <a:rPr lang="en-GB" dirty="0" smtClean="0"/>
              <a:t>well</a:t>
            </a:r>
            <a:endParaRPr lang="en-GB" dirty="0"/>
          </a:p>
        </p:txBody>
      </p:sp>
      <p:sp>
        <p:nvSpPr>
          <p:cNvPr id="194566" name="Rectangle 6"/>
          <p:cNvSpPr>
            <a:spLocks noGrp="1" noChangeArrowheads="1"/>
          </p:cNvSpPr>
          <p:nvPr>
            <p:ph type="body" sz="half" idx="2"/>
          </p:nvPr>
        </p:nvSpPr>
        <p:spPr>
          <a:xfrm>
            <a:off x="4648200" y="1727464"/>
            <a:ext cx="3812232" cy="4525963"/>
          </a:xfrm>
        </p:spPr>
        <p:txBody>
          <a:bodyPr/>
          <a:lstStyle/>
          <a:p>
            <a:pPr>
              <a:buFontTx/>
              <a:buNone/>
            </a:pPr>
            <a:r>
              <a:rPr lang="en-GB" dirty="0"/>
              <a:t>Allowable </a:t>
            </a:r>
            <a:r>
              <a:rPr lang="en-GB" dirty="0" smtClean="0"/>
              <a:t>weaknesses</a:t>
            </a:r>
            <a:endParaRPr lang="en-GB" dirty="0"/>
          </a:p>
          <a:p>
            <a:pPr marL="387350" indent="-387350"/>
            <a:r>
              <a:rPr lang="en-GB" dirty="0"/>
              <a:t>Can be seen as manipulative</a:t>
            </a:r>
          </a:p>
          <a:p>
            <a:pPr marL="387350" indent="-387350"/>
            <a:r>
              <a:rPr lang="en-GB" dirty="0"/>
              <a:t>Delegates personal </a:t>
            </a:r>
            <a:r>
              <a:rPr lang="en-GB" dirty="0" smtClean="0"/>
              <a:t>work</a:t>
            </a:r>
            <a:endParaRPr lang="en-GB" dirty="0"/>
          </a:p>
        </p:txBody>
      </p:sp>
    </p:spTree>
    <p:extLst>
      <p:ext uri="{BB962C8B-B14F-4D97-AF65-F5344CB8AC3E}">
        <p14:creationId xmlns:p14="http://schemas.microsoft.com/office/powerpoint/2010/main" val="2471448341"/>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2" name="Rectangle 4"/>
          <p:cNvSpPr>
            <a:spLocks noGrp="1" noChangeArrowheads="1"/>
          </p:cNvSpPr>
          <p:nvPr>
            <p:ph type="title"/>
          </p:nvPr>
        </p:nvSpPr>
        <p:spPr>
          <a:xfrm>
            <a:off x="457200" y="480648"/>
            <a:ext cx="8229600" cy="1143000"/>
          </a:xfrm>
        </p:spPr>
        <p:txBody>
          <a:bodyPr/>
          <a:lstStyle/>
          <a:p>
            <a:r>
              <a:rPr lang="en-GB" b="1" dirty="0"/>
              <a:t>The </a:t>
            </a:r>
            <a:r>
              <a:rPr lang="en-GB" b="1" dirty="0" smtClean="0"/>
              <a:t>shaper</a:t>
            </a:r>
            <a:endParaRPr lang="en-GB" b="1" dirty="0"/>
          </a:p>
        </p:txBody>
      </p:sp>
      <p:sp>
        <p:nvSpPr>
          <p:cNvPr id="196613" name="Rectangle 5"/>
          <p:cNvSpPr>
            <a:spLocks noGrp="1" noChangeArrowheads="1"/>
          </p:cNvSpPr>
          <p:nvPr>
            <p:ph type="body" sz="half" idx="1"/>
          </p:nvPr>
        </p:nvSpPr>
        <p:spPr>
          <a:xfrm>
            <a:off x="457200" y="1726942"/>
            <a:ext cx="4038600" cy="4525963"/>
          </a:xfrm>
        </p:spPr>
        <p:txBody>
          <a:bodyPr/>
          <a:lstStyle/>
          <a:p>
            <a:pPr>
              <a:buFontTx/>
              <a:buNone/>
            </a:pPr>
            <a:r>
              <a:rPr lang="en-GB" dirty="0" smtClean="0"/>
              <a:t>Team role contribution</a:t>
            </a:r>
            <a:endParaRPr lang="en-GB" dirty="0"/>
          </a:p>
          <a:p>
            <a:pPr marL="387350" indent="-387350"/>
            <a:r>
              <a:rPr lang="en-GB" dirty="0"/>
              <a:t>Challenging</a:t>
            </a:r>
          </a:p>
          <a:p>
            <a:pPr marL="387350" indent="-387350"/>
            <a:r>
              <a:rPr lang="en-GB" dirty="0"/>
              <a:t>Dynamic</a:t>
            </a:r>
          </a:p>
          <a:p>
            <a:pPr marL="387350" indent="-387350"/>
            <a:r>
              <a:rPr lang="en-GB" dirty="0"/>
              <a:t>Thrives on pressure</a:t>
            </a:r>
          </a:p>
          <a:p>
            <a:pPr marL="387350" indent="-387350"/>
            <a:r>
              <a:rPr lang="en-GB" dirty="0"/>
              <a:t>Has the drive </a:t>
            </a:r>
            <a:r>
              <a:rPr lang="en-GB" dirty="0" smtClean="0"/>
              <a:t>and </a:t>
            </a:r>
            <a:r>
              <a:rPr lang="en-GB" dirty="0"/>
              <a:t>courage to overcome obstacles</a:t>
            </a:r>
            <a:br>
              <a:rPr lang="en-GB" dirty="0"/>
            </a:br>
            <a:endParaRPr lang="en-GB" dirty="0"/>
          </a:p>
        </p:txBody>
      </p:sp>
      <p:sp>
        <p:nvSpPr>
          <p:cNvPr id="196614" name="Rectangle 6"/>
          <p:cNvSpPr>
            <a:spLocks noGrp="1" noChangeArrowheads="1"/>
          </p:cNvSpPr>
          <p:nvPr>
            <p:ph type="body" sz="half" idx="2"/>
          </p:nvPr>
        </p:nvSpPr>
        <p:spPr>
          <a:xfrm>
            <a:off x="4648200" y="1726942"/>
            <a:ext cx="4038600" cy="4525963"/>
          </a:xfrm>
        </p:spPr>
        <p:txBody>
          <a:bodyPr/>
          <a:lstStyle/>
          <a:p>
            <a:pPr>
              <a:buFontTx/>
              <a:buNone/>
            </a:pPr>
            <a:r>
              <a:rPr lang="en-GB" dirty="0"/>
              <a:t>Allowable </a:t>
            </a:r>
            <a:r>
              <a:rPr lang="en-GB" dirty="0" smtClean="0"/>
              <a:t>weaknesses</a:t>
            </a:r>
            <a:endParaRPr lang="en-GB" dirty="0"/>
          </a:p>
          <a:p>
            <a:pPr marL="387350" indent="-387350"/>
            <a:r>
              <a:rPr lang="en-GB" dirty="0"/>
              <a:t>Can provoke others</a:t>
            </a:r>
          </a:p>
          <a:p>
            <a:pPr marL="387350" indent="-387350"/>
            <a:r>
              <a:rPr lang="en-GB" dirty="0"/>
              <a:t>Hurts other’s feelings</a:t>
            </a:r>
          </a:p>
        </p:txBody>
      </p:sp>
    </p:spTree>
    <p:extLst>
      <p:ext uri="{BB962C8B-B14F-4D97-AF65-F5344CB8AC3E}">
        <p14:creationId xmlns:p14="http://schemas.microsoft.com/office/powerpoint/2010/main" val="2237505716"/>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8660" name="Rectangle 4"/>
          <p:cNvSpPr>
            <a:spLocks noGrp="1" noChangeArrowheads="1"/>
          </p:cNvSpPr>
          <p:nvPr>
            <p:ph type="title"/>
          </p:nvPr>
        </p:nvSpPr>
        <p:spPr>
          <a:xfrm>
            <a:off x="457200" y="483576"/>
            <a:ext cx="8229600" cy="1143000"/>
          </a:xfrm>
        </p:spPr>
        <p:txBody>
          <a:bodyPr/>
          <a:lstStyle/>
          <a:p>
            <a:r>
              <a:rPr lang="en-GB" b="1" dirty="0"/>
              <a:t>The </a:t>
            </a:r>
            <a:r>
              <a:rPr lang="en-GB" b="1" dirty="0" smtClean="0"/>
              <a:t>monitor–evaluator</a:t>
            </a:r>
            <a:endParaRPr lang="en-GB" b="1" dirty="0"/>
          </a:p>
        </p:txBody>
      </p:sp>
      <p:sp>
        <p:nvSpPr>
          <p:cNvPr id="198661" name="Rectangle 5"/>
          <p:cNvSpPr>
            <a:spLocks noGrp="1" noChangeArrowheads="1"/>
          </p:cNvSpPr>
          <p:nvPr>
            <p:ph type="body" sz="half" idx="1"/>
          </p:nvPr>
        </p:nvSpPr>
        <p:spPr>
          <a:xfrm>
            <a:off x="457200" y="1726942"/>
            <a:ext cx="4038600" cy="4525963"/>
          </a:xfrm>
        </p:spPr>
        <p:txBody>
          <a:bodyPr/>
          <a:lstStyle/>
          <a:p>
            <a:pPr>
              <a:buFontTx/>
              <a:buNone/>
            </a:pPr>
            <a:r>
              <a:rPr lang="en-GB" dirty="0" smtClean="0"/>
              <a:t>Team role contribution</a:t>
            </a:r>
            <a:endParaRPr lang="en-GB" dirty="0"/>
          </a:p>
          <a:p>
            <a:pPr marL="387350" indent="-387350"/>
            <a:r>
              <a:rPr lang="en-GB" dirty="0"/>
              <a:t>Sober, strategic </a:t>
            </a:r>
            <a:r>
              <a:rPr lang="en-GB" dirty="0" smtClean="0"/>
              <a:t>and </a:t>
            </a:r>
            <a:r>
              <a:rPr lang="en-GB" dirty="0"/>
              <a:t>discerning</a:t>
            </a:r>
          </a:p>
          <a:p>
            <a:pPr marL="387350" indent="-387350"/>
            <a:r>
              <a:rPr lang="en-GB" dirty="0"/>
              <a:t>Sees all options</a:t>
            </a:r>
          </a:p>
          <a:p>
            <a:pPr marL="387350" indent="-387350"/>
            <a:r>
              <a:rPr lang="en-GB" dirty="0"/>
              <a:t>Judges accurately</a:t>
            </a:r>
          </a:p>
        </p:txBody>
      </p:sp>
      <p:sp>
        <p:nvSpPr>
          <p:cNvPr id="198662" name="Rectangle 6"/>
          <p:cNvSpPr>
            <a:spLocks noGrp="1" noChangeArrowheads="1"/>
          </p:cNvSpPr>
          <p:nvPr>
            <p:ph type="body" sz="half" idx="2"/>
          </p:nvPr>
        </p:nvSpPr>
        <p:spPr>
          <a:xfrm>
            <a:off x="4648200" y="1726942"/>
            <a:ext cx="4038600" cy="4525963"/>
          </a:xfrm>
        </p:spPr>
        <p:txBody>
          <a:bodyPr/>
          <a:lstStyle/>
          <a:p>
            <a:pPr>
              <a:buFontTx/>
              <a:buNone/>
            </a:pPr>
            <a:r>
              <a:rPr lang="en-GB" dirty="0"/>
              <a:t>Allowable </a:t>
            </a:r>
            <a:r>
              <a:rPr lang="en-GB" dirty="0" smtClean="0"/>
              <a:t>weaknesses</a:t>
            </a:r>
            <a:endParaRPr lang="en-GB" dirty="0"/>
          </a:p>
          <a:p>
            <a:pPr marL="387350" indent="-387350"/>
            <a:r>
              <a:rPr lang="en-GB" dirty="0"/>
              <a:t>Lacks drive </a:t>
            </a:r>
            <a:r>
              <a:rPr lang="en-GB" dirty="0" smtClean="0"/>
              <a:t>and </a:t>
            </a:r>
            <a:r>
              <a:rPr lang="en-GB" dirty="0"/>
              <a:t>ability to inspire others</a:t>
            </a:r>
          </a:p>
          <a:p>
            <a:pPr marL="387350" indent="-387350"/>
            <a:r>
              <a:rPr lang="en-GB" dirty="0"/>
              <a:t>Overly critical</a:t>
            </a:r>
          </a:p>
          <a:p>
            <a:pPr>
              <a:buFontTx/>
              <a:buNone/>
            </a:pPr>
            <a:endParaRPr lang="en-GB" dirty="0"/>
          </a:p>
        </p:txBody>
      </p:sp>
    </p:spTree>
    <p:extLst>
      <p:ext uri="{BB962C8B-B14F-4D97-AF65-F5344CB8AC3E}">
        <p14:creationId xmlns:p14="http://schemas.microsoft.com/office/powerpoint/2010/main" val="3248847364"/>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0708" name="Rectangle 4"/>
          <p:cNvSpPr>
            <a:spLocks noGrp="1" noChangeArrowheads="1"/>
          </p:cNvSpPr>
          <p:nvPr>
            <p:ph type="title"/>
          </p:nvPr>
        </p:nvSpPr>
        <p:spPr>
          <a:xfrm>
            <a:off x="457200" y="480648"/>
            <a:ext cx="8229600" cy="1143000"/>
          </a:xfrm>
        </p:spPr>
        <p:txBody>
          <a:bodyPr/>
          <a:lstStyle/>
          <a:p>
            <a:r>
              <a:rPr lang="en-GB" b="1" dirty="0"/>
              <a:t>The </a:t>
            </a:r>
            <a:r>
              <a:rPr lang="en-GB" b="1" dirty="0" smtClean="0"/>
              <a:t>teamworker</a:t>
            </a:r>
            <a:endParaRPr lang="en-GB" b="1" dirty="0"/>
          </a:p>
        </p:txBody>
      </p:sp>
      <p:sp>
        <p:nvSpPr>
          <p:cNvPr id="200709" name="Rectangle 5"/>
          <p:cNvSpPr>
            <a:spLocks noGrp="1" noChangeArrowheads="1"/>
          </p:cNvSpPr>
          <p:nvPr>
            <p:ph type="body" sz="half" idx="1"/>
          </p:nvPr>
        </p:nvSpPr>
        <p:spPr>
          <a:xfrm>
            <a:off x="457200" y="1727464"/>
            <a:ext cx="4038600" cy="4525963"/>
          </a:xfrm>
        </p:spPr>
        <p:txBody>
          <a:bodyPr/>
          <a:lstStyle/>
          <a:p>
            <a:pPr>
              <a:buFontTx/>
              <a:buNone/>
            </a:pPr>
            <a:r>
              <a:rPr lang="en-GB" dirty="0" smtClean="0"/>
              <a:t>Team role contribution</a:t>
            </a:r>
            <a:endParaRPr lang="en-GB" dirty="0"/>
          </a:p>
          <a:p>
            <a:pPr marL="387350" indent="-387350"/>
            <a:r>
              <a:rPr lang="en-GB" dirty="0"/>
              <a:t>Co-operative</a:t>
            </a:r>
          </a:p>
          <a:p>
            <a:pPr marL="387350" indent="-387350"/>
            <a:r>
              <a:rPr lang="en-GB" dirty="0"/>
              <a:t>Mild</a:t>
            </a:r>
          </a:p>
          <a:p>
            <a:pPr marL="387350" indent="-387350"/>
            <a:r>
              <a:rPr lang="en-GB" dirty="0"/>
              <a:t>Perceptive </a:t>
            </a:r>
            <a:r>
              <a:rPr lang="en-GB" dirty="0" smtClean="0"/>
              <a:t>and </a:t>
            </a:r>
            <a:r>
              <a:rPr lang="en-GB" dirty="0"/>
              <a:t>diplomatic</a:t>
            </a:r>
          </a:p>
          <a:p>
            <a:pPr marL="387350" indent="-387350"/>
            <a:r>
              <a:rPr lang="en-GB" dirty="0"/>
              <a:t>Listens</a:t>
            </a:r>
          </a:p>
          <a:p>
            <a:pPr marL="387350" indent="-387350"/>
            <a:r>
              <a:rPr lang="en-GB" dirty="0"/>
              <a:t>Builds</a:t>
            </a:r>
          </a:p>
          <a:p>
            <a:pPr marL="387350" indent="-387350"/>
            <a:r>
              <a:rPr lang="en-GB" dirty="0"/>
              <a:t>Averts friction</a:t>
            </a:r>
          </a:p>
          <a:p>
            <a:pPr marL="387350" indent="-387350"/>
            <a:r>
              <a:rPr lang="en-GB" dirty="0"/>
              <a:t>Calms the waters</a:t>
            </a:r>
          </a:p>
        </p:txBody>
      </p:sp>
      <p:sp>
        <p:nvSpPr>
          <p:cNvPr id="200710" name="Rectangle 6"/>
          <p:cNvSpPr>
            <a:spLocks noGrp="1" noChangeArrowheads="1"/>
          </p:cNvSpPr>
          <p:nvPr>
            <p:ph type="body" sz="half" idx="2"/>
          </p:nvPr>
        </p:nvSpPr>
        <p:spPr>
          <a:xfrm>
            <a:off x="4656992" y="1727464"/>
            <a:ext cx="3812232" cy="4525963"/>
          </a:xfrm>
        </p:spPr>
        <p:txBody>
          <a:bodyPr/>
          <a:lstStyle/>
          <a:p>
            <a:pPr>
              <a:buFontTx/>
              <a:buNone/>
            </a:pPr>
            <a:r>
              <a:rPr lang="en-GB" dirty="0"/>
              <a:t>Allowable </a:t>
            </a:r>
            <a:r>
              <a:rPr lang="en-GB" dirty="0" smtClean="0"/>
              <a:t>weaknesses</a:t>
            </a:r>
            <a:endParaRPr lang="en-GB" dirty="0"/>
          </a:p>
          <a:p>
            <a:pPr marL="387350" indent="-387350"/>
            <a:r>
              <a:rPr lang="en-GB" dirty="0"/>
              <a:t>Indecisive in crunch situations</a:t>
            </a:r>
          </a:p>
          <a:p>
            <a:pPr marL="387350" indent="-387350"/>
            <a:r>
              <a:rPr lang="en-GB" dirty="0"/>
              <a:t>Can be easily influenced</a:t>
            </a:r>
          </a:p>
        </p:txBody>
      </p:sp>
    </p:spTree>
    <p:extLst>
      <p:ext uri="{BB962C8B-B14F-4D97-AF65-F5344CB8AC3E}">
        <p14:creationId xmlns:p14="http://schemas.microsoft.com/office/powerpoint/2010/main" val="1169585443"/>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2756" name="Rectangle 4"/>
          <p:cNvSpPr>
            <a:spLocks noGrp="1" noChangeArrowheads="1"/>
          </p:cNvSpPr>
          <p:nvPr>
            <p:ph type="title"/>
          </p:nvPr>
        </p:nvSpPr>
        <p:spPr>
          <a:xfrm>
            <a:off x="457200" y="483576"/>
            <a:ext cx="8229600" cy="1143000"/>
          </a:xfrm>
        </p:spPr>
        <p:txBody>
          <a:bodyPr/>
          <a:lstStyle/>
          <a:p>
            <a:r>
              <a:rPr lang="en-GB" b="1" dirty="0"/>
              <a:t>The </a:t>
            </a:r>
            <a:r>
              <a:rPr lang="en-GB" b="1" dirty="0" smtClean="0"/>
              <a:t>implementer</a:t>
            </a:r>
            <a:endParaRPr lang="en-GB" b="1" dirty="0"/>
          </a:p>
        </p:txBody>
      </p:sp>
      <p:sp>
        <p:nvSpPr>
          <p:cNvPr id="202757" name="Rectangle 5"/>
          <p:cNvSpPr>
            <a:spLocks noGrp="1" noChangeArrowheads="1"/>
          </p:cNvSpPr>
          <p:nvPr>
            <p:ph type="body" sz="half" idx="1"/>
          </p:nvPr>
        </p:nvSpPr>
        <p:spPr>
          <a:xfrm>
            <a:off x="457200" y="1726942"/>
            <a:ext cx="4038600" cy="4525963"/>
          </a:xfrm>
        </p:spPr>
        <p:txBody>
          <a:bodyPr/>
          <a:lstStyle/>
          <a:p>
            <a:pPr>
              <a:buFontTx/>
              <a:buNone/>
            </a:pPr>
            <a:r>
              <a:rPr lang="en-GB" dirty="0" smtClean="0"/>
              <a:t>Team role contribution</a:t>
            </a:r>
            <a:endParaRPr lang="en-GB" dirty="0"/>
          </a:p>
          <a:p>
            <a:pPr marL="377825" indent="-377825"/>
            <a:r>
              <a:rPr lang="en-GB" dirty="0"/>
              <a:t>Disciplined</a:t>
            </a:r>
          </a:p>
          <a:p>
            <a:pPr marL="377825" indent="-377825"/>
            <a:r>
              <a:rPr lang="en-GB" dirty="0"/>
              <a:t>Reliable</a:t>
            </a:r>
          </a:p>
          <a:p>
            <a:pPr marL="377825" indent="-377825"/>
            <a:r>
              <a:rPr lang="en-GB" dirty="0"/>
              <a:t>Conservative </a:t>
            </a:r>
            <a:r>
              <a:rPr lang="en-GB" dirty="0" smtClean="0"/>
              <a:t>and </a:t>
            </a:r>
            <a:r>
              <a:rPr lang="en-GB" dirty="0"/>
              <a:t>efficient</a:t>
            </a:r>
          </a:p>
          <a:p>
            <a:pPr marL="377825" indent="-377825"/>
            <a:r>
              <a:rPr lang="en-GB" dirty="0"/>
              <a:t>Turns ideas into practical </a:t>
            </a:r>
            <a:r>
              <a:rPr lang="en-GB" dirty="0" smtClean="0"/>
              <a:t>actions</a:t>
            </a:r>
            <a:endParaRPr lang="en-GB" dirty="0"/>
          </a:p>
        </p:txBody>
      </p:sp>
      <p:sp>
        <p:nvSpPr>
          <p:cNvPr id="202758" name="Rectangle 6"/>
          <p:cNvSpPr>
            <a:spLocks noGrp="1" noChangeArrowheads="1"/>
          </p:cNvSpPr>
          <p:nvPr>
            <p:ph type="body" sz="half" idx="2"/>
          </p:nvPr>
        </p:nvSpPr>
        <p:spPr>
          <a:xfrm>
            <a:off x="4648200" y="1726942"/>
            <a:ext cx="4038600" cy="4525963"/>
          </a:xfrm>
        </p:spPr>
        <p:txBody>
          <a:bodyPr/>
          <a:lstStyle/>
          <a:p>
            <a:pPr>
              <a:buFontTx/>
              <a:buNone/>
            </a:pPr>
            <a:r>
              <a:rPr lang="en-GB" dirty="0"/>
              <a:t>Allowable </a:t>
            </a:r>
            <a:r>
              <a:rPr lang="en-GB" dirty="0" smtClean="0"/>
              <a:t>weaknesses</a:t>
            </a:r>
            <a:endParaRPr lang="en-GB" dirty="0"/>
          </a:p>
          <a:p>
            <a:pPr marL="377825" indent="-377825"/>
            <a:r>
              <a:rPr lang="en-GB" dirty="0"/>
              <a:t>Somewhat inflexible</a:t>
            </a:r>
          </a:p>
          <a:p>
            <a:pPr marL="377825" indent="-377825"/>
            <a:r>
              <a:rPr lang="en-GB" dirty="0"/>
              <a:t>Slow to respond to new </a:t>
            </a:r>
            <a:r>
              <a:rPr lang="en-GB" dirty="0" smtClean="0"/>
              <a:t>possibilities</a:t>
            </a:r>
            <a:endParaRPr lang="en-GB" dirty="0"/>
          </a:p>
        </p:txBody>
      </p:sp>
    </p:spTree>
    <p:extLst>
      <p:ext uri="{BB962C8B-B14F-4D97-AF65-F5344CB8AC3E}">
        <p14:creationId xmlns:p14="http://schemas.microsoft.com/office/powerpoint/2010/main" val="771902596"/>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04" name="Rectangle 4"/>
          <p:cNvSpPr>
            <a:spLocks noGrp="1" noChangeArrowheads="1"/>
          </p:cNvSpPr>
          <p:nvPr>
            <p:ph type="title"/>
          </p:nvPr>
        </p:nvSpPr>
        <p:spPr>
          <a:xfrm>
            <a:off x="457200" y="483576"/>
            <a:ext cx="8229600" cy="1143000"/>
          </a:xfrm>
        </p:spPr>
        <p:txBody>
          <a:bodyPr/>
          <a:lstStyle/>
          <a:p>
            <a:r>
              <a:rPr lang="en-GB" b="1" dirty="0"/>
              <a:t>The </a:t>
            </a:r>
            <a:r>
              <a:rPr lang="en-GB" b="1" dirty="0" smtClean="0"/>
              <a:t>completer</a:t>
            </a:r>
            <a:endParaRPr lang="en-GB" b="1" dirty="0"/>
          </a:p>
        </p:txBody>
      </p:sp>
      <p:sp>
        <p:nvSpPr>
          <p:cNvPr id="204805" name="Rectangle 5"/>
          <p:cNvSpPr>
            <a:spLocks noGrp="1" noChangeArrowheads="1"/>
          </p:cNvSpPr>
          <p:nvPr>
            <p:ph type="body" sz="half" idx="1"/>
          </p:nvPr>
        </p:nvSpPr>
        <p:spPr>
          <a:xfrm>
            <a:off x="457200" y="1726942"/>
            <a:ext cx="4038600" cy="4525963"/>
          </a:xfrm>
        </p:spPr>
        <p:txBody>
          <a:bodyPr/>
          <a:lstStyle/>
          <a:p>
            <a:pPr>
              <a:buFontTx/>
              <a:buNone/>
            </a:pPr>
            <a:r>
              <a:rPr lang="en-GB" dirty="0" smtClean="0"/>
              <a:t>Team role contribution</a:t>
            </a:r>
            <a:endParaRPr lang="en-GB" dirty="0"/>
          </a:p>
          <a:p>
            <a:pPr marL="377825" indent="-377825"/>
            <a:r>
              <a:rPr lang="en-GB" dirty="0"/>
              <a:t>Painstaking</a:t>
            </a:r>
          </a:p>
          <a:p>
            <a:pPr marL="377825" indent="-377825"/>
            <a:r>
              <a:rPr lang="en-GB" dirty="0"/>
              <a:t>Conscientious</a:t>
            </a:r>
          </a:p>
          <a:p>
            <a:pPr marL="377825" indent="-377825"/>
            <a:r>
              <a:rPr lang="en-GB" dirty="0"/>
              <a:t>Anxious</a:t>
            </a:r>
          </a:p>
          <a:p>
            <a:pPr marL="377825" indent="-377825"/>
            <a:r>
              <a:rPr lang="en-GB" dirty="0"/>
              <a:t>Searches out errors </a:t>
            </a:r>
            <a:r>
              <a:rPr lang="en-GB" dirty="0" smtClean="0"/>
              <a:t>and </a:t>
            </a:r>
            <a:r>
              <a:rPr lang="en-GB" dirty="0"/>
              <a:t>omissions</a:t>
            </a:r>
          </a:p>
          <a:p>
            <a:pPr marL="377825" indent="-377825"/>
            <a:r>
              <a:rPr lang="en-GB" dirty="0"/>
              <a:t>Delivers on </a:t>
            </a:r>
            <a:r>
              <a:rPr lang="en-GB" dirty="0" smtClean="0"/>
              <a:t>time</a:t>
            </a:r>
            <a:endParaRPr lang="en-GB" dirty="0"/>
          </a:p>
        </p:txBody>
      </p:sp>
      <p:sp>
        <p:nvSpPr>
          <p:cNvPr id="204806" name="Rectangle 6"/>
          <p:cNvSpPr>
            <a:spLocks noGrp="1" noChangeArrowheads="1"/>
          </p:cNvSpPr>
          <p:nvPr>
            <p:ph type="body" sz="half" idx="2"/>
          </p:nvPr>
        </p:nvSpPr>
        <p:spPr>
          <a:xfrm>
            <a:off x="4648200" y="1726942"/>
            <a:ext cx="4038600" cy="4525963"/>
          </a:xfrm>
        </p:spPr>
        <p:txBody>
          <a:bodyPr/>
          <a:lstStyle/>
          <a:p>
            <a:pPr>
              <a:buFontTx/>
              <a:buNone/>
            </a:pPr>
            <a:r>
              <a:rPr lang="en-GB" dirty="0"/>
              <a:t>Allowable </a:t>
            </a:r>
            <a:r>
              <a:rPr lang="en-GB" dirty="0" smtClean="0"/>
              <a:t>weaknesses</a:t>
            </a:r>
            <a:endParaRPr lang="en-GB" dirty="0"/>
          </a:p>
          <a:p>
            <a:pPr marL="377825" indent="-377825"/>
            <a:r>
              <a:rPr lang="en-GB" dirty="0"/>
              <a:t>Inclined to worry unduly</a:t>
            </a:r>
          </a:p>
          <a:p>
            <a:pPr marL="377825" indent="-377825"/>
            <a:r>
              <a:rPr lang="en-GB" dirty="0"/>
              <a:t>Reluctant to delegate</a:t>
            </a:r>
          </a:p>
          <a:p>
            <a:pPr marL="377825" indent="-377825"/>
            <a:r>
              <a:rPr lang="en-GB" dirty="0"/>
              <a:t>Can be a </a:t>
            </a:r>
            <a:r>
              <a:rPr lang="en-GB" dirty="0" smtClean="0"/>
              <a:t>nit-picker</a:t>
            </a:r>
            <a:endParaRPr lang="en-GB" dirty="0"/>
          </a:p>
        </p:txBody>
      </p:sp>
    </p:spTree>
    <p:extLst>
      <p:ext uri="{BB962C8B-B14F-4D97-AF65-F5344CB8AC3E}">
        <p14:creationId xmlns:p14="http://schemas.microsoft.com/office/powerpoint/2010/main" val="447644735"/>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6852" name="Rectangle 4"/>
          <p:cNvSpPr>
            <a:spLocks noGrp="1" noChangeArrowheads="1"/>
          </p:cNvSpPr>
          <p:nvPr>
            <p:ph type="title"/>
          </p:nvPr>
        </p:nvSpPr>
        <p:spPr>
          <a:xfrm>
            <a:off x="457200" y="483576"/>
            <a:ext cx="8229600" cy="1143000"/>
          </a:xfrm>
        </p:spPr>
        <p:txBody>
          <a:bodyPr/>
          <a:lstStyle/>
          <a:p>
            <a:r>
              <a:rPr lang="en-GB" b="1" dirty="0"/>
              <a:t>The </a:t>
            </a:r>
            <a:r>
              <a:rPr lang="en-GB" b="1" dirty="0" smtClean="0"/>
              <a:t>specialist</a:t>
            </a:r>
            <a:endParaRPr lang="en-GB" b="1" dirty="0"/>
          </a:p>
        </p:txBody>
      </p:sp>
      <p:sp>
        <p:nvSpPr>
          <p:cNvPr id="206853" name="Rectangle 5"/>
          <p:cNvSpPr>
            <a:spLocks noGrp="1" noChangeArrowheads="1"/>
          </p:cNvSpPr>
          <p:nvPr>
            <p:ph type="body" sz="half" idx="1"/>
          </p:nvPr>
        </p:nvSpPr>
        <p:spPr>
          <a:xfrm>
            <a:off x="457200" y="1726942"/>
            <a:ext cx="4038600" cy="4525963"/>
          </a:xfrm>
        </p:spPr>
        <p:txBody>
          <a:bodyPr/>
          <a:lstStyle/>
          <a:p>
            <a:pPr>
              <a:buFontTx/>
              <a:buNone/>
            </a:pPr>
            <a:r>
              <a:rPr lang="en-GB" dirty="0" smtClean="0"/>
              <a:t>Team role contribution</a:t>
            </a:r>
            <a:endParaRPr lang="en-GB" dirty="0"/>
          </a:p>
          <a:p>
            <a:pPr marL="377825" indent="-377825"/>
            <a:r>
              <a:rPr lang="en-GB" dirty="0"/>
              <a:t>Single-minded</a:t>
            </a:r>
          </a:p>
          <a:p>
            <a:pPr marL="377825" indent="-377825"/>
            <a:r>
              <a:rPr lang="en-GB" dirty="0"/>
              <a:t>Self-sharing</a:t>
            </a:r>
          </a:p>
          <a:p>
            <a:pPr marL="377825" indent="-377825"/>
            <a:r>
              <a:rPr lang="en-GB" dirty="0"/>
              <a:t>Dedicated</a:t>
            </a:r>
          </a:p>
          <a:p>
            <a:pPr marL="377825" indent="-377825"/>
            <a:r>
              <a:rPr lang="en-GB" dirty="0"/>
              <a:t>Provides knowledge </a:t>
            </a:r>
            <a:r>
              <a:rPr lang="en-GB" dirty="0" smtClean="0"/>
              <a:t>and </a:t>
            </a:r>
            <a:r>
              <a:rPr lang="en-GB" dirty="0"/>
              <a:t>skills in rare supply</a:t>
            </a:r>
          </a:p>
        </p:txBody>
      </p:sp>
      <p:sp>
        <p:nvSpPr>
          <p:cNvPr id="206854" name="Rectangle 6"/>
          <p:cNvSpPr>
            <a:spLocks noGrp="1" noChangeArrowheads="1"/>
          </p:cNvSpPr>
          <p:nvPr>
            <p:ph type="body" sz="half" idx="2"/>
          </p:nvPr>
        </p:nvSpPr>
        <p:spPr>
          <a:xfrm>
            <a:off x="4648200" y="1726942"/>
            <a:ext cx="4038600" cy="4525963"/>
          </a:xfrm>
        </p:spPr>
        <p:txBody>
          <a:bodyPr/>
          <a:lstStyle/>
          <a:p>
            <a:pPr>
              <a:buFontTx/>
              <a:buNone/>
            </a:pPr>
            <a:r>
              <a:rPr lang="en-GB" dirty="0"/>
              <a:t>Allowable </a:t>
            </a:r>
            <a:r>
              <a:rPr lang="en-GB" dirty="0" smtClean="0"/>
              <a:t>weaknesses</a:t>
            </a:r>
            <a:endParaRPr lang="en-GB" dirty="0"/>
          </a:p>
          <a:p>
            <a:pPr marL="377825" indent="-377825"/>
            <a:r>
              <a:rPr lang="en-GB" dirty="0"/>
              <a:t>Contributes on only </a:t>
            </a:r>
            <a:r>
              <a:rPr lang="en-GB" dirty="0" smtClean="0"/>
              <a:t/>
            </a:r>
            <a:br>
              <a:rPr lang="en-GB" dirty="0" smtClean="0"/>
            </a:br>
            <a:r>
              <a:rPr lang="en-GB" dirty="0" smtClean="0"/>
              <a:t>a </a:t>
            </a:r>
            <a:r>
              <a:rPr lang="en-GB" dirty="0"/>
              <a:t>narrow front</a:t>
            </a:r>
          </a:p>
          <a:p>
            <a:pPr marL="377825" indent="-377825"/>
            <a:r>
              <a:rPr lang="en-GB" dirty="0"/>
              <a:t>Dwells on technicalities</a:t>
            </a:r>
          </a:p>
          <a:p>
            <a:pPr marL="377825" indent="-377825"/>
            <a:r>
              <a:rPr lang="en-GB" dirty="0"/>
              <a:t>Overlooks the ‘big picture’</a:t>
            </a:r>
          </a:p>
        </p:txBody>
      </p:sp>
    </p:spTree>
    <p:extLst>
      <p:ext uri="{BB962C8B-B14F-4D97-AF65-F5344CB8AC3E}">
        <p14:creationId xmlns:p14="http://schemas.microsoft.com/office/powerpoint/2010/main" val="2015242578"/>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19808"/>
            <a:ext cx="8229600" cy="1143000"/>
          </a:xfrm>
        </p:spPr>
        <p:txBody>
          <a:bodyPr>
            <a:normAutofit fontScale="90000"/>
          </a:bodyPr>
          <a:lstStyle/>
          <a:p>
            <a:r>
              <a:rPr lang="en-GB" b="1" dirty="0" smtClean="0"/>
              <a:t>Critical assessment of Belbin: </a:t>
            </a:r>
            <a:r>
              <a:rPr lang="en-GB" b="1" dirty="0" err="1"/>
              <a:t>A</a:t>
            </a:r>
            <a:r>
              <a:rPr lang="en-GB" b="1" dirty="0" err="1" smtClean="0"/>
              <a:t>ritzeta</a:t>
            </a:r>
            <a:r>
              <a:rPr lang="en-GB" b="1" dirty="0" smtClean="0"/>
              <a:t> </a:t>
            </a:r>
            <a:r>
              <a:rPr lang="en-GB" b="1" i="1" dirty="0" smtClean="0"/>
              <a:t>et al</a:t>
            </a:r>
            <a:r>
              <a:rPr lang="en-GB" b="1" dirty="0" smtClean="0"/>
              <a:t>.</a:t>
            </a:r>
            <a:endParaRPr lang="en-GB" b="1" dirty="0"/>
          </a:p>
        </p:txBody>
      </p:sp>
      <p:sp>
        <p:nvSpPr>
          <p:cNvPr id="3" name="Content Placeholder 2"/>
          <p:cNvSpPr>
            <a:spLocks noGrp="1"/>
          </p:cNvSpPr>
          <p:nvPr>
            <p:ph idx="1"/>
          </p:nvPr>
        </p:nvSpPr>
        <p:spPr>
          <a:xfrm>
            <a:off x="457200" y="1772990"/>
            <a:ext cx="8229600" cy="4525963"/>
          </a:xfrm>
        </p:spPr>
        <p:txBody>
          <a:bodyPr>
            <a:normAutofit fontScale="85000" lnSpcReduction="10000"/>
          </a:bodyPr>
          <a:lstStyle/>
          <a:p>
            <a:pPr marL="369888" indent="-369888"/>
            <a:r>
              <a:rPr lang="en-GB" dirty="0" smtClean="0"/>
              <a:t>Concerns about the theoretical basis of the inventory.</a:t>
            </a:r>
          </a:p>
          <a:p>
            <a:pPr marL="369888" indent="-369888"/>
            <a:r>
              <a:rPr lang="en-GB" dirty="0" smtClean="0"/>
              <a:t>Questions about relationship between personality and team roles.</a:t>
            </a:r>
          </a:p>
          <a:p>
            <a:pPr marL="369888" indent="-369888"/>
            <a:r>
              <a:rPr lang="en-GB" dirty="0" smtClean="0"/>
              <a:t>Lack of clear differentiation between the roles.</a:t>
            </a:r>
          </a:p>
          <a:p>
            <a:pPr marL="369888" indent="-369888"/>
            <a:r>
              <a:rPr lang="en-GB" dirty="0" smtClean="0"/>
              <a:t>Insufficient account taken of the type of task involved.</a:t>
            </a:r>
          </a:p>
          <a:p>
            <a:pPr marL="369888" indent="-369888"/>
            <a:r>
              <a:rPr lang="en-GB" dirty="0" smtClean="0"/>
              <a:t>The influence of variable organisational factors.</a:t>
            </a:r>
          </a:p>
          <a:p>
            <a:pPr marL="369888" indent="-369888"/>
            <a:r>
              <a:rPr lang="en-GB" dirty="0" smtClean="0"/>
              <a:t>Overly reliant on a psychological approach to teamwork.</a:t>
            </a:r>
            <a:endParaRPr lang="en-GB" dirty="0"/>
          </a:p>
        </p:txBody>
      </p:sp>
    </p:spTree>
    <p:extLst>
      <p:ext uri="{BB962C8B-B14F-4D97-AF65-F5344CB8AC3E}">
        <p14:creationId xmlns:p14="http://schemas.microsoft.com/office/powerpoint/2010/main" val="3728182114"/>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57200" y="219808"/>
            <a:ext cx="8229600" cy="1143000"/>
          </a:xfrm>
        </p:spPr>
        <p:txBody>
          <a:bodyPr>
            <a:normAutofit fontScale="90000"/>
          </a:bodyPr>
          <a:lstStyle/>
          <a:p>
            <a:r>
              <a:rPr lang="en-GB" b="1" dirty="0" smtClean="0"/>
              <a:t>Benne and </a:t>
            </a:r>
            <a:r>
              <a:rPr lang="en-GB" b="1" dirty="0" err="1" smtClean="0"/>
              <a:t>Sheats</a:t>
            </a:r>
            <a:r>
              <a:rPr lang="en-GB" b="1" dirty="0" smtClean="0"/>
              <a:t>’ classification </a:t>
            </a:r>
            <a:br>
              <a:rPr lang="en-GB" b="1" dirty="0" smtClean="0"/>
            </a:br>
            <a:r>
              <a:rPr lang="en-GB" b="1" dirty="0" smtClean="0"/>
              <a:t>of team-member roles</a:t>
            </a:r>
            <a:endParaRPr lang="en-GB" b="1" dirty="0"/>
          </a:p>
        </p:txBody>
      </p:sp>
      <p:sp>
        <p:nvSpPr>
          <p:cNvPr id="5" name="Content Placeholder 4"/>
          <p:cNvSpPr>
            <a:spLocks noGrp="1"/>
          </p:cNvSpPr>
          <p:nvPr>
            <p:ph idx="1"/>
          </p:nvPr>
        </p:nvSpPr>
        <p:spPr>
          <a:xfrm>
            <a:off x="448408" y="1713645"/>
            <a:ext cx="8229600" cy="4525963"/>
          </a:xfrm>
        </p:spPr>
        <p:txBody>
          <a:bodyPr/>
          <a:lstStyle/>
          <a:p>
            <a:pPr marL="387350" indent="-387350"/>
            <a:r>
              <a:rPr lang="en-GB" b="1" dirty="0" smtClean="0"/>
              <a:t>Group task roles </a:t>
            </a:r>
            <a:r>
              <a:rPr lang="en-GB" dirty="0" smtClean="0"/>
              <a:t>– select, define and solve problems.</a:t>
            </a:r>
          </a:p>
          <a:p>
            <a:pPr marL="387350" indent="-387350"/>
            <a:r>
              <a:rPr lang="en-GB" b="1" dirty="0" smtClean="0"/>
              <a:t>Group building and maintenance roles </a:t>
            </a:r>
            <a:r>
              <a:rPr lang="en-GB" dirty="0" smtClean="0"/>
              <a:t>– the analysis of member functions to ensure group-centred behaviour.</a:t>
            </a:r>
          </a:p>
          <a:p>
            <a:pPr marL="387350" indent="-387350"/>
            <a:r>
              <a:rPr lang="en-GB" b="1" dirty="0" smtClean="0"/>
              <a:t>Individual roles </a:t>
            </a:r>
            <a:r>
              <a:rPr lang="en-GB" dirty="0" smtClean="0"/>
              <a:t>– directed towards the satisfaction of personal needs and not related to either the task or functioning of the group.</a:t>
            </a:r>
            <a:endParaRPr lang="en-GB" dirty="0"/>
          </a:p>
        </p:txBody>
      </p:sp>
    </p:spTree>
    <p:extLst>
      <p:ext uri="{BB962C8B-B14F-4D97-AF65-F5344CB8AC3E}">
        <p14:creationId xmlns:p14="http://schemas.microsoft.com/office/powerpoint/2010/main" val="151650975"/>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7154" name="Rectangle 2"/>
          <p:cNvSpPr>
            <a:spLocks noGrp="1" noChangeArrowheads="1"/>
          </p:cNvSpPr>
          <p:nvPr>
            <p:ph type="title"/>
          </p:nvPr>
        </p:nvSpPr>
        <p:spPr>
          <a:xfrm>
            <a:off x="457200" y="483576"/>
            <a:ext cx="8229600" cy="1143000"/>
          </a:xfrm>
        </p:spPr>
        <p:txBody>
          <a:bodyPr/>
          <a:lstStyle/>
          <a:p>
            <a:r>
              <a:rPr lang="en-GB" b="1" dirty="0"/>
              <a:t>Sociometry</a:t>
            </a:r>
          </a:p>
        </p:txBody>
      </p:sp>
      <p:sp>
        <p:nvSpPr>
          <p:cNvPr id="177155" name="Rectangle 3"/>
          <p:cNvSpPr>
            <a:spLocks noGrp="1" noChangeArrowheads="1"/>
          </p:cNvSpPr>
          <p:nvPr>
            <p:ph type="body" idx="1"/>
          </p:nvPr>
        </p:nvSpPr>
        <p:spPr>
          <a:xfrm>
            <a:off x="457200" y="1726942"/>
            <a:ext cx="8229600" cy="4276725"/>
          </a:xfrm>
        </p:spPr>
        <p:txBody>
          <a:bodyPr/>
          <a:lstStyle/>
          <a:p>
            <a:pPr marL="395288" indent="-395288"/>
            <a:r>
              <a:rPr lang="en-GB" sz="2800" dirty="0"/>
              <a:t>A method of indicating the feelings of acceptance or rejection among group </a:t>
            </a:r>
            <a:r>
              <a:rPr lang="en-GB" sz="2800" dirty="0" smtClean="0"/>
              <a:t>members.</a:t>
            </a:r>
            <a:endParaRPr lang="en-GB" sz="2800" dirty="0"/>
          </a:p>
          <a:p>
            <a:pPr marL="395288" indent="-395288"/>
            <a:r>
              <a:rPr lang="en-GB" sz="2800" dirty="0"/>
              <a:t>Sociograms: </a:t>
            </a:r>
          </a:p>
          <a:p>
            <a:pPr marL="827088" lvl="1" indent="-431800"/>
            <a:r>
              <a:rPr lang="en-GB" sz="2600" dirty="0"/>
              <a:t>Depict the choices, preferences, likes or </a:t>
            </a:r>
            <a:r>
              <a:rPr lang="en-GB" sz="2600" dirty="0" smtClean="0"/>
              <a:t>dislikes and </a:t>
            </a:r>
            <a:r>
              <a:rPr lang="en-GB" sz="2600" dirty="0"/>
              <a:t>interactions between individual </a:t>
            </a:r>
            <a:r>
              <a:rPr lang="en-GB" sz="2600" dirty="0" smtClean="0"/>
              <a:t>members.</a:t>
            </a:r>
            <a:endParaRPr lang="en-GB" sz="2600" dirty="0"/>
          </a:p>
          <a:p>
            <a:pPr marL="827088" lvl="1" indent="-431800"/>
            <a:r>
              <a:rPr lang="en-GB" sz="2600" dirty="0"/>
              <a:t>Display the structure of the group </a:t>
            </a:r>
            <a:r>
              <a:rPr lang="en-GB" sz="2600" dirty="0" smtClean="0"/>
              <a:t>and </a:t>
            </a:r>
            <a:r>
              <a:rPr lang="en-GB" sz="2600" dirty="0"/>
              <a:t>record the observed frequency </a:t>
            </a:r>
            <a:r>
              <a:rPr lang="en-GB" sz="2600" dirty="0" smtClean="0"/>
              <a:t>and/or </a:t>
            </a:r>
            <a:r>
              <a:rPr lang="en-GB" sz="2600" dirty="0"/>
              <a:t>duration of contacts among </a:t>
            </a:r>
            <a:r>
              <a:rPr lang="en-GB" sz="2600" dirty="0" smtClean="0"/>
              <a:t>members.</a:t>
            </a:r>
            <a:endParaRPr lang="en-GB" sz="2600" dirty="0"/>
          </a:p>
        </p:txBody>
      </p:sp>
    </p:spTree>
    <p:extLst>
      <p:ext uri="{BB962C8B-B14F-4D97-AF65-F5344CB8AC3E}">
        <p14:creationId xmlns:p14="http://schemas.microsoft.com/office/powerpoint/2010/main" val="4221463440"/>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9202" name="Rectangle 2"/>
          <p:cNvSpPr>
            <a:spLocks noGrp="1" noChangeArrowheads="1"/>
          </p:cNvSpPr>
          <p:nvPr>
            <p:ph type="title"/>
          </p:nvPr>
        </p:nvSpPr>
        <p:spPr>
          <a:xfrm>
            <a:off x="457200" y="167056"/>
            <a:ext cx="8229600" cy="1143000"/>
          </a:xfrm>
        </p:spPr>
        <p:txBody>
          <a:bodyPr>
            <a:noAutofit/>
          </a:bodyPr>
          <a:lstStyle/>
          <a:p>
            <a:r>
              <a:rPr lang="en-GB" b="1" dirty="0"/>
              <a:t>Example of a </a:t>
            </a:r>
            <a:r>
              <a:rPr lang="en-GB" b="1" dirty="0" smtClean="0"/>
              <a:t/>
            </a:r>
            <a:br>
              <a:rPr lang="en-GB" b="1" dirty="0" smtClean="0"/>
            </a:br>
            <a:r>
              <a:rPr lang="en-GB" b="1" dirty="0" smtClean="0"/>
              <a:t>diagrammatic sociogram</a:t>
            </a:r>
            <a:endParaRPr lang="en-GB" b="1" dirty="0"/>
          </a:p>
        </p:txBody>
      </p:sp>
      <p:sp>
        <p:nvSpPr>
          <p:cNvPr id="6" name="Text Box 4"/>
          <p:cNvSpPr txBox="1">
            <a:spLocks noChangeArrowheads="1"/>
          </p:cNvSpPr>
          <p:nvPr/>
        </p:nvSpPr>
        <p:spPr bwMode="auto">
          <a:xfrm>
            <a:off x="284192" y="5891723"/>
            <a:ext cx="8534400" cy="369332"/>
          </a:xfrm>
          <a:prstGeom prst="rect">
            <a:avLst/>
          </a:prstGeom>
          <a:noFill/>
          <a:ln w="9525">
            <a:noFill/>
            <a:miter lim="800000"/>
            <a:headEnd/>
            <a:tailEnd/>
          </a:ln>
        </p:spPr>
        <p:txBody>
          <a:bodyPr>
            <a:spAutoFit/>
          </a:bodyPr>
          <a:lstStyle/>
          <a:p>
            <a:r>
              <a:rPr lang="en-GB" sz="1200" dirty="0" smtClean="0"/>
              <a:t>Figure 8.8 </a:t>
            </a:r>
            <a:r>
              <a:rPr lang="en-GB" dirty="0" smtClean="0"/>
              <a:t> </a:t>
            </a:r>
            <a:r>
              <a:rPr lang="en-IN" dirty="0" smtClean="0"/>
              <a:t>A simple illustration of a </a:t>
            </a:r>
            <a:r>
              <a:rPr lang="en-IN" dirty="0" err="1" smtClean="0"/>
              <a:t>sociogram</a:t>
            </a:r>
            <a:endParaRPr lang="en-IN" dirty="0" smtClean="0"/>
          </a:p>
        </p:txBody>
      </p:sp>
      <p:pic>
        <p:nvPicPr>
          <p:cNvPr id="7170" name="Picture 2" descr="V:\Powerpoint\PE_UK\PE501-MULLINS\Final Files\GIf\ch08\M08NF008.gif"/>
          <p:cNvPicPr>
            <a:picLocks noChangeAspect="1" noChangeArrowheads="1"/>
          </p:cNvPicPr>
          <p:nvPr/>
        </p:nvPicPr>
        <p:blipFill>
          <a:blip r:embed="rId3" cstate="print"/>
          <a:srcRect/>
          <a:stretch>
            <a:fillRect/>
          </a:stretch>
        </p:blipFill>
        <p:spPr bwMode="auto">
          <a:xfrm>
            <a:off x="371014" y="2316134"/>
            <a:ext cx="8401973" cy="2552573"/>
          </a:xfrm>
          <a:prstGeom prst="rect">
            <a:avLst/>
          </a:prstGeom>
          <a:noFill/>
        </p:spPr>
      </p:pic>
    </p:spTree>
    <p:extLst>
      <p:ext uri="{BB962C8B-B14F-4D97-AF65-F5344CB8AC3E}">
        <p14:creationId xmlns:p14="http://schemas.microsoft.com/office/powerpoint/2010/main" val="4071932940"/>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3234" name="Rectangle 2"/>
          <p:cNvSpPr>
            <a:spLocks noGrp="1" noChangeArrowheads="1"/>
          </p:cNvSpPr>
          <p:nvPr>
            <p:ph type="title"/>
          </p:nvPr>
        </p:nvSpPr>
        <p:spPr>
          <a:xfrm>
            <a:off x="457200" y="169984"/>
            <a:ext cx="8229600" cy="1143000"/>
          </a:xfrm>
        </p:spPr>
        <p:txBody>
          <a:bodyPr/>
          <a:lstStyle/>
          <a:p>
            <a:r>
              <a:rPr lang="en-GB" b="1" dirty="0" smtClean="0"/>
              <a:t>Self-insight and the </a:t>
            </a:r>
            <a:br>
              <a:rPr lang="en-GB" b="1" dirty="0" smtClean="0"/>
            </a:br>
            <a:r>
              <a:rPr lang="en-GB" b="1" dirty="0" err="1" smtClean="0"/>
              <a:t>Johari</a:t>
            </a:r>
            <a:r>
              <a:rPr lang="en-GB" b="1" dirty="0" smtClean="0"/>
              <a:t> window</a:t>
            </a:r>
            <a:endParaRPr lang="en-GB" b="1" dirty="0"/>
          </a:p>
        </p:txBody>
      </p:sp>
      <p:sp>
        <p:nvSpPr>
          <p:cNvPr id="6" name="Text Box 4"/>
          <p:cNvSpPr txBox="1">
            <a:spLocks noChangeArrowheads="1"/>
          </p:cNvSpPr>
          <p:nvPr/>
        </p:nvSpPr>
        <p:spPr bwMode="auto">
          <a:xfrm>
            <a:off x="284192" y="5891723"/>
            <a:ext cx="8534400" cy="369332"/>
          </a:xfrm>
          <a:prstGeom prst="rect">
            <a:avLst/>
          </a:prstGeom>
          <a:noFill/>
          <a:ln w="9525">
            <a:noFill/>
            <a:miter lim="800000"/>
            <a:headEnd/>
            <a:tailEnd/>
          </a:ln>
        </p:spPr>
        <p:txBody>
          <a:bodyPr>
            <a:spAutoFit/>
          </a:bodyPr>
          <a:lstStyle/>
          <a:p>
            <a:r>
              <a:rPr lang="en-GB" sz="1200" dirty="0" smtClean="0"/>
              <a:t>Figure 8.9 </a:t>
            </a:r>
            <a:r>
              <a:rPr lang="en-GB" dirty="0" smtClean="0"/>
              <a:t> </a:t>
            </a:r>
            <a:r>
              <a:rPr lang="en-IN" dirty="0" smtClean="0"/>
              <a:t>The </a:t>
            </a:r>
            <a:r>
              <a:rPr lang="en-IN" dirty="0" err="1" smtClean="0"/>
              <a:t>Johari</a:t>
            </a:r>
            <a:r>
              <a:rPr lang="en-IN" dirty="0" smtClean="0"/>
              <a:t> window</a:t>
            </a:r>
          </a:p>
        </p:txBody>
      </p:sp>
      <p:pic>
        <p:nvPicPr>
          <p:cNvPr id="8194" name="Picture 2" descr="V:\Powerpoint\PE_UK\PE501-MULLINS\Final Files\GIf\ch08\M08NF009.gif"/>
          <p:cNvPicPr>
            <a:picLocks noChangeAspect="1" noChangeArrowheads="1"/>
          </p:cNvPicPr>
          <p:nvPr/>
        </p:nvPicPr>
        <p:blipFill>
          <a:blip r:embed="rId3" cstate="print"/>
          <a:srcRect/>
          <a:stretch>
            <a:fillRect/>
          </a:stretch>
        </p:blipFill>
        <p:spPr bwMode="auto">
          <a:xfrm>
            <a:off x="1181947" y="1855178"/>
            <a:ext cx="6780106" cy="3220550"/>
          </a:xfrm>
          <a:prstGeom prst="rect">
            <a:avLst/>
          </a:prstGeom>
          <a:noFill/>
        </p:spPr>
      </p:pic>
    </p:spTree>
    <p:extLst>
      <p:ext uri="{BB962C8B-B14F-4D97-AF65-F5344CB8AC3E}">
        <p14:creationId xmlns:p14="http://schemas.microsoft.com/office/powerpoint/2010/main" val="654926108"/>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83576"/>
            <a:ext cx="8229600" cy="1143000"/>
          </a:xfrm>
        </p:spPr>
        <p:txBody>
          <a:bodyPr/>
          <a:lstStyle/>
          <a:p>
            <a:r>
              <a:rPr lang="en-GB" b="1" dirty="0" smtClean="0"/>
              <a:t>Social loafing</a:t>
            </a:r>
            <a:endParaRPr lang="en-GB" b="1" dirty="0"/>
          </a:p>
        </p:txBody>
      </p:sp>
      <p:sp>
        <p:nvSpPr>
          <p:cNvPr id="3" name="Content Placeholder 2"/>
          <p:cNvSpPr>
            <a:spLocks noGrp="1"/>
          </p:cNvSpPr>
          <p:nvPr>
            <p:ph idx="1"/>
          </p:nvPr>
        </p:nvSpPr>
        <p:spPr>
          <a:xfrm>
            <a:off x="448408" y="1713645"/>
            <a:ext cx="8229600" cy="4525963"/>
          </a:xfrm>
        </p:spPr>
        <p:txBody>
          <a:bodyPr/>
          <a:lstStyle/>
          <a:p>
            <a:pPr marL="387350" indent="-387350"/>
            <a:r>
              <a:rPr lang="en-GB" dirty="0" smtClean="0"/>
              <a:t>Also known as the </a:t>
            </a:r>
            <a:r>
              <a:rPr lang="en-GB" dirty="0" err="1" smtClean="0"/>
              <a:t>Ringelmann</a:t>
            </a:r>
            <a:r>
              <a:rPr lang="en-GB" dirty="0" smtClean="0"/>
              <a:t> effect.</a:t>
            </a:r>
          </a:p>
          <a:p>
            <a:pPr marL="387350" indent="-387350"/>
            <a:r>
              <a:rPr lang="en-GB" dirty="0" smtClean="0"/>
              <a:t>Tendency for individual members of a group to expend less effort than if they were working along.</a:t>
            </a:r>
          </a:p>
          <a:p>
            <a:pPr marL="387350" indent="-387350"/>
            <a:r>
              <a:rPr lang="en-GB" dirty="0" smtClean="0"/>
              <a:t>Total group effort is therefore less than the expected sum of individual contributions.</a:t>
            </a:r>
            <a:endParaRPr lang="en-GB" dirty="0"/>
          </a:p>
        </p:txBody>
      </p:sp>
    </p:spTree>
    <p:extLst>
      <p:ext uri="{BB962C8B-B14F-4D97-AF65-F5344CB8AC3E}">
        <p14:creationId xmlns:p14="http://schemas.microsoft.com/office/powerpoint/2010/main" val="2246926626"/>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0946" name="Rectangle 2"/>
          <p:cNvSpPr>
            <a:spLocks noGrp="1" noChangeArrowheads="1"/>
          </p:cNvSpPr>
          <p:nvPr>
            <p:ph type="title"/>
          </p:nvPr>
        </p:nvSpPr>
        <p:spPr>
          <a:xfrm>
            <a:off x="457200" y="483576"/>
            <a:ext cx="8229600" cy="1143000"/>
          </a:xfrm>
        </p:spPr>
        <p:txBody>
          <a:bodyPr/>
          <a:lstStyle/>
          <a:p>
            <a:r>
              <a:rPr lang="en-GB" b="1" dirty="0"/>
              <a:t>The </a:t>
            </a:r>
            <a:r>
              <a:rPr lang="en-GB" b="1" dirty="0" smtClean="0"/>
              <a:t>risky-shift phenomenon</a:t>
            </a:r>
            <a:endParaRPr lang="en-GB" b="1" dirty="0"/>
          </a:p>
        </p:txBody>
      </p:sp>
      <p:sp>
        <p:nvSpPr>
          <p:cNvPr id="210947" name="Rectangle 3"/>
          <p:cNvSpPr>
            <a:spLocks noGrp="1" noChangeArrowheads="1"/>
          </p:cNvSpPr>
          <p:nvPr>
            <p:ph type="body" idx="1"/>
          </p:nvPr>
        </p:nvSpPr>
        <p:spPr>
          <a:xfrm>
            <a:off x="448147" y="1708836"/>
            <a:ext cx="8229600" cy="4525963"/>
          </a:xfrm>
        </p:spPr>
        <p:txBody>
          <a:bodyPr/>
          <a:lstStyle/>
          <a:p>
            <a:pPr marL="387350" indent="-387350"/>
            <a:r>
              <a:rPr lang="en-GB" dirty="0"/>
              <a:t>Instead of taking fewer risks </a:t>
            </a:r>
            <a:r>
              <a:rPr lang="en-GB" dirty="0" smtClean="0"/>
              <a:t>and </a:t>
            </a:r>
            <a:r>
              <a:rPr lang="en-GB" dirty="0"/>
              <a:t>making safer or more conservative decisions, the reverse is often the </a:t>
            </a:r>
            <a:r>
              <a:rPr lang="en-GB" dirty="0" smtClean="0"/>
              <a:t>case.</a:t>
            </a:r>
            <a:endParaRPr lang="en-GB" dirty="0"/>
          </a:p>
          <a:p>
            <a:pPr marL="387350" indent="-387350"/>
            <a:r>
              <a:rPr lang="en-GB" dirty="0"/>
              <a:t>Preferences for conformity means that there is a tendency for groups to make more risky decisions than the individual members </a:t>
            </a:r>
            <a:r>
              <a:rPr lang="en-GB" dirty="0" smtClean="0"/>
              <a:t>would.</a:t>
            </a:r>
            <a:endParaRPr lang="en-GB" dirty="0"/>
          </a:p>
        </p:txBody>
      </p:sp>
    </p:spTree>
    <p:extLst>
      <p:ext uri="{BB962C8B-B14F-4D97-AF65-F5344CB8AC3E}">
        <p14:creationId xmlns:p14="http://schemas.microsoft.com/office/powerpoint/2010/main" val="917965193"/>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1970" name="Rectangle 2"/>
          <p:cNvSpPr>
            <a:spLocks noGrp="1" noChangeArrowheads="1"/>
          </p:cNvSpPr>
          <p:nvPr>
            <p:ph type="title"/>
          </p:nvPr>
        </p:nvSpPr>
        <p:spPr>
          <a:xfrm>
            <a:off x="457200" y="483576"/>
            <a:ext cx="8229600" cy="1143000"/>
          </a:xfrm>
        </p:spPr>
        <p:txBody>
          <a:bodyPr/>
          <a:lstStyle/>
          <a:p>
            <a:r>
              <a:rPr lang="en-GB" b="1" dirty="0"/>
              <a:t>Groupthink</a:t>
            </a:r>
          </a:p>
        </p:txBody>
      </p:sp>
      <p:sp>
        <p:nvSpPr>
          <p:cNvPr id="211971" name="Rectangle 3"/>
          <p:cNvSpPr>
            <a:spLocks noGrp="1" noChangeArrowheads="1"/>
          </p:cNvSpPr>
          <p:nvPr>
            <p:ph type="body" idx="1"/>
          </p:nvPr>
        </p:nvSpPr>
        <p:spPr>
          <a:xfrm>
            <a:off x="402360" y="1763154"/>
            <a:ext cx="8229600" cy="4525963"/>
          </a:xfrm>
        </p:spPr>
        <p:txBody>
          <a:bodyPr/>
          <a:lstStyle/>
          <a:p>
            <a:pPr marL="439738" indent="-439738">
              <a:lnSpc>
                <a:spcPct val="90000"/>
              </a:lnSpc>
              <a:buFontTx/>
              <a:buNone/>
            </a:pPr>
            <a:r>
              <a:rPr lang="en-GB" i="1" dirty="0" smtClean="0"/>
              <a:t>‘A </a:t>
            </a:r>
            <a:r>
              <a:rPr lang="en-GB" i="1" dirty="0"/>
              <a:t>deterioration of mental efficiency, reality testing, and moral judgment that results from in-group </a:t>
            </a:r>
            <a:r>
              <a:rPr lang="en-GB" i="1" dirty="0" smtClean="0"/>
              <a:t>pressures’.</a:t>
            </a:r>
            <a:endParaRPr lang="en-GB" i="1" dirty="0"/>
          </a:p>
          <a:p>
            <a:pPr>
              <a:lnSpc>
                <a:spcPct val="90000"/>
              </a:lnSpc>
              <a:buFontTx/>
              <a:buNone/>
            </a:pPr>
            <a:r>
              <a:rPr lang="en-GB" sz="2400" dirty="0" smtClean="0"/>
              <a:t>								Janis</a:t>
            </a:r>
            <a:endParaRPr lang="en-GB" sz="2400" dirty="0"/>
          </a:p>
          <a:p>
            <a:pPr>
              <a:lnSpc>
                <a:spcPct val="90000"/>
              </a:lnSpc>
              <a:buFontTx/>
              <a:buNone/>
            </a:pPr>
            <a:endParaRPr lang="en-GB" sz="2400" dirty="0"/>
          </a:p>
          <a:p>
            <a:pPr marL="439738" indent="-439738">
              <a:lnSpc>
                <a:spcPct val="90000"/>
              </a:lnSpc>
              <a:buFontTx/>
              <a:buNone/>
            </a:pPr>
            <a:r>
              <a:rPr lang="en-GB" dirty="0"/>
              <a:t>Groupthink results in the propensity for the group to just drift along, and can be apparent in any organisational situation where groups are relied on to make important decisions.</a:t>
            </a:r>
          </a:p>
        </p:txBody>
      </p:sp>
    </p:spTree>
    <p:extLst>
      <p:ext uri="{BB962C8B-B14F-4D97-AF65-F5344CB8AC3E}">
        <p14:creationId xmlns:p14="http://schemas.microsoft.com/office/powerpoint/2010/main" val="2123508860"/>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6066" name="Rectangle 2"/>
          <p:cNvSpPr>
            <a:spLocks noGrp="1" noChangeArrowheads="1"/>
          </p:cNvSpPr>
          <p:nvPr>
            <p:ph type="title"/>
          </p:nvPr>
        </p:nvSpPr>
        <p:spPr>
          <a:xfrm>
            <a:off x="457200" y="483576"/>
            <a:ext cx="8229600" cy="1143000"/>
          </a:xfrm>
        </p:spPr>
        <p:txBody>
          <a:bodyPr/>
          <a:lstStyle/>
          <a:p>
            <a:r>
              <a:rPr lang="en-GB" b="1" dirty="0"/>
              <a:t>Brainstorming</a:t>
            </a:r>
          </a:p>
        </p:txBody>
      </p:sp>
      <p:sp>
        <p:nvSpPr>
          <p:cNvPr id="216067" name="Rectangle 3"/>
          <p:cNvSpPr>
            <a:spLocks noGrp="1" noChangeArrowheads="1"/>
          </p:cNvSpPr>
          <p:nvPr>
            <p:ph type="body" idx="1"/>
          </p:nvPr>
        </p:nvSpPr>
        <p:spPr>
          <a:xfrm>
            <a:off x="439094" y="1708836"/>
            <a:ext cx="8229600" cy="4525963"/>
          </a:xfrm>
        </p:spPr>
        <p:txBody>
          <a:bodyPr/>
          <a:lstStyle/>
          <a:p>
            <a:pPr>
              <a:buFontTx/>
              <a:buNone/>
            </a:pPr>
            <a:r>
              <a:rPr lang="en-GB" dirty="0"/>
              <a:t>Brainstorming or </a:t>
            </a:r>
            <a:r>
              <a:rPr lang="en-GB" dirty="0" smtClean="0"/>
              <a:t>‘thought showers’ </a:t>
            </a:r>
            <a:r>
              <a:rPr lang="en-GB" dirty="0"/>
              <a:t>involve the group adopting </a:t>
            </a:r>
            <a:r>
              <a:rPr lang="en-GB" dirty="0" smtClean="0"/>
              <a:t>a...</a:t>
            </a:r>
            <a:endParaRPr lang="en-GB" dirty="0"/>
          </a:p>
          <a:p>
            <a:endParaRPr lang="en-GB" dirty="0"/>
          </a:p>
          <a:p>
            <a:pPr marL="404813" indent="-404813">
              <a:buFontTx/>
              <a:buNone/>
            </a:pPr>
            <a:r>
              <a:rPr lang="en-GB" i="1" dirty="0" smtClean="0"/>
              <a:t>‘freewheeling </a:t>
            </a:r>
            <a:r>
              <a:rPr lang="en-GB" i="1" dirty="0"/>
              <a:t>attitude and generating as many ideas as possible, the more wild </a:t>
            </a:r>
            <a:r>
              <a:rPr lang="en-GB" i="1" dirty="0" smtClean="0"/>
              <a:t>or apparently far-fetched the better’.</a:t>
            </a:r>
            <a:endParaRPr lang="en-GB" i="1" dirty="0"/>
          </a:p>
          <a:p>
            <a:pPr>
              <a:buFontTx/>
              <a:buNone/>
            </a:pPr>
            <a:endParaRPr lang="en-GB" i="1" dirty="0"/>
          </a:p>
          <a:p>
            <a:pPr>
              <a:buFontTx/>
              <a:buNone/>
            </a:pPr>
            <a:r>
              <a:rPr lang="en-GB" sz="2400" dirty="0" smtClean="0"/>
              <a:t>								Osborn</a:t>
            </a:r>
            <a:endParaRPr lang="en-GB" sz="2400" dirty="0"/>
          </a:p>
        </p:txBody>
      </p:sp>
    </p:spTree>
    <p:extLst>
      <p:ext uri="{BB962C8B-B14F-4D97-AF65-F5344CB8AC3E}">
        <p14:creationId xmlns:p14="http://schemas.microsoft.com/office/powerpoint/2010/main" val="542056629"/>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7090" name="Rectangle 2"/>
          <p:cNvSpPr>
            <a:spLocks noGrp="1" noChangeArrowheads="1"/>
          </p:cNvSpPr>
          <p:nvPr>
            <p:ph type="title"/>
          </p:nvPr>
        </p:nvSpPr>
        <p:spPr>
          <a:xfrm>
            <a:off x="457200" y="483576"/>
            <a:ext cx="8229600" cy="1143000"/>
          </a:xfrm>
        </p:spPr>
        <p:txBody>
          <a:bodyPr/>
          <a:lstStyle/>
          <a:p>
            <a:r>
              <a:rPr lang="en-GB" b="1" dirty="0"/>
              <a:t>Procedures for </a:t>
            </a:r>
            <a:r>
              <a:rPr lang="en-GB" b="1" dirty="0" smtClean="0"/>
              <a:t>brainstorming</a:t>
            </a:r>
            <a:endParaRPr lang="en-GB" b="1" dirty="0"/>
          </a:p>
        </p:txBody>
      </p:sp>
      <p:sp>
        <p:nvSpPr>
          <p:cNvPr id="217091" name="Rectangle 3"/>
          <p:cNvSpPr>
            <a:spLocks noGrp="1" noChangeArrowheads="1"/>
          </p:cNvSpPr>
          <p:nvPr>
            <p:ph type="body" idx="1"/>
          </p:nvPr>
        </p:nvSpPr>
        <p:spPr>
          <a:xfrm>
            <a:off x="457200" y="1772207"/>
            <a:ext cx="8229600" cy="4525963"/>
          </a:xfrm>
        </p:spPr>
        <p:txBody>
          <a:bodyPr>
            <a:normAutofit/>
          </a:bodyPr>
          <a:lstStyle/>
          <a:p>
            <a:pPr marL="387350" indent="-387350">
              <a:lnSpc>
                <a:spcPct val="90000"/>
              </a:lnSpc>
            </a:pPr>
            <a:r>
              <a:rPr lang="en-GB" sz="2800" dirty="0"/>
              <a:t>It is based on maximum freedom of expression and </a:t>
            </a:r>
            <a:r>
              <a:rPr lang="en-GB" sz="2800" dirty="0" smtClean="0"/>
              <a:t>informality. Members are encouraged to elaborate or build on ideas expressed by others.</a:t>
            </a:r>
          </a:p>
          <a:p>
            <a:pPr marL="387350" indent="-387350">
              <a:lnSpc>
                <a:spcPct val="90000"/>
              </a:lnSpc>
            </a:pPr>
            <a:r>
              <a:rPr lang="en-GB" sz="2800" dirty="0" smtClean="0"/>
              <a:t>The </a:t>
            </a:r>
            <a:r>
              <a:rPr lang="en-GB" sz="2800" dirty="0"/>
              <a:t>initial emphasis is on the quantity of ideas, not their </a:t>
            </a:r>
            <a:r>
              <a:rPr lang="en-GB" sz="2800" dirty="0" smtClean="0"/>
              <a:t>quality. No </a:t>
            </a:r>
            <a:r>
              <a:rPr lang="en-GB" sz="2800" dirty="0"/>
              <a:t>individual ideas are criticised or rejected in the first </a:t>
            </a:r>
            <a:r>
              <a:rPr lang="en-GB" sz="2800" dirty="0" smtClean="0"/>
              <a:t>stage.</a:t>
            </a:r>
            <a:endParaRPr lang="en-GB" sz="2800" dirty="0"/>
          </a:p>
          <a:p>
            <a:pPr marL="387350" indent="-387350">
              <a:lnSpc>
                <a:spcPct val="90000"/>
              </a:lnSpc>
            </a:pPr>
            <a:r>
              <a:rPr lang="en-GB" sz="2800" dirty="0" smtClean="0"/>
              <a:t>There needs to be good recording and reporting of the ideas.</a:t>
            </a:r>
            <a:endParaRPr lang="en-GB" sz="2800" dirty="0"/>
          </a:p>
        </p:txBody>
      </p:sp>
    </p:spTree>
    <p:extLst>
      <p:ext uri="{BB962C8B-B14F-4D97-AF65-F5344CB8AC3E}">
        <p14:creationId xmlns:p14="http://schemas.microsoft.com/office/powerpoint/2010/main" val="343285433"/>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8114" name="Rectangle 2"/>
          <p:cNvSpPr>
            <a:spLocks noGrp="1" noChangeArrowheads="1"/>
          </p:cNvSpPr>
          <p:nvPr>
            <p:ph type="title"/>
          </p:nvPr>
        </p:nvSpPr>
        <p:spPr>
          <a:xfrm>
            <a:off x="457200" y="483576"/>
            <a:ext cx="8229600" cy="1143000"/>
          </a:xfrm>
        </p:spPr>
        <p:txBody>
          <a:bodyPr/>
          <a:lstStyle/>
          <a:p>
            <a:r>
              <a:rPr lang="en-GB" sz="4000" b="1" dirty="0"/>
              <a:t>An </a:t>
            </a:r>
            <a:r>
              <a:rPr lang="en-GB" sz="4000" b="1" dirty="0" smtClean="0"/>
              <a:t>example </a:t>
            </a:r>
            <a:r>
              <a:rPr lang="en-GB" sz="4000" b="1" dirty="0"/>
              <a:t>of </a:t>
            </a:r>
            <a:r>
              <a:rPr lang="en-GB" sz="4000" b="1" dirty="0" smtClean="0"/>
              <a:t>creative thinking</a:t>
            </a:r>
            <a:endParaRPr lang="en-GB" sz="4000" b="1" dirty="0"/>
          </a:p>
        </p:txBody>
      </p:sp>
      <p:sp>
        <p:nvSpPr>
          <p:cNvPr id="6" name="Text Box 4"/>
          <p:cNvSpPr txBox="1">
            <a:spLocks noChangeArrowheads="1"/>
          </p:cNvSpPr>
          <p:nvPr/>
        </p:nvSpPr>
        <p:spPr bwMode="auto">
          <a:xfrm>
            <a:off x="284192" y="5891723"/>
            <a:ext cx="8534400" cy="369332"/>
          </a:xfrm>
          <a:prstGeom prst="rect">
            <a:avLst/>
          </a:prstGeom>
          <a:noFill/>
          <a:ln w="9525">
            <a:noFill/>
            <a:miter lim="800000"/>
            <a:headEnd/>
            <a:tailEnd/>
          </a:ln>
        </p:spPr>
        <p:txBody>
          <a:bodyPr>
            <a:spAutoFit/>
          </a:bodyPr>
          <a:lstStyle/>
          <a:p>
            <a:r>
              <a:rPr lang="en-GB" sz="1200" dirty="0" smtClean="0"/>
              <a:t>Figure 8.11 </a:t>
            </a:r>
            <a:r>
              <a:rPr lang="en-GB" dirty="0" smtClean="0"/>
              <a:t> </a:t>
            </a:r>
            <a:r>
              <a:rPr lang="en-IN" dirty="0" smtClean="0"/>
              <a:t>An example of creative thinking</a:t>
            </a:r>
          </a:p>
        </p:txBody>
      </p:sp>
      <p:pic>
        <p:nvPicPr>
          <p:cNvPr id="9218" name="Picture 2" descr="V:\Powerpoint\PE_UK\PE501-MULLINS\Final Files\GIf\ch08\M08NF011.gif"/>
          <p:cNvPicPr>
            <a:picLocks noChangeAspect="1" noChangeArrowheads="1"/>
          </p:cNvPicPr>
          <p:nvPr/>
        </p:nvPicPr>
        <p:blipFill>
          <a:blip r:embed="rId3" cstate="print"/>
          <a:srcRect/>
          <a:stretch>
            <a:fillRect/>
          </a:stretch>
        </p:blipFill>
        <p:spPr bwMode="auto">
          <a:xfrm>
            <a:off x="378069" y="2159734"/>
            <a:ext cx="8407828" cy="2682406"/>
          </a:xfrm>
          <a:prstGeom prst="rect">
            <a:avLst/>
          </a:prstGeom>
          <a:noFill/>
        </p:spPr>
      </p:pic>
    </p:spTree>
    <p:extLst>
      <p:ext uri="{BB962C8B-B14F-4D97-AF65-F5344CB8AC3E}">
        <p14:creationId xmlns:p14="http://schemas.microsoft.com/office/powerpoint/2010/main" val="2184610141"/>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6306" name="Rectangle 2"/>
          <p:cNvSpPr>
            <a:spLocks noGrp="1" noChangeArrowheads="1"/>
          </p:cNvSpPr>
          <p:nvPr>
            <p:ph type="title"/>
          </p:nvPr>
        </p:nvSpPr>
        <p:spPr>
          <a:xfrm>
            <a:off x="457200" y="480648"/>
            <a:ext cx="8229600" cy="1143000"/>
          </a:xfrm>
        </p:spPr>
        <p:txBody>
          <a:bodyPr/>
          <a:lstStyle/>
          <a:p>
            <a:r>
              <a:rPr lang="en-GB" b="1" dirty="0"/>
              <a:t>Building </a:t>
            </a:r>
            <a:r>
              <a:rPr lang="en-GB" b="1" dirty="0" smtClean="0"/>
              <a:t>effective teams</a:t>
            </a:r>
            <a:endParaRPr lang="en-GB" b="1" dirty="0"/>
          </a:p>
        </p:txBody>
      </p:sp>
      <p:sp>
        <p:nvSpPr>
          <p:cNvPr id="226307" name="Rectangle 3"/>
          <p:cNvSpPr>
            <a:spLocks noGrp="1" noChangeArrowheads="1"/>
          </p:cNvSpPr>
          <p:nvPr>
            <p:ph type="body" idx="1"/>
          </p:nvPr>
        </p:nvSpPr>
        <p:spPr>
          <a:xfrm>
            <a:off x="457200" y="1726942"/>
            <a:ext cx="8229600" cy="4525963"/>
          </a:xfrm>
        </p:spPr>
        <p:txBody>
          <a:bodyPr/>
          <a:lstStyle/>
          <a:p>
            <a:pPr marL="17463" indent="-17463">
              <a:buFontTx/>
              <a:buNone/>
            </a:pPr>
            <a:r>
              <a:rPr lang="en-GB" sz="2600" dirty="0" smtClean="0"/>
              <a:t>Yukl identifies eight team-building procedures for managers:</a:t>
            </a:r>
            <a:endParaRPr lang="en-GB" sz="2600" dirty="0"/>
          </a:p>
          <a:p>
            <a:pPr marL="387350" lvl="1" indent="-377825"/>
            <a:r>
              <a:rPr lang="en-GB" sz="2400" dirty="0" smtClean="0"/>
              <a:t>Emphasise common interests and values.</a:t>
            </a:r>
          </a:p>
          <a:p>
            <a:pPr marL="387350" lvl="1" indent="-377825"/>
            <a:r>
              <a:rPr lang="en-GB" sz="2400" dirty="0" smtClean="0"/>
              <a:t>Use ceremonies and rituals.</a:t>
            </a:r>
          </a:p>
          <a:p>
            <a:pPr marL="387350" lvl="1" indent="-377825"/>
            <a:r>
              <a:rPr lang="en-GB" sz="2400" dirty="0" smtClean="0"/>
              <a:t>Use symbols to develop group identification.</a:t>
            </a:r>
          </a:p>
          <a:p>
            <a:pPr marL="387350" lvl="1" indent="-377825"/>
            <a:r>
              <a:rPr lang="en-GB" sz="2400" dirty="0" smtClean="0"/>
              <a:t>Encourage and facilitate social interaction.</a:t>
            </a:r>
          </a:p>
          <a:p>
            <a:pPr marL="387350" lvl="1" indent="-377825"/>
            <a:r>
              <a:rPr lang="en-GB" sz="2400" dirty="0" smtClean="0"/>
              <a:t>Tell people about group activities and achievements.</a:t>
            </a:r>
          </a:p>
          <a:p>
            <a:pPr marL="387350" lvl="1" indent="-377825"/>
            <a:r>
              <a:rPr lang="en-GB" sz="2400" dirty="0" smtClean="0"/>
              <a:t>Conduct process analysis sessions.</a:t>
            </a:r>
          </a:p>
          <a:p>
            <a:pPr marL="387350" lvl="1" indent="-377825"/>
            <a:r>
              <a:rPr lang="en-GB" sz="2400" dirty="0" smtClean="0"/>
              <a:t>Conduct alignment sessions.</a:t>
            </a:r>
          </a:p>
          <a:p>
            <a:pPr marL="387350" lvl="1" indent="-377825"/>
            <a:r>
              <a:rPr lang="en-GB" sz="2400" dirty="0" smtClean="0"/>
              <a:t>Increase incentives for mutual co-operation.</a:t>
            </a:r>
            <a:endParaRPr lang="en-GB" sz="2400" dirty="0"/>
          </a:p>
        </p:txBody>
      </p:sp>
    </p:spTree>
    <p:extLst>
      <p:ext uri="{BB962C8B-B14F-4D97-AF65-F5344CB8AC3E}">
        <p14:creationId xmlns:p14="http://schemas.microsoft.com/office/powerpoint/2010/main" val="3634305105"/>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4258" name="Rectangle 2"/>
          <p:cNvSpPr>
            <a:spLocks noGrp="1" noChangeArrowheads="1"/>
          </p:cNvSpPr>
          <p:nvPr>
            <p:ph type="title"/>
          </p:nvPr>
        </p:nvSpPr>
        <p:spPr>
          <a:xfrm>
            <a:off x="457200" y="483576"/>
            <a:ext cx="8229600" cy="1143000"/>
          </a:xfrm>
        </p:spPr>
        <p:txBody>
          <a:bodyPr/>
          <a:lstStyle/>
          <a:p>
            <a:r>
              <a:rPr lang="en-GB" b="1" dirty="0" smtClean="0"/>
              <a:t>Autonomous work groups</a:t>
            </a:r>
            <a:endParaRPr lang="en-GB" b="1" dirty="0"/>
          </a:p>
        </p:txBody>
      </p:sp>
      <p:sp>
        <p:nvSpPr>
          <p:cNvPr id="224259" name="Rectangle 3"/>
          <p:cNvSpPr>
            <a:spLocks noGrp="1" noChangeArrowheads="1"/>
          </p:cNvSpPr>
          <p:nvPr>
            <p:ph type="body" idx="1"/>
          </p:nvPr>
        </p:nvSpPr>
        <p:spPr>
          <a:xfrm>
            <a:off x="448408" y="1772207"/>
            <a:ext cx="8229600" cy="4525963"/>
          </a:xfrm>
        </p:spPr>
        <p:txBody>
          <a:bodyPr/>
          <a:lstStyle/>
          <a:p>
            <a:pPr marL="0" indent="0">
              <a:lnSpc>
                <a:spcPct val="90000"/>
              </a:lnSpc>
              <a:buFontTx/>
              <a:buNone/>
            </a:pPr>
            <a:r>
              <a:rPr lang="en-GB" sz="2600" dirty="0"/>
              <a:t>Emerge from patterns of work redesign and job </a:t>
            </a:r>
            <a:r>
              <a:rPr lang="en-GB" sz="2600" dirty="0" smtClean="0"/>
              <a:t>enrichment</a:t>
            </a:r>
            <a:r>
              <a:rPr lang="en-GB" sz="2600" dirty="0"/>
              <a:t>. </a:t>
            </a:r>
            <a:r>
              <a:rPr lang="en-GB" sz="2600" dirty="0" smtClean="0"/>
              <a:t>Key </a:t>
            </a:r>
            <a:r>
              <a:rPr lang="en-GB" sz="2600" dirty="0"/>
              <a:t>features </a:t>
            </a:r>
            <a:r>
              <a:rPr lang="en-GB" sz="2600" dirty="0" smtClean="0"/>
              <a:t>include:</a:t>
            </a:r>
            <a:endParaRPr lang="en-GB" sz="2600" dirty="0"/>
          </a:p>
          <a:p>
            <a:pPr marL="404813" lvl="1" indent="-387350">
              <a:lnSpc>
                <a:spcPct val="90000"/>
              </a:lnSpc>
            </a:pPr>
            <a:r>
              <a:rPr lang="en-GB" sz="2600" dirty="0"/>
              <a:t>Specific goals are set but the group decides on the means of achieving </a:t>
            </a:r>
            <a:r>
              <a:rPr lang="en-GB" sz="2600" dirty="0" smtClean="0"/>
              <a:t>them.</a:t>
            </a:r>
            <a:endParaRPr lang="en-GB" sz="2600" dirty="0"/>
          </a:p>
          <a:p>
            <a:pPr marL="404813" lvl="1" indent="-387350">
              <a:lnSpc>
                <a:spcPct val="90000"/>
              </a:lnSpc>
            </a:pPr>
            <a:r>
              <a:rPr lang="en-GB" sz="2600" dirty="0"/>
              <a:t>Group members have freedom of choice and discretion over the planning and execution of </a:t>
            </a:r>
            <a:r>
              <a:rPr lang="en-GB" sz="2600" dirty="0" smtClean="0"/>
              <a:t>work.</a:t>
            </a:r>
            <a:endParaRPr lang="en-GB" sz="2600" dirty="0"/>
          </a:p>
          <a:p>
            <a:pPr marL="404813" lvl="1" indent="-387350">
              <a:lnSpc>
                <a:spcPct val="90000"/>
              </a:lnSpc>
            </a:pPr>
            <a:r>
              <a:rPr lang="en-GB" sz="2600" dirty="0"/>
              <a:t>Collectively members have the necessary expertise to succeed in the </a:t>
            </a:r>
            <a:r>
              <a:rPr lang="en-GB" sz="2600" dirty="0" smtClean="0"/>
              <a:t>task.</a:t>
            </a:r>
            <a:endParaRPr lang="en-GB" sz="2600" dirty="0"/>
          </a:p>
          <a:p>
            <a:pPr marL="404813" lvl="1" indent="-387350">
              <a:lnSpc>
                <a:spcPct val="90000"/>
              </a:lnSpc>
            </a:pPr>
            <a:r>
              <a:rPr lang="en-GB" sz="2600" dirty="0"/>
              <a:t>The level of external supervision is </a:t>
            </a:r>
            <a:r>
              <a:rPr lang="en-GB" sz="2600" dirty="0" smtClean="0"/>
              <a:t>reduced.</a:t>
            </a:r>
            <a:endParaRPr lang="en-GB" sz="2600" dirty="0"/>
          </a:p>
          <a:p>
            <a:pPr marL="404813" lvl="1" indent="-387350">
              <a:lnSpc>
                <a:spcPct val="90000"/>
              </a:lnSpc>
            </a:pPr>
            <a:r>
              <a:rPr lang="en-GB" sz="2600" dirty="0"/>
              <a:t>Feedback and evaluation are related to the performance of the group as a whole.</a:t>
            </a:r>
          </a:p>
        </p:txBody>
      </p:sp>
    </p:spTree>
    <p:extLst>
      <p:ext uri="{BB962C8B-B14F-4D97-AF65-F5344CB8AC3E}">
        <p14:creationId xmlns:p14="http://schemas.microsoft.com/office/powerpoint/2010/main" val="3420523842"/>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7330" name="Rectangle 2"/>
          <p:cNvSpPr>
            <a:spLocks noGrp="1" noChangeArrowheads="1"/>
          </p:cNvSpPr>
          <p:nvPr>
            <p:ph type="title"/>
          </p:nvPr>
        </p:nvSpPr>
        <p:spPr>
          <a:xfrm>
            <a:off x="457200" y="169984"/>
            <a:ext cx="8229600" cy="1143000"/>
          </a:xfrm>
        </p:spPr>
        <p:txBody>
          <a:bodyPr/>
          <a:lstStyle/>
          <a:p>
            <a:r>
              <a:rPr lang="en-GB" b="1" dirty="0"/>
              <a:t>Skills </a:t>
            </a:r>
            <a:r>
              <a:rPr lang="en-GB" b="1" dirty="0" smtClean="0"/>
              <a:t>to build </a:t>
            </a:r>
            <a:br>
              <a:rPr lang="en-GB" b="1" dirty="0" smtClean="0"/>
            </a:br>
            <a:r>
              <a:rPr lang="en-GB" b="1" dirty="0" smtClean="0"/>
              <a:t>self-managed teams</a:t>
            </a:r>
            <a:endParaRPr lang="en-GB" b="1" dirty="0"/>
          </a:p>
        </p:txBody>
      </p:sp>
      <p:sp>
        <p:nvSpPr>
          <p:cNvPr id="227331" name="Rectangle 3"/>
          <p:cNvSpPr>
            <a:spLocks noGrp="1" noChangeArrowheads="1"/>
          </p:cNvSpPr>
          <p:nvPr>
            <p:ph type="body" sz="half" idx="1"/>
          </p:nvPr>
        </p:nvSpPr>
        <p:spPr>
          <a:xfrm>
            <a:off x="452438" y="1725739"/>
            <a:ext cx="4038600" cy="4276725"/>
          </a:xfrm>
        </p:spPr>
        <p:txBody>
          <a:bodyPr/>
          <a:lstStyle/>
          <a:p>
            <a:pPr marL="377825" indent="-377825"/>
            <a:r>
              <a:rPr lang="en-GB" dirty="0" smtClean="0"/>
              <a:t>Self-management</a:t>
            </a:r>
            <a:endParaRPr lang="en-GB" dirty="0"/>
          </a:p>
          <a:p>
            <a:pPr marL="377825" indent="-377825"/>
            <a:r>
              <a:rPr lang="en-GB" dirty="0"/>
              <a:t>Communication</a:t>
            </a:r>
          </a:p>
          <a:p>
            <a:pPr marL="377825" indent="-377825"/>
            <a:r>
              <a:rPr lang="en-GB" dirty="0"/>
              <a:t>Leadership</a:t>
            </a:r>
          </a:p>
          <a:p>
            <a:pPr marL="377825" indent="-377825"/>
            <a:r>
              <a:rPr lang="en-GB" dirty="0"/>
              <a:t>Responsibility</a:t>
            </a:r>
          </a:p>
          <a:p>
            <a:pPr marL="377825" indent="-377825"/>
            <a:r>
              <a:rPr lang="en-GB" dirty="0"/>
              <a:t>Supportiveness of diversity</a:t>
            </a:r>
          </a:p>
          <a:p>
            <a:pPr marL="377825" indent="-377825"/>
            <a:r>
              <a:rPr lang="en-GB" dirty="0"/>
              <a:t>Feedback and evaluation</a:t>
            </a:r>
          </a:p>
          <a:p>
            <a:endParaRPr lang="en-GB" dirty="0"/>
          </a:p>
        </p:txBody>
      </p:sp>
      <p:sp>
        <p:nvSpPr>
          <p:cNvPr id="227332" name="Rectangle 4"/>
          <p:cNvSpPr>
            <a:spLocks noGrp="1" noChangeArrowheads="1"/>
          </p:cNvSpPr>
          <p:nvPr>
            <p:ph type="body" sz="half" idx="2"/>
          </p:nvPr>
        </p:nvSpPr>
        <p:spPr>
          <a:xfrm>
            <a:off x="4643438" y="1726000"/>
            <a:ext cx="4038600" cy="3629025"/>
          </a:xfrm>
        </p:spPr>
        <p:txBody>
          <a:bodyPr/>
          <a:lstStyle/>
          <a:p>
            <a:pPr marL="377825" indent="-377825"/>
            <a:r>
              <a:rPr lang="en-GB" dirty="0"/>
              <a:t>Strategic planning</a:t>
            </a:r>
          </a:p>
          <a:p>
            <a:pPr marL="377825" indent="-377825"/>
            <a:r>
              <a:rPr lang="en-GB" dirty="0"/>
              <a:t>Shaping successful meetings</a:t>
            </a:r>
          </a:p>
          <a:p>
            <a:pPr marL="377825" indent="-377825"/>
            <a:r>
              <a:rPr lang="en-GB" dirty="0"/>
              <a:t>Resolving conflicts</a:t>
            </a:r>
          </a:p>
          <a:p>
            <a:pPr marL="377825" indent="-377825"/>
            <a:r>
              <a:rPr lang="en-GB" dirty="0"/>
              <a:t>Enjoyment</a:t>
            </a:r>
          </a:p>
        </p:txBody>
      </p:sp>
    </p:spTree>
    <p:extLst>
      <p:ext uri="{BB962C8B-B14F-4D97-AF65-F5344CB8AC3E}">
        <p14:creationId xmlns:p14="http://schemas.microsoft.com/office/powerpoint/2010/main" val="2112841430"/>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83576"/>
            <a:ext cx="8229600" cy="1143000"/>
          </a:xfrm>
        </p:spPr>
        <p:txBody>
          <a:bodyPr/>
          <a:lstStyle/>
          <a:p>
            <a:r>
              <a:rPr lang="en-GB" b="1" dirty="0" smtClean="0"/>
              <a:t>The role of team leader</a:t>
            </a:r>
            <a:endParaRPr lang="en-GB" b="1" dirty="0"/>
          </a:p>
        </p:txBody>
      </p:sp>
      <p:sp>
        <p:nvSpPr>
          <p:cNvPr id="3" name="Content Placeholder 2"/>
          <p:cNvSpPr>
            <a:spLocks noGrp="1"/>
          </p:cNvSpPr>
          <p:nvPr>
            <p:ph idx="1"/>
          </p:nvPr>
        </p:nvSpPr>
        <p:spPr>
          <a:xfrm>
            <a:off x="448408" y="1807429"/>
            <a:ext cx="8229600" cy="4525963"/>
          </a:xfrm>
        </p:spPr>
        <p:txBody>
          <a:bodyPr>
            <a:normAutofit fontScale="77500" lnSpcReduction="20000"/>
          </a:bodyPr>
          <a:lstStyle/>
          <a:p>
            <a:pPr marL="0" indent="0">
              <a:buNone/>
            </a:pPr>
            <a:r>
              <a:rPr lang="en-GB" sz="3400" dirty="0" smtClean="0"/>
              <a:t>Building successful teams requires effective leadership with an emphasis on trust, clear communications, full participation and self-management.</a:t>
            </a:r>
          </a:p>
          <a:p>
            <a:pPr marL="0" indent="0">
              <a:buNone/>
            </a:pPr>
            <a:endParaRPr lang="en-GB" sz="3400" dirty="0" smtClean="0"/>
          </a:p>
          <a:p>
            <a:pPr marL="0" indent="0">
              <a:buNone/>
            </a:pPr>
            <a:r>
              <a:rPr lang="en-GB" sz="3400" i="1" dirty="0" smtClean="0"/>
              <a:t>‘The influence and usefulness of team leaders comes, not from their delivery of traditional supervisory and control methods, but from their ability to lead from the front and in training, coaching and counselling their team members to high standards of performance’.</a:t>
            </a:r>
          </a:p>
          <a:p>
            <a:pPr marL="0" indent="0">
              <a:buNone/>
            </a:pPr>
            <a:endParaRPr lang="en-GB" i="1" dirty="0"/>
          </a:p>
          <a:p>
            <a:pPr marL="0" indent="0">
              <a:buNone/>
            </a:pPr>
            <a:r>
              <a:rPr lang="en-GB" sz="2400" i="1" dirty="0" smtClean="0"/>
              <a:t>							</a:t>
            </a:r>
            <a:r>
              <a:rPr lang="en-GB" sz="3100" dirty="0" err="1" smtClean="0"/>
              <a:t>Gratton</a:t>
            </a:r>
            <a:endParaRPr lang="en-GB" sz="3100" dirty="0"/>
          </a:p>
        </p:txBody>
      </p:sp>
    </p:spTree>
    <p:extLst>
      <p:ext uri="{BB962C8B-B14F-4D97-AF65-F5344CB8AC3E}">
        <p14:creationId xmlns:p14="http://schemas.microsoft.com/office/powerpoint/2010/main" val="1853673971"/>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457200" y="483576"/>
            <a:ext cx="8229600" cy="1143000"/>
          </a:xfrm>
        </p:spPr>
        <p:txBody>
          <a:bodyPr/>
          <a:lstStyle/>
          <a:p>
            <a:r>
              <a:rPr lang="en-GB" b="1" dirty="0" smtClean="0"/>
              <a:t>Assignment</a:t>
            </a:r>
            <a:endParaRPr lang="en-GB" b="1" dirty="0"/>
          </a:p>
        </p:txBody>
      </p:sp>
      <p:pic>
        <p:nvPicPr>
          <p:cNvPr id="10242" name="Picture 2" descr="V:\Powerpoint\PE_UK\PE501-MULLINS\Final Files\GIf\ch08\M08UF001.gif"/>
          <p:cNvPicPr>
            <a:picLocks noChangeAspect="1" noChangeArrowheads="1"/>
          </p:cNvPicPr>
          <p:nvPr/>
        </p:nvPicPr>
        <p:blipFill>
          <a:blip r:embed="rId2" cstate="print"/>
          <a:srcRect/>
          <a:stretch>
            <a:fillRect/>
          </a:stretch>
        </p:blipFill>
        <p:spPr bwMode="auto">
          <a:xfrm>
            <a:off x="361174" y="2415359"/>
            <a:ext cx="8421652" cy="2411898"/>
          </a:xfrm>
          <a:prstGeom prst="rect">
            <a:avLst/>
          </a:prstGeom>
          <a:noFill/>
        </p:spPr>
      </p:pic>
    </p:spTree>
    <p:extLst>
      <p:ext uri="{BB962C8B-B14F-4D97-AF65-F5344CB8AC3E}">
        <p14:creationId xmlns:p14="http://schemas.microsoft.com/office/powerpoint/2010/main" val="2726416383"/>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MMPROD_NEXTUNIQUEID" val="10024"/>
  <p:tag name="MMPROD_UIDATA" val="&lt;database version=&quot;6.0&quot;&gt;&lt;object type=&quot;1&quot; unique_id=&quot;10001&quot;&gt;&lt;object type=&quot;8&quot; unique_id=&quot;358230&quot;&gt;&lt;/object&gt;&lt;object type=&quot;2&quot; unique_id=&quot;358231&quot;&gt;&lt;object type=&quot;3&quot; unique_id=&quot;359955&quot;&gt;&lt;property id=&quot;20148&quot; value=&quot;5&quot;/&gt;&lt;property id=&quot;20300&quot; value=&quot;Slide 1&quot;/&gt;&lt;property id=&quot;20307&quot; value=&quot;257&quot;/&gt;&lt;/object&gt;&lt;object type=&quot;3&quot; unique_id=&quot;359956&quot;&gt;&lt;property id=&quot;20148&quot; value=&quot;5&quot;/&gt;&lt;property id=&quot;20300&quot; value=&quot;Slide 2 - &amp;quot;Definition of a group: Schein&amp;quot;&quot;/&gt;&lt;property id=&quot;20307&quot; value=&quot;258&quot;/&gt;&lt;/object&gt;&lt;object type=&quot;3&quot; unique_id=&quot;359957&quot;&gt;&lt;property id=&quot;20148&quot; value=&quot;5&quot;/&gt;&lt;property id=&quot;20300&quot; value=&quot;Slide 3 - &amp;quot;Group characteristics: Adair&amp;quot;&quot;/&gt;&lt;property id=&quot;20307&quot; value=&quot;259&quot;/&gt;&lt;/object&gt;&lt;object type=&quot;3&quot; unique_id=&quot;359958&quot;&gt;&lt;property id=&quot;20148&quot; value=&quot;5&quot;/&gt;&lt;property id=&quot;20300&quot; value=&quot;Slide 4 - &amp;quot;Differences between a team and a group&amp;quot;&quot;/&gt;&lt;property id=&quot;20307&quot; value=&quot;260&quot;/&gt;&lt;/object&gt;&lt;object type=&quot;3&quot; unique_id=&quot;359959&quot;&gt;&lt;property id=&quot;20148&quot; value=&quot;5&quot;/&gt;&lt;property id=&quot;20300&quot; value=&quot;Slide 5 - &amp;quot;Teamwork as a fashionable term&amp;quot;&quot;/&gt;&lt;property id=&quot;20307&quot; value=&quot;261&quot;/&gt;&lt;/object&gt;&lt;object type=&quot;3&quot; unique_id=&quot;359960&quot;&gt;&lt;property id=&quot;20148&quot; value=&quot;5&quot;/&gt;&lt;property id=&quot;20300&quot; value=&quot;Slide 6 - &amp;quot;Formal and informal groups&amp;quot;&quot;/&gt;&lt;property id=&quot;20307&quot; value=&quot;262&quot;/&gt;&lt;/object&gt;&lt;object type=&quot;3&quot; unique_id=&quot;359961&quot;&gt;&lt;property id=&quot;20148&quot; value=&quot;5&quot;/&gt;&lt;property id=&quot;20300&quot; value=&quot;Slide 7 - &amp;quot;Informal groups within an organisation&amp;quot;&quot;/&gt;&lt;property id=&quot;20307&quot; value=&quot;263&quot;/&gt;&lt;/object&gt;&lt;object type=&quot;3&quot; unique_id=&quot;359962&quot;&gt;&lt;property id=&quot;20148&quot; value=&quot;5&quot;/&gt;&lt;property id=&quot;20300&quot; value=&quot;Slide 8 - &amp;quot;Major functions of informal groups: Lysons&amp;quot;&quot;/&gt;&lt;property id=&quot;20307&quot; value=&quot;264&quot;/&gt;&lt;/object&gt;&lt;object type=&quot;3&quot; unique_id=&quot;359963&quot;&gt;&lt;property id=&quot;20148&quot; value=&quot;5&quot;/&gt;&lt;property id=&quot;20300&quot; value=&quot;Slide 9 - &amp;quot;Reasons for forming groups &amp;#x0D;&amp;#x0A;or teams&amp;quot;&quot;/&gt;&lt;property id=&quot;20307&quot; value=&quot;265&quot;/&gt;&lt;/object&gt;&lt;object type=&quot;3&quot; unique_id=&quot;359964&quot;&gt;&lt;property id=&quot;20148&quot; value=&quot;5&quot;/&gt;&lt;property id=&quot;20300&quot; value=&quot;Slide 10 - &amp;quot;Quality circles&amp;quot;&quot;/&gt;&lt;property id=&quot;20307&quot; value=&quot;266&quot;/&gt;&lt;/object&gt;&lt;object type=&quot;3&quot; unique_id=&quot;359965&quot;&gt;&lt;property id=&quot;20148&quot; value=&quot;5&quot;/&gt;&lt;property id=&quot;20300&quot; value=&quot;Slide 11 - &amp;quot;Essential features of quality circles&amp;quot;&quot;/&gt;&lt;property id=&quot;20307&quot; value=&quot;267&quot;/&gt;&lt;/object&gt;&lt;object type=&quot;3&quot; unique_id=&quot;359966&quot;&gt;&lt;property id=&quot;20148&quot; value=&quot;5&quot;/&gt;&lt;property id=&quot;20300&quot; value=&quot;Slide 12 - &amp;quot;Factors contributing to group cohesiveness and performance &amp;quot;&quot;/&gt;&lt;property id=&quot;20307&quot; value=&quot;268&quot;/&gt;&lt;/object&gt;&lt;object type=&quot;3&quot; unique_id=&quot;359967&quot;&gt;&lt;property id=&quot;20148&quot; value=&quot;5&quot;/&gt;&lt;property id=&quot;20300&quot; value=&quot;Slide 13 - &amp;quot;Membership factors&amp;quot;&quot;/&gt;&lt;property id=&quot;20307&quot; value=&quot;269&quot;/&gt;&lt;/object&gt;&lt;object type=&quot;3&quot; unique_id=&quot;359968&quot;&gt;&lt;property id=&quot;20148&quot; value=&quot;5&quot;/&gt;&lt;property id=&quot;20300&quot; value=&quot;Slide 14 - &amp;quot;Work environment factors&amp;quot;&quot;/&gt;&lt;property id=&quot;20307&quot; value=&quot;270&quot;/&gt;&lt;/object&gt;&lt;object type=&quot;3&quot; unique_id=&quot;359969&quot;&gt;&lt;property id=&quot;20148&quot; value=&quot;5&quot;/&gt;&lt;property id=&quot;20300&quot; value=&quot;Slide 15 - &amp;quot;Organisational factors&amp;quot;&quot;/&gt;&lt;property id=&quot;20307&quot; value=&quot;271&quot;/&gt;&lt;/object&gt;&lt;object type=&quot;3&quot; unique_id=&quot;359970&quot;&gt;&lt;property id=&quot;20148&quot; value=&quot;5&quot;/&gt;&lt;property id=&quot;20300&quot; value=&quot;Slide 16 - &amp;quot;Group development and &amp;#x0D;&amp;#x0A;maturity factors&amp;quot;&quot;/&gt;&lt;property id=&quot;20307&quot; value=&quot;272&quot;/&gt;&lt;/object&gt;&lt;object type=&quot;3&quot; unique_id=&quot;359971&quot;&gt;&lt;property id=&quot;20148&quot; value=&quot;5&quot;/&gt;&lt;property id=&quot;20300&quot; value=&quot;Slide 17 - &amp;quot;Creative leadership and &amp;#x0D;&amp;#x0A;group development&amp;quot;&quot;/&gt;&lt;property id=&quot;20307&quot; value=&quot;273&quot;/&gt;&lt;/object&gt;&lt;object type=&quot;3&quot; unique_id=&quot;359972&quot;&gt;&lt;property id=&quot;20148&quot; value=&quot;5&quot;/&gt;&lt;property id=&quot;20300&quot; value=&quot;Slide 18 - &amp;quot;Social identity theory and &amp;#x0D;&amp;#x0A;group membership&amp;quot;&quot;/&gt;&lt;property id=&quot;20307&quot; value=&quot;274&quot;/&gt;&lt;/object&gt;&lt;object type=&quot;3&quot; unique_id=&quot;359973&quot;&gt;&lt;property id=&quot;20148&quot; value=&quot;5&quot;/&gt;&lt;property id=&quot;20300&quot; value=&quot;Slide 19 - &amp;quot;Strong groups: advantage &amp;#x0D;&amp;#x0A;or problem?&amp;quot;&quot;/&gt;&lt;property id=&quot;20307&quot; value=&quot;275&quot;/&gt;&lt;/object&gt;&lt;object type=&quot;3&quot; unique_id=&quot;359974&quot;&gt;&lt;property id=&quot;20148&quot; value=&quot;5&quot;/&gt;&lt;property id=&quot;20300&quot; value=&quot;Slide 20 - &amp;quot;Characteristics of an effective &amp;#x0D;&amp;#x0A;work group&amp;quot;&quot;/&gt;&lt;property id=&quot;20307&quot; value=&quot;276&quot;/&gt;&lt;/object&gt;&lt;object type=&quot;3&quot; unique_id=&quot;359975&quot;&gt;&lt;property id=&quot;20148&quot; value=&quot;5&quot;/&gt;&lt;property id=&quot;20300&quot; value=&quot;Slide 21 - &amp;quot;Virtual teams&amp;quot;&quot;/&gt;&lt;property id=&quot;20307&quot; value=&quot;277&quot;/&gt;&lt;/object&gt;&lt;object type=&quot;3&quot; unique_id=&quot;359976&quot;&gt;&lt;property id=&quot;20148&quot; value=&quot;5&quot;/&gt;&lt;property id=&quot;20300&quot; value=&quot;Slide 22 - &amp;quot;Leadership and motivation&amp;#x0D;&amp;#x0A;of the virtual team&amp;quot;&quot;/&gt;&lt;property id=&quot;20307&quot; value=&quot;278&quot;/&gt;&lt;/object&gt;&lt;object type=&quot;3&quot; unique_id=&quot;359977&quot;&gt;&lt;property id=&quot;20148&quot; value=&quot;5&quot;/&gt;&lt;property id=&quot;20300&quot; value=&quot;Slide 23 - &amp;quot;Role relationships&amp;quot;&quot;/&gt;&lt;property id=&quot;20307&quot; value=&quot;279&quot;/&gt;&lt;/object&gt;&lt;object type=&quot;3&quot; unique_id=&quot;359978&quot;&gt;&lt;property id=&quot;20148&quot; value=&quot;5&quot;/&gt;&lt;property id=&quot;20300&quot; value=&quot;Slide 24 - &amp;quot;Role set&amp;quot;&quot;/&gt;&lt;property id=&quot;20307&quot; value=&quot;280&quot;/&gt;&lt;/object&gt;&lt;object type=&quot;3&quot; unique_id=&quot;359979&quot;&gt;&lt;property id=&quot;20148&quot; value=&quot;5&quot;/&gt;&lt;property id=&quot;20300&quot; value=&quot;Slide 25 - &amp;quot;Factors affecting roles&amp;quot;&quot;/&gt;&lt;property id=&quot;20307&quot; value=&quot;281&quot;/&gt;&lt;/object&gt;&lt;object type=&quot;3&quot; unique_id=&quot;359980&quot;&gt;&lt;property id=&quot;20148&quot; value=&quot;5&quot;/&gt;&lt;property id=&quot;20300&quot; value=&quot;Slide 26 - &amp;quot;Role relationships and conflicts&amp;quot;&quot;/&gt;&lt;property id=&quot;20307&quot; value=&quot;282&quot;/&gt;&lt;/object&gt;&lt;object type=&quot;3&quot; unique_id=&quot;359981&quot;&gt;&lt;property id=&quot;20148&quot; value=&quot;5&quot;/&gt;&lt;property id=&quot;20300&quot; value=&quot;Slide 27 - &amp;quot;Avoiding role stress&amp;quot;&quot;/&gt;&lt;property id=&quot;20307&quot; value=&quot;283&quot;/&gt;&lt;/object&gt;&lt;object type=&quot;3&quot; unique_id=&quot;359982&quot;&gt;&lt;property id=&quot;20148&quot; value=&quot;5&quot;/&gt;&lt;property id=&quot;20300&quot; value=&quot;Slide 28 - &amp;quot;The importance of teamwork&amp;quot;&quot;/&gt;&lt;property id=&quot;20307&quot; value=&quot;284&quot;/&gt;&lt;/object&gt;&lt;object type=&quot;3&quot; unique_id=&quot;359983&quot;&gt;&lt;property id=&quot;20148&quot; value=&quot;5&quot;/&gt;&lt;property id=&quot;20300&quot; value=&quot;Slide 29 - &amp;quot;The skills of effective teamworking&amp;quot;&quot;/&gt;&lt;property id=&quot;20307&quot; value=&quot;285&quot;/&gt;&lt;/object&gt;&lt;/object&gt;&lt;/object&gt;&lt;/database&gt;"/>
</p:tagLst>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Custom Design">
  <a:themeElements>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Custom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Custom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Custom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Custom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Custom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Custom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Custom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Custom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Custom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Custom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Custom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Custom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F43CD1AC58CC0E47B544EBC3417F2D00" ma:contentTypeVersion="8" ma:contentTypeDescription="Create a new document." ma:contentTypeScope="" ma:versionID="a6e96b007d0d9cc1342b9c6a6fa0c2a4">
  <xsd:schema xmlns:xsd="http://www.w3.org/2001/XMLSchema" xmlns:xs="http://www.w3.org/2001/XMLSchema" xmlns:p="http://schemas.microsoft.com/office/2006/metadata/properties" xmlns:ns3="6448fc0f-0ce1-43bc-9c1d-04ce2047b4a9" xmlns:ns4="6caffe59-4a57-4907-acc5-b924458de78f" targetNamespace="http://schemas.microsoft.com/office/2006/metadata/properties" ma:root="true" ma:fieldsID="cedf01bc169f311347a27bd59cfda296" ns3:_="" ns4:_="">
    <xsd:import namespace="6448fc0f-0ce1-43bc-9c1d-04ce2047b4a9"/>
    <xsd:import namespace="6caffe59-4a57-4907-acc5-b924458de78f"/>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DateTaken" minOccurs="0"/>
                <xsd:element ref="ns4:SharedWithUsers" minOccurs="0"/>
                <xsd:element ref="ns4:SharedWithDetails" minOccurs="0"/>
                <xsd:element ref="ns4:SharingHintHash" minOccurs="0"/>
                <xsd:element ref="ns3: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448fc0f-0ce1-43bc-9c1d-04ce2047b4a9" elementFormDefault="qualified">
    <xsd:import namespace="http://schemas.microsoft.com/office/2006/documentManagement/types"/>
    <xsd:import namespace="http://schemas.microsoft.com/office/infopath/2007/PartnerControls"/>
    <xsd:element name="MediaServiceMetadata" ma:index="8" nillable="true" ma:displayName="MediaServiceMetadata" ma:description="" ma:hidden="true" ma:internalName="MediaServiceMetadata" ma:readOnly="true">
      <xsd:simpleType>
        <xsd:restriction base="dms:Note"/>
      </xsd:simpleType>
    </xsd:element>
    <xsd:element name="MediaServiceFastMetadata" ma:index="9" nillable="true" ma:displayName="MediaServiceFastMetadata" ma:description="" ma:hidden="true" ma:internalName="MediaServiceFastMetadata" ma:readOnly="true">
      <xsd:simpleType>
        <xsd:restriction base="dms:Note"/>
      </xsd:simpleType>
    </xsd:element>
    <xsd:element name="MediaServiceAutoTags" ma:index="10" nillable="true" ma:displayName="MediaServiceAutoTags" ma:description="" ma:internalName="MediaServiceAutoTags" ma:readOnly="true">
      <xsd:simpleType>
        <xsd:restriction base="dms:Text"/>
      </xsd:simpleType>
    </xsd:element>
    <xsd:element name="MediaServiceDateTaken" ma:index="11" nillable="true" ma:displayName="MediaServiceDateTaken" ma:description="" ma:hidden="true" ma:internalName="MediaServiceDateTaken" ma:readOnly="true">
      <xsd:simpleType>
        <xsd:restriction base="dms:Text"/>
      </xsd:simpleType>
    </xsd:element>
    <xsd:element name="MediaServiceOCR" ma:index="15" nillable="true" ma:displayName="MediaServiceOCR"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6caffe59-4a57-4907-acc5-b924458de78f" elementFormDefault="qualified">
    <xsd:import namespace="http://schemas.microsoft.com/office/2006/documentManagement/types"/>
    <xsd:import namespace="http://schemas.microsoft.com/office/infopath/2007/PartnerControls"/>
    <xsd:element name="SharedWithUsers" ma:index="12"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SharingHintHash" ma:index="14"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6F659FA3-3C47-42BB-AB77-839F9A4B9C1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448fc0f-0ce1-43bc-9c1d-04ce2047b4a9"/>
    <ds:schemaRef ds:uri="6caffe59-4a57-4907-acc5-b924458de78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293CB22-4CF8-4124-A6DC-6224A7389553}">
  <ds:schemaRefs>
    <ds:schemaRef ds:uri="http://schemas.microsoft.com/sharepoint/v3/contenttype/forms"/>
  </ds:schemaRefs>
</ds:datastoreItem>
</file>

<file path=customXml/itemProps3.xml><?xml version="1.0" encoding="utf-8"?>
<ds:datastoreItem xmlns:ds="http://schemas.openxmlformats.org/officeDocument/2006/customXml" ds:itemID="{E6CBB42F-B07C-434D-A34B-6471CC431F7C}">
  <ds:schemaRefs>
    <ds:schemaRef ds:uri="http://schemas.microsoft.com/office/infopath/2007/PartnerControls"/>
    <ds:schemaRef ds:uri="http://schemas.microsoft.com/office/2006/metadata/properties"/>
    <ds:schemaRef ds:uri="http://purl.org/dc/terms/"/>
    <ds:schemaRef ds:uri="http://schemas.microsoft.com/office/2006/documentManagement/types"/>
    <ds:schemaRef ds:uri="http://schemas.openxmlformats.org/package/2006/metadata/core-properties"/>
    <ds:schemaRef ds:uri="6caffe59-4a57-4907-acc5-b924458de78f"/>
    <ds:schemaRef ds:uri="http://purl.org/dc/elements/1.1/"/>
    <ds:schemaRef ds:uri="6448fc0f-0ce1-43bc-9c1d-04ce2047b4a9"/>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782</TotalTime>
  <Words>2043</Words>
  <Application>Microsoft Office PowerPoint</Application>
  <PresentationFormat>On-screen Show (4:3)</PresentationFormat>
  <Paragraphs>341</Paragraphs>
  <Slides>50</Slides>
  <Notes>23</Notes>
  <HiddenSlides>0</HiddenSlides>
  <MMClips>0</MMClips>
  <ScaleCrop>false</ScaleCrop>
  <HeadingPairs>
    <vt:vector size="6" baseType="variant">
      <vt:variant>
        <vt:lpstr>Fonts Used</vt:lpstr>
      </vt:variant>
      <vt:variant>
        <vt:i4>2</vt:i4>
      </vt:variant>
      <vt:variant>
        <vt:lpstr>Theme</vt:lpstr>
      </vt:variant>
      <vt:variant>
        <vt:i4>2</vt:i4>
      </vt:variant>
      <vt:variant>
        <vt:lpstr>Slide Titles</vt:lpstr>
      </vt:variant>
      <vt:variant>
        <vt:i4>50</vt:i4>
      </vt:variant>
    </vt:vector>
  </HeadingPairs>
  <TitlesOfParts>
    <vt:vector size="54" baseType="lpstr">
      <vt:lpstr>Arial</vt:lpstr>
      <vt:lpstr>Times New Roman</vt:lpstr>
      <vt:lpstr>Default Design</vt:lpstr>
      <vt:lpstr>Custom Design</vt:lpstr>
      <vt:lpstr>Part 3 Groups, leadership and management  Chapter 8 Working in groups and teams</vt:lpstr>
      <vt:lpstr>Importance and significance  of groups</vt:lpstr>
      <vt:lpstr>Group characteristics: Adair</vt:lpstr>
      <vt:lpstr>Differences between  a team and a group</vt:lpstr>
      <vt:lpstr>Teams are more than groups</vt:lpstr>
      <vt:lpstr>Formal and informal groups</vt:lpstr>
      <vt:lpstr>Informal groups within  an organisation</vt:lpstr>
      <vt:lpstr>Major functions of informal groups: Lysons</vt:lpstr>
      <vt:lpstr>Reasons for formation  of groups or teams</vt:lpstr>
      <vt:lpstr>Group cohesiveness and performance </vt:lpstr>
      <vt:lpstr>Membership factors</vt:lpstr>
      <vt:lpstr>Work environment factors</vt:lpstr>
      <vt:lpstr>Organisational factors</vt:lpstr>
      <vt:lpstr>Group development and  maturity factors: Tuckman</vt:lpstr>
      <vt:lpstr>Creative leadership and  group development: Rickards and Moger</vt:lpstr>
      <vt:lpstr>Social identity theory</vt:lpstr>
      <vt:lpstr>Characteristics of an  effective work group</vt:lpstr>
      <vt:lpstr>Virtual teams</vt:lpstr>
      <vt:lpstr>Leadership and motivation of the virtual team: Garrett</vt:lpstr>
      <vt:lpstr>Role structure of the organisation</vt:lpstr>
      <vt:lpstr>Role set</vt:lpstr>
      <vt:lpstr>Role conflict</vt:lpstr>
      <vt:lpstr>Role relationships and conflicts</vt:lpstr>
      <vt:lpstr>Individual team roles: Belbin</vt:lpstr>
      <vt:lpstr>Belbin’s nine team roles</vt:lpstr>
      <vt:lpstr>The plant</vt:lpstr>
      <vt:lpstr>The resource investigator</vt:lpstr>
      <vt:lpstr>The co-ordinator</vt:lpstr>
      <vt:lpstr>The shaper</vt:lpstr>
      <vt:lpstr>The monitor–evaluator</vt:lpstr>
      <vt:lpstr>The teamworker</vt:lpstr>
      <vt:lpstr>The implementer</vt:lpstr>
      <vt:lpstr>The completer</vt:lpstr>
      <vt:lpstr>The specialist</vt:lpstr>
      <vt:lpstr>Critical assessment of Belbin: Aritzeta et al.</vt:lpstr>
      <vt:lpstr>Benne and Sheats’ classification  of team-member roles</vt:lpstr>
      <vt:lpstr>Sociometry</vt:lpstr>
      <vt:lpstr>Example of a  diagrammatic sociogram</vt:lpstr>
      <vt:lpstr>Self-insight and the  Johari window</vt:lpstr>
      <vt:lpstr>Social loafing</vt:lpstr>
      <vt:lpstr>The risky-shift phenomenon</vt:lpstr>
      <vt:lpstr>Groupthink</vt:lpstr>
      <vt:lpstr>Brainstorming</vt:lpstr>
      <vt:lpstr>Procedures for brainstorming</vt:lpstr>
      <vt:lpstr>An example of creative thinking</vt:lpstr>
      <vt:lpstr>Building effective teams</vt:lpstr>
      <vt:lpstr>Autonomous work groups</vt:lpstr>
      <vt:lpstr>Skills to build  self-managed teams</vt:lpstr>
      <vt:lpstr>The role of team leader</vt:lpstr>
      <vt:lpstr>Assignment</vt:lpstr>
    </vt:vector>
  </TitlesOfParts>
  <Company>Christy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Part One</dc:title>
  <dc:creator>Gill</dc:creator>
  <cp:lastModifiedBy>Irina Neaga</cp:lastModifiedBy>
  <cp:revision>161</cp:revision>
  <cp:lastPrinted>2015-10-20T08:17:35Z</cp:lastPrinted>
  <dcterms:created xsi:type="dcterms:W3CDTF">2007-02-22T15:17:11Z</dcterms:created>
  <dcterms:modified xsi:type="dcterms:W3CDTF">2020-03-05T18:05:32Z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0x010100F43CD1AC58CC0E47B544EBC3417F2D00</vt:lpwstr>
  </property>
</Properties>
</file>