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5.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 id="2147483703" r:id="rId5"/>
    <p:sldMasterId id="2147483648" r:id="rId6"/>
    <p:sldMasterId id="2147483682" r:id="rId7"/>
    <p:sldMasterId id="2147483720" r:id="rId8"/>
    <p:sldMasterId id="2147483735" r:id="rId9"/>
  </p:sldMasterIdLst>
  <p:notesMasterIdLst>
    <p:notesMasterId r:id="rId39"/>
  </p:notesMasterIdLst>
  <p:sldIdLst>
    <p:sldId id="503" r:id="rId10"/>
    <p:sldId id="504" r:id="rId11"/>
    <p:sldId id="505" r:id="rId12"/>
    <p:sldId id="506" r:id="rId13"/>
    <p:sldId id="257" r:id="rId14"/>
    <p:sldId id="336" r:id="rId15"/>
    <p:sldId id="492" r:id="rId16"/>
    <p:sldId id="271" r:id="rId17"/>
    <p:sldId id="493" r:id="rId18"/>
    <p:sldId id="494" r:id="rId19"/>
    <p:sldId id="495" r:id="rId20"/>
    <p:sldId id="496" r:id="rId21"/>
    <p:sldId id="258" r:id="rId22"/>
    <p:sldId id="497" r:id="rId23"/>
    <p:sldId id="498" r:id="rId24"/>
    <p:sldId id="269" r:id="rId25"/>
    <p:sldId id="501" r:id="rId26"/>
    <p:sldId id="500" r:id="rId27"/>
    <p:sldId id="502" r:id="rId28"/>
    <p:sldId id="481" r:id="rId29"/>
    <p:sldId id="508" r:id="rId30"/>
    <p:sldId id="507" r:id="rId31"/>
    <p:sldId id="323" r:id="rId32"/>
    <p:sldId id="324" r:id="rId33"/>
    <p:sldId id="325" r:id="rId34"/>
    <p:sldId id="326" r:id="rId35"/>
    <p:sldId id="327" r:id="rId36"/>
    <p:sldId id="329" r:id="rId37"/>
    <p:sldId id="33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clrMode="gray" scaleToFitPaper="1"/>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D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339" autoAdjust="0"/>
    <p:restoredTop sz="89926" autoAdjust="0"/>
  </p:normalViewPr>
  <p:slideViewPr>
    <p:cSldViewPr snapToGrid="0">
      <p:cViewPr varScale="1">
        <p:scale>
          <a:sx n="98" d="100"/>
          <a:sy n="98" d="100"/>
        </p:scale>
        <p:origin x="200" y="32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notesMaster" Target="notesMasters/notesMaster1.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239F2D-2C6D-4DE8-AF03-44B950F7AF50}" type="datetimeFigureOut">
              <a:rPr lang="en-GB" smtClean="0"/>
              <a:t>16/05/2022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996955-19C8-447B-9AC7-DE00E46E6816}" type="slidenum">
              <a:rPr lang="en-GB" smtClean="0"/>
              <a:t>‹#›</a:t>
            </a:fld>
            <a:endParaRPr lang="en-GB"/>
          </a:p>
        </p:txBody>
      </p:sp>
    </p:spTree>
    <p:extLst>
      <p:ext uri="{BB962C8B-B14F-4D97-AF65-F5344CB8AC3E}">
        <p14:creationId xmlns:p14="http://schemas.microsoft.com/office/powerpoint/2010/main" val="4147794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996955-19C8-447B-9AC7-DE00E46E6816}" type="slidenum">
              <a:rPr lang="en-GB" smtClean="0"/>
              <a:t>13</a:t>
            </a:fld>
            <a:endParaRPr lang="en-GB"/>
          </a:p>
        </p:txBody>
      </p:sp>
    </p:spTree>
    <p:extLst>
      <p:ext uri="{BB962C8B-B14F-4D97-AF65-F5344CB8AC3E}">
        <p14:creationId xmlns:p14="http://schemas.microsoft.com/office/powerpoint/2010/main" val="3224884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996955-19C8-447B-9AC7-DE00E46E6816}" type="slidenum">
              <a:rPr lang="en-GB" smtClean="0"/>
              <a:t>14</a:t>
            </a:fld>
            <a:endParaRPr lang="en-GB"/>
          </a:p>
        </p:txBody>
      </p:sp>
    </p:spTree>
    <p:extLst>
      <p:ext uri="{BB962C8B-B14F-4D97-AF65-F5344CB8AC3E}">
        <p14:creationId xmlns:p14="http://schemas.microsoft.com/office/powerpoint/2010/main" val="91074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996955-19C8-447B-9AC7-DE00E46E6816}" type="slidenum">
              <a:rPr lang="en-GB" smtClean="0"/>
              <a:t>15</a:t>
            </a:fld>
            <a:endParaRPr lang="en-GB"/>
          </a:p>
        </p:txBody>
      </p:sp>
    </p:spTree>
    <p:extLst>
      <p:ext uri="{BB962C8B-B14F-4D97-AF65-F5344CB8AC3E}">
        <p14:creationId xmlns:p14="http://schemas.microsoft.com/office/powerpoint/2010/main" val="1602138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996955-19C8-447B-9AC7-DE00E46E6816}" type="slidenum">
              <a:rPr lang="en-GB" smtClean="0"/>
              <a:t>16</a:t>
            </a:fld>
            <a:endParaRPr lang="en-GB"/>
          </a:p>
        </p:txBody>
      </p:sp>
    </p:spTree>
    <p:extLst>
      <p:ext uri="{BB962C8B-B14F-4D97-AF65-F5344CB8AC3E}">
        <p14:creationId xmlns:p14="http://schemas.microsoft.com/office/powerpoint/2010/main" val="1882438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White Title Slide no TOT">
    <p:spTree>
      <p:nvGrpSpPr>
        <p:cNvPr id="1" name=""/>
        <p:cNvGrpSpPr/>
        <p:nvPr/>
      </p:nvGrpSpPr>
      <p:grpSpPr>
        <a:xfrm>
          <a:off x="0" y="0"/>
          <a:ext cx="0" cy="0"/>
          <a:chOff x="0" y="0"/>
          <a:chExt cx="0" cy="0"/>
        </a:xfrm>
      </p:grpSpPr>
      <p:sp>
        <p:nvSpPr>
          <p:cNvPr id="2" name="Title 1"/>
          <p:cNvSpPr>
            <a:spLocks noGrp="1"/>
          </p:cNvSpPr>
          <p:nvPr>
            <p:ph type="ctrTitle"/>
          </p:nvPr>
        </p:nvSpPr>
        <p:spPr>
          <a:xfrm>
            <a:off x="477253" y="2177716"/>
            <a:ext cx="9829800" cy="1424322"/>
          </a:xfrm>
        </p:spPr>
        <p:txBody>
          <a:bodyPr anchor="b">
            <a:normAutofit/>
          </a:bodyPr>
          <a:lstStyle>
            <a:lvl1pPr algn="l">
              <a:defRPr sz="5400">
                <a:latin typeface="Azo Sans Medium" panose="020B070303030302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77253" y="3638134"/>
            <a:ext cx="9144000" cy="1655762"/>
          </a:xfrm>
        </p:spPr>
        <p:txBody>
          <a:bodyPr/>
          <a:lstStyle>
            <a:lvl1pPr marL="0" indent="0" algn="l">
              <a:buNone/>
              <a:defRPr sz="2400">
                <a:latin typeface="Azo Sans Thin" panose="020B03030303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atin typeface="Azo Sans" panose="020B0603030303020204" pitchFamily="34" charset="0"/>
              </a:defRPr>
            </a:lvl1pPr>
          </a:lstStyle>
          <a:p>
            <a:fld id="{8C93EA8F-5D32-42A5-B63F-842A0F047210}" type="datetimeFigureOut">
              <a:rPr lang="en-GB" smtClean="0"/>
              <a:pPr/>
              <a:t>16/05/2022</a:t>
            </a:fld>
            <a:endParaRPr lang="en-GB"/>
          </a:p>
        </p:txBody>
      </p:sp>
      <p:sp>
        <p:nvSpPr>
          <p:cNvPr id="5" name="Footer Placeholder 4"/>
          <p:cNvSpPr>
            <a:spLocks noGrp="1"/>
          </p:cNvSpPr>
          <p:nvPr>
            <p:ph type="ftr" sz="quarter" idx="11"/>
          </p:nvPr>
        </p:nvSpPr>
        <p:spPr/>
        <p:txBody>
          <a:bodyPr/>
          <a:lstStyle>
            <a:lvl1pPr>
              <a:defRPr>
                <a:latin typeface="Azo Sans" panose="020B0603030303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zo Sans" panose="020B0603030303020204" pitchFamily="34" charset="0"/>
              </a:defRPr>
            </a:lvl1pPr>
          </a:lstStyle>
          <a:p>
            <a:fld id="{2F3AB18B-998C-433D-808A-7D4CCF0545BB}" type="slidenum">
              <a:rPr lang="en-GB" smtClean="0"/>
              <a:pPr/>
              <a:t>‹#›</a:t>
            </a:fld>
            <a:endParaRPr lang="en-GB"/>
          </a:p>
        </p:txBody>
      </p:sp>
    </p:spTree>
    <p:extLst>
      <p:ext uri="{BB962C8B-B14F-4D97-AF65-F5344CB8AC3E}">
        <p14:creationId xmlns:p14="http://schemas.microsoft.com/office/powerpoint/2010/main" val="3015805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White Title Slide TOT">
    <p:spTree>
      <p:nvGrpSpPr>
        <p:cNvPr id="1" name=""/>
        <p:cNvGrpSpPr/>
        <p:nvPr/>
      </p:nvGrpSpPr>
      <p:grpSpPr>
        <a:xfrm>
          <a:off x="0" y="0"/>
          <a:ext cx="0" cy="0"/>
          <a:chOff x="0" y="0"/>
          <a:chExt cx="0" cy="0"/>
        </a:xfrm>
      </p:grpSpPr>
      <p:sp>
        <p:nvSpPr>
          <p:cNvPr id="2" name="Title 1"/>
          <p:cNvSpPr>
            <a:spLocks noGrp="1"/>
          </p:cNvSpPr>
          <p:nvPr>
            <p:ph type="ctrTitle"/>
          </p:nvPr>
        </p:nvSpPr>
        <p:spPr>
          <a:xfrm>
            <a:off x="477253" y="2177716"/>
            <a:ext cx="9829800" cy="1424322"/>
          </a:xfrm>
        </p:spPr>
        <p:txBody>
          <a:bodyPr anchor="b">
            <a:normAutofit/>
          </a:bodyPr>
          <a:lstStyle>
            <a:lvl1pPr algn="l">
              <a:defRPr sz="5400">
                <a:latin typeface="Azo Sans Medium" panose="020B070303030302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77253" y="3638134"/>
            <a:ext cx="9144000" cy="1655762"/>
          </a:xfrm>
        </p:spPr>
        <p:txBody>
          <a:bodyPr/>
          <a:lstStyle>
            <a:lvl1pPr marL="0" indent="0" algn="l">
              <a:buNone/>
              <a:defRPr sz="2400">
                <a:latin typeface="Azo Sans Thin" panose="020B03030303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atin typeface="Azo Sans" panose="020B0603030303020204" pitchFamily="34" charset="0"/>
              </a:defRPr>
            </a:lvl1pPr>
          </a:lstStyle>
          <a:p>
            <a:fld id="{8C93EA8F-5D32-42A5-B63F-842A0F047210}" type="datetimeFigureOut">
              <a:rPr lang="en-GB" smtClean="0"/>
              <a:pPr/>
              <a:t>16/05/2022</a:t>
            </a:fld>
            <a:endParaRPr lang="en-GB"/>
          </a:p>
        </p:txBody>
      </p:sp>
      <p:sp>
        <p:nvSpPr>
          <p:cNvPr id="5" name="Footer Placeholder 4"/>
          <p:cNvSpPr>
            <a:spLocks noGrp="1"/>
          </p:cNvSpPr>
          <p:nvPr>
            <p:ph type="ftr" sz="quarter" idx="11"/>
          </p:nvPr>
        </p:nvSpPr>
        <p:spPr/>
        <p:txBody>
          <a:bodyPr/>
          <a:lstStyle>
            <a:lvl1pPr>
              <a:defRPr>
                <a:latin typeface="Azo Sans" panose="020B0603030303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zo Sans" panose="020B0603030303020204" pitchFamily="34" charset="0"/>
              </a:defRPr>
            </a:lvl1pPr>
          </a:lstStyle>
          <a:p>
            <a:fld id="{2F3AB18B-998C-433D-808A-7D4CCF0545BB}" type="slidenum">
              <a:rPr lang="en-GB" smtClean="0"/>
              <a:pPr/>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14696" y="5968092"/>
            <a:ext cx="2296304" cy="478804"/>
          </a:xfrm>
          <a:prstGeom prst="rect">
            <a:avLst/>
          </a:prstGeom>
        </p:spPr>
      </p:pic>
    </p:spTree>
    <p:extLst>
      <p:ext uri="{BB962C8B-B14F-4D97-AF65-F5344CB8AC3E}">
        <p14:creationId xmlns:p14="http://schemas.microsoft.com/office/powerpoint/2010/main" val="2157786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cxnSp>
        <p:nvCxnSpPr>
          <p:cNvPr id="4" name="Straight Connector 3"/>
          <p:cNvCxnSpPr/>
          <p:nvPr/>
        </p:nvCxnSpPr>
        <p:spPr>
          <a:xfrm>
            <a:off x="624418" y="1412875"/>
            <a:ext cx="10943167" cy="0"/>
          </a:xfrm>
          <a:prstGeom prst="line">
            <a:avLst/>
          </a:prstGeom>
          <a:ln w="28575">
            <a:solidFill>
              <a:srgbClr val="559CB5"/>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83273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ln>
            <a:solidFill>
              <a:schemeClr val="tx1"/>
            </a:solidFill>
          </a:ln>
        </p:spPr>
        <p:txBody>
          <a:bodyPr/>
          <a:lstStyle/>
          <a:p>
            <a:r>
              <a:rPr lang="en-US"/>
              <a:t>Click to edit Master title style</a:t>
            </a:r>
            <a:endParaRPr lang="en-GB"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spTree>
    <p:extLst>
      <p:ext uri="{BB962C8B-B14F-4D97-AF65-F5344CB8AC3E}">
        <p14:creationId xmlns:p14="http://schemas.microsoft.com/office/powerpoint/2010/main" val="1193361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Black Title Slide no TOT">
    <p:spTree>
      <p:nvGrpSpPr>
        <p:cNvPr id="1" name=""/>
        <p:cNvGrpSpPr/>
        <p:nvPr/>
      </p:nvGrpSpPr>
      <p:grpSpPr>
        <a:xfrm>
          <a:off x="0" y="0"/>
          <a:ext cx="0" cy="0"/>
          <a:chOff x="0" y="0"/>
          <a:chExt cx="0" cy="0"/>
        </a:xfrm>
      </p:grpSpPr>
      <p:sp>
        <p:nvSpPr>
          <p:cNvPr id="2" name="Title 1"/>
          <p:cNvSpPr>
            <a:spLocks noGrp="1"/>
          </p:cNvSpPr>
          <p:nvPr>
            <p:ph type="ctrTitle"/>
          </p:nvPr>
        </p:nvSpPr>
        <p:spPr>
          <a:xfrm>
            <a:off x="477253" y="2177716"/>
            <a:ext cx="9829800" cy="1424322"/>
          </a:xfrm>
        </p:spPr>
        <p:txBody>
          <a:bodyPr anchor="b">
            <a:normAutofit/>
          </a:bodyPr>
          <a:lstStyle>
            <a:lvl1pPr algn="l">
              <a:defRPr sz="5400">
                <a:latin typeface="Azo Sans Medium" panose="020B070303030302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77253" y="3638134"/>
            <a:ext cx="9144000" cy="1655762"/>
          </a:xfrm>
        </p:spPr>
        <p:txBody>
          <a:bodyPr/>
          <a:lstStyle>
            <a:lvl1pPr marL="0" indent="0" algn="l">
              <a:buNone/>
              <a:defRPr sz="2400">
                <a:latin typeface="Azo Sans Thin" panose="020B03030303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atin typeface="Azo Sans" panose="020B0603030303020204" pitchFamily="34" charset="0"/>
              </a:defRPr>
            </a:lvl1pPr>
          </a:lstStyle>
          <a:p>
            <a:fld id="{8C93EA8F-5D32-42A5-B63F-842A0F047210}" type="datetimeFigureOut">
              <a:rPr lang="en-GB" smtClean="0"/>
              <a:pPr/>
              <a:t>16/05/2022</a:t>
            </a:fld>
            <a:endParaRPr lang="en-GB"/>
          </a:p>
        </p:txBody>
      </p:sp>
      <p:sp>
        <p:nvSpPr>
          <p:cNvPr id="5" name="Footer Placeholder 4"/>
          <p:cNvSpPr>
            <a:spLocks noGrp="1"/>
          </p:cNvSpPr>
          <p:nvPr>
            <p:ph type="ftr" sz="quarter" idx="11"/>
          </p:nvPr>
        </p:nvSpPr>
        <p:spPr/>
        <p:txBody>
          <a:bodyPr/>
          <a:lstStyle>
            <a:lvl1pPr>
              <a:defRPr>
                <a:latin typeface="Azo Sans" panose="020B0603030303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zo Sans" panose="020B0603030303020204" pitchFamily="34" charset="0"/>
              </a:defRPr>
            </a:lvl1pPr>
          </a:lstStyle>
          <a:p>
            <a:fld id="{2F3AB18B-998C-433D-808A-7D4CCF0545BB}" type="slidenum">
              <a:rPr lang="en-GB" smtClean="0"/>
              <a:pPr/>
              <a:t>‹#›</a:t>
            </a:fld>
            <a:endParaRPr lang="en-GB"/>
          </a:p>
        </p:txBody>
      </p:sp>
    </p:spTree>
    <p:extLst>
      <p:ext uri="{BB962C8B-B14F-4D97-AF65-F5344CB8AC3E}">
        <p14:creationId xmlns:p14="http://schemas.microsoft.com/office/powerpoint/2010/main" val="2762741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Black Title Slide TOT">
    <p:spTree>
      <p:nvGrpSpPr>
        <p:cNvPr id="1" name=""/>
        <p:cNvGrpSpPr/>
        <p:nvPr/>
      </p:nvGrpSpPr>
      <p:grpSpPr>
        <a:xfrm>
          <a:off x="0" y="0"/>
          <a:ext cx="0" cy="0"/>
          <a:chOff x="0" y="0"/>
          <a:chExt cx="0" cy="0"/>
        </a:xfrm>
      </p:grpSpPr>
      <p:sp>
        <p:nvSpPr>
          <p:cNvPr id="2" name="Title 1"/>
          <p:cNvSpPr>
            <a:spLocks noGrp="1"/>
          </p:cNvSpPr>
          <p:nvPr>
            <p:ph type="ctrTitle"/>
          </p:nvPr>
        </p:nvSpPr>
        <p:spPr>
          <a:xfrm>
            <a:off x="477253" y="2177716"/>
            <a:ext cx="9829800" cy="1424322"/>
          </a:xfrm>
        </p:spPr>
        <p:txBody>
          <a:bodyPr anchor="b">
            <a:normAutofit/>
          </a:bodyPr>
          <a:lstStyle>
            <a:lvl1pPr algn="l">
              <a:defRPr sz="5400">
                <a:latin typeface="Azo Sans Medium" panose="020B0703030303020204" pitchFamily="34" charset="0"/>
              </a:defRPr>
            </a:lvl1pPr>
          </a:lstStyle>
          <a:p>
            <a:r>
              <a:rPr lang="en-US"/>
              <a:t>Click to edit Master title style</a:t>
            </a:r>
            <a:endParaRPr lang="en-GB"/>
          </a:p>
        </p:txBody>
      </p:sp>
      <p:sp>
        <p:nvSpPr>
          <p:cNvPr id="3" name="Subtitle 2"/>
          <p:cNvSpPr>
            <a:spLocks noGrp="1"/>
          </p:cNvSpPr>
          <p:nvPr>
            <p:ph type="subTitle" idx="1"/>
          </p:nvPr>
        </p:nvSpPr>
        <p:spPr>
          <a:xfrm>
            <a:off x="477253" y="3638134"/>
            <a:ext cx="9144000" cy="1655762"/>
          </a:xfrm>
        </p:spPr>
        <p:txBody>
          <a:bodyPr/>
          <a:lstStyle>
            <a:lvl1pPr marL="0" indent="0" algn="l">
              <a:buNone/>
              <a:defRPr sz="2400">
                <a:latin typeface="Azo Sans Thin" panose="020B03030303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atin typeface="Azo Sans" panose="020B0603030303020204" pitchFamily="34" charset="0"/>
              </a:defRPr>
            </a:lvl1pPr>
          </a:lstStyle>
          <a:p>
            <a:fld id="{8C93EA8F-5D32-42A5-B63F-842A0F047210}" type="datetimeFigureOut">
              <a:rPr lang="en-GB" smtClean="0"/>
              <a:pPr/>
              <a:t>16/05/2022</a:t>
            </a:fld>
            <a:endParaRPr lang="en-GB"/>
          </a:p>
        </p:txBody>
      </p:sp>
      <p:sp>
        <p:nvSpPr>
          <p:cNvPr id="5" name="Footer Placeholder 4"/>
          <p:cNvSpPr>
            <a:spLocks noGrp="1"/>
          </p:cNvSpPr>
          <p:nvPr>
            <p:ph type="ftr" sz="quarter" idx="11"/>
          </p:nvPr>
        </p:nvSpPr>
        <p:spPr/>
        <p:txBody>
          <a:bodyPr/>
          <a:lstStyle>
            <a:lvl1pPr>
              <a:defRPr>
                <a:latin typeface="Azo Sans" panose="020B0603030303020204"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Azo Sans" panose="020B0603030303020204" pitchFamily="34" charset="0"/>
              </a:defRPr>
            </a:lvl1pPr>
          </a:lstStyle>
          <a:p>
            <a:fld id="{2F3AB18B-998C-433D-808A-7D4CCF0545BB}"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10848" y="5980132"/>
            <a:ext cx="2300152" cy="479606"/>
          </a:xfrm>
          <a:prstGeom prst="rect">
            <a:avLst/>
          </a:prstGeom>
        </p:spPr>
      </p:pic>
    </p:spTree>
    <p:extLst>
      <p:ext uri="{BB962C8B-B14F-4D97-AF65-F5344CB8AC3E}">
        <p14:creationId xmlns:p14="http://schemas.microsoft.com/office/powerpoint/2010/main" val="3879679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White Slides no TO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01584" y="411770"/>
            <a:ext cx="1567542" cy="475633"/>
          </a:xfrm>
          <a:prstGeom prst="rect">
            <a:avLst/>
          </a:prstGeom>
        </p:spPr>
      </p:pic>
      <p:sp>
        <p:nvSpPr>
          <p:cNvPr id="7"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9"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1534694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Slides bot LOGO no TOT ">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65379" y="5939146"/>
            <a:ext cx="1567542" cy="475633"/>
          </a:xfrm>
          <a:prstGeom prst="rect">
            <a:avLst/>
          </a:prstGeom>
        </p:spPr>
      </p:pic>
      <p:sp>
        <p:nvSpPr>
          <p:cNvPr id="7" name="Text Placeholder 2"/>
          <p:cNvSpPr>
            <a:spLocks noGrp="1"/>
          </p:cNvSpPr>
          <p:nvPr>
            <p:ph idx="1"/>
          </p:nvPr>
        </p:nvSpPr>
        <p:spPr>
          <a:xfrm>
            <a:off x="455427" y="1825625"/>
            <a:ext cx="11261756" cy="3947854"/>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9" name="Title Placeholder 1"/>
          <p:cNvSpPr>
            <a:spLocks noGrp="1"/>
          </p:cNvSpPr>
          <p:nvPr>
            <p:ph type="title"/>
          </p:nvPr>
        </p:nvSpPr>
        <p:spPr>
          <a:xfrm>
            <a:off x="455427" y="411771"/>
            <a:ext cx="1127749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3667988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Slides TOT &amp; LOGO">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745362" y="6299510"/>
            <a:ext cx="2296304" cy="47880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101584" y="411770"/>
            <a:ext cx="1567542" cy="475633"/>
          </a:xfrm>
          <a:prstGeom prst="rect">
            <a:avLst/>
          </a:prstGeom>
        </p:spPr>
      </p:pic>
      <p:sp>
        <p:nvSpPr>
          <p:cNvPr id="9"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11"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463595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 Slides no TOT Logo Left">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5427" y="411771"/>
            <a:ext cx="1567542" cy="475633"/>
          </a:xfrm>
          <a:prstGeom prst="rect">
            <a:avLst/>
          </a:prstGeom>
        </p:spPr>
      </p:pic>
      <p:sp>
        <p:nvSpPr>
          <p:cNvPr id="7"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lvl2pPr marL="742950" indent="-285750">
              <a:buFont typeface="Wingdings" panose="05000000000000000000" pitchFamily="2" charset="2"/>
              <a:buChar char="§"/>
              <a:defRPr/>
            </a:lvl2pPr>
            <a:lvl3pPr marL="1200150" indent="-285750">
              <a:buFont typeface="Wingdings" panose="05000000000000000000" pitchFamily="2" charset="2"/>
              <a:buChar char="§"/>
              <a:defRPr>
                <a:latin typeface="Azo Sans Thin" panose="020B0303030303020204" pitchFamily="34" charset="0"/>
              </a:defRPr>
            </a:lvl3pPr>
            <a:lvl4pPr marL="1657350" indent="-285750">
              <a:buFont typeface="Wingdings" panose="05000000000000000000" pitchFamily="2" charset="2"/>
              <a:buChar char="§"/>
              <a:defRPr>
                <a:latin typeface="Azo Sans Thin" panose="020B0303030303020204" pitchFamily="34" charset="0"/>
              </a:defRPr>
            </a:lvl4pPr>
            <a:lvl5pPr marL="2114550" indent="-285750">
              <a:buFont typeface="Wingdings" panose="05000000000000000000" pitchFamily="2" charset="2"/>
              <a:buChar char="§"/>
              <a:defRPr>
                <a:latin typeface="Azo Sans Thin" panose="020B0303030303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9" name="Title Placeholder 1"/>
          <p:cNvSpPr>
            <a:spLocks noGrp="1"/>
          </p:cNvSpPr>
          <p:nvPr>
            <p:ph type="title"/>
          </p:nvPr>
        </p:nvSpPr>
        <p:spPr>
          <a:xfrm>
            <a:off x="2554013" y="411771"/>
            <a:ext cx="8417013"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404419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 Slides Section Break Short">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endParaRPr lang="en-GB"/>
          </a:p>
        </p:txBody>
      </p:sp>
      <p:sp>
        <p:nvSpPr>
          <p:cNvPr id="6" name="Date Placeholder 2"/>
          <p:cNvSpPr>
            <a:spLocks noGrp="1"/>
          </p:cNvSpPr>
          <p:nvPr>
            <p:ph type="dt" sz="half" idx="10"/>
          </p:nvPr>
        </p:nvSpPr>
        <p:spPr>
          <a:xfrm>
            <a:off x="455427" y="6356350"/>
            <a:ext cx="2743200" cy="365125"/>
          </a:xfrm>
        </p:spPr>
        <p:txBody>
          <a:bodyPr/>
          <a:lstStyle/>
          <a:p>
            <a:fld id="{1370C4FA-0DA2-470F-BFEF-56E857E51CBE}" type="datetimeFigureOut">
              <a:rPr lang="en-GB" smtClean="0"/>
              <a:t>16/05/2022</a:t>
            </a:fld>
            <a:endParaRPr lang="en-GB"/>
          </a:p>
        </p:txBody>
      </p:sp>
      <p:sp>
        <p:nvSpPr>
          <p:cNvPr id="9" name="Text Placeholder 2"/>
          <p:cNvSpPr>
            <a:spLocks noGrp="1"/>
          </p:cNvSpPr>
          <p:nvPr>
            <p:ph type="body" idx="1" hasCustomPrompt="1"/>
          </p:nvPr>
        </p:nvSpPr>
        <p:spPr>
          <a:xfrm>
            <a:off x="455427" y="4821615"/>
            <a:ext cx="7772400" cy="1298705"/>
          </a:xfrm>
        </p:spPr>
        <p:txBody>
          <a:bodyPr/>
          <a:lstStyle>
            <a:lvl1pPr marL="0" indent="0">
              <a:buNone/>
              <a:defRPr sz="2400" baseline="0">
                <a:solidFill>
                  <a:schemeClr val="tx1"/>
                </a:solidFill>
                <a:latin typeface="Azo Sans Thin" panose="020B03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 Title Heading</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01584" y="411770"/>
            <a:ext cx="1567542" cy="475633"/>
          </a:xfrm>
          <a:prstGeom prst="rect">
            <a:avLst/>
          </a:prstGeom>
        </p:spPr>
      </p:pic>
      <p:sp>
        <p:nvSpPr>
          <p:cNvPr id="12" name="Title 1"/>
          <p:cNvSpPr>
            <a:spLocks noGrp="1"/>
          </p:cNvSpPr>
          <p:nvPr>
            <p:ph type="title" hasCustomPrompt="1"/>
          </p:nvPr>
        </p:nvSpPr>
        <p:spPr>
          <a:xfrm>
            <a:off x="455427" y="394139"/>
            <a:ext cx="7772400" cy="4312052"/>
          </a:xfrm>
        </p:spPr>
        <p:txBody>
          <a:bodyPr anchor="t">
            <a:normAutofit/>
          </a:bodyPr>
          <a:lstStyle>
            <a:lvl1pPr>
              <a:defRPr sz="6600"/>
            </a:lvl1pPr>
          </a:lstStyle>
          <a:p>
            <a:r>
              <a:rPr lang="en-US" dirty="0"/>
              <a:t>Section Title</a:t>
            </a:r>
            <a:endParaRPr lang="en-GB" dirty="0"/>
          </a:p>
        </p:txBody>
      </p:sp>
    </p:spTree>
    <p:extLst>
      <p:ext uri="{BB962C8B-B14F-4D97-AF65-F5344CB8AC3E}">
        <p14:creationId xmlns:p14="http://schemas.microsoft.com/office/powerpoint/2010/main" val="40594731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 Slides Section Break Lon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5427" y="6356350"/>
            <a:ext cx="2743200" cy="365125"/>
          </a:xfrm>
        </p:spPr>
        <p:txBody>
          <a:bodyPr/>
          <a:lstStyle/>
          <a:p>
            <a:fld id="{1370C4FA-0DA2-470F-BFEF-56E857E51CBE}" type="datetimeFigureOut">
              <a:rPr lang="en-GB" smtClean="0"/>
              <a:t>16/05/2022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616F8A46-E344-42B0-8AFF-66A3024D4E24}" type="slidenum">
              <a:rPr lang="en-GB" smtClean="0"/>
              <a:t>‹#›</a:t>
            </a:fld>
            <a:endParaRPr lang="en-GB"/>
          </a:p>
        </p:txBody>
      </p:sp>
      <p:sp>
        <p:nvSpPr>
          <p:cNvPr id="7" name="Title 1"/>
          <p:cNvSpPr>
            <a:spLocks noGrp="1"/>
          </p:cNvSpPr>
          <p:nvPr>
            <p:ph type="title" hasCustomPrompt="1"/>
          </p:nvPr>
        </p:nvSpPr>
        <p:spPr>
          <a:xfrm>
            <a:off x="455427" y="1741269"/>
            <a:ext cx="10515600" cy="2852737"/>
          </a:xfrm>
        </p:spPr>
        <p:txBody>
          <a:bodyPr anchor="b"/>
          <a:lstStyle>
            <a:lvl1pPr>
              <a:defRPr sz="6000" baseline="0"/>
            </a:lvl1pPr>
          </a:lstStyle>
          <a:p>
            <a:r>
              <a:rPr lang="en-US" dirty="0"/>
              <a:t>Section Title</a:t>
            </a:r>
            <a:endParaRPr lang="en-GB" dirty="0"/>
          </a:p>
        </p:txBody>
      </p:sp>
      <p:sp>
        <p:nvSpPr>
          <p:cNvPr id="8" name="Text Placeholder 2"/>
          <p:cNvSpPr>
            <a:spLocks noGrp="1"/>
          </p:cNvSpPr>
          <p:nvPr>
            <p:ph type="body" idx="1" hasCustomPrompt="1"/>
          </p:nvPr>
        </p:nvSpPr>
        <p:spPr>
          <a:xfrm>
            <a:off x="455427" y="4709857"/>
            <a:ext cx="10515600" cy="1411324"/>
          </a:xfrm>
        </p:spPr>
        <p:txBody>
          <a:bodyPr/>
          <a:lstStyle>
            <a:lvl1pPr marL="0" indent="0">
              <a:buNone/>
              <a:defRPr sz="2400" baseline="0">
                <a:solidFill>
                  <a:schemeClr val="tx1"/>
                </a:solidFill>
                <a:latin typeface="Azo Sans Thin" panose="020B03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 Title Heading</a:t>
            </a: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5427" y="411771"/>
            <a:ext cx="1567542" cy="475633"/>
          </a:xfrm>
          <a:prstGeom prst="rect">
            <a:avLst/>
          </a:prstGeom>
        </p:spPr>
      </p:pic>
    </p:spTree>
    <p:extLst>
      <p:ext uri="{BB962C8B-B14F-4D97-AF65-F5344CB8AC3E}">
        <p14:creationId xmlns:p14="http://schemas.microsoft.com/office/powerpoint/2010/main" val="252943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White Logo Only">
    <p:bg>
      <p:bgRef idx="1001">
        <a:schemeClr val="bg1"/>
      </p:bgRef>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748881" y="2413398"/>
            <a:ext cx="6694239" cy="2031205"/>
          </a:xfrm>
          <a:prstGeom prst="rect">
            <a:avLst/>
          </a:prstGeom>
        </p:spPr>
      </p:pic>
    </p:spTree>
    <p:extLst>
      <p:ext uri="{BB962C8B-B14F-4D97-AF65-F5344CB8AC3E}">
        <p14:creationId xmlns:p14="http://schemas.microsoft.com/office/powerpoint/2010/main" val="153068989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White 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020320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6D42919-A279-419F-8C83-DFD65A9FAF18}" type="datetimeFigureOut">
              <a:rPr lang="en-US"/>
              <a:pPr>
                <a:defRPr/>
              </a:pPr>
              <a:t>5/16/22</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05B5C1B1-F4BB-47E5-8B6B-DB92052D7E1B}" type="slidenum">
              <a:rPr lang="en-GB"/>
              <a:pPr>
                <a:defRPr/>
              </a:pPr>
              <a:t>‹#›</a:t>
            </a:fld>
            <a:endParaRPr lang="en-GB" dirty="0"/>
          </a:p>
        </p:txBody>
      </p:sp>
    </p:spTree>
    <p:extLst>
      <p:ext uri="{BB962C8B-B14F-4D97-AF65-F5344CB8AC3E}">
        <p14:creationId xmlns:p14="http://schemas.microsoft.com/office/powerpoint/2010/main" val="3849856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Black Slides no TOT">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91972" y="411771"/>
            <a:ext cx="1558109" cy="472771"/>
          </a:xfrm>
          <a:prstGeom prst="rect">
            <a:avLst/>
          </a:prstGeom>
        </p:spPr>
      </p:pic>
      <p:sp>
        <p:nvSpPr>
          <p:cNvPr id="13"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15"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Tree>
    <p:extLst>
      <p:ext uri="{BB962C8B-B14F-4D97-AF65-F5344CB8AC3E}">
        <p14:creationId xmlns:p14="http://schemas.microsoft.com/office/powerpoint/2010/main" val="2708183615"/>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Black Slides no TOT Logo Left">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sp>
        <p:nvSpPr>
          <p:cNvPr id="13"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8" name="Title Placeholder 1"/>
          <p:cNvSpPr>
            <a:spLocks noGrp="1"/>
          </p:cNvSpPr>
          <p:nvPr>
            <p:ph type="title"/>
          </p:nvPr>
        </p:nvSpPr>
        <p:spPr>
          <a:xfrm>
            <a:off x="2554013" y="411771"/>
            <a:ext cx="8417013"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5427" y="509291"/>
            <a:ext cx="1558109" cy="472771"/>
          </a:xfrm>
          <a:prstGeom prst="rect">
            <a:avLst/>
          </a:prstGeom>
        </p:spPr>
      </p:pic>
    </p:spTree>
    <p:extLst>
      <p:ext uri="{BB962C8B-B14F-4D97-AF65-F5344CB8AC3E}">
        <p14:creationId xmlns:p14="http://schemas.microsoft.com/office/powerpoint/2010/main" val="326193727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Black Slides bot LOGO no TOT ">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59074" y="5940577"/>
            <a:ext cx="1558109" cy="472771"/>
          </a:xfrm>
          <a:prstGeom prst="rect">
            <a:avLst/>
          </a:prstGeom>
        </p:spPr>
      </p:pic>
      <p:sp>
        <p:nvSpPr>
          <p:cNvPr id="13"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14" name="Title Placeholder 1"/>
          <p:cNvSpPr>
            <a:spLocks noGrp="1"/>
          </p:cNvSpPr>
          <p:nvPr>
            <p:ph type="title"/>
          </p:nvPr>
        </p:nvSpPr>
        <p:spPr>
          <a:xfrm>
            <a:off x="455427" y="411771"/>
            <a:ext cx="11261756"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8"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152495495"/>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White Slides TOT &amp; LOGO">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97297" y="268633"/>
            <a:ext cx="1558109" cy="472771"/>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748441" y="6299109"/>
            <a:ext cx="2300152" cy="479606"/>
          </a:xfrm>
          <a:prstGeom prst="rect">
            <a:avLst/>
          </a:prstGeom>
        </p:spPr>
      </p:pic>
      <p:sp>
        <p:nvSpPr>
          <p:cNvPr id="1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15"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9" name="Text Placeholder 2"/>
          <p:cNvSpPr>
            <a:spLocks noGrp="1"/>
          </p:cNvSpPr>
          <p:nvPr>
            <p:ph idx="1"/>
          </p:nvPr>
        </p:nvSpPr>
        <p:spPr>
          <a:xfrm>
            <a:off x="455427"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18744148"/>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ck Slides Section Break Shor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370C4FA-0DA2-470F-BFEF-56E857E51CBE}" type="datetimeFigureOut">
              <a:rPr lang="en-GB" smtClean="0"/>
              <a:t>16/05/2022</a:t>
            </a:fld>
            <a:endParaRPr lang="en-GB"/>
          </a:p>
        </p:txBody>
      </p:sp>
      <p:sp>
        <p:nvSpPr>
          <p:cNvPr id="4" name="Footer Placeholder 3"/>
          <p:cNvSpPr>
            <a:spLocks noGrp="1"/>
          </p:cNvSpPr>
          <p:nvPr>
            <p:ph type="ftr" sz="quarter" idx="11"/>
          </p:nvPr>
        </p:nvSpPr>
        <p:spPr/>
        <p:txBody>
          <a:bodyPr/>
          <a:lstStyle/>
          <a:p>
            <a:endParaRPr lang="en-GB"/>
          </a:p>
        </p:txBody>
      </p:sp>
      <p:sp>
        <p:nvSpPr>
          <p:cNvPr id="5" name="Title 1"/>
          <p:cNvSpPr>
            <a:spLocks noGrp="1"/>
          </p:cNvSpPr>
          <p:nvPr>
            <p:ph type="title" hasCustomPrompt="1"/>
          </p:nvPr>
        </p:nvSpPr>
        <p:spPr>
          <a:xfrm>
            <a:off x="455427" y="394139"/>
            <a:ext cx="7772400" cy="4312052"/>
          </a:xfrm>
        </p:spPr>
        <p:txBody>
          <a:bodyPr anchor="t">
            <a:normAutofit/>
          </a:bodyPr>
          <a:lstStyle>
            <a:lvl1pPr>
              <a:defRPr sz="6600"/>
            </a:lvl1pPr>
          </a:lstStyle>
          <a:p>
            <a:r>
              <a:rPr lang="en-US" dirty="0"/>
              <a:t>Section Title</a:t>
            </a:r>
            <a:endParaRPr lang="en-GB" dirty="0"/>
          </a:p>
        </p:txBody>
      </p:sp>
      <p:sp>
        <p:nvSpPr>
          <p:cNvPr id="6" name="Text Placeholder 2"/>
          <p:cNvSpPr>
            <a:spLocks noGrp="1"/>
          </p:cNvSpPr>
          <p:nvPr>
            <p:ph type="body" idx="1" hasCustomPrompt="1"/>
          </p:nvPr>
        </p:nvSpPr>
        <p:spPr>
          <a:xfrm>
            <a:off x="455427" y="4821615"/>
            <a:ext cx="7772400" cy="1298705"/>
          </a:xfrm>
        </p:spPr>
        <p:txBody>
          <a:bodyPr/>
          <a:lstStyle>
            <a:lvl1pPr marL="0" indent="0">
              <a:buNone/>
              <a:defRPr sz="2400" baseline="0">
                <a:solidFill>
                  <a:schemeClr val="tx1"/>
                </a:solidFill>
                <a:latin typeface="Azo Sans Thin" panose="020B03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 Title Heading</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97297" y="268633"/>
            <a:ext cx="1558109" cy="472771"/>
          </a:xfrm>
          <a:prstGeom prst="rect">
            <a:avLst/>
          </a:prstGeom>
        </p:spPr>
      </p:pic>
    </p:spTree>
    <p:extLst>
      <p:ext uri="{BB962C8B-B14F-4D97-AF65-F5344CB8AC3E}">
        <p14:creationId xmlns:p14="http://schemas.microsoft.com/office/powerpoint/2010/main" val="13330672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 Slides Section Break Lon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427" y="1741269"/>
            <a:ext cx="10515600" cy="2852737"/>
          </a:xfrm>
        </p:spPr>
        <p:txBody>
          <a:bodyPr anchor="b"/>
          <a:lstStyle>
            <a:lvl1pPr>
              <a:defRPr sz="6000" baseline="0"/>
            </a:lvl1pPr>
          </a:lstStyle>
          <a:p>
            <a:r>
              <a:rPr lang="en-US" dirty="0"/>
              <a:t>Section Title</a:t>
            </a:r>
            <a:endParaRPr lang="en-GB" dirty="0"/>
          </a:p>
        </p:txBody>
      </p:sp>
      <p:sp>
        <p:nvSpPr>
          <p:cNvPr id="4" name="Date Placeholder 3"/>
          <p:cNvSpPr>
            <a:spLocks noGrp="1"/>
          </p:cNvSpPr>
          <p:nvPr>
            <p:ph type="dt" sz="half" idx="10"/>
          </p:nvPr>
        </p:nvSpPr>
        <p:spPr/>
        <p:txBody>
          <a:bodyPr/>
          <a:lstStyle/>
          <a:p>
            <a:fld id="{1370C4FA-0DA2-470F-BFEF-56E857E51CBE}" type="datetimeFigureOut">
              <a:rPr lang="en-GB" smtClean="0"/>
              <a:t>16/05/2022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616F8A46-E344-42B0-8AFF-66A3024D4E24}" type="slidenum">
              <a:rPr lang="en-GB" smtClean="0"/>
              <a:t>‹#›</a:t>
            </a:fld>
            <a:endParaRPr lang="en-GB"/>
          </a:p>
        </p:txBody>
      </p:sp>
      <p:sp>
        <p:nvSpPr>
          <p:cNvPr id="9" name="Text Placeholder 2"/>
          <p:cNvSpPr>
            <a:spLocks noGrp="1"/>
          </p:cNvSpPr>
          <p:nvPr>
            <p:ph type="body" idx="1" hasCustomPrompt="1"/>
          </p:nvPr>
        </p:nvSpPr>
        <p:spPr>
          <a:xfrm>
            <a:off x="455427" y="4709857"/>
            <a:ext cx="10515600" cy="1411324"/>
          </a:xfrm>
        </p:spPr>
        <p:txBody>
          <a:bodyPr/>
          <a:lstStyle>
            <a:lvl1pPr marL="0" indent="0">
              <a:buNone/>
              <a:defRPr sz="2400" baseline="0">
                <a:solidFill>
                  <a:schemeClr val="tx1"/>
                </a:solidFill>
                <a:latin typeface="Azo Sans Thin" panose="020B0303030303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Sub Title Heading</a:t>
            </a: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5427" y="509291"/>
            <a:ext cx="1558109" cy="472771"/>
          </a:xfrm>
          <a:prstGeom prst="rect">
            <a:avLst/>
          </a:prstGeom>
        </p:spPr>
      </p:pic>
    </p:spTree>
    <p:extLst>
      <p:ext uri="{BB962C8B-B14F-4D97-AF65-F5344CB8AC3E}">
        <p14:creationId xmlns:p14="http://schemas.microsoft.com/office/powerpoint/2010/main" val="18696332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White Logo Only">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748881" y="2413398"/>
            <a:ext cx="6694239" cy="2031205"/>
          </a:xfrm>
          <a:prstGeom prst="rect">
            <a:avLst/>
          </a:prstGeom>
        </p:spPr>
      </p:pic>
    </p:spTree>
    <p:extLst>
      <p:ext uri="{BB962C8B-B14F-4D97-AF65-F5344CB8AC3E}">
        <p14:creationId xmlns:p14="http://schemas.microsoft.com/office/powerpoint/2010/main" val="23790201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Black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66245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GB"/>
              <a:t>Click to edit Master title style</a:t>
            </a:r>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16/05/2022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9681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609600" y="1600201"/>
            <a:ext cx="109728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16/05/2022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08749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037481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9C64F3F4-CE19-49F8-9EF4-FF4EE52031C2}"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846511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9C64F3F4-CE19-49F8-9EF4-FF4EE52031C2}" type="datetimeFigureOut">
              <a:rPr lang="en-GB" smtClean="0"/>
              <a:t>16/05/2022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9658991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9C64F3F4-CE19-49F8-9EF4-FF4EE52031C2}" type="datetimeFigureOut">
              <a:rPr lang="en-GB" smtClean="0"/>
              <a:t>16/05/2022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87249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16/05/2022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267403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202945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354684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936315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203155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5FD0074-E8E6-7644-9642-73159A18037D}"/>
              </a:ext>
            </a:extLst>
          </p:cNvPr>
          <p:cNvPicPr>
            <a:picLocks noChangeAspect="1"/>
          </p:cNvPicPr>
          <p:nvPr userDrawn="1"/>
        </p:nvPicPr>
        <p:blipFill>
          <a:blip r:embed="rId2"/>
          <a:srcRect/>
          <a:stretch/>
        </p:blipFill>
        <p:spPr>
          <a:xfrm>
            <a:off x="-113288" y="-33864"/>
            <a:ext cx="12372723" cy="6937975"/>
          </a:xfrm>
          <a:prstGeom prst="rect">
            <a:avLst/>
          </a:prstGeom>
        </p:spPr>
      </p:pic>
      <p:sp>
        <p:nvSpPr>
          <p:cNvPr id="13" name="Title 12">
            <a:extLst>
              <a:ext uri="{FF2B5EF4-FFF2-40B4-BE49-F238E27FC236}">
                <a16:creationId xmlns:a16="http://schemas.microsoft.com/office/drawing/2014/main" id="{91E5A6D0-32FB-FF4D-8A67-7D62F68F0C1C}"/>
              </a:ext>
            </a:extLst>
          </p:cNvPr>
          <p:cNvSpPr>
            <a:spLocks noGrp="1"/>
          </p:cNvSpPr>
          <p:nvPr>
            <p:ph type="title" hasCustomPrompt="1"/>
          </p:nvPr>
        </p:nvSpPr>
        <p:spPr>
          <a:xfrm>
            <a:off x="328043" y="2337059"/>
            <a:ext cx="7320371" cy="1986968"/>
          </a:xfrm>
        </p:spPr>
        <p:txBody>
          <a:bodyPr anchor="t">
            <a:noAutofit/>
          </a:bodyPr>
          <a:lstStyle>
            <a:lvl1pPr>
              <a:defRPr sz="3600" b="1" i="0">
                <a:solidFill>
                  <a:schemeClr val="bg1"/>
                </a:solidFill>
                <a:latin typeface="Arial" panose="020B0604020202020204" pitchFamily="34" charset="0"/>
                <a:cs typeface="Arial" panose="020B0604020202020204" pitchFamily="34" charset="0"/>
              </a:defRPr>
            </a:lvl1pPr>
          </a:lstStyle>
          <a:p>
            <a:r>
              <a:rPr lang="en-GB" dirty="0"/>
              <a:t>CLICK TO EDIT.</a:t>
            </a:r>
            <a:br>
              <a:rPr lang="en-GB" dirty="0"/>
            </a:br>
            <a:r>
              <a:rPr lang="en-GB" dirty="0"/>
              <a:t>ARIAL: BOLD. 48 Pt.</a:t>
            </a:r>
            <a:br>
              <a:rPr lang="en-GB" dirty="0"/>
            </a:br>
            <a:r>
              <a:rPr lang="en-GB" dirty="0"/>
              <a:t>UPPER CASE.</a:t>
            </a:r>
            <a:endParaRPr lang="en-US" dirty="0"/>
          </a:p>
        </p:txBody>
      </p:sp>
      <p:sp>
        <p:nvSpPr>
          <p:cNvPr id="24" name="Text Placeholder 23">
            <a:extLst>
              <a:ext uri="{FF2B5EF4-FFF2-40B4-BE49-F238E27FC236}">
                <a16:creationId xmlns:a16="http://schemas.microsoft.com/office/drawing/2014/main" id="{77285588-E5F6-BF4B-8B10-548390FCF44D}"/>
              </a:ext>
            </a:extLst>
          </p:cNvPr>
          <p:cNvSpPr>
            <a:spLocks noGrp="1"/>
          </p:cNvSpPr>
          <p:nvPr>
            <p:ph type="body" sz="quarter" idx="10" hasCustomPrompt="1"/>
          </p:nvPr>
        </p:nvSpPr>
        <p:spPr>
          <a:xfrm>
            <a:off x="328615" y="5137906"/>
            <a:ext cx="4010912" cy="411163"/>
          </a:xfrm>
        </p:spPr>
        <p:txBody>
          <a:bodyPr>
            <a:noAutofit/>
          </a:bodyPr>
          <a:lstStyle>
            <a:lvl1pPr marL="0" indent="0">
              <a:buNone/>
              <a:defRPr sz="2100" b="1" i="0">
                <a:solidFill>
                  <a:schemeClr val="bg1"/>
                </a:solidFill>
                <a:latin typeface="Arial" panose="020B0604020202020204" pitchFamily="34" charset="0"/>
                <a:cs typeface="Arial" panose="020B0604020202020204" pitchFamily="34" charset="0"/>
              </a:defRPr>
            </a:lvl1pPr>
            <a:lvl2pPr>
              <a:defRPr sz="2100" b="1" i="0">
                <a:solidFill>
                  <a:srgbClr val="0D2B67"/>
                </a:solidFill>
                <a:latin typeface="Arial" panose="020B0604020202020204" pitchFamily="34" charset="0"/>
                <a:cs typeface="Arial" panose="020B0604020202020204" pitchFamily="34" charset="0"/>
              </a:defRPr>
            </a:lvl2pPr>
            <a:lvl3pPr>
              <a:defRPr sz="2100" b="1" i="0">
                <a:solidFill>
                  <a:srgbClr val="0D2B67"/>
                </a:solidFill>
                <a:latin typeface="Arial" panose="020B0604020202020204" pitchFamily="34" charset="0"/>
                <a:cs typeface="Arial" panose="020B0604020202020204" pitchFamily="34" charset="0"/>
              </a:defRPr>
            </a:lvl3pPr>
            <a:lvl4pPr>
              <a:defRPr sz="2100" b="1" i="0">
                <a:solidFill>
                  <a:srgbClr val="0D2B67"/>
                </a:solidFill>
                <a:latin typeface="Arial" panose="020B0604020202020204" pitchFamily="34" charset="0"/>
                <a:cs typeface="Arial" panose="020B0604020202020204" pitchFamily="34" charset="0"/>
              </a:defRPr>
            </a:lvl4pPr>
            <a:lvl5pPr>
              <a:defRPr sz="2100" b="1" i="0">
                <a:solidFill>
                  <a:srgbClr val="0D2B67"/>
                </a:solidFill>
                <a:latin typeface="Arial" panose="020B0604020202020204" pitchFamily="34" charset="0"/>
                <a:cs typeface="Arial" panose="020B0604020202020204" pitchFamily="34" charset="0"/>
              </a:defRPr>
            </a:lvl5pPr>
          </a:lstStyle>
          <a:p>
            <a:pPr lvl="0"/>
            <a:r>
              <a:rPr lang="en-US" dirty="0"/>
              <a:t>11/11/2020 or 2021 | 22</a:t>
            </a:r>
          </a:p>
        </p:txBody>
      </p:sp>
    </p:spTree>
    <p:extLst>
      <p:ext uri="{BB962C8B-B14F-4D97-AF65-F5344CB8AC3E}">
        <p14:creationId xmlns:p14="http://schemas.microsoft.com/office/powerpoint/2010/main" val="2102029366"/>
      </p:ext>
    </p:extLst>
  </p:cSld>
  <p:clrMapOvr>
    <a:masterClrMapping/>
  </p:clrMapOvr>
  <p:hf sldNum="0" hdr="0" dt="0"/>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Right Ban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57B339D-C6E7-7E48-8ADE-8F00E3236AAA}"/>
              </a:ext>
            </a:extLst>
          </p:cNvPr>
          <p:cNvPicPr>
            <a:picLocks noChangeAspect="1"/>
          </p:cNvPicPr>
          <p:nvPr userDrawn="1"/>
        </p:nvPicPr>
        <p:blipFill>
          <a:blip r:embed="rId2"/>
          <a:srcRect/>
          <a:stretch/>
        </p:blipFill>
        <p:spPr>
          <a:xfrm>
            <a:off x="-56264" y="-37659"/>
            <a:ext cx="12315423" cy="6905844"/>
          </a:xfrm>
          <a:prstGeom prst="rect">
            <a:avLst/>
          </a:prstGeom>
        </p:spPr>
      </p:pic>
      <p:sp>
        <p:nvSpPr>
          <p:cNvPr id="9" name="Title 12">
            <a:extLst>
              <a:ext uri="{FF2B5EF4-FFF2-40B4-BE49-F238E27FC236}">
                <a16:creationId xmlns:a16="http://schemas.microsoft.com/office/drawing/2014/main" id="{26631E9E-E491-334B-BC32-323827EFA6CB}"/>
              </a:ext>
            </a:extLst>
          </p:cNvPr>
          <p:cNvSpPr>
            <a:spLocks noGrp="1"/>
          </p:cNvSpPr>
          <p:nvPr>
            <p:ph type="title" hasCustomPrompt="1"/>
          </p:nvPr>
        </p:nvSpPr>
        <p:spPr>
          <a:xfrm>
            <a:off x="194209" y="118265"/>
            <a:ext cx="10090768" cy="584775"/>
          </a:xfrm>
        </p:spPr>
        <p:txBody>
          <a:bodyPr anchor="ctr">
            <a:noAutofit/>
          </a:bodyPr>
          <a:lstStyle>
            <a:lvl1pPr>
              <a:defRPr sz="2400" b="1" i="0">
                <a:solidFill>
                  <a:srgbClr val="0D2B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2451244592"/>
      </p:ext>
    </p:extLst>
  </p:cSld>
  <p:clrMapOvr>
    <a:masterClrMapping/>
  </p:clrMapOvr>
  <p:hf sldNum="0" hdr="0" dt="0"/>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Left Ban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D4331D5-D6A9-514B-9148-A6C76A6E830A}"/>
              </a:ext>
            </a:extLst>
          </p:cNvPr>
          <p:cNvPicPr>
            <a:picLocks noChangeAspect="1"/>
          </p:cNvPicPr>
          <p:nvPr userDrawn="1"/>
        </p:nvPicPr>
        <p:blipFill>
          <a:blip r:embed="rId2"/>
          <a:srcRect/>
          <a:stretch/>
        </p:blipFill>
        <p:spPr>
          <a:xfrm>
            <a:off x="-30325" y="-10287"/>
            <a:ext cx="12318905" cy="6907797"/>
          </a:xfrm>
          <a:prstGeom prst="rect">
            <a:avLst/>
          </a:prstGeom>
        </p:spPr>
      </p:pic>
      <p:sp>
        <p:nvSpPr>
          <p:cNvPr id="9" name="Title 12">
            <a:extLst>
              <a:ext uri="{FF2B5EF4-FFF2-40B4-BE49-F238E27FC236}">
                <a16:creationId xmlns:a16="http://schemas.microsoft.com/office/drawing/2014/main" id="{1AF672B3-DB79-7245-A6C3-18799E0E07AC}"/>
              </a:ext>
            </a:extLst>
          </p:cNvPr>
          <p:cNvSpPr>
            <a:spLocks noGrp="1"/>
          </p:cNvSpPr>
          <p:nvPr>
            <p:ph type="title" hasCustomPrompt="1"/>
          </p:nvPr>
        </p:nvSpPr>
        <p:spPr>
          <a:xfrm>
            <a:off x="2014917" y="118265"/>
            <a:ext cx="10089259" cy="584775"/>
          </a:xfrm>
        </p:spPr>
        <p:txBody>
          <a:bodyPr anchor="ctr">
            <a:noAutofit/>
          </a:bodyPr>
          <a:lstStyle>
            <a:lvl1pPr>
              <a:defRPr sz="2400" b="1" i="0">
                <a:solidFill>
                  <a:srgbClr val="0D2B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414474355"/>
      </p:ext>
    </p:extLst>
  </p:cSld>
  <p:clrMapOvr>
    <a:masterClrMapping/>
  </p:clrMapOvr>
  <p:hf sldNum="0" hd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GB"/>
              <a:t>Click to edit Master title style</a:t>
            </a:r>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527382" y="6525344"/>
            <a:ext cx="1294837" cy="218522"/>
          </a:xfrm>
        </p:spPr>
        <p:txBody>
          <a:bodyPr/>
          <a:lstStyle/>
          <a:p>
            <a:fld id="{1370C4FA-0DA2-470F-BFEF-56E857E51CBE}" type="datetimeFigureOut">
              <a:rPr lang="en-GB" smtClean="0"/>
              <a:t>16/05/2022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59859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609600" y="1600201"/>
            <a:ext cx="109728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D2D13807-3B2F-475F-BB6C-A1475AAC024B}" type="datetimeFigureOut">
              <a:rPr lang="en-GB" smtClean="0"/>
              <a:t>16/05/2022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9F864C21-F405-416E-AD07-6CFA4001BF9E}" type="slidenum">
              <a:rPr lang="en-GB" smtClean="0"/>
              <a:t>‹#›</a:t>
            </a:fld>
            <a:endParaRPr lang="en-GB"/>
          </a:p>
        </p:txBody>
      </p:sp>
    </p:spTree>
    <p:extLst>
      <p:ext uri="{BB962C8B-B14F-4D97-AF65-F5344CB8AC3E}">
        <p14:creationId xmlns:p14="http://schemas.microsoft.com/office/powerpoint/2010/main" val="30589278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370C4FA-0DA2-470F-BFEF-56E857E51CBE}"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850948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1370C4FA-0DA2-470F-BFEF-56E857E51CBE}"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0443902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1370C4FA-0DA2-470F-BFEF-56E857E51CBE}" type="datetimeFigureOut">
              <a:rPr lang="en-GB" smtClean="0"/>
              <a:t>16/05/2022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12852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1370C4FA-0DA2-470F-BFEF-56E857E51CBE}" type="datetimeFigureOut">
              <a:rPr lang="en-GB" smtClean="0"/>
              <a:t>16/05/2022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904060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6D42919-A279-419F-8C83-DFD65A9FAF18}" type="datetimeFigureOut">
              <a:rPr lang="en-US" smtClean="0"/>
              <a:pPr>
                <a:defRPr/>
              </a:pPr>
              <a:t>5/16/22</a:t>
            </a:fld>
            <a:endParaRPr lang="en-GB" dirty="0"/>
          </a:p>
        </p:txBody>
      </p:sp>
      <p:sp>
        <p:nvSpPr>
          <p:cNvPr id="4" name="Slide Number Placeholder 3"/>
          <p:cNvSpPr>
            <a:spLocks noGrp="1"/>
          </p:cNvSpPr>
          <p:nvPr>
            <p:ph type="sldNum" sz="quarter" idx="12"/>
          </p:nvPr>
        </p:nvSpPr>
        <p:spPr/>
        <p:txBody>
          <a:bodyPr/>
          <a:lstStyle/>
          <a:p>
            <a:pPr>
              <a:defRPr/>
            </a:pPr>
            <a:fld id="{05B5C1B1-F4BB-47E5-8B6B-DB92052D7E1B}" type="slidenum">
              <a:rPr lang="en-GB" smtClean="0"/>
              <a:pPr>
                <a:defRPr/>
              </a:pPr>
              <a:t>‹#›</a:t>
            </a:fld>
            <a:endParaRPr lang="en-GB" dirty="0"/>
          </a:p>
        </p:txBody>
      </p:sp>
    </p:spTree>
    <p:extLst>
      <p:ext uri="{BB962C8B-B14F-4D97-AF65-F5344CB8AC3E}">
        <p14:creationId xmlns:p14="http://schemas.microsoft.com/office/powerpoint/2010/main" val="7969734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370C4FA-0DA2-470F-BFEF-56E857E51CBE}"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33305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370C4FA-0DA2-470F-BFEF-56E857E51CBE}" type="datetimeFigureOut">
              <a:rPr lang="en-GB" smtClean="0"/>
              <a:t>16/05/2022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416608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1370C4FA-0DA2-470F-BFEF-56E857E51CBE}"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934261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1370C4FA-0DA2-470F-BFEF-56E857E51CBE}" type="datetimeFigureOut">
              <a:rPr lang="en-GB" smtClean="0"/>
              <a:t>16/05/2022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480782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5FD0074-E8E6-7644-9642-73159A18037D}"/>
              </a:ext>
            </a:extLst>
          </p:cNvPr>
          <p:cNvPicPr>
            <a:picLocks noChangeAspect="1"/>
          </p:cNvPicPr>
          <p:nvPr/>
        </p:nvPicPr>
        <p:blipFill>
          <a:blip r:embed="rId2"/>
          <a:srcRect/>
          <a:stretch/>
        </p:blipFill>
        <p:spPr>
          <a:xfrm>
            <a:off x="-113288" y="-33864"/>
            <a:ext cx="12372723" cy="6937975"/>
          </a:xfrm>
          <a:prstGeom prst="rect">
            <a:avLst/>
          </a:prstGeom>
        </p:spPr>
      </p:pic>
      <p:sp>
        <p:nvSpPr>
          <p:cNvPr id="13" name="Title 12">
            <a:extLst>
              <a:ext uri="{FF2B5EF4-FFF2-40B4-BE49-F238E27FC236}">
                <a16:creationId xmlns:a16="http://schemas.microsoft.com/office/drawing/2014/main" id="{91E5A6D0-32FB-FF4D-8A67-7D62F68F0C1C}"/>
              </a:ext>
            </a:extLst>
          </p:cNvPr>
          <p:cNvSpPr>
            <a:spLocks noGrp="1"/>
          </p:cNvSpPr>
          <p:nvPr>
            <p:ph type="title" hasCustomPrompt="1"/>
          </p:nvPr>
        </p:nvSpPr>
        <p:spPr>
          <a:xfrm>
            <a:off x="328043" y="2337059"/>
            <a:ext cx="7320371" cy="1986968"/>
          </a:xfrm>
        </p:spPr>
        <p:txBody>
          <a:bodyPr anchor="t">
            <a:noAutofit/>
          </a:bodyPr>
          <a:lstStyle>
            <a:lvl1pPr>
              <a:defRPr sz="3600" b="1" i="0">
                <a:solidFill>
                  <a:schemeClr val="bg1"/>
                </a:solidFill>
                <a:latin typeface="Arial" panose="020B0604020202020204" pitchFamily="34" charset="0"/>
                <a:cs typeface="Arial" panose="020B0604020202020204" pitchFamily="34" charset="0"/>
              </a:defRPr>
            </a:lvl1pPr>
          </a:lstStyle>
          <a:p>
            <a:r>
              <a:rPr lang="en-GB" dirty="0"/>
              <a:t>CLICK TO EDIT.</a:t>
            </a:r>
            <a:br>
              <a:rPr lang="en-GB" dirty="0"/>
            </a:br>
            <a:r>
              <a:rPr lang="en-GB" dirty="0"/>
              <a:t>ARIAL: BOLD. 48 Pt.</a:t>
            </a:r>
            <a:br>
              <a:rPr lang="en-GB" dirty="0"/>
            </a:br>
            <a:r>
              <a:rPr lang="en-GB" dirty="0"/>
              <a:t>UPPER CASE.</a:t>
            </a:r>
            <a:endParaRPr lang="en-US" dirty="0"/>
          </a:p>
        </p:txBody>
      </p:sp>
      <p:sp>
        <p:nvSpPr>
          <p:cNvPr id="24" name="Text Placeholder 23">
            <a:extLst>
              <a:ext uri="{FF2B5EF4-FFF2-40B4-BE49-F238E27FC236}">
                <a16:creationId xmlns:a16="http://schemas.microsoft.com/office/drawing/2014/main" id="{77285588-E5F6-BF4B-8B10-548390FCF44D}"/>
              </a:ext>
            </a:extLst>
          </p:cNvPr>
          <p:cNvSpPr>
            <a:spLocks noGrp="1"/>
          </p:cNvSpPr>
          <p:nvPr>
            <p:ph type="body" sz="quarter" idx="10" hasCustomPrompt="1"/>
          </p:nvPr>
        </p:nvSpPr>
        <p:spPr>
          <a:xfrm>
            <a:off x="328615" y="5137906"/>
            <a:ext cx="4010912" cy="411163"/>
          </a:xfrm>
        </p:spPr>
        <p:txBody>
          <a:bodyPr>
            <a:noAutofit/>
          </a:bodyPr>
          <a:lstStyle>
            <a:lvl1pPr marL="0" indent="0">
              <a:buNone/>
              <a:defRPr sz="2100" b="1" i="0">
                <a:solidFill>
                  <a:schemeClr val="bg1"/>
                </a:solidFill>
                <a:latin typeface="Arial" panose="020B0604020202020204" pitchFamily="34" charset="0"/>
                <a:cs typeface="Arial" panose="020B0604020202020204" pitchFamily="34" charset="0"/>
              </a:defRPr>
            </a:lvl1pPr>
            <a:lvl2pPr>
              <a:defRPr sz="2100" b="1" i="0">
                <a:solidFill>
                  <a:srgbClr val="0D2B67"/>
                </a:solidFill>
                <a:latin typeface="Arial" panose="020B0604020202020204" pitchFamily="34" charset="0"/>
                <a:cs typeface="Arial" panose="020B0604020202020204" pitchFamily="34" charset="0"/>
              </a:defRPr>
            </a:lvl2pPr>
            <a:lvl3pPr>
              <a:defRPr sz="2100" b="1" i="0">
                <a:solidFill>
                  <a:srgbClr val="0D2B67"/>
                </a:solidFill>
                <a:latin typeface="Arial" panose="020B0604020202020204" pitchFamily="34" charset="0"/>
                <a:cs typeface="Arial" panose="020B0604020202020204" pitchFamily="34" charset="0"/>
              </a:defRPr>
            </a:lvl3pPr>
            <a:lvl4pPr>
              <a:defRPr sz="2100" b="1" i="0">
                <a:solidFill>
                  <a:srgbClr val="0D2B67"/>
                </a:solidFill>
                <a:latin typeface="Arial" panose="020B0604020202020204" pitchFamily="34" charset="0"/>
                <a:cs typeface="Arial" panose="020B0604020202020204" pitchFamily="34" charset="0"/>
              </a:defRPr>
            </a:lvl4pPr>
            <a:lvl5pPr>
              <a:defRPr sz="2100" b="1" i="0">
                <a:solidFill>
                  <a:srgbClr val="0D2B67"/>
                </a:solidFill>
                <a:latin typeface="Arial" panose="020B0604020202020204" pitchFamily="34" charset="0"/>
                <a:cs typeface="Arial" panose="020B0604020202020204" pitchFamily="34" charset="0"/>
              </a:defRPr>
            </a:lvl5pPr>
          </a:lstStyle>
          <a:p>
            <a:pPr lvl="0"/>
            <a:r>
              <a:rPr lang="en-US" dirty="0"/>
              <a:t>11/11/2020 or 2021 | 22</a:t>
            </a:r>
          </a:p>
        </p:txBody>
      </p:sp>
    </p:spTree>
    <p:extLst>
      <p:ext uri="{BB962C8B-B14F-4D97-AF65-F5344CB8AC3E}">
        <p14:creationId xmlns:p14="http://schemas.microsoft.com/office/powerpoint/2010/main" val="3794907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Right Ban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57B339D-C6E7-7E48-8ADE-8F00E3236AAA}"/>
              </a:ext>
            </a:extLst>
          </p:cNvPr>
          <p:cNvPicPr>
            <a:picLocks noChangeAspect="1"/>
          </p:cNvPicPr>
          <p:nvPr/>
        </p:nvPicPr>
        <p:blipFill>
          <a:blip r:embed="rId2"/>
          <a:srcRect/>
          <a:stretch/>
        </p:blipFill>
        <p:spPr>
          <a:xfrm>
            <a:off x="-56264" y="-37659"/>
            <a:ext cx="12315423" cy="6905844"/>
          </a:xfrm>
          <a:prstGeom prst="rect">
            <a:avLst/>
          </a:prstGeom>
        </p:spPr>
      </p:pic>
      <p:sp>
        <p:nvSpPr>
          <p:cNvPr id="9" name="Title 12">
            <a:extLst>
              <a:ext uri="{FF2B5EF4-FFF2-40B4-BE49-F238E27FC236}">
                <a16:creationId xmlns:a16="http://schemas.microsoft.com/office/drawing/2014/main" id="{26631E9E-E491-334B-BC32-323827EFA6CB}"/>
              </a:ext>
            </a:extLst>
          </p:cNvPr>
          <p:cNvSpPr>
            <a:spLocks noGrp="1"/>
          </p:cNvSpPr>
          <p:nvPr>
            <p:ph type="title" hasCustomPrompt="1"/>
          </p:nvPr>
        </p:nvSpPr>
        <p:spPr>
          <a:xfrm>
            <a:off x="194209" y="118265"/>
            <a:ext cx="10090768" cy="584775"/>
          </a:xfrm>
        </p:spPr>
        <p:txBody>
          <a:bodyPr anchor="ctr">
            <a:noAutofit/>
          </a:bodyPr>
          <a:lstStyle>
            <a:lvl1pPr>
              <a:defRPr sz="2400" b="1" i="0">
                <a:solidFill>
                  <a:srgbClr val="0D2B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39590599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cSld name="Left Ban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D4331D5-D6A9-514B-9148-A6C76A6E830A}"/>
              </a:ext>
            </a:extLst>
          </p:cNvPr>
          <p:cNvPicPr>
            <a:picLocks noChangeAspect="1"/>
          </p:cNvPicPr>
          <p:nvPr/>
        </p:nvPicPr>
        <p:blipFill>
          <a:blip r:embed="rId2"/>
          <a:srcRect/>
          <a:stretch/>
        </p:blipFill>
        <p:spPr>
          <a:xfrm>
            <a:off x="-30325" y="-10287"/>
            <a:ext cx="12318905" cy="6907797"/>
          </a:xfrm>
          <a:prstGeom prst="rect">
            <a:avLst/>
          </a:prstGeom>
        </p:spPr>
      </p:pic>
      <p:sp>
        <p:nvSpPr>
          <p:cNvPr id="9" name="Title 12">
            <a:extLst>
              <a:ext uri="{FF2B5EF4-FFF2-40B4-BE49-F238E27FC236}">
                <a16:creationId xmlns:a16="http://schemas.microsoft.com/office/drawing/2014/main" id="{1AF672B3-DB79-7245-A6C3-18799E0E07AC}"/>
              </a:ext>
            </a:extLst>
          </p:cNvPr>
          <p:cNvSpPr>
            <a:spLocks noGrp="1"/>
          </p:cNvSpPr>
          <p:nvPr>
            <p:ph type="title" hasCustomPrompt="1"/>
          </p:nvPr>
        </p:nvSpPr>
        <p:spPr>
          <a:xfrm>
            <a:off x="2014917" y="118265"/>
            <a:ext cx="10089259" cy="584775"/>
          </a:xfrm>
        </p:spPr>
        <p:txBody>
          <a:bodyPr anchor="ctr">
            <a:noAutofit/>
          </a:bodyPr>
          <a:lstStyle>
            <a:lvl1pPr>
              <a:defRPr sz="2400" b="1" i="0">
                <a:solidFill>
                  <a:srgbClr val="0D2B67"/>
                </a:solidFill>
                <a:latin typeface="Arial" panose="020B0604020202020204" pitchFamily="34" charset="0"/>
                <a:cs typeface="Arial" panose="020B0604020202020204" pitchFamily="34" charset="0"/>
              </a:defRPr>
            </a:lvl1pPr>
          </a:lstStyle>
          <a:p>
            <a:r>
              <a:rPr lang="en-GB" dirty="0"/>
              <a:t>TITLE – ARIAL: BOLD. 32 Pt.</a:t>
            </a:r>
            <a:endParaRPr lang="en-US" dirty="0"/>
          </a:p>
        </p:txBody>
      </p:sp>
    </p:spTree>
    <p:extLst>
      <p:ext uri="{BB962C8B-B14F-4D97-AF65-F5344CB8AC3E}">
        <p14:creationId xmlns:p14="http://schemas.microsoft.com/office/powerpoint/2010/main" val="149630304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10" Type="http://schemas.openxmlformats.org/officeDocument/2006/relationships/theme" Target="../theme/theme3.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image" Target="../media/image5.png"/><Relationship Id="rId4" Type="http://schemas.openxmlformats.org/officeDocument/2006/relationships/slideLayout" Target="../slideLayouts/slideLayout1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8.jp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5.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6" Type="http://schemas.openxmlformats.org/officeDocument/2006/relationships/image" Target="../media/image8.jpg"/><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6.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93EA8F-5D32-42A5-B63F-842A0F047210}" type="datetimeFigureOut">
              <a:rPr lang="en-GB" smtClean="0"/>
              <a:t>16/05/2022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3AB18B-998C-433D-808A-7D4CCF0545BB}" type="slidenum">
              <a:rPr lang="en-GB" smtClean="0"/>
              <a:t>‹#›</a:t>
            </a:fld>
            <a:endParaRPr lang="en-GB"/>
          </a:p>
        </p:txBody>
      </p:sp>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62947" y="504410"/>
            <a:ext cx="2614451" cy="793292"/>
          </a:xfrm>
          <a:prstGeom prst="rect">
            <a:avLst/>
          </a:prstGeom>
        </p:spPr>
      </p:pic>
    </p:spTree>
    <p:extLst>
      <p:ext uri="{BB962C8B-B14F-4D97-AF65-F5344CB8AC3E}">
        <p14:creationId xmlns:p14="http://schemas.microsoft.com/office/powerpoint/2010/main" val="2582104768"/>
      </p:ext>
    </p:extLst>
  </p:cSld>
  <p:clrMap bg1="lt1" tx1="dk1" bg2="lt2" tx2="dk2" accent1="accent1" accent2="accent2" accent3="accent3" accent4="accent4" accent5="accent5" accent6="accent6" hlink="hlink" folHlink="folHlink"/>
  <p:sldLayoutIdLst>
    <p:sldLayoutId id="2147483705" r:id="rId1"/>
    <p:sldLayoutId id="2147483702" r:id="rId2"/>
    <p:sldLayoutId id="2147483715" r:id="rId3"/>
    <p:sldLayoutId id="214748371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93EA8F-5D32-42A5-B63F-842A0F047210}" type="datetimeFigureOut">
              <a:rPr lang="en-GB" smtClean="0"/>
              <a:t>16/05/2022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3AB18B-998C-433D-808A-7D4CCF0545BB}" type="slidenum">
              <a:rPr lang="en-GB" smtClean="0"/>
              <a:t>‹#›</a:t>
            </a:fld>
            <a:endParaRPr lang="en-GB"/>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62950" y="504410"/>
            <a:ext cx="2614448" cy="793293"/>
          </a:xfrm>
          <a:prstGeom prst="rect">
            <a:avLst/>
          </a:prstGeom>
        </p:spPr>
      </p:pic>
    </p:spTree>
    <p:extLst>
      <p:ext uri="{BB962C8B-B14F-4D97-AF65-F5344CB8AC3E}">
        <p14:creationId xmlns:p14="http://schemas.microsoft.com/office/powerpoint/2010/main" val="3498922393"/>
      </p:ext>
    </p:extLst>
  </p:cSld>
  <p:clrMap bg1="dk1" tx1="lt1" bg2="dk2" tx2="lt2" accent1="accent1" accent2="accent2" accent3="accent3" accent4="accent4" accent5="accent5" accent6="accent6" hlink="hlink" folHlink="folHlink"/>
  <p:sldLayoutIdLst>
    <p:sldLayoutId id="2147483704"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11770"/>
            <a:ext cx="9285514"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Tree>
    <p:extLst>
      <p:ext uri="{BB962C8B-B14F-4D97-AF65-F5344CB8AC3E}">
        <p14:creationId xmlns:p14="http://schemas.microsoft.com/office/powerpoint/2010/main" val="2150571490"/>
      </p:ext>
    </p:extLst>
  </p:cSld>
  <p:clrMap bg1="lt1" tx1="dk1" bg2="lt2" tx2="dk2" accent1="accent1" accent2="accent2" accent3="accent3" accent4="accent4" accent5="accent5" accent6="accent6" hlink="hlink" folHlink="folHlink"/>
  <p:sldLayoutIdLst>
    <p:sldLayoutId id="2147483650" r:id="rId1"/>
    <p:sldLayoutId id="2147483709" r:id="rId2"/>
    <p:sldLayoutId id="2147483707" r:id="rId3"/>
    <p:sldLayoutId id="2147483711" r:id="rId4"/>
    <p:sldLayoutId id="2147483654" r:id="rId5"/>
    <p:sldLayoutId id="2147483651" r:id="rId6"/>
    <p:sldLayoutId id="2147483664" r:id="rId7"/>
    <p:sldLayoutId id="2147483713" r:id="rId8"/>
    <p:sldLayoutId id="2147483718" r:id="rId9"/>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Azo Sans Thin" panose="020B0303030303020204" pitchFamily="34" charset="0"/>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Thin" panose="020B0303030303020204" pitchFamily="34" charset="0"/>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Thin" panose="020B0303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5427" y="411771"/>
            <a:ext cx="9285514" cy="1140582"/>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5427"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5427"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70C4FA-0DA2-470F-BFEF-56E857E51CBE}" type="datetimeFigureOut">
              <a:rPr lang="en-GB" smtClean="0"/>
              <a:t>16/05/2022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pic>
        <p:nvPicPr>
          <p:cNvPr id="7" name="Picture 6"/>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10282337" y="278805"/>
            <a:ext cx="1567542" cy="475633"/>
          </a:xfrm>
          <a:prstGeom prst="rect">
            <a:avLst/>
          </a:prstGeom>
        </p:spPr>
      </p:pic>
      <p:sp>
        <p:nvSpPr>
          <p:cNvPr id="9" name="TextBox 8"/>
          <p:cNvSpPr txBox="1"/>
          <p:nvPr userDrawn="1"/>
        </p:nvSpPr>
        <p:spPr>
          <a:xfrm>
            <a:off x="9735530" y="6353089"/>
            <a:ext cx="2163777" cy="338554"/>
          </a:xfrm>
          <a:prstGeom prst="rect">
            <a:avLst/>
          </a:prstGeom>
          <a:noFill/>
        </p:spPr>
        <p:txBody>
          <a:bodyPr wrap="square" rtlCol="0">
            <a:spAutoFit/>
          </a:bodyPr>
          <a:lstStyle/>
          <a:p>
            <a:pPr algn="r"/>
            <a:r>
              <a:rPr lang="en-GB" sz="1600" b="1" dirty="0"/>
              <a:t>#</a:t>
            </a:r>
            <a:r>
              <a:rPr lang="en-GB" sz="1600" b="1" dirty="0" err="1"/>
              <a:t>TakeOnTomorrow</a:t>
            </a:r>
            <a:endParaRPr lang="en-GB" sz="1600" b="1" dirty="0"/>
          </a:p>
        </p:txBody>
      </p:sp>
    </p:spTree>
    <p:extLst>
      <p:ext uri="{BB962C8B-B14F-4D97-AF65-F5344CB8AC3E}">
        <p14:creationId xmlns:p14="http://schemas.microsoft.com/office/powerpoint/2010/main" val="2046405293"/>
      </p:ext>
    </p:extLst>
  </p:cSld>
  <p:clrMap bg1="dk1" tx1="lt1" bg2="dk2" tx2="lt2" accent1="accent1" accent2="accent2" accent3="accent3" accent4="accent4" accent5="accent5" accent6="accent6" hlink="hlink" folHlink="folHlink"/>
  <p:sldLayoutIdLst>
    <p:sldLayoutId id="2147483661" r:id="rId1"/>
    <p:sldLayoutId id="2147483712" r:id="rId2"/>
    <p:sldLayoutId id="2147483710" r:id="rId3"/>
    <p:sldLayoutId id="2147483708" r:id="rId4"/>
    <p:sldLayoutId id="2147483690" r:id="rId5"/>
    <p:sldLayoutId id="2147483691" r:id="rId6"/>
    <p:sldLayoutId id="2147483689" r:id="rId7"/>
    <p:sldLayoutId id="2147483714" r:id="rId8"/>
  </p:sldLayoutIdLst>
  <p:txStyles>
    <p:titleStyle>
      <a:lvl1pPr algn="l" defTabSz="914400" rtl="0" eaLnBrk="1" latinLnBrk="0" hangingPunct="1">
        <a:lnSpc>
          <a:spcPct val="90000"/>
        </a:lnSpc>
        <a:spcBef>
          <a:spcPct val="0"/>
        </a:spcBef>
        <a:buNone/>
        <a:defRPr sz="4000" b="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panose="05000000000000000000"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panose="05000000000000000000" pitchFamily="2" charset="2"/>
        <a:buChar char="§"/>
        <a:defRPr sz="2000" kern="1200">
          <a:solidFill>
            <a:schemeClr val="tx1"/>
          </a:solidFill>
          <a:latin typeface="Azo Sans Thin" panose="020B0303030303020204" pitchFamily="34" charset="0"/>
          <a:ea typeface="+mn-ea"/>
          <a:cs typeface="+mn-cs"/>
        </a:defRPr>
      </a:lvl3pPr>
      <a:lvl4pPr marL="16002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Thin" panose="020B0303030303020204" pitchFamily="34" charset="0"/>
          <a:ea typeface="+mn-ea"/>
          <a:cs typeface="+mn-cs"/>
        </a:defRPr>
      </a:lvl4pPr>
      <a:lvl5pPr marL="2057400" indent="-228600" algn="l" defTabSz="914400" rtl="0" eaLnBrk="1" latinLnBrk="0" hangingPunct="1">
        <a:lnSpc>
          <a:spcPct val="90000"/>
        </a:lnSpc>
        <a:spcBef>
          <a:spcPts val="500"/>
        </a:spcBef>
        <a:buFont typeface="Wingdings" panose="05000000000000000000" pitchFamily="2" charset="2"/>
        <a:buChar char="§"/>
        <a:defRPr sz="1800" kern="1200">
          <a:solidFill>
            <a:schemeClr val="tx1"/>
          </a:solidFill>
          <a:latin typeface="Azo Sans Thin" panose="020B03030303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16/05/2022</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99641977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8C93EA8F-5D32-42A5-B63F-842A0F047210}" type="datetimeFigureOut">
              <a:rPr lang="en-GB" smtClean="0"/>
              <a:t>16/05/2022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2F3AB18B-998C-433D-808A-7D4CCF0545BB}" type="slidenum">
              <a:rPr lang="en-GB" smtClean="0"/>
              <a:t>‹#›</a:t>
            </a:fld>
            <a:endParaRPr lang="en-GB"/>
          </a:p>
        </p:txBody>
      </p:sp>
    </p:spTree>
    <p:extLst>
      <p:ext uri="{BB962C8B-B14F-4D97-AF65-F5344CB8AC3E}">
        <p14:creationId xmlns:p14="http://schemas.microsoft.com/office/powerpoint/2010/main" val="2383588581"/>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39.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9.xml"/><Relationship Id="rId1" Type="http://schemas.openxmlformats.org/officeDocument/2006/relationships/themeOverride" Target="../theme/themeOverride2.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9.xml"/><Relationship Id="rId1" Type="http://schemas.openxmlformats.org/officeDocument/2006/relationships/themeOverride" Target="../theme/themeOverride3.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2" Type="http://schemas.openxmlformats.org/officeDocument/2006/relationships/hyperlink" Target="https://northumbria-cdn.azureedge.net/-/media/corporate-website/new-sitecore-gallery/services/academic-registry/documents/qte/assessment/guidance-for-students/assessment-submitted----job-done---student-guidance.pdf" TargetMode="External"/><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24.xml"/><Relationship Id="rId1" Type="http://schemas.openxmlformats.org/officeDocument/2006/relationships/themeOverride" Target="../theme/themeOverride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5.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B0E93-98F0-1BB9-59FA-85E4F4604A0C}"/>
              </a:ext>
            </a:extLst>
          </p:cNvPr>
          <p:cNvSpPr>
            <a:spLocks noGrp="1"/>
          </p:cNvSpPr>
          <p:nvPr>
            <p:ph type="ctrTitle"/>
          </p:nvPr>
        </p:nvSpPr>
        <p:spPr/>
        <p:txBody>
          <a:bodyPr/>
          <a:lstStyle/>
          <a:p>
            <a:r>
              <a:rPr lang="en-US" dirty="0"/>
              <a:t>Contemporary Issues in Policing </a:t>
            </a:r>
            <a:br>
              <a:rPr lang="en-US" dirty="0"/>
            </a:br>
            <a:r>
              <a:rPr lang="en-US" dirty="0"/>
              <a:t>BMPO 7006</a:t>
            </a:r>
          </a:p>
        </p:txBody>
      </p:sp>
      <p:sp>
        <p:nvSpPr>
          <p:cNvPr id="3" name="Subtitle 2">
            <a:extLst>
              <a:ext uri="{FF2B5EF4-FFF2-40B4-BE49-F238E27FC236}">
                <a16:creationId xmlns:a16="http://schemas.microsoft.com/office/drawing/2014/main" id="{40A41FF2-E8E0-6F4E-5475-4B04DFD1EC59}"/>
              </a:ext>
            </a:extLst>
          </p:cNvPr>
          <p:cNvSpPr>
            <a:spLocks noGrp="1"/>
          </p:cNvSpPr>
          <p:nvPr>
            <p:ph type="subTitle" idx="1"/>
          </p:nvPr>
        </p:nvSpPr>
        <p:spPr/>
        <p:txBody>
          <a:bodyPr/>
          <a:lstStyle/>
          <a:p>
            <a:r>
              <a:rPr lang="en-US" dirty="0"/>
              <a:t>				</a:t>
            </a:r>
            <a:r>
              <a:rPr lang="en-US" dirty="0">
                <a:solidFill>
                  <a:schemeClr val="tx1"/>
                </a:solidFill>
              </a:rPr>
              <a:t>Jon Edwards</a:t>
            </a:r>
          </a:p>
        </p:txBody>
      </p:sp>
    </p:spTree>
    <p:extLst>
      <p:ext uri="{BB962C8B-B14F-4D97-AF65-F5344CB8AC3E}">
        <p14:creationId xmlns:p14="http://schemas.microsoft.com/office/powerpoint/2010/main" val="1200069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D7293-C901-9B57-E6B1-F11E46384387}"/>
              </a:ext>
            </a:extLst>
          </p:cNvPr>
          <p:cNvSpPr>
            <a:spLocks noGrp="1"/>
          </p:cNvSpPr>
          <p:nvPr>
            <p:ph type="title"/>
          </p:nvPr>
        </p:nvSpPr>
        <p:spPr>
          <a:xfrm>
            <a:off x="609600" y="274638"/>
            <a:ext cx="10972800" cy="1143000"/>
          </a:xfrm>
        </p:spPr>
        <p:txBody>
          <a:bodyPr anchor="ctr">
            <a:normAutofit/>
          </a:bodyPr>
          <a:lstStyle/>
          <a:p>
            <a:r>
              <a:rPr lang="en-US" dirty="0"/>
              <a:t>Welcome back!</a:t>
            </a:r>
          </a:p>
        </p:txBody>
      </p:sp>
      <p:sp>
        <p:nvSpPr>
          <p:cNvPr id="3" name="Content Placeholder 2">
            <a:extLst>
              <a:ext uri="{FF2B5EF4-FFF2-40B4-BE49-F238E27FC236}">
                <a16:creationId xmlns:a16="http://schemas.microsoft.com/office/drawing/2014/main" id="{02CE5C0F-D102-ECBD-A6EB-5B397D3E68AC}"/>
              </a:ext>
            </a:extLst>
          </p:cNvPr>
          <p:cNvSpPr>
            <a:spLocks noGrp="1"/>
          </p:cNvSpPr>
          <p:nvPr>
            <p:ph sz="half" idx="2"/>
          </p:nvPr>
        </p:nvSpPr>
        <p:spPr>
          <a:xfrm>
            <a:off x="546484" y="1013265"/>
            <a:ext cx="5386917" cy="3414365"/>
          </a:xfrm>
        </p:spPr>
        <p:txBody>
          <a:bodyPr>
            <a:normAutofit/>
          </a:bodyPr>
          <a:lstStyle/>
          <a:p>
            <a:pPr marL="0" indent="0">
              <a:buNone/>
            </a:pPr>
            <a:r>
              <a:rPr lang="en-US" dirty="0"/>
              <a:t>Module specification </a:t>
            </a:r>
          </a:p>
          <a:p>
            <a:endParaRPr lang="en-US" dirty="0"/>
          </a:p>
          <a:p>
            <a:endParaRPr lang="en-US" dirty="0"/>
          </a:p>
        </p:txBody>
      </p:sp>
      <p:pic>
        <p:nvPicPr>
          <p:cNvPr id="6" name="Picture 5">
            <a:extLst>
              <a:ext uri="{FF2B5EF4-FFF2-40B4-BE49-F238E27FC236}">
                <a16:creationId xmlns:a16="http://schemas.microsoft.com/office/drawing/2014/main" id="{F6A853F4-FF4D-6EC8-C76B-06407314B32F}"/>
              </a:ext>
            </a:extLst>
          </p:cNvPr>
          <p:cNvPicPr>
            <a:picLocks noChangeAspect="1"/>
          </p:cNvPicPr>
          <p:nvPr/>
        </p:nvPicPr>
        <p:blipFill>
          <a:blip r:embed="rId2"/>
          <a:stretch>
            <a:fillRect/>
          </a:stretch>
        </p:blipFill>
        <p:spPr>
          <a:xfrm>
            <a:off x="286517" y="1535113"/>
            <a:ext cx="4428565" cy="4268942"/>
          </a:xfrm>
          <a:prstGeom prst="rect">
            <a:avLst/>
          </a:prstGeom>
          <a:noFill/>
        </p:spPr>
      </p:pic>
      <p:pic>
        <p:nvPicPr>
          <p:cNvPr id="7" name="Picture 6">
            <a:extLst>
              <a:ext uri="{FF2B5EF4-FFF2-40B4-BE49-F238E27FC236}">
                <a16:creationId xmlns:a16="http://schemas.microsoft.com/office/drawing/2014/main" id="{53D40F2D-756D-38DC-EC6A-10BFF0699E2C}"/>
              </a:ext>
            </a:extLst>
          </p:cNvPr>
          <p:cNvPicPr>
            <a:picLocks noChangeAspect="1"/>
          </p:cNvPicPr>
          <p:nvPr/>
        </p:nvPicPr>
        <p:blipFill>
          <a:blip r:embed="rId3"/>
          <a:stretch>
            <a:fillRect/>
          </a:stretch>
        </p:blipFill>
        <p:spPr>
          <a:xfrm>
            <a:off x="4975049" y="1417638"/>
            <a:ext cx="4428565" cy="4453712"/>
          </a:xfrm>
          <a:prstGeom prst="rect">
            <a:avLst/>
          </a:prstGeom>
        </p:spPr>
      </p:pic>
    </p:spTree>
    <p:extLst>
      <p:ext uri="{BB962C8B-B14F-4D97-AF65-F5344CB8AC3E}">
        <p14:creationId xmlns:p14="http://schemas.microsoft.com/office/powerpoint/2010/main" val="1320881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BC885B01-0938-8D36-9373-DE3331B79A28}"/>
              </a:ext>
            </a:extLst>
          </p:cNvPr>
          <p:cNvGraphicFramePr>
            <a:graphicFrameLocks noGrp="1"/>
          </p:cNvGraphicFramePr>
          <p:nvPr>
            <p:ph idx="1"/>
            <p:extLst>
              <p:ext uri="{D42A27DB-BD31-4B8C-83A1-F6EECF244321}">
                <p14:modId xmlns:p14="http://schemas.microsoft.com/office/powerpoint/2010/main" val="1384025505"/>
              </p:ext>
            </p:extLst>
          </p:nvPr>
        </p:nvGraphicFramePr>
        <p:xfrm>
          <a:off x="350730" y="1565753"/>
          <a:ext cx="10571966" cy="4221271"/>
        </p:xfrm>
        <a:graphic>
          <a:graphicData uri="http://schemas.openxmlformats.org/drawingml/2006/table">
            <a:tbl>
              <a:tblPr firstRow="1" firstCol="1" bandRow="1">
                <a:tableStyleId>{5C22544A-7EE6-4342-B048-85BDC9FD1C3A}</a:tableStyleId>
              </a:tblPr>
              <a:tblGrid>
                <a:gridCol w="1436957">
                  <a:extLst>
                    <a:ext uri="{9D8B030D-6E8A-4147-A177-3AD203B41FA5}">
                      <a16:colId xmlns:a16="http://schemas.microsoft.com/office/drawing/2014/main" val="3923981298"/>
                    </a:ext>
                  </a:extLst>
                </a:gridCol>
                <a:gridCol w="3365709">
                  <a:extLst>
                    <a:ext uri="{9D8B030D-6E8A-4147-A177-3AD203B41FA5}">
                      <a16:colId xmlns:a16="http://schemas.microsoft.com/office/drawing/2014/main" val="2214494837"/>
                    </a:ext>
                  </a:extLst>
                </a:gridCol>
                <a:gridCol w="3525118">
                  <a:extLst>
                    <a:ext uri="{9D8B030D-6E8A-4147-A177-3AD203B41FA5}">
                      <a16:colId xmlns:a16="http://schemas.microsoft.com/office/drawing/2014/main" val="3772182114"/>
                    </a:ext>
                  </a:extLst>
                </a:gridCol>
                <a:gridCol w="2244182">
                  <a:extLst>
                    <a:ext uri="{9D8B030D-6E8A-4147-A177-3AD203B41FA5}">
                      <a16:colId xmlns:a16="http://schemas.microsoft.com/office/drawing/2014/main" val="4008260759"/>
                    </a:ext>
                  </a:extLst>
                </a:gridCol>
              </a:tblGrid>
              <a:tr h="222715">
                <a:tc>
                  <a:txBody>
                    <a:bodyPr/>
                    <a:lstStyle/>
                    <a:p>
                      <a:r>
                        <a:rPr lang="en-GB" sz="700">
                          <a:effectLst/>
                        </a:rPr>
                        <a:t>Week &amp; Date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Focus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Areas covered from Module spec.</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External speaker?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43097865"/>
                  </a:ext>
                </a:extLst>
              </a:tr>
              <a:tr h="873594">
                <a:tc>
                  <a:txBody>
                    <a:bodyPr/>
                    <a:lstStyle/>
                    <a:p>
                      <a:r>
                        <a:rPr lang="en-GB" sz="700">
                          <a:effectLst/>
                        </a:rPr>
                        <a:t>1 - 17/5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Introductory week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pPr marL="342900" lvl="0" indent="-342900">
                        <a:buFont typeface="Symbol" pitchFamily="2" charset="2"/>
                        <a:buChar char=""/>
                      </a:pPr>
                      <a:r>
                        <a:rPr lang="en-GB" sz="700">
                          <a:effectLst/>
                        </a:rPr>
                        <a:t>Overview of the module </a:t>
                      </a:r>
                      <a:endParaRPr lang="en-GB" sz="800">
                        <a:effectLst/>
                      </a:endParaRPr>
                    </a:p>
                    <a:p>
                      <a:pPr marL="342900" lvl="0" indent="-342900">
                        <a:buFont typeface="Symbol" pitchFamily="2" charset="2"/>
                        <a:buChar char=""/>
                      </a:pPr>
                      <a:r>
                        <a:rPr lang="en-GB" sz="700">
                          <a:effectLst/>
                        </a:rPr>
                        <a:t>Assignment brief – Overview of the requirements &amp; Q&amp;A</a:t>
                      </a:r>
                      <a:endParaRPr lang="en-GB" sz="800">
                        <a:effectLst/>
                      </a:endParaRPr>
                    </a:p>
                    <a:p>
                      <a:pPr marL="342900" lvl="0" indent="-342900">
                        <a:buFont typeface="Symbol" pitchFamily="2" charset="2"/>
                        <a:buChar char=""/>
                      </a:pPr>
                      <a:r>
                        <a:rPr lang="en-GB" sz="700">
                          <a:effectLst/>
                        </a:rPr>
                        <a:t>Seminar discussion “Contemporary issues on policing’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n/a</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1604102360"/>
                  </a:ext>
                </a:extLst>
              </a:tr>
              <a:tr h="1091993">
                <a:tc>
                  <a:txBody>
                    <a:bodyPr/>
                    <a:lstStyle/>
                    <a:p>
                      <a:r>
                        <a:rPr lang="en-GB" sz="700">
                          <a:effectLst/>
                        </a:rPr>
                        <a:t>2 - 24/5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dirty="0">
                          <a:effectLst/>
                        </a:rPr>
                        <a:t>UK Policing in a global environment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pPr marL="342900" lvl="0" indent="-342900">
                        <a:buFont typeface="Symbol" pitchFamily="2" charset="2"/>
                        <a:buChar char=""/>
                      </a:pPr>
                      <a:r>
                        <a:rPr lang="en-GB" sz="700">
                          <a:effectLst/>
                        </a:rPr>
                        <a:t>Pre session material – Contemporary challenges in Policing.</a:t>
                      </a:r>
                      <a:endParaRPr lang="en-GB" sz="800">
                        <a:effectLst/>
                      </a:endParaRPr>
                    </a:p>
                    <a:p>
                      <a:pPr marL="228600"/>
                      <a:r>
                        <a:rPr lang="en-GB" sz="700">
                          <a:effectLst/>
                        </a:rPr>
                        <a:t> </a:t>
                      </a:r>
                      <a:endParaRPr lang="en-GB" sz="800">
                        <a:effectLst/>
                      </a:endParaRPr>
                    </a:p>
                    <a:p>
                      <a:pPr marL="342900" lvl="0" indent="-342900">
                        <a:buFont typeface="Symbol" pitchFamily="2" charset="2"/>
                        <a:buChar char=""/>
                      </a:pPr>
                      <a:r>
                        <a:rPr lang="en-GB" sz="700">
                          <a:effectLst/>
                        </a:rPr>
                        <a:t>UK wide policing issues. </a:t>
                      </a:r>
                      <a:endParaRPr lang="en-GB" sz="800">
                        <a:effectLst/>
                      </a:endParaRPr>
                    </a:p>
                    <a:p>
                      <a:pPr marL="457200"/>
                      <a:r>
                        <a:rPr lang="en-GB" sz="700">
                          <a:effectLst/>
                        </a:rPr>
                        <a:t> </a:t>
                      </a:r>
                      <a:endParaRPr lang="en-GB" sz="800">
                        <a:effectLst/>
                      </a:endParaRPr>
                    </a:p>
                    <a:p>
                      <a:pPr marL="342900" lvl="0" indent="-342900">
                        <a:buFont typeface="Symbol" pitchFamily="2" charset="2"/>
                        <a:buChar char=""/>
                      </a:pPr>
                      <a:r>
                        <a:rPr lang="en-GB" sz="700">
                          <a:effectLst/>
                        </a:rPr>
                        <a:t>International Policing issues.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 </a:t>
                      </a:r>
                      <a:endParaRPr lang="en-GB" sz="800">
                        <a:effectLst/>
                      </a:endParaRPr>
                    </a:p>
                    <a:p>
                      <a:r>
                        <a:rPr lang="en-GB" sz="700">
                          <a:effectLst/>
                        </a:rPr>
                        <a:t>External lecture</a:t>
                      </a:r>
                      <a:endParaRPr lang="en-GB" sz="800">
                        <a:effectLst/>
                      </a:endParaRPr>
                    </a:p>
                    <a:p>
                      <a:r>
                        <a:rPr lang="en-GB" sz="700">
                          <a:effectLst/>
                        </a:rPr>
                        <a:t>ACC John Hawkins - Policing Scotland.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2544351466"/>
                  </a:ext>
                </a:extLst>
              </a:tr>
              <a:tr h="362616">
                <a:tc>
                  <a:txBody>
                    <a:bodyPr/>
                    <a:lstStyle/>
                    <a:p>
                      <a:r>
                        <a:rPr lang="en-GB" sz="700">
                          <a:effectLst/>
                        </a:rPr>
                        <a:t>3 - 31/5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Policing &amp; Partnership – A landscape for problem solving?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pPr marL="342900" lvl="0" indent="-342900">
                        <a:buFont typeface="Symbol" pitchFamily="2" charset="2"/>
                        <a:buChar char=""/>
                      </a:pPr>
                      <a:r>
                        <a:rPr lang="en-GB" sz="700">
                          <a:effectLst/>
                        </a:rPr>
                        <a:t>WFG Act 2015</a:t>
                      </a:r>
                      <a:endParaRPr lang="en-GB" sz="800">
                        <a:effectLst/>
                      </a:endParaRPr>
                    </a:p>
                    <a:p>
                      <a:pPr marL="342900" lvl="0" indent="-342900">
                        <a:buFont typeface="Symbol" pitchFamily="2" charset="2"/>
                        <a:buChar char=""/>
                      </a:pPr>
                      <a:r>
                        <a:rPr lang="en-GB" sz="700">
                          <a:effectLst/>
                        </a:rPr>
                        <a:t>CDA 1998 </a:t>
                      </a:r>
                      <a:endParaRPr lang="en-GB" sz="800">
                        <a:effectLst/>
                      </a:endParaRPr>
                    </a:p>
                    <a:p>
                      <a:r>
                        <a:rPr lang="en-GB" sz="7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TBC</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835393980"/>
                  </a:ext>
                </a:extLst>
              </a:tr>
              <a:tr h="890855">
                <a:tc>
                  <a:txBody>
                    <a:bodyPr/>
                    <a:lstStyle/>
                    <a:p>
                      <a:r>
                        <a:rPr lang="en-GB" sz="700">
                          <a:effectLst/>
                        </a:rPr>
                        <a:t>4 – 7/6</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Contemporary Policing Issues – Vulnerability.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Guest Lecture - Focus on MH.</a:t>
                      </a:r>
                      <a:endParaRPr lang="en-GB" sz="800">
                        <a:effectLst/>
                      </a:endParaRPr>
                    </a:p>
                    <a:p>
                      <a:r>
                        <a:rPr lang="en-GB" sz="700">
                          <a:effectLst/>
                        </a:rPr>
                        <a:t> </a:t>
                      </a:r>
                      <a:endParaRPr lang="en-GB" sz="800">
                        <a:effectLst/>
                      </a:endParaRPr>
                    </a:p>
                    <a:p>
                      <a:r>
                        <a:rPr lang="en-GB" sz="700">
                          <a:effectLst/>
                        </a:rPr>
                        <a:t>Lecture material will include broader vulnerability including VAWG, CSE &amp; MDS. </a:t>
                      </a:r>
                      <a:endParaRPr lang="en-GB" sz="800">
                        <a:effectLst/>
                      </a:endParaRPr>
                    </a:p>
                    <a:p>
                      <a:r>
                        <a:rPr lang="en-GB" sz="7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dirty="0">
                          <a:effectLst/>
                        </a:rPr>
                        <a:t>Mental Health: a partnership approach – Steve Clarke WAST / WG.</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1093279895"/>
                  </a:ext>
                </a:extLst>
              </a:tr>
              <a:tr h="779498">
                <a:tc>
                  <a:txBody>
                    <a:bodyPr/>
                    <a:lstStyle/>
                    <a:p>
                      <a:r>
                        <a:rPr lang="en-GB" sz="700">
                          <a:effectLst/>
                        </a:rPr>
                        <a:t>5 – 14/6</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Contemporary Policing Issues – Emerging Crimes</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a:effectLst/>
                        </a:rPr>
                        <a:t>Focus on cyber crime.</a:t>
                      </a:r>
                      <a:endParaRPr lang="en-GB" sz="800">
                        <a:effectLst/>
                      </a:endParaRPr>
                    </a:p>
                    <a:p>
                      <a:r>
                        <a:rPr lang="en-GB" sz="700">
                          <a:effectLst/>
                        </a:rPr>
                        <a:t> </a:t>
                      </a:r>
                      <a:endParaRPr lang="en-GB" sz="800">
                        <a:effectLst/>
                      </a:endParaRPr>
                    </a:p>
                    <a:p>
                      <a:r>
                        <a:rPr lang="en-GB" sz="700">
                          <a:effectLst/>
                        </a:rPr>
                        <a:t>Lecture including broader issues such as Cyber &amp; Economic crime. </a:t>
                      </a:r>
                      <a:endParaRPr lang="en-GB" sz="800">
                        <a:effectLst/>
                      </a:endParaRPr>
                    </a:p>
                    <a:p>
                      <a:r>
                        <a:rPr lang="en-GB" sz="700">
                          <a:effectLst/>
                        </a:rPr>
                        <a:t> </a:t>
                      </a:r>
                      <a:endParaRPr lang="en-GB" sz="800">
                        <a:effectLst/>
                      </a:endParaRPr>
                    </a:p>
                    <a:p>
                      <a:r>
                        <a:rPr lang="en-GB" sz="700">
                          <a:effectLst/>
                        </a:rPr>
                        <a:t>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tc>
                  <a:txBody>
                    <a:bodyPr/>
                    <a:lstStyle/>
                    <a:p>
                      <a:r>
                        <a:rPr lang="en-GB" sz="700" dirty="0">
                          <a:effectLst/>
                        </a:rPr>
                        <a:t>Toby Grainger &amp; Julie Spargo, Cyber Resilience Unit. WG. (TBC)</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4504" marR="44504" marT="0" marB="0"/>
                </a:tc>
                <a:extLst>
                  <a:ext uri="{0D108BD9-81ED-4DB2-BD59-A6C34878D82A}">
                    <a16:rowId xmlns:a16="http://schemas.microsoft.com/office/drawing/2014/main" val="2262179144"/>
                  </a:ext>
                </a:extLst>
              </a:tr>
            </a:tbl>
          </a:graphicData>
        </a:graphic>
      </p:graphicFrame>
      <p:sp>
        <p:nvSpPr>
          <p:cNvPr id="7" name="Title 6">
            <a:extLst>
              <a:ext uri="{FF2B5EF4-FFF2-40B4-BE49-F238E27FC236}">
                <a16:creationId xmlns:a16="http://schemas.microsoft.com/office/drawing/2014/main" id="{C096690C-210A-8F90-D45C-3B1357E4C806}"/>
              </a:ext>
            </a:extLst>
          </p:cNvPr>
          <p:cNvSpPr>
            <a:spLocks noGrp="1"/>
          </p:cNvSpPr>
          <p:nvPr>
            <p:ph type="title"/>
          </p:nvPr>
        </p:nvSpPr>
        <p:spPr>
          <a:xfrm>
            <a:off x="609599" y="680119"/>
            <a:ext cx="10972800" cy="1143000"/>
          </a:xfrm>
        </p:spPr>
        <p:txBody>
          <a:bodyPr>
            <a:normAutofit fontScale="90000"/>
          </a:bodyPr>
          <a:lstStyle/>
          <a:p>
            <a:pPr lvl="0" eaLnBrk="0" fontAlgn="base" hangingPunct="0">
              <a:spcAft>
                <a:spcPct val="0"/>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Contemporary Issues in Policing BMPO7006</a:t>
            </a:r>
            <a:br>
              <a:rPr lang="en-US" altLang="en-US" sz="3200" dirty="0"/>
            </a:br>
            <a:r>
              <a:rPr lang="en-US" altLang="en-US" sz="4000" b="1" u="sng" dirty="0">
                <a:latin typeface="Arial" panose="020B0604020202020204" pitchFamily="34" charset="0"/>
                <a:ea typeface="Calibri" panose="020F0502020204030204" pitchFamily="34" charset="0"/>
                <a:cs typeface="Arial" panose="020B0604020202020204" pitchFamily="34" charset="0"/>
              </a:rPr>
              <a:t>Proposed Timetable (Draft)</a:t>
            </a:r>
            <a:br>
              <a:rPr lang="en-US" altLang="en-US" sz="3200" dirty="0"/>
            </a:br>
            <a:endParaRPr lang="en-US" dirty="0"/>
          </a:p>
        </p:txBody>
      </p:sp>
    </p:spTree>
    <p:extLst>
      <p:ext uri="{BB962C8B-B14F-4D97-AF65-F5344CB8AC3E}">
        <p14:creationId xmlns:p14="http://schemas.microsoft.com/office/powerpoint/2010/main" val="2605066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C096690C-210A-8F90-D45C-3B1357E4C806}"/>
              </a:ext>
            </a:extLst>
          </p:cNvPr>
          <p:cNvSpPr>
            <a:spLocks noGrp="1"/>
          </p:cNvSpPr>
          <p:nvPr>
            <p:ph type="title"/>
          </p:nvPr>
        </p:nvSpPr>
        <p:spPr>
          <a:xfrm>
            <a:off x="609599" y="680119"/>
            <a:ext cx="10972800" cy="1143000"/>
          </a:xfrm>
        </p:spPr>
        <p:txBody>
          <a:bodyPr>
            <a:normAutofit fontScale="90000"/>
          </a:bodyPr>
          <a:lstStyle/>
          <a:p>
            <a:pPr lvl="0" eaLnBrk="0" fontAlgn="base" hangingPunct="0">
              <a:spcAft>
                <a:spcPct val="0"/>
              </a:spcAft>
            </a:pPr>
            <a:r>
              <a:rPr lang="en-US" altLang="en-US" b="1" dirty="0">
                <a:latin typeface="Calibri" panose="020F0502020204030204" pitchFamily="34" charset="0"/>
                <a:ea typeface="Calibri" panose="020F0502020204030204" pitchFamily="34" charset="0"/>
                <a:cs typeface="Times New Roman" panose="02020603050405020304" pitchFamily="18" charset="0"/>
              </a:rPr>
              <a:t>Contemporary Issues in Policing BMPO7006</a:t>
            </a:r>
            <a:br>
              <a:rPr lang="en-US" altLang="en-US" sz="3200" dirty="0"/>
            </a:br>
            <a:r>
              <a:rPr lang="en-US" altLang="en-US" sz="4000" b="1" u="sng" dirty="0">
                <a:latin typeface="Arial" panose="020B0604020202020204" pitchFamily="34" charset="0"/>
                <a:ea typeface="Calibri" panose="020F0502020204030204" pitchFamily="34" charset="0"/>
                <a:cs typeface="Arial" panose="020B0604020202020204" pitchFamily="34" charset="0"/>
              </a:rPr>
              <a:t>Proposed Timetable (Draft)</a:t>
            </a:r>
            <a:br>
              <a:rPr lang="en-US" altLang="en-US" sz="3200" dirty="0"/>
            </a:br>
            <a:endParaRPr lang="en-US" dirty="0"/>
          </a:p>
        </p:txBody>
      </p:sp>
      <p:graphicFrame>
        <p:nvGraphicFramePr>
          <p:cNvPr id="5" name="Content Placeholder 4">
            <a:extLst>
              <a:ext uri="{FF2B5EF4-FFF2-40B4-BE49-F238E27FC236}">
                <a16:creationId xmlns:a16="http://schemas.microsoft.com/office/drawing/2014/main" id="{0EAC90F6-995C-1D02-6C5B-357A9CFAB309}"/>
              </a:ext>
            </a:extLst>
          </p:cNvPr>
          <p:cNvGraphicFramePr>
            <a:graphicFrameLocks noGrp="1"/>
          </p:cNvGraphicFramePr>
          <p:nvPr>
            <p:ph idx="1"/>
            <p:extLst>
              <p:ext uri="{D42A27DB-BD31-4B8C-83A1-F6EECF244321}">
                <p14:modId xmlns:p14="http://schemas.microsoft.com/office/powerpoint/2010/main" val="310542035"/>
              </p:ext>
            </p:extLst>
          </p:nvPr>
        </p:nvGraphicFramePr>
        <p:xfrm>
          <a:off x="1215025" y="1546702"/>
          <a:ext cx="10367374" cy="3925279"/>
        </p:xfrm>
        <a:graphic>
          <a:graphicData uri="http://schemas.openxmlformats.org/drawingml/2006/table">
            <a:tbl>
              <a:tblPr firstRow="1" firstCol="1" bandRow="1">
                <a:tableStyleId>{5C22544A-7EE6-4342-B048-85BDC9FD1C3A}</a:tableStyleId>
              </a:tblPr>
              <a:tblGrid>
                <a:gridCol w="1409147">
                  <a:extLst>
                    <a:ext uri="{9D8B030D-6E8A-4147-A177-3AD203B41FA5}">
                      <a16:colId xmlns:a16="http://schemas.microsoft.com/office/drawing/2014/main" val="2039866241"/>
                    </a:ext>
                  </a:extLst>
                </a:gridCol>
                <a:gridCol w="3300574">
                  <a:extLst>
                    <a:ext uri="{9D8B030D-6E8A-4147-A177-3AD203B41FA5}">
                      <a16:colId xmlns:a16="http://schemas.microsoft.com/office/drawing/2014/main" val="743148420"/>
                    </a:ext>
                  </a:extLst>
                </a:gridCol>
                <a:gridCol w="3456900">
                  <a:extLst>
                    <a:ext uri="{9D8B030D-6E8A-4147-A177-3AD203B41FA5}">
                      <a16:colId xmlns:a16="http://schemas.microsoft.com/office/drawing/2014/main" val="3910394563"/>
                    </a:ext>
                  </a:extLst>
                </a:gridCol>
                <a:gridCol w="2200753">
                  <a:extLst>
                    <a:ext uri="{9D8B030D-6E8A-4147-A177-3AD203B41FA5}">
                      <a16:colId xmlns:a16="http://schemas.microsoft.com/office/drawing/2014/main" val="1282634530"/>
                    </a:ext>
                  </a:extLst>
                </a:gridCol>
              </a:tblGrid>
              <a:tr h="1468636">
                <a:tc>
                  <a:txBody>
                    <a:bodyPr/>
                    <a:lstStyle/>
                    <a:p>
                      <a:r>
                        <a:rPr lang="en-GB" sz="1100">
                          <a:effectLst/>
                        </a:rPr>
                        <a:t>6 – 21/6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Contemporary policing issues: Safeguarding our Communities – protecting our communities from harm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Focus on Partners approach to violent crime and serious violence.  </a:t>
                      </a:r>
                      <a:endParaRPr lang="en-GB" sz="1200">
                        <a:effectLst/>
                      </a:endParaRPr>
                    </a:p>
                    <a:p>
                      <a:r>
                        <a:rPr lang="en-GB" sz="1100">
                          <a:effectLst/>
                        </a:rPr>
                        <a:t> </a:t>
                      </a:r>
                      <a:endParaRPr lang="en-GB" sz="1200">
                        <a:effectLst/>
                      </a:endParaRPr>
                    </a:p>
                    <a:p>
                      <a:r>
                        <a:rPr lang="en-GB" sz="1100">
                          <a:effectLst/>
                        </a:rPr>
                        <a:t>Other areas covered in lecture material includes illegal drugs, implications of wider social issues such as poverty.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dirty="0">
                          <a:effectLst/>
                        </a:rPr>
                        <a:t>Jon Drake &amp; Lara Snowdon, Violence Prevention Unit.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extLst>
                  <a:ext uri="{0D108BD9-81ED-4DB2-BD59-A6C34878D82A}">
                    <a16:rowId xmlns:a16="http://schemas.microsoft.com/office/drawing/2014/main" val="1495365116"/>
                  </a:ext>
                </a:extLst>
              </a:tr>
              <a:tr h="326364">
                <a:tc>
                  <a:txBody>
                    <a:bodyPr/>
                    <a:lstStyle/>
                    <a:p>
                      <a:r>
                        <a:rPr lang="en-GB" sz="1100">
                          <a:effectLst/>
                        </a:rPr>
                        <a:t>7 – 28/6</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Fairness, Equality and legitimacy in policing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pPr marL="342900" lvl="0" indent="-342900">
                        <a:buFont typeface="Symbol" pitchFamily="2" charset="2"/>
                        <a:buChar char=""/>
                      </a:pPr>
                      <a:r>
                        <a:rPr lang="en-GB" sz="1100">
                          <a:effectLst/>
                        </a:rPr>
                        <a:t>Fairness, inclusivity &amp; legitimacy issues.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n/a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extLst>
                  <a:ext uri="{0D108BD9-81ED-4DB2-BD59-A6C34878D82A}">
                    <a16:rowId xmlns:a16="http://schemas.microsoft.com/office/drawing/2014/main" val="3613017317"/>
                  </a:ext>
                </a:extLst>
              </a:tr>
              <a:tr h="1305454">
                <a:tc>
                  <a:txBody>
                    <a:bodyPr/>
                    <a:lstStyle/>
                    <a:p>
                      <a:r>
                        <a:rPr lang="en-GB" sz="1100">
                          <a:effectLst/>
                        </a:rPr>
                        <a:t>8 – 5/7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Policing - public confidence  and the role of media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pPr marL="342900" lvl="0" indent="-342900">
                        <a:buFont typeface="Symbol" pitchFamily="2" charset="2"/>
                        <a:buChar char=""/>
                      </a:pPr>
                      <a:r>
                        <a:rPr lang="en-GB" sz="1100">
                          <a:effectLst/>
                        </a:rPr>
                        <a:t>Public confidence &amp; Policing.</a:t>
                      </a:r>
                      <a:endParaRPr lang="en-GB" sz="1200">
                        <a:effectLst/>
                      </a:endParaRPr>
                    </a:p>
                    <a:p>
                      <a:pPr marL="342900" lvl="0" indent="-342900">
                        <a:buFont typeface="Symbol" pitchFamily="2" charset="2"/>
                        <a:buChar char=""/>
                      </a:pPr>
                      <a:r>
                        <a:rPr lang="en-GB" sz="1100">
                          <a:effectLst/>
                        </a:rPr>
                        <a:t>Community engagement </a:t>
                      </a:r>
                      <a:endParaRPr lang="en-GB" sz="1200">
                        <a:effectLst/>
                      </a:endParaRPr>
                    </a:p>
                    <a:p>
                      <a:pPr marL="342900" lvl="0" indent="-342900">
                        <a:buFont typeface="Symbol" pitchFamily="2" charset="2"/>
                        <a:buChar char=""/>
                      </a:pPr>
                      <a:r>
                        <a:rPr lang="en-GB" sz="1100">
                          <a:effectLst/>
                        </a:rPr>
                        <a:t>Police relationship with the media</a:t>
                      </a:r>
                      <a:endParaRPr lang="en-GB" sz="1200">
                        <a:effectLst/>
                      </a:endParaRPr>
                    </a:p>
                    <a:p>
                      <a:pPr marL="342900" lvl="0" indent="-342900">
                        <a:buFont typeface="Symbol" pitchFamily="2" charset="2"/>
                        <a:buChar char=""/>
                      </a:pPr>
                      <a:r>
                        <a:rPr lang="en-GB" sz="1100">
                          <a:effectLst/>
                        </a:rPr>
                        <a:t>Public perception from Media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DCC Claire Parmenter – NPCC Lead Neighbourhood Policing</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extLst>
                  <a:ext uri="{0D108BD9-81ED-4DB2-BD59-A6C34878D82A}">
                    <a16:rowId xmlns:a16="http://schemas.microsoft.com/office/drawing/2014/main" val="1116253568"/>
                  </a:ext>
                </a:extLst>
              </a:tr>
              <a:tr h="489545">
                <a:tc>
                  <a:txBody>
                    <a:bodyPr/>
                    <a:lstStyle/>
                    <a:p>
                      <a:r>
                        <a:rPr lang="en-GB" sz="1100">
                          <a:effectLst/>
                        </a:rPr>
                        <a:t>9 – 12/7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Performance &amp; Inspection – the route to an efficient and effective service?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pPr marL="342900" lvl="0" indent="-342900">
                        <a:buFont typeface="Symbol" pitchFamily="2" charset="2"/>
                        <a:buChar char=""/>
                      </a:pPr>
                      <a:r>
                        <a:rPr lang="en-GB" sz="1100">
                          <a:effectLst/>
                        </a:rPr>
                        <a:t>Performance regimes/ HMICFRS / Audit Commission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TBC</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extLst>
                  <a:ext uri="{0D108BD9-81ED-4DB2-BD59-A6C34878D82A}">
                    <a16:rowId xmlns:a16="http://schemas.microsoft.com/office/drawing/2014/main" val="3873700362"/>
                  </a:ext>
                </a:extLst>
              </a:tr>
              <a:tr h="326364">
                <a:tc>
                  <a:txBody>
                    <a:bodyPr/>
                    <a:lstStyle/>
                    <a:p>
                      <a:r>
                        <a:rPr lang="en-GB" sz="1100">
                          <a:effectLst/>
                        </a:rPr>
                        <a:t>10 – 19/7</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Concluding session – wash up/ Assessment support. .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a:effectLst/>
                        </a:rPr>
                        <a:t>Final session in advance of Assessment submission.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tc>
                  <a:txBody>
                    <a:bodyPr/>
                    <a:lstStyle/>
                    <a:p>
                      <a:r>
                        <a:rPr lang="en-GB" sz="1100" dirty="0">
                          <a:effectLst/>
                        </a:rPr>
                        <a:t>n/a</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6756" marR="66756" marT="0" marB="0"/>
                </a:tc>
                <a:extLst>
                  <a:ext uri="{0D108BD9-81ED-4DB2-BD59-A6C34878D82A}">
                    <a16:rowId xmlns:a16="http://schemas.microsoft.com/office/drawing/2014/main" val="3574401068"/>
                  </a:ext>
                </a:extLst>
              </a:tr>
            </a:tbl>
          </a:graphicData>
        </a:graphic>
      </p:graphicFrame>
    </p:spTree>
    <p:extLst>
      <p:ext uri="{BB962C8B-B14F-4D97-AF65-F5344CB8AC3E}">
        <p14:creationId xmlns:p14="http://schemas.microsoft.com/office/powerpoint/2010/main" val="1626431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25E4D-1C2C-47F6-A56D-5CC0DC19A9A6}"/>
              </a:ext>
            </a:extLst>
          </p:cNvPr>
          <p:cNvSpPr>
            <a:spLocks noGrp="1"/>
          </p:cNvSpPr>
          <p:nvPr>
            <p:ph type="ctrTitle"/>
          </p:nvPr>
        </p:nvSpPr>
        <p:spPr>
          <a:xfrm>
            <a:off x="2457665" y="1194938"/>
            <a:ext cx="7772400" cy="1470025"/>
          </a:xfrm>
        </p:spPr>
        <p:txBody>
          <a:bodyPr>
            <a:normAutofit/>
          </a:bodyPr>
          <a:lstStyle/>
          <a:p>
            <a:r>
              <a:rPr lang="en-GB" dirty="0"/>
              <a:t>Contemporary Issues in Policing Assessment Guidance</a:t>
            </a:r>
          </a:p>
        </p:txBody>
      </p:sp>
      <p:sp>
        <p:nvSpPr>
          <p:cNvPr id="3" name="Subtitle 2">
            <a:extLst>
              <a:ext uri="{FF2B5EF4-FFF2-40B4-BE49-F238E27FC236}">
                <a16:creationId xmlns:a16="http://schemas.microsoft.com/office/drawing/2014/main" id="{0FCEB683-625E-4C5B-BF45-79745334AB08}"/>
              </a:ext>
            </a:extLst>
          </p:cNvPr>
          <p:cNvSpPr>
            <a:spLocks noGrp="1"/>
          </p:cNvSpPr>
          <p:nvPr>
            <p:ph type="subTitle" idx="1"/>
          </p:nvPr>
        </p:nvSpPr>
        <p:spPr>
          <a:xfrm>
            <a:off x="5791200" y="3429000"/>
            <a:ext cx="6400800" cy="1752600"/>
          </a:xfrm>
        </p:spPr>
        <p:txBody>
          <a:bodyPr/>
          <a:lstStyle/>
          <a:p>
            <a:r>
              <a:rPr lang="en-GB" dirty="0">
                <a:solidFill>
                  <a:schemeClr val="tx1"/>
                </a:solidFill>
              </a:rPr>
              <a:t>Jon Edwards</a:t>
            </a:r>
          </a:p>
          <a:p>
            <a:r>
              <a:rPr lang="en-GB" dirty="0">
                <a:solidFill>
                  <a:schemeClr val="tx1"/>
                </a:solidFill>
              </a:rPr>
              <a:t>17</a:t>
            </a:r>
            <a:r>
              <a:rPr lang="en-GB" baseline="30000" dirty="0">
                <a:solidFill>
                  <a:schemeClr val="tx1"/>
                </a:solidFill>
              </a:rPr>
              <a:t>th</a:t>
            </a:r>
            <a:r>
              <a:rPr lang="en-GB" dirty="0">
                <a:solidFill>
                  <a:schemeClr val="tx1"/>
                </a:solidFill>
              </a:rPr>
              <a:t> May 2022</a:t>
            </a:r>
          </a:p>
        </p:txBody>
      </p:sp>
    </p:spTree>
    <p:extLst>
      <p:ext uri="{BB962C8B-B14F-4D97-AF65-F5344CB8AC3E}">
        <p14:creationId xmlns:p14="http://schemas.microsoft.com/office/powerpoint/2010/main" val="418741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9774" y="1157286"/>
            <a:ext cx="8610539" cy="1362075"/>
          </a:xfrm>
        </p:spPr>
        <p:txBody>
          <a:bodyPr anchor="t">
            <a:normAutofit fontScale="90000"/>
          </a:bodyPr>
          <a:lstStyle/>
          <a:p>
            <a:r>
              <a:rPr lang="en-GB" dirty="0"/>
              <a:t>Contemporary Issues in Policing (BMPO 7006) Assignment </a:t>
            </a:r>
            <a:br>
              <a:rPr lang="en-GB" dirty="0"/>
            </a:br>
            <a:r>
              <a:rPr lang="en-GB" dirty="0"/>
              <a:t> </a:t>
            </a:r>
            <a:br>
              <a:rPr lang="en-GB" dirty="0"/>
            </a:br>
            <a:br>
              <a:rPr lang="en-GB" dirty="0"/>
            </a:br>
            <a:r>
              <a:rPr lang="en-GB" sz="2200" dirty="0"/>
              <a:t>Deliver a 15 minute presentation and 2500 word supporting paper. </a:t>
            </a:r>
          </a:p>
        </p:txBody>
      </p:sp>
    </p:spTree>
    <p:extLst>
      <p:ext uri="{BB962C8B-B14F-4D97-AF65-F5344CB8AC3E}">
        <p14:creationId xmlns:p14="http://schemas.microsoft.com/office/powerpoint/2010/main" val="16780625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1C539EB7-4004-4054-6F74-835CC3C24D82}"/>
              </a:ext>
            </a:extLst>
          </p:cNvPr>
          <p:cNvSpPr>
            <a:spLocks noGrp="1"/>
          </p:cNvSpPr>
          <p:nvPr>
            <p:ph type="title"/>
          </p:nvPr>
        </p:nvSpPr>
        <p:spPr>
          <a:xfrm>
            <a:off x="609600" y="274638"/>
            <a:ext cx="10972800" cy="1143000"/>
          </a:xfrm>
        </p:spPr>
        <p:txBody>
          <a:bodyPr/>
          <a:lstStyle/>
          <a:p>
            <a:r>
              <a:rPr lang="en-GB" dirty="0"/>
              <a:t>Where and when is the assessment?</a:t>
            </a:r>
            <a:endParaRPr lang="en-US" dirty="0"/>
          </a:p>
        </p:txBody>
      </p:sp>
      <p:sp>
        <p:nvSpPr>
          <p:cNvPr id="11" name="Content Placeholder 2">
            <a:extLst>
              <a:ext uri="{FF2B5EF4-FFF2-40B4-BE49-F238E27FC236}">
                <a16:creationId xmlns:a16="http://schemas.microsoft.com/office/drawing/2014/main" id="{1FC86955-1ACA-4429-4CB2-1980975A3946}"/>
              </a:ext>
            </a:extLst>
          </p:cNvPr>
          <p:cNvSpPr>
            <a:spLocks noGrp="1"/>
          </p:cNvSpPr>
          <p:nvPr>
            <p:ph idx="1"/>
          </p:nvPr>
        </p:nvSpPr>
        <p:spPr>
          <a:xfrm>
            <a:off x="609600" y="1600201"/>
            <a:ext cx="10972800" cy="3917032"/>
          </a:xfrm>
        </p:spPr>
        <p:txBody>
          <a:bodyPr>
            <a:normAutofit lnSpcReduction="10000"/>
          </a:bodyPr>
          <a:lstStyle/>
          <a:p>
            <a:pPr marL="0" indent="0">
              <a:lnSpc>
                <a:spcPct val="160000"/>
              </a:lnSpc>
              <a:spcBef>
                <a:spcPts val="0"/>
              </a:spcBef>
              <a:buNone/>
            </a:pPr>
            <a:r>
              <a:rPr lang="en-GB" sz="1800" dirty="0"/>
              <a:t>Module Moodle site </a:t>
            </a:r>
            <a:r>
              <a:rPr lang="en-GB" sz="1800" dirty="0">
                <a:sym typeface="Wingdings" panose="05000000000000000000" pitchFamily="2" charset="2"/>
              </a:rPr>
              <a:t> </a:t>
            </a:r>
            <a:r>
              <a:rPr lang="en-GB" sz="1800" dirty="0"/>
              <a:t>Assignment tile – Part 1 and 2</a:t>
            </a:r>
          </a:p>
          <a:p>
            <a:pPr>
              <a:lnSpc>
                <a:spcPct val="160000"/>
              </a:lnSpc>
              <a:spcBef>
                <a:spcPts val="0"/>
              </a:spcBef>
              <a:buFont typeface="Wingdings" pitchFamily="2" charset="2"/>
              <a:buChar char="à"/>
            </a:pPr>
            <a:r>
              <a:rPr lang="en-GB" sz="1800" dirty="0">
                <a:sym typeface="Wingdings" panose="05000000000000000000" pitchFamily="2" charset="2"/>
              </a:rPr>
              <a:t>Assessment Submission Points</a:t>
            </a:r>
          </a:p>
          <a:p>
            <a:pPr lvl="1">
              <a:lnSpc>
                <a:spcPct val="160000"/>
              </a:lnSpc>
              <a:spcBef>
                <a:spcPts val="0"/>
              </a:spcBef>
              <a:buFont typeface="Wingdings" pitchFamily="2" charset="2"/>
              <a:buChar char="à"/>
            </a:pPr>
            <a:r>
              <a:rPr lang="en-GB" sz="1400" b="1" u="sng" dirty="0">
                <a:sym typeface="Wingdings" panose="05000000000000000000" pitchFamily="2" charset="2"/>
              </a:rPr>
              <a:t>Part 1 - Presentation</a:t>
            </a:r>
          </a:p>
          <a:p>
            <a:pPr lvl="1">
              <a:lnSpc>
                <a:spcPct val="160000"/>
              </a:lnSpc>
              <a:spcBef>
                <a:spcPts val="0"/>
              </a:spcBef>
              <a:buFont typeface="Wingdings" pitchFamily="2" charset="2"/>
              <a:buChar char="à"/>
            </a:pPr>
            <a:r>
              <a:rPr lang="en-GB" sz="1400" b="1" dirty="0">
                <a:sym typeface="Wingdings" panose="05000000000000000000" pitchFamily="2" charset="2"/>
              </a:rPr>
              <a:t>FINAL Portal </a:t>
            </a:r>
            <a:r>
              <a:rPr lang="en-GB" sz="1400" dirty="0">
                <a:sym typeface="Wingdings" panose="05000000000000000000" pitchFamily="2" charset="2"/>
              </a:rPr>
              <a:t>– One submission: Deadline 24</a:t>
            </a:r>
            <a:r>
              <a:rPr lang="en-GB" sz="1400" baseline="30000" dirty="0">
                <a:sym typeface="Wingdings" panose="05000000000000000000" pitchFamily="2" charset="2"/>
              </a:rPr>
              <a:t>th</a:t>
            </a:r>
            <a:r>
              <a:rPr lang="en-GB" sz="1400" dirty="0">
                <a:sym typeface="Wingdings" panose="05000000000000000000" pitchFamily="2" charset="2"/>
              </a:rPr>
              <a:t> July 2022 @ 23.59.</a:t>
            </a:r>
          </a:p>
          <a:p>
            <a:pPr lvl="1">
              <a:lnSpc>
                <a:spcPct val="160000"/>
              </a:lnSpc>
              <a:spcBef>
                <a:spcPts val="0"/>
              </a:spcBef>
              <a:buFont typeface="Wingdings" pitchFamily="2" charset="2"/>
              <a:buChar char="à"/>
            </a:pPr>
            <a:r>
              <a:rPr lang="en-GB" sz="1400" b="1" u="sng" dirty="0">
                <a:sym typeface="Wingdings" panose="05000000000000000000" pitchFamily="2" charset="2"/>
              </a:rPr>
              <a:t>Part 2 – Supporting paper</a:t>
            </a:r>
          </a:p>
          <a:p>
            <a:pPr lvl="1">
              <a:lnSpc>
                <a:spcPct val="160000"/>
              </a:lnSpc>
              <a:spcBef>
                <a:spcPts val="0"/>
              </a:spcBef>
            </a:pPr>
            <a:r>
              <a:rPr lang="en-GB" sz="1600" dirty="0">
                <a:sym typeface="Wingdings" panose="05000000000000000000" pitchFamily="2" charset="2"/>
              </a:rPr>
              <a:t>DRAFT portal – use to check for plagiarism (similarity report). Allowed multiple submissions.</a:t>
            </a:r>
          </a:p>
          <a:p>
            <a:pPr lvl="1">
              <a:lnSpc>
                <a:spcPct val="160000"/>
              </a:lnSpc>
              <a:spcBef>
                <a:spcPts val="0"/>
              </a:spcBef>
            </a:pPr>
            <a:r>
              <a:rPr lang="en-GB" sz="1600" dirty="0">
                <a:sym typeface="Wingdings" panose="05000000000000000000" pitchFamily="2" charset="2"/>
              </a:rPr>
              <a:t>FINAL portal – ONE submission. Deadline: </a:t>
            </a:r>
            <a:r>
              <a:rPr lang="en-GB" sz="1600" b="1" u="sng" dirty="0">
                <a:sym typeface="Wingdings" panose="05000000000000000000" pitchFamily="2" charset="2"/>
              </a:rPr>
              <a:t>24</a:t>
            </a:r>
            <a:r>
              <a:rPr lang="en-GB" sz="1600" b="1" u="sng" baseline="30000" dirty="0">
                <a:sym typeface="Wingdings" panose="05000000000000000000" pitchFamily="2" charset="2"/>
              </a:rPr>
              <a:t>th</a:t>
            </a:r>
            <a:r>
              <a:rPr lang="en-GB" sz="1600" b="1" u="sng" dirty="0">
                <a:sym typeface="Wingdings" panose="05000000000000000000" pitchFamily="2" charset="2"/>
              </a:rPr>
              <a:t> July 2022 @ 23.59 GMT (UK time)</a:t>
            </a:r>
          </a:p>
          <a:p>
            <a:pPr lvl="1">
              <a:lnSpc>
                <a:spcPct val="160000"/>
              </a:lnSpc>
              <a:spcBef>
                <a:spcPts val="0"/>
              </a:spcBef>
            </a:pPr>
            <a:r>
              <a:rPr lang="en-GB" sz="1600" dirty="0">
                <a:sym typeface="Wingdings" panose="05000000000000000000" pitchFamily="2" charset="2"/>
              </a:rPr>
              <a:t>LATE portal – for submissions after the deadline (both authorised and unauthorised)</a:t>
            </a:r>
          </a:p>
          <a:p>
            <a:pPr>
              <a:lnSpc>
                <a:spcPct val="160000"/>
              </a:lnSpc>
              <a:spcBef>
                <a:spcPts val="0"/>
              </a:spcBef>
              <a:buFont typeface="Wingdings" pitchFamily="2" charset="2"/>
              <a:buChar char="à"/>
            </a:pPr>
            <a:r>
              <a:rPr lang="en-GB" sz="1800" dirty="0">
                <a:sym typeface="Wingdings" panose="05000000000000000000" pitchFamily="2" charset="2"/>
              </a:rPr>
              <a:t>Results published </a:t>
            </a:r>
            <a:r>
              <a:rPr lang="en-GB" sz="1800" b="1" dirty="0">
                <a:sym typeface="Wingdings" panose="05000000000000000000" pitchFamily="2" charset="2"/>
              </a:rPr>
              <a:t>10am - 22</a:t>
            </a:r>
            <a:r>
              <a:rPr lang="en-GB" sz="1800" b="1" baseline="30000" dirty="0">
                <a:sym typeface="Wingdings" panose="05000000000000000000" pitchFamily="2" charset="2"/>
              </a:rPr>
              <a:t>nd</a:t>
            </a:r>
            <a:r>
              <a:rPr lang="en-GB" sz="1800" b="1" dirty="0">
                <a:sym typeface="Wingdings" panose="05000000000000000000" pitchFamily="2" charset="2"/>
              </a:rPr>
              <a:t> August 2022.</a:t>
            </a:r>
          </a:p>
          <a:p>
            <a:pPr>
              <a:lnSpc>
                <a:spcPct val="160000"/>
              </a:lnSpc>
              <a:spcBef>
                <a:spcPts val="0"/>
              </a:spcBef>
              <a:buFont typeface="Wingdings" pitchFamily="2" charset="2"/>
              <a:buChar char="à"/>
            </a:pPr>
            <a:r>
              <a:rPr lang="en-GB" sz="1800" dirty="0">
                <a:sym typeface="Wingdings" panose="05000000000000000000" pitchFamily="2" charset="2"/>
              </a:rPr>
              <a:t>Exam Board – September 2022. </a:t>
            </a:r>
            <a:endParaRPr lang="en-GB" sz="1400" dirty="0">
              <a:sym typeface="Wingdings" panose="05000000000000000000" pitchFamily="2" charset="2"/>
            </a:endParaRPr>
          </a:p>
          <a:p>
            <a:endParaRPr lang="en-US" dirty="0"/>
          </a:p>
        </p:txBody>
      </p:sp>
    </p:spTree>
    <p:extLst>
      <p:ext uri="{BB962C8B-B14F-4D97-AF65-F5344CB8AC3E}">
        <p14:creationId xmlns:p14="http://schemas.microsoft.com/office/powerpoint/2010/main" val="2192471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a:t>
            </a:r>
            <a:r>
              <a:rPr lang="en-GB" i="1" dirty="0"/>
              <a:t>this</a:t>
            </a:r>
            <a:r>
              <a:rPr lang="en-GB" dirty="0"/>
              <a:t> assessment?</a:t>
            </a:r>
          </a:p>
        </p:txBody>
      </p:sp>
      <p:sp>
        <p:nvSpPr>
          <p:cNvPr id="3" name="Content Placeholder 2"/>
          <p:cNvSpPr>
            <a:spLocks noGrp="1"/>
          </p:cNvSpPr>
          <p:nvPr>
            <p:ph idx="1"/>
          </p:nvPr>
        </p:nvSpPr>
        <p:spPr>
          <a:xfrm>
            <a:off x="414391" y="1209185"/>
            <a:ext cx="11363218" cy="4439630"/>
          </a:xfrm>
        </p:spPr>
        <p:txBody>
          <a:bodyPr>
            <a:normAutofit fontScale="77500" lnSpcReduction="20000"/>
          </a:bodyPr>
          <a:lstStyle/>
          <a:p>
            <a:pPr algn="just">
              <a:lnSpc>
                <a:spcPct val="150000"/>
              </a:lnSpc>
              <a:spcBef>
                <a:spcPts val="0"/>
              </a:spcBef>
            </a:pPr>
            <a:r>
              <a:rPr lang="en-GB" dirty="0"/>
              <a:t> Aim to measure and </a:t>
            </a:r>
            <a:r>
              <a:rPr lang="en-GB" b="1" u="sng" dirty="0"/>
              <a:t>promote</a:t>
            </a:r>
            <a:r>
              <a:rPr lang="en-GB" dirty="0"/>
              <a:t> higher level thinking of how the concepts can be synthesised and applied to different contexts (</a:t>
            </a:r>
            <a:r>
              <a:rPr lang="en-GB" dirty="0" err="1"/>
              <a:t>Kaipa</a:t>
            </a:r>
            <a:r>
              <a:rPr lang="en-GB" dirty="0"/>
              <a:t>, 2012)</a:t>
            </a:r>
          </a:p>
          <a:p>
            <a:pPr algn="just">
              <a:lnSpc>
                <a:spcPct val="150000"/>
              </a:lnSpc>
              <a:spcBef>
                <a:spcPts val="0"/>
              </a:spcBef>
            </a:pPr>
            <a:r>
              <a:rPr lang="en-GB" dirty="0"/>
              <a:t>Deliberately broad remit to allow you to focus on an issue that interests you!</a:t>
            </a:r>
          </a:p>
          <a:p>
            <a:pPr algn="just">
              <a:lnSpc>
                <a:spcPct val="150000"/>
              </a:lnSpc>
              <a:spcBef>
                <a:spcPts val="0"/>
              </a:spcBef>
            </a:pPr>
            <a:r>
              <a:rPr lang="en-GB" dirty="0"/>
              <a:t>The key goal of the assignment is to get you to demonstrate an understanding of the theory and consideration relating to contemporary issues and challenges in policing that impact on how to influence the development of policy, the setting of priorities and the design and delivery of services.  </a:t>
            </a:r>
          </a:p>
        </p:txBody>
      </p:sp>
    </p:spTree>
    <p:extLst>
      <p:ext uri="{BB962C8B-B14F-4D97-AF65-F5344CB8AC3E}">
        <p14:creationId xmlns:p14="http://schemas.microsoft.com/office/powerpoint/2010/main" val="418723349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4C220-1AE9-0A21-83BA-BEB65F630B81}"/>
              </a:ext>
            </a:extLst>
          </p:cNvPr>
          <p:cNvSpPr>
            <a:spLocks noGrp="1"/>
          </p:cNvSpPr>
          <p:nvPr>
            <p:ph type="title"/>
          </p:nvPr>
        </p:nvSpPr>
        <p:spPr>
          <a:xfrm>
            <a:off x="609600" y="286994"/>
            <a:ext cx="10972800" cy="1143000"/>
          </a:xfrm>
        </p:spPr>
        <p:txBody>
          <a:bodyPr>
            <a:normAutofit fontScale="90000"/>
          </a:bodyPr>
          <a:lstStyle/>
          <a:p>
            <a:r>
              <a:rPr lang="en-GB" dirty="0"/>
              <a:t>Part 1 – Presentation - What is the assessment?</a:t>
            </a:r>
            <a:endParaRPr lang="en-US" dirty="0"/>
          </a:p>
        </p:txBody>
      </p:sp>
      <p:sp>
        <p:nvSpPr>
          <p:cNvPr id="3" name="Content Placeholder 2">
            <a:extLst>
              <a:ext uri="{FF2B5EF4-FFF2-40B4-BE49-F238E27FC236}">
                <a16:creationId xmlns:a16="http://schemas.microsoft.com/office/drawing/2014/main" id="{ADC65192-8DB7-3686-AB8E-790D8F130CE6}"/>
              </a:ext>
            </a:extLst>
          </p:cNvPr>
          <p:cNvSpPr>
            <a:spLocks noGrp="1"/>
          </p:cNvSpPr>
          <p:nvPr>
            <p:ph idx="1"/>
          </p:nvPr>
        </p:nvSpPr>
        <p:spPr/>
        <p:txBody>
          <a:bodyPr>
            <a:normAutofit/>
          </a:bodyPr>
          <a:lstStyle/>
          <a:p>
            <a:r>
              <a:rPr lang="en-US" sz="2000" dirty="0"/>
              <a:t>15 min Presentation – topic broad ranging from issues identified from the course or your independent research. </a:t>
            </a:r>
          </a:p>
          <a:p>
            <a:r>
              <a:rPr lang="en-US" sz="2000" dirty="0"/>
              <a:t>Format – </a:t>
            </a:r>
            <a:r>
              <a:rPr lang="en-US" sz="2000" dirty="0" err="1"/>
              <a:t>Powerpoint</a:t>
            </a:r>
            <a:r>
              <a:rPr lang="en-US" sz="2000" dirty="0"/>
              <a:t> / </a:t>
            </a:r>
            <a:r>
              <a:rPr lang="en-US" sz="2000" dirty="0" err="1"/>
              <a:t>Panapto</a:t>
            </a:r>
            <a:r>
              <a:rPr lang="en-US" sz="2000" dirty="0"/>
              <a:t> / Teams</a:t>
            </a:r>
          </a:p>
          <a:p>
            <a:r>
              <a:rPr lang="en-US" sz="2000" dirty="0"/>
              <a:t>Need to provide visual material – supported by video / verbal overview of the material. (NB. Video is voluntary – audio is not!)</a:t>
            </a:r>
          </a:p>
          <a:p>
            <a:r>
              <a:rPr lang="en-US" sz="2000" dirty="0"/>
              <a:t>Only the 15 mins will be marked – anything after the 15 mins will not be marked. </a:t>
            </a:r>
          </a:p>
        </p:txBody>
      </p:sp>
    </p:spTree>
    <p:extLst>
      <p:ext uri="{BB962C8B-B14F-4D97-AF65-F5344CB8AC3E}">
        <p14:creationId xmlns:p14="http://schemas.microsoft.com/office/powerpoint/2010/main" val="2475965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1DA64-AFE3-4D06-BF1D-AF813931D056}"/>
              </a:ext>
            </a:extLst>
          </p:cNvPr>
          <p:cNvSpPr>
            <a:spLocks noGrp="1"/>
          </p:cNvSpPr>
          <p:nvPr>
            <p:ph type="title"/>
          </p:nvPr>
        </p:nvSpPr>
        <p:spPr/>
        <p:txBody>
          <a:bodyPr>
            <a:normAutofit fontScale="90000"/>
          </a:bodyPr>
          <a:lstStyle/>
          <a:p>
            <a:r>
              <a:rPr lang="en-US" dirty="0"/>
              <a:t>Part 1- </a:t>
            </a:r>
            <a:r>
              <a:rPr lang="en-GB" dirty="0"/>
              <a:t>Presentation - What is the assessment?</a:t>
            </a:r>
            <a:r>
              <a:rPr lang="en-US" dirty="0"/>
              <a:t> </a:t>
            </a:r>
          </a:p>
        </p:txBody>
      </p:sp>
      <p:sp>
        <p:nvSpPr>
          <p:cNvPr id="3" name="Content Placeholder 2">
            <a:extLst>
              <a:ext uri="{FF2B5EF4-FFF2-40B4-BE49-F238E27FC236}">
                <a16:creationId xmlns:a16="http://schemas.microsoft.com/office/drawing/2014/main" id="{F1D543D1-100F-9674-1F6D-507EB53236FD}"/>
              </a:ext>
            </a:extLst>
          </p:cNvPr>
          <p:cNvSpPr>
            <a:spLocks noGrp="1"/>
          </p:cNvSpPr>
          <p:nvPr>
            <p:ph idx="1"/>
          </p:nvPr>
        </p:nvSpPr>
        <p:spPr>
          <a:xfrm>
            <a:off x="609600" y="1167715"/>
            <a:ext cx="10972800" cy="4602890"/>
          </a:xfrm>
        </p:spPr>
        <p:txBody>
          <a:bodyPr>
            <a:normAutofit/>
          </a:bodyPr>
          <a:lstStyle/>
          <a:p>
            <a:r>
              <a:rPr lang="en-GB" sz="2000" dirty="0"/>
              <a:t>Below is only a guide – remember this is </a:t>
            </a:r>
            <a:r>
              <a:rPr lang="en-GB" sz="2000" b="1" dirty="0"/>
              <a:t>your</a:t>
            </a:r>
            <a:r>
              <a:rPr lang="en-GB" sz="2000" dirty="0"/>
              <a:t> work and your opportunity to represent your chosen area and the underpinning literature and issues. </a:t>
            </a:r>
          </a:p>
          <a:p>
            <a:endParaRPr lang="en-GB" sz="2000" dirty="0"/>
          </a:p>
          <a:p>
            <a:pPr lvl="0"/>
            <a:r>
              <a:rPr lang="en-GB" sz="2000" b="1" dirty="0"/>
              <a:t>Context</a:t>
            </a:r>
            <a:r>
              <a:rPr lang="en-GB" sz="2000" dirty="0"/>
              <a:t> – A short overview of the issues being explored. </a:t>
            </a:r>
          </a:p>
          <a:p>
            <a:pPr lvl="0"/>
            <a:endParaRPr lang="en-GB" sz="2000" dirty="0"/>
          </a:p>
          <a:p>
            <a:pPr lvl="0"/>
            <a:r>
              <a:rPr lang="en-GB" sz="2000" b="1" dirty="0"/>
              <a:t>Critical issues</a:t>
            </a:r>
            <a:r>
              <a:rPr lang="en-GB" sz="2000" dirty="0"/>
              <a:t> - Why this / these area(s) presents a specific challenge to policing. </a:t>
            </a:r>
          </a:p>
          <a:p>
            <a:pPr marL="0" lvl="0" indent="0">
              <a:buNone/>
            </a:pPr>
            <a:endParaRPr lang="en-GB" sz="2000" dirty="0"/>
          </a:p>
          <a:p>
            <a:pPr lvl="0"/>
            <a:r>
              <a:rPr lang="en-GB" sz="2000" b="1" dirty="0"/>
              <a:t>Theoretical underpinning</a:t>
            </a:r>
            <a:r>
              <a:rPr lang="en-GB" sz="2000" dirty="0"/>
              <a:t> - A brief synopsis of the relevant theoretical literature and understanding in this area. </a:t>
            </a:r>
          </a:p>
          <a:p>
            <a:endParaRPr lang="en-US" dirty="0"/>
          </a:p>
        </p:txBody>
      </p:sp>
    </p:spTree>
    <p:extLst>
      <p:ext uri="{BB962C8B-B14F-4D97-AF65-F5344CB8AC3E}">
        <p14:creationId xmlns:p14="http://schemas.microsoft.com/office/powerpoint/2010/main" val="4221798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5A618-4846-CF40-AFBB-7FB8926DC6CC}"/>
              </a:ext>
            </a:extLst>
          </p:cNvPr>
          <p:cNvSpPr>
            <a:spLocks noGrp="1"/>
          </p:cNvSpPr>
          <p:nvPr>
            <p:ph type="title"/>
          </p:nvPr>
        </p:nvSpPr>
        <p:spPr/>
        <p:txBody>
          <a:bodyPr>
            <a:normAutofit fontScale="90000"/>
          </a:bodyPr>
          <a:lstStyle/>
          <a:p>
            <a:r>
              <a:rPr lang="en-US" dirty="0"/>
              <a:t>Part 1- </a:t>
            </a:r>
            <a:r>
              <a:rPr lang="en-GB" dirty="0"/>
              <a:t>Presentation - What is the assessment?</a:t>
            </a:r>
            <a:r>
              <a:rPr lang="en-US" dirty="0"/>
              <a:t> </a:t>
            </a:r>
          </a:p>
        </p:txBody>
      </p:sp>
      <p:sp>
        <p:nvSpPr>
          <p:cNvPr id="3" name="Content Placeholder 2">
            <a:extLst>
              <a:ext uri="{FF2B5EF4-FFF2-40B4-BE49-F238E27FC236}">
                <a16:creationId xmlns:a16="http://schemas.microsoft.com/office/drawing/2014/main" id="{FD867593-B05D-F17C-77D2-65871AD8856E}"/>
              </a:ext>
            </a:extLst>
          </p:cNvPr>
          <p:cNvSpPr>
            <a:spLocks noGrp="1"/>
          </p:cNvSpPr>
          <p:nvPr>
            <p:ph idx="1"/>
          </p:nvPr>
        </p:nvSpPr>
        <p:spPr/>
        <p:txBody>
          <a:bodyPr>
            <a:normAutofit/>
          </a:bodyPr>
          <a:lstStyle/>
          <a:p>
            <a:pPr lvl="0"/>
            <a:r>
              <a:rPr lang="en-GB" sz="2200" b="1" dirty="0"/>
              <a:t>Critical analysis</a:t>
            </a:r>
            <a:r>
              <a:rPr lang="en-GB" sz="2200" dirty="0"/>
              <a:t> - What do you think the service needs to do to address these challenges? How would you, as a leader within the service, seek to address this challenge / these challenges?</a:t>
            </a:r>
          </a:p>
          <a:p>
            <a:pPr lvl="0"/>
            <a:endParaRPr lang="en-GB" sz="2200" dirty="0"/>
          </a:p>
          <a:p>
            <a:pPr lvl="0"/>
            <a:r>
              <a:rPr lang="en-GB" sz="2200" b="1" dirty="0"/>
              <a:t>Concluding remarks</a:t>
            </a:r>
            <a:r>
              <a:rPr lang="en-GB" sz="2200" dirty="0"/>
              <a:t> – A short overview of the presentation bringing together the initial challenge(s) and the underpinning theory with some critical reflection. </a:t>
            </a:r>
          </a:p>
          <a:p>
            <a:pPr lvl="0"/>
            <a:endParaRPr lang="en-GB" sz="2200" dirty="0"/>
          </a:p>
          <a:p>
            <a:pPr lvl="0"/>
            <a:r>
              <a:rPr lang="en-GB" sz="2200" b="1" dirty="0"/>
              <a:t>References</a:t>
            </a:r>
            <a:r>
              <a:rPr lang="en-GB" sz="2200" dirty="0"/>
              <a:t>. (this is not included within the 15 mins – BUT MUST be included on the presentation) </a:t>
            </a:r>
          </a:p>
        </p:txBody>
      </p:sp>
    </p:spTree>
    <p:extLst>
      <p:ext uri="{BB962C8B-B14F-4D97-AF65-F5344CB8AC3E}">
        <p14:creationId xmlns:p14="http://schemas.microsoft.com/office/powerpoint/2010/main" val="2280890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83AAC-E835-24C1-722A-3303971F2C05}"/>
              </a:ext>
            </a:extLst>
          </p:cNvPr>
          <p:cNvSpPr>
            <a:spLocks noGrp="1"/>
          </p:cNvSpPr>
          <p:nvPr>
            <p:ph type="title"/>
          </p:nvPr>
        </p:nvSpPr>
        <p:spPr/>
        <p:txBody>
          <a:bodyPr>
            <a:normAutofit fontScale="90000"/>
          </a:bodyPr>
          <a:lstStyle/>
          <a:p>
            <a:r>
              <a:rPr lang="en-US" dirty="0"/>
              <a:t>Part 2- </a:t>
            </a:r>
            <a:r>
              <a:rPr lang="en-GB" dirty="0"/>
              <a:t>Supporting paper  - What is the assessment?</a:t>
            </a:r>
            <a:r>
              <a:rPr lang="en-US" dirty="0"/>
              <a:t> </a:t>
            </a:r>
          </a:p>
        </p:txBody>
      </p:sp>
      <p:sp>
        <p:nvSpPr>
          <p:cNvPr id="3" name="Content Placeholder 2">
            <a:extLst>
              <a:ext uri="{FF2B5EF4-FFF2-40B4-BE49-F238E27FC236}">
                <a16:creationId xmlns:a16="http://schemas.microsoft.com/office/drawing/2014/main" id="{97686586-B021-5903-14BC-E82718028C10}"/>
              </a:ext>
            </a:extLst>
          </p:cNvPr>
          <p:cNvSpPr>
            <a:spLocks noGrp="1"/>
          </p:cNvSpPr>
          <p:nvPr>
            <p:ph idx="1"/>
          </p:nvPr>
        </p:nvSpPr>
        <p:spPr/>
        <p:txBody>
          <a:bodyPr/>
          <a:lstStyle/>
          <a:p>
            <a:r>
              <a:rPr lang="en-GB" sz="2000" dirty="0"/>
              <a:t>This part of the assignment links very much to the presentation and in effect is a support piece of academic writing that underpins the subject matter in the presentation.</a:t>
            </a:r>
            <a:r>
              <a:rPr lang="en-GB" sz="2000" b="1" dirty="0"/>
              <a:t> However, this is a separate submission and must be treated as such. What do I mean by this?? </a:t>
            </a:r>
          </a:p>
          <a:p>
            <a:r>
              <a:rPr lang="en-GB" sz="2000" b="1" dirty="0"/>
              <a:t>I do not want a rehearsal of the verbal material on the presentation only. </a:t>
            </a:r>
            <a:r>
              <a:rPr lang="en-GB" sz="2000" dirty="0"/>
              <a:t>This supporting paper will allow you to go into more depth and provides an opportunity to explore further the key elements, including the research you’ve done and any critical analysis emerging from that research. </a:t>
            </a:r>
          </a:p>
          <a:p>
            <a:endParaRPr lang="en-US" dirty="0"/>
          </a:p>
        </p:txBody>
      </p:sp>
    </p:spTree>
    <p:extLst>
      <p:ext uri="{BB962C8B-B14F-4D97-AF65-F5344CB8AC3E}">
        <p14:creationId xmlns:p14="http://schemas.microsoft.com/office/powerpoint/2010/main" val="1734187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5925" y="411771"/>
            <a:ext cx="11677134" cy="872500"/>
          </a:xfrm>
        </p:spPr>
        <p:txBody>
          <a:bodyPr>
            <a:normAutofit fontScale="90000"/>
          </a:bodyPr>
          <a:lstStyle/>
          <a:p>
            <a:r>
              <a:rPr lang="en-US" dirty="0"/>
              <a:t>Part 2- </a:t>
            </a:r>
            <a:r>
              <a:rPr lang="en-GB" dirty="0"/>
              <a:t>Supporting paper  - What is the assessment?</a:t>
            </a:r>
            <a:r>
              <a:rPr lang="en-US" dirty="0"/>
              <a:t> </a:t>
            </a:r>
            <a:endParaRPr lang="en-GB" dirty="0"/>
          </a:p>
        </p:txBody>
      </p:sp>
      <p:sp>
        <p:nvSpPr>
          <p:cNvPr id="3" name="Content Placeholder 2"/>
          <p:cNvSpPr>
            <a:spLocks noGrp="1"/>
          </p:cNvSpPr>
          <p:nvPr>
            <p:ph idx="1"/>
          </p:nvPr>
        </p:nvSpPr>
        <p:spPr>
          <a:xfrm>
            <a:off x="838200" y="1284270"/>
            <a:ext cx="10515600" cy="5270641"/>
          </a:xfrm>
        </p:spPr>
        <p:txBody>
          <a:bodyPr>
            <a:normAutofit fontScale="77500" lnSpcReduction="20000"/>
          </a:bodyPr>
          <a:lstStyle/>
          <a:p>
            <a:pPr lvl="0"/>
            <a:r>
              <a:rPr lang="en-GB" b="1" dirty="0"/>
              <a:t>Introduction </a:t>
            </a:r>
            <a:r>
              <a:rPr lang="en-GB" dirty="0"/>
              <a:t>– This presents a summary of what the key issue is and why this has been selected as a particular challenge for policing (200 words)</a:t>
            </a:r>
          </a:p>
          <a:p>
            <a:r>
              <a:rPr lang="en-GB" dirty="0"/>
              <a:t> </a:t>
            </a:r>
          </a:p>
          <a:p>
            <a:pPr lvl="0"/>
            <a:r>
              <a:rPr lang="en-GB" b="1" dirty="0"/>
              <a:t>Overview of the specific policing issue</a:t>
            </a:r>
            <a:r>
              <a:rPr lang="en-GB" dirty="0"/>
              <a:t>. Identify the policing issue you consider important in the development of future policing paradigm. For example, the issue of stop search as a tactic in the prevention of crime and the impact it has on crime reduction and confidence in policing across the communities. (700 words)</a:t>
            </a:r>
          </a:p>
          <a:p>
            <a:r>
              <a:rPr lang="en-GB" dirty="0"/>
              <a:t> </a:t>
            </a:r>
          </a:p>
          <a:p>
            <a:pPr lvl="0"/>
            <a:r>
              <a:rPr lang="en-GB" b="1" dirty="0"/>
              <a:t>Theoretical explanation</a:t>
            </a:r>
            <a:r>
              <a:rPr lang="en-GB" dirty="0"/>
              <a:t>. </a:t>
            </a:r>
            <a:r>
              <a:rPr lang="en-GB" i="1" dirty="0"/>
              <a:t>Explain, drawing on theories, why does stop and search generate such significant political and community interest? How does stop search impact on trust and confidence?</a:t>
            </a:r>
            <a:r>
              <a:rPr lang="en-GB" dirty="0"/>
              <a:t> (700 words)</a:t>
            </a:r>
          </a:p>
          <a:p>
            <a:r>
              <a:rPr lang="en-GB" i="1" dirty="0"/>
              <a:t> </a:t>
            </a:r>
            <a:endParaRPr lang="en-GB" dirty="0"/>
          </a:p>
          <a:p>
            <a:pPr>
              <a:lnSpc>
                <a:spcPct val="150000"/>
              </a:lnSpc>
              <a:spcBef>
                <a:spcPts val="0"/>
              </a:spcBef>
            </a:pPr>
            <a:endParaRPr lang="en-GB" dirty="0"/>
          </a:p>
        </p:txBody>
      </p:sp>
    </p:spTree>
    <p:extLst>
      <p:ext uri="{BB962C8B-B14F-4D97-AF65-F5344CB8AC3E}">
        <p14:creationId xmlns:p14="http://schemas.microsoft.com/office/powerpoint/2010/main" val="5438733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5" y="411771"/>
            <a:ext cx="11677134" cy="872500"/>
          </a:xfrm>
        </p:spPr>
        <p:txBody>
          <a:bodyPr>
            <a:normAutofit fontScale="90000"/>
          </a:bodyPr>
          <a:lstStyle/>
          <a:p>
            <a:r>
              <a:rPr lang="en-US" dirty="0"/>
              <a:t>Part 2- </a:t>
            </a:r>
            <a:r>
              <a:rPr lang="en-GB" dirty="0"/>
              <a:t>Supporting paper  - What is the assessment?</a:t>
            </a:r>
            <a:r>
              <a:rPr lang="en-US" dirty="0"/>
              <a:t> </a:t>
            </a:r>
            <a:endParaRPr lang="en-GB" dirty="0"/>
          </a:p>
        </p:txBody>
      </p:sp>
      <p:sp>
        <p:nvSpPr>
          <p:cNvPr id="3" name="Content Placeholder 2"/>
          <p:cNvSpPr>
            <a:spLocks noGrp="1"/>
          </p:cNvSpPr>
          <p:nvPr>
            <p:ph idx="1"/>
          </p:nvPr>
        </p:nvSpPr>
        <p:spPr>
          <a:xfrm>
            <a:off x="529281" y="1704401"/>
            <a:ext cx="10468232" cy="4239200"/>
          </a:xfrm>
        </p:spPr>
        <p:txBody>
          <a:bodyPr>
            <a:normAutofit fontScale="77500" lnSpcReduction="20000"/>
          </a:bodyPr>
          <a:lstStyle/>
          <a:p>
            <a:pPr lvl="0"/>
            <a:r>
              <a:rPr lang="en-GB" sz="2400" b="1" dirty="0"/>
              <a:t>Please note the word count is illustrative only as is the potential structure. You may wish to use this adapt it or develop your own to reflect your area of focus. </a:t>
            </a:r>
          </a:p>
          <a:p>
            <a:pPr marL="0" lvl="0" indent="0">
              <a:buNone/>
            </a:pPr>
            <a:endParaRPr lang="en-GB" sz="2400" b="1" dirty="0"/>
          </a:p>
          <a:p>
            <a:pPr lvl="0"/>
            <a:r>
              <a:rPr lang="en-GB" sz="2400" b="1" dirty="0"/>
              <a:t>Introduction </a:t>
            </a:r>
            <a:r>
              <a:rPr lang="en-GB" sz="2400" dirty="0"/>
              <a:t>– This presents a summary of what the key issue is and why this has been selected as a particular challenge for policing (200 words)</a:t>
            </a:r>
          </a:p>
          <a:p>
            <a:endParaRPr lang="en-GB" sz="2400" dirty="0"/>
          </a:p>
          <a:p>
            <a:pPr lvl="0"/>
            <a:r>
              <a:rPr lang="en-GB" sz="2400" b="1" dirty="0"/>
              <a:t>Overview of the specific policing issue</a:t>
            </a:r>
            <a:r>
              <a:rPr lang="en-GB" sz="2400" dirty="0"/>
              <a:t>. Identify the policing issue you consider important in the development of future policing paradigm. For example, the issue of stop search as a tactic in the prevention of crime and the impact it has on crime reduction and confidence in policing across the communities. (700 words)</a:t>
            </a:r>
          </a:p>
          <a:p>
            <a:endParaRPr lang="en-GB" sz="2400" dirty="0"/>
          </a:p>
          <a:p>
            <a:pPr lvl="0"/>
            <a:r>
              <a:rPr lang="en-GB" sz="2400" b="1" dirty="0"/>
              <a:t>Theoretical explanation</a:t>
            </a:r>
            <a:r>
              <a:rPr lang="en-GB" sz="2400" dirty="0"/>
              <a:t>. </a:t>
            </a:r>
            <a:r>
              <a:rPr lang="en-GB" sz="2400" i="1" dirty="0"/>
              <a:t>Explain, drawing on theories, why does stop and search generate such significant political and community interest? How does stop search impact on trust and confidence?</a:t>
            </a:r>
            <a:r>
              <a:rPr lang="en-GB" sz="2400" dirty="0"/>
              <a:t> (700 words)</a:t>
            </a:r>
          </a:p>
          <a:p>
            <a:r>
              <a:rPr lang="en-GB" i="1" dirty="0"/>
              <a:t> </a:t>
            </a:r>
            <a:endParaRPr lang="en-GB" dirty="0"/>
          </a:p>
          <a:p>
            <a:pPr>
              <a:lnSpc>
                <a:spcPct val="150000"/>
              </a:lnSpc>
              <a:spcBef>
                <a:spcPts val="0"/>
              </a:spcBef>
            </a:pPr>
            <a:endParaRPr lang="en-GB" dirty="0"/>
          </a:p>
        </p:txBody>
      </p:sp>
    </p:spTree>
    <p:extLst>
      <p:ext uri="{BB962C8B-B14F-4D97-AF65-F5344CB8AC3E}">
        <p14:creationId xmlns:p14="http://schemas.microsoft.com/office/powerpoint/2010/main" val="252733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5" y="411771"/>
            <a:ext cx="11677134" cy="872500"/>
          </a:xfrm>
        </p:spPr>
        <p:txBody>
          <a:bodyPr>
            <a:normAutofit fontScale="90000"/>
          </a:bodyPr>
          <a:lstStyle/>
          <a:p>
            <a:r>
              <a:rPr lang="en-US" dirty="0"/>
              <a:t>Part 2- </a:t>
            </a:r>
            <a:r>
              <a:rPr lang="en-GB" dirty="0"/>
              <a:t>Supporting paper  - What is the assessment?</a:t>
            </a:r>
            <a:r>
              <a:rPr lang="en-US" dirty="0"/>
              <a:t> </a:t>
            </a:r>
            <a:endParaRPr lang="en-GB" dirty="0"/>
          </a:p>
        </p:txBody>
      </p:sp>
      <p:sp>
        <p:nvSpPr>
          <p:cNvPr id="3" name="Content Placeholder 2"/>
          <p:cNvSpPr>
            <a:spLocks noGrp="1"/>
          </p:cNvSpPr>
          <p:nvPr>
            <p:ph idx="1"/>
          </p:nvPr>
        </p:nvSpPr>
        <p:spPr>
          <a:xfrm>
            <a:off x="838200" y="1284270"/>
            <a:ext cx="10515600" cy="5270641"/>
          </a:xfrm>
        </p:spPr>
        <p:txBody>
          <a:bodyPr>
            <a:normAutofit/>
          </a:bodyPr>
          <a:lstStyle/>
          <a:p>
            <a:pPr lvl="0"/>
            <a:r>
              <a:rPr lang="en-GB" sz="2200" b="1" dirty="0"/>
              <a:t>What measures are the service or academia considering to help meet the challenge(s) outlined</a:t>
            </a:r>
            <a:r>
              <a:rPr lang="en-GB" sz="2200" b="1" i="1" dirty="0"/>
              <a:t>?</a:t>
            </a:r>
            <a:r>
              <a:rPr lang="en-GB" sz="2200" i="1" dirty="0"/>
              <a:t> In this section the student would demonstrate an understanding and knowledge of the area together with some critical analysis on how this could be addressed by the service (700 words) </a:t>
            </a:r>
            <a:endParaRPr lang="en-GB" sz="2200" dirty="0"/>
          </a:p>
          <a:p>
            <a:pPr marL="0" indent="0">
              <a:buNone/>
            </a:pPr>
            <a:endParaRPr lang="en-GB" sz="2200" dirty="0"/>
          </a:p>
          <a:p>
            <a:pPr lvl="0"/>
            <a:r>
              <a:rPr lang="en-GB" sz="2200" b="1" i="1" dirty="0"/>
              <a:t>Conclusion</a:t>
            </a:r>
            <a:r>
              <a:rPr lang="en-GB" sz="2200" i="1" dirty="0"/>
              <a:t> – </a:t>
            </a:r>
            <a:r>
              <a:rPr lang="en-GB" sz="2200" dirty="0"/>
              <a:t>This section provides an overview of the content, some of the key highlights from the theory and practice and could sum up in the past, provide a over of the present and a glimpse in to the future (200 words). </a:t>
            </a:r>
          </a:p>
          <a:p>
            <a:endParaRPr lang="en-GB" dirty="0"/>
          </a:p>
          <a:p>
            <a:pPr>
              <a:lnSpc>
                <a:spcPct val="150000"/>
              </a:lnSpc>
              <a:spcBef>
                <a:spcPts val="0"/>
              </a:spcBef>
            </a:pPr>
            <a:endParaRPr lang="en-GB" dirty="0"/>
          </a:p>
        </p:txBody>
      </p:sp>
    </p:spTree>
    <p:extLst>
      <p:ext uri="{BB962C8B-B14F-4D97-AF65-F5344CB8AC3E}">
        <p14:creationId xmlns:p14="http://schemas.microsoft.com/office/powerpoint/2010/main" val="397267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11771"/>
            <a:ext cx="9285514" cy="862226"/>
          </a:xfrm>
        </p:spPr>
        <p:txBody>
          <a:bodyPr/>
          <a:lstStyle/>
          <a:p>
            <a:r>
              <a:rPr lang="en-GB" dirty="0"/>
              <a:t>Referencing</a:t>
            </a:r>
          </a:p>
        </p:txBody>
      </p:sp>
      <p:sp>
        <p:nvSpPr>
          <p:cNvPr id="3" name="Content Placeholder 2"/>
          <p:cNvSpPr>
            <a:spLocks noGrp="1"/>
          </p:cNvSpPr>
          <p:nvPr>
            <p:ph idx="1"/>
          </p:nvPr>
        </p:nvSpPr>
        <p:spPr>
          <a:xfrm>
            <a:off x="838199" y="1273998"/>
            <a:ext cx="10720227" cy="5280914"/>
          </a:xfrm>
        </p:spPr>
        <p:txBody>
          <a:bodyPr>
            <a:normAutofit/>
          </a:bodyPr>
          <a:lstStyle/>
          <a:p>
            <a:pPr>
              <a:lnSpc>
                <a:spcPct val="150000"/>
              </a:lnSpc>
              <a:spcBef>
                <a:spcPts val="0"/>
              </a:spcBef>
            </a:pPr>
            <a:r>
              <a:rPr lang="en-GB" sz="2400" dirty="0"/>
              <a:t>Harvard Referencing Style</a:t>
            </a:r>
          </a:p>
          <a:p>
            <a:pPr>
              <a:lnSpc>
                <a:spcPct val="150000"/>
              </a:lnSpc>
              <a:spcBef>
                <a:spcPts val="0"/>
              </a:spcBef>
            </a:pPr>
            <a:r>
              <a:rPr lang="en-GB" sz="2400" dirty="0"/>
              <a:t>Very briefly:</a:t>
            </a:r>
          </a:p>
          <a:p>
            <a:pPr lvl="1">
              <a:lnSpc>
                <a:spcPct val="150000"/>
              </a:lnSpc>
              <a:spcBef>
                <a:spcPts val="0"/>
              </a:spcBef>
            </a:pPr>
            <a:r>
              <a:rPr lang="en-GB" sz="2000" dirty="0"/>
              <a:t>In-text we use an author (date) format e.g., </a:t>
            </a:r>
            <a:r>
              <a:rPr lang="en-GB" sz="1400" dirty="0"/>
              <a:t>Johnson and Smith (2009)</a:t>
            </a:r>
          </a:p>
          <a:p>
            <a:pPr lvl="1">
              <a:lnSpc>
                <a:spcPct val="150000"/>
              </a:lnSpc>
              <a:spcBef>
                <a:spcPts val="0"/>
              </a:spcBef>
            </a:pPr>
            <a:r>
              <a:rPr lang="en-GB" sz="2000" dirty="0"/>
              <a:t>For more than 2 authors we use ‘et al.’, e.g., </a:t>
            </a:r>
            <a:r>
              <a:rPr lang="en-GB" sz="1400" dirty="0"/>
              <a:t>Thomas et al. (2007) </a:t>
            </a:r>
          </a:p>
          <a:p>
            <a:pPr lvl="1">
              <a:lnSpc>
                <a:spcPct val="150000"/>
              </a:lnSpc>
              <a:spcBef>
                <a:spcPts val="0"/>
              </a:spcBef>
            </a:pPr>
            <a:r>
              <a:rPr lang="en-GB" sz="2000" dirty="0"/>
              <a:t>Remember to use the Harvard referencing guide provided by the University if in doubt. </a:t>
            </a:r>
          </a:p>
          <a:p>
            <a:pPr>
              <a:lnSpc>
                <a:spcPct val="150000"/>
              </a:lnSpc>
              <a:spcBef>
                <a:spcPts val="0"/>
              </a:spcBef>
            </a:pPr>
            <a:r>
              <a:rPr lang="en-GB" sz="2400" dirty="0"/>
              <a:t>Potentially use a referencing manager (e.g., EndNote). </a:t>
            </a:r>
          </a:p>
        </p:txBody>
      </p:sp>
    </p:spTree>
    <p:extLst>
      <p:ext uri="{BB962C8B-B14F-4D97-AF65-F5344CB8AC3E}">
        <p14:creationId xmlns:p14="http://schemas.microsoft.com/office/powerpoint/2010/main" val="2920952024"/>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57750-E903-C63C-1E47-8EEF0F0F144B}"/>
              </a:ext>
            </a:extLst>
          </p:cNvPr>
          <p:cNvSpPr>
            <a:spLocks noGrp="1"/>
          </p:cNvSpPr>
          <p:nvPr>
            <p:ph type="title"/>
          </p:nvPr>
        </p:nvSpPr>
        <p:spPr/>
        <p:txBody>
          <a:bodyPr/>
          <a:lstStyle/>
          <a:p>
            <a:r>
              <a:rPr lang="en-GB" dirty="0"/>
              <a:t>How do we mark?</a:t>
            </a:r>
            <a:endParaRPr lang="en-US" dirty="0"/>
          </a:p>
        </p:txBody>
      </p:sp>
      <p:sp>
        <p:nvSpPr>
          <p:cNvPr id="5" name="TextBox 4">
            <a:extLst>
              <a:ext uri="{FF2B5EF4-FFF2-40B4-BE49-F238E27FC236}">
                <a16:creationId xmlns:a16="http://schemas.microsoft.com/office/drawing/2014/main" id="{EA63544C-AD1C-8478-D375-8BF5C94551B5}"/>
              </a:ext>
            </a:extLst>
          </p:cNvPr>
          <p:cNvSpPr txBox="1"/>
          <p:nvPr/>
        </p:nvSpPr>
        <p:spPr>
          <a:xfrm>
            <a:off x="609600" y="1544595"/>
            <a:ext cx="11079892" cy="3247043"/>
          </a:xfrm>
          <a:prstGeom prst="rect">
            <a:avLst/>
          </a:prstGeom>
          <a:noFill/>
        </p:spPr>
        <p:txBody>
          <a:bodyPr wrap="square">
            <a:spAutoFit/>
          </a:bodyPr>
          <a:lstStyle/>
          <a:p>
            <a:r>
              <a:rPr lang="en-GB" sz="2000" dirty="0"/>
              <a:t>The assessment criteria (used in conjunction with the marking rubric)</a:t>
            </a:r>
          </a:p>
          <a:p>
            <a:pPr>
              <a:spcAft>
                <a:spcPts val="600"/>
              </a:spcAft>
            </a:pPr>
            <a:r>
              <a:rPr lang="en-GB" sz="2000" dirty="0"/>
              <a:t>A successful answer should include the following:</a:t>
            </a:r>
          </a:p>
          <a:p>
            <a:pPr marL="342900" lvl="0" indent="-342900">
              <a:buFont typeface="Times New Roman" panose="02020603050405020304" pitchFamily="18" charset="0"/>
              <a:buChar char="-"/>
            </a:pPr>
            <a:r>
              <a:rPr lang="en-GB" sz="2000" dirty="0"/>
              <a:t>A clear definition of the problem to be addressed</a:t>
            </a:r>
          </a:p>
          <a:p>
            <a:pPr marL="342900" lvl="0" indent="-342900">
              <a:buFont typeface="Times New Roman" panose="02020603050405020304" pitchFamily="18" charset="0"/>
              <a:buChar char="-"/>
            </a:pPr>
            <a:r>
              <a:rPr lang="en-GB" sz="2000" dirty="0"/>
              <a:t>Clear links to theoretical perspectives within policing and more specifically your area of focus.</a:t>
            </a:r>
          </a:p>
          <a:p>
            <a:pPr marL="342900" lvl="0" indent="-342900">
              <a:buFont typeface="Times New Roman" panose="02020603050405020304" pitchFamily="18" charset="0"/>
              <a:buChar char="-"/>
            </a:pPr>
            <a:r>
              <a:rPr lang="en-GB" sz="2000" dirty="0"/>
              <a:t>Critical evaluation / analysis of the challenge(s), the theory and the measures that could be introduced to start to address these challenges. This is an opportunity to demonstrate knowledge and understand and shows the development of your thinking in terms of your area. </a:t>
            </a:r>
          </a:p>
          <a:p>
            <a:pPr marL="0" lvl="0" indent="0">
              <a:buNone/>
            </a:pPr>
            <a:endParaRPr lang="en-GB" sz="2000" dirty="0"/>
          </a:p>
          <a:p>
            <a:pPr marL="0" indent="0">
              <a:buNone/>
            </a:pPr>
            <a:r>
              <a:rPr lang="en-GB" sz="2000" i="1" dirty="0">
                <a:effectLst/>
                <a:ea typeface="Times New Roman" panose="02020603050405020304" pitchFamily="18" charset="0"/>
              </a:rPr>
              <a:t>Note. All marks are internally moderated, and externally </a:t>
            </a:r>
            <a:r>
              <a:rPr lang="en-GB" sz="2000" i="1" dirty="0">
                <a:effectLst/>
                <a:ea typeface="Times New Roman" panose="02020603050405020304" pitchFamily="18" charset="0"/>
                <a:hlinkClick r:id="rId2"/>
              </a:rPr>
              <a:t>moderated</a:t>
            </a:r>
            <a:r>
              <a:rPr lang="en-GB" sz="2000" i="1" dirty="0">
                <a:effectLst/>
                <a:ea typeface="Times New Roman" panose="02020603050405020304" pitchFamily="18" charset="0"/>
              </a:rPr>
              <a:t>.</a:t>
            </a:r>
          </a:p>
        </p:txBody>
      </p:sp>
    </p:spTree>
    <p:extLst>
      <p:ext uri="{BB962C8B-B14F-4D97-AF65-F5344CB8AC3E}">
        <p14:creationId xmlns:p14="http://schemas.microsoft.com/office/powerpoint/2010/main" val="3023523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5F39D-07FE-8BB5-BB35-3EA1683A0078}"/>
              </a:ext>
            </a:extLst>
          </p:cNvPr>
          <p:cNvSpPr>
            <a:spLocks noGrp="1"/>
          </p:cNvSpPr>
          <p:nvPr>
            <p:ph type="title"/>
          </p:nvPr>
        </p:nvSpPr>
        <p:spPr/>
        <p:txBody>
          <a:bodyPr/>
          <a:lstStyle/>
          <a:p>
            <a:r>
              <a:rPr lang="en-US" dirty="0"/>
              <a:t>Marking Criteria</a:t>
            </a:r>
          </a:p>
        </p:txBody>
      </p:sp>
      <p:sp>
        <p:nvSpPr>
          <p:cNvPr id="3" name="Content Placeholder 2">
            <a:extLst>
              <a:ext uri="{FF2B5EF4-FFF2-40B4-BE49-F238E27FC236}">
                <a16:creationId xmlns:a16="http://schemas.microsoft.com/office/drawing/2014/main" id="{33F3B99A-0F69-354B-CA90-F9C507FF5966}"/>
              </a:ext>
            </a:extLst>
          </p:cNvPr>
          <p:cNvSpPr>
            <a:spLocks noGrp="1"/>
          </p:cNvSpPr>
          <p:nvPr>
            <p:ph idx="1"/>
          </p:nvPr>
        </p:nvSpPr>
        <p:spPr/>
        <p:txBody>
          <a:bodyPr/>
          <a:lstStyle/>
          <a:p>
            <a:endParaRPr lang="en-US"/>
          </a:p>
        </p:txBody>
      </p:sp>
      <p:pic>
        <p:nvPicPr>
          <p:cNvPr id="4" name="Content Placeholder 4" descr="Table&#10;&#10;Description automatically generated">
            <a:extLst>
              <a:ext uri="{FF2B5EF4-FFF2-40B4-BE49-F238E27FC236}">
                <a16:creationId xmlns:a16="http://schemas.microsoft.com/office/drawing/2014/main" id="{8FF369A4-A37D-EA3D-3B5C-0CABA9FB16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1353107"/>
            <a:ext cx="11201400" cy="4316881"/>
          </a:xfrm>
          <a:prstGeom prst="rect">
            <a:avLst/>
          </a:prstGeom>
        </p:spPr>
      </p:pic>
    </p:spTree>
    <p:extLst>
      <p:ext uri="{BB962C8B-B14F-4D97-AF65-F5344CB8AC3E}">
        <p14:creationId xmlns:p14="http://schemas.microsoft.com/office/powerpoint/2010/main" val="2279865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24872-7320-BDA3-1FDE-7A4C03355C62}"/>
              </a:ext>
            </a:extLst>
          </p:cNvPr>
          <p:cNvSpPr>
            <a:spLocks noGrp="1"/>
          </p:cNvSpPr>
          <p:nvPr>
            <p:ph type="title"/>
          </p:nvPr>
        </p:nvSpPr>
        <p:spPr/>
        <p:txBody>
          <a:bodyPr>
            <a:normAutofit fontScale="90000"/>
          </a:bodyPr>
          <a:lstStyle/>
          <a:p>
            <a:r>
              <a:rPr lang="en-GB" dirty="0"/>
              <a:t>How to start?</a:t>
            </a:r>
            <a:br>
              <a:rPr lang="en-GB" dirty="0"/>
            </a:br>
            <a:r>
              <a:rPr lang="en-GB" dirty="0"/>
              <a:t>Plan, draft, write, re-write</a:t>
            </a:r>
            <a:endParaRPr lang="en-US" dirty="0"/>
          </a:p>
        </p:txBody>
      </p:sp>
      <p:sp>
        <p:nvSpPr>
          <p:cNvPr id="3" name="Content Placeholder 2">
            <a:extLst>
              <a:ext uri="{FF2B5EF4-FFF2-40B4-BE49-F238E27FC236}">
                <a16:creationId xmlns:a16="http://schemas.microsoft.com/office/drawing/2014/main" id="{32CA51BE-29A7-484E-671C-1A46C7989F50}"/>
              </a:ext>
            </a:extLst>
          </p:cNvPr>
          <p:cNvSpPr>
            <a:spLocks noGrp="1"/>
          </p:cNvSpPr>
          <p:nvPr>
            <p:ph idx="1"/>
          </p:nvPr>
        </p:nvSpPr>
        <p:spPr/>
        <p:txBody>
          <a:bodyPr>
            <a:normAutofit fontScale="62500" lnSpcReduction="20000"/>
          </a:bodyPr>
          <a:lstStyle/>
          <a:p>
            <a:r>
              <a:rPr lang="en-GB" dirty="0"/>
              <a:t>Spend time understanding the question</a:t>
            </a:r>
          </a:p>
          <a:p>
            <a:r>
              <a:rPr lang="en-GB" dirty="0"/>
              <a:t>Read through these slides</a:t>
            </a:r>
          </a:p>
          <a:p>
            <a:r>
              <a:rPr lang="en-GB" dirty="0"/>
              <a:t>Read the literature</a:t>
            </a:r>
          </a:p>
          <a:p>
            <a:pPr lvl="1"/>
            <a:r>
              <a:rPr lang="en-GB" dirty="0"/>
              <a:t>Engage with the wider literature (don’t rely on the guided readings)</a:t>
            </a:r>
          </a:p>
          <a:p>
            <a:pPr lvl="1"/>
            <a:r>
              <a:rPr lang="en-GB" dirty="0"/>
              <a:t>Use the lecture articles and directed reading if applicable to your area. </a:t>
            </a:r>
          </a:p>
          <a:p>
            <a:r>
              <a:rPr lang="en-GB" dirty="0"/>
              <a:t>Draft your Supporting paper / Presentation</a:t>
            </a:r>
          </a:p>
          <a:p>
            <a:r>
              <a:rPr lang="en-GB" b="1" u="sng" dirty="0"/>
              <a:t>Construct a well developed argument</a:t>
            </a:r>
          </a:p>
          <a:p>
            <a:r>
              <a:rPr lang="en-GB" dirty="0"/>
              <a:t>Use reliable, peer-reviewed literature</a:t>
            </a:r>
          </a:p>
          <a:p>
            <a:pPr lvl="1"/>
            <a:r>
              <a:rPr lang="en-GB" dirty="0"/>
              <a:t>Published in Journals</a:t>
            </a:r>
          </a:p>
          <a:p>
            <a:pPr lvl="1"/>
            <a:r>
              <a:rPr lang="en-GB" dirty="0"/>
              <a:t>Try to use recent research (within past 5 years) and older theoretical papers </a:t>
            </a:r>
          </a:p>
          <a:p>
            <a:pPr lvl="1"/>
            <a:r>
              <a:rPr lang="en-GB" dirty="0"/>
              <a:t>Compare with marking criteria</a:t>
            </a:r>
          </a:p>
          <a:p>
            <a:r>
              <a:rPr lang="en-GB" dirty="0"/>
              <a:t>You may use your supporting paper to help you shape the focus of your presentation – But please don’t just read large sections of you paper!</a:t>
            </a:r>
          </a:p>
          <a:p>
            <a:pPr lvl="1"/>
            <a:endParaRPr lang="en-GB" dirty="0"/>
          </a:p>
          <a:p>
            <a:endParaRPr lang="en-US" dirty="0"/>
          </a:p>
        </p:txBody>
      </p:sp>
    </p:spTree>
    <p:extLst>
      <p:ext uri="{BB962C8B-B14F-4D97-AF65-F5344CB8AC3E}">
        <p14:creationId xmlns:p14="http://schemas.microsoft.com/office/powerpoint/2010/main" val="1148362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E5C4022-1736-4829-BE91-2CBFB7BABB9A}"/>
              </a:ext>
            </a:extLst>
          </p:cNvPr>
          <p:cNvSpPr>
            <a:spLocks noGrp="1"/>
          </p:cNvSpPr>
          <p:nvPr>
            <p:ph type="ctrTitle"/>
          </p:nvPr>
        </p:nvSpPr>
        <p:spPr/>
        <p:txBody>
          <a:bodyPr/>
          <a:lstStyle/>
          <a:p>
            <a:r>
              <a:rPr lang="en-GB" dirty="0"/>
              <a:t>Good luck!</a:t>
            </a:r>
          </a:p>
        </p:txBody>
      </p:sp>
    </p:spTree>
    <p:extLst>
      <p:ext uri="{BB962C8B-B14F-4D97-AF65-F5344CB8AC3E}">
        <p14:creationId xmlns:p14="http://schemas.microsoft.com/office/powerpoint/2010/main" val="3512038103"/>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DBC95-59A1-D746-2047-9F0926BD9B1B}"/>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3265C3EF-E2B3-6687-5E38-6126E64D9C81}"/>
              </a:ext>
            </a:extLst>
          </p:cNvPr>
          <p:cNvSpPr>
            <a:spLocks noGrp="1"/>
          </p:cNvSpPr>
          <p:nvPr>
            <p:ph idx="1"/>
          </p:nvPr>
        </p:nvSpPr>
        <p:spPr/>
        <p:txBody>
          <a:bodyPr/>
          <a:lstStyle/>
          <a:p>
            <a:r>
              <a:rPr lang="en-US" dirty="0"/>
              <a:t>Break – 15 mins?</a:t>
            </a:r>
          </a:p>
        </p:txBody>
      </p:sp>
    </p:spTree>
    <p:extLst>
      <p:ext uri="{BB962C8B-B14F-4D97-AF65-F5344CB8AC3E}">
        <p14:creationId xmlns:p14="http://schemas.microsoft.com/office/powerpoint/2010/main" val="293425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25E4D-1C2C-47F6-A56D-5CC0DC19A9A6}"/>
              </a:ext>
            </a:extLst>
          </p:cNvPr>
          <p:cNvSpPr>
            <a:spLocks noGrp="1"/>
          </p:cNvSpPr>
          <p:nvPr>
            <p:ph type="ctrTitle"/>
          </p:nvPr>
        </p:nvSpPr>
        <p:spPr>
          <a:xfrm>
            <a:off x="2457665" y="1194938"/>
            <a:ext cx="7772400" cy="1470025"/>
          </a:xfrm>
        </p:spPr>
        <p:txBody>
          <a:bodyPr/>
          <a:lstStyle/>
          <a:p>
            <a:r>
              <a:rPr lang="en-GB" dirty="0"/>
              <a:t>Week 1 - Seminar</a:t>
            </a:r>
          </a:p>
        </p:txBody>
      </p:sp>
      <p:sp>
        <p:nvSpPr>
          <p:cNvPr id="3" name="Subtitle 2">
            <a:extLst>
              <a:ext uri="{FF2B5EF4-FFF2-40B4-BE49-F238E27FC236}">
                <a16:creationId xmlns:a16="http://schemas.microsoft.com/office/drawing/2014/main" id="{0FCEB683-625E-4C5B-BF45-79745334AB08}"/>
              </a:ext>
            </a:extLst>
          </p:cNvPr>
          <p:cNvSpPr>
            <a:spLocks noGrp="1"/>
          </p:cNvSpPr>
          <p:nvPr>
            <p:ph type="subTitle" idx="1"/>
          </p:nvPr>
        </p:nvSpPr>
        <p:spPr>
          <a:xfrm>
            <a:off x="4476520" y="2664962"/>
            <a:ext cx="6400800" cy="1752600"/>
          </a:xfrm>
        </p:spPr>
        <p:txBody>
          <a:bodyPr/>
          <a:lstStyle/>
          <a:p>
            <a:r>
              <a:rPr lang="en-GB" dirty="0">
                <a:solidFill>
                  <a:schemeClr val="tx1"/>
                </a:solidFill>
              </a:rPr>
              <a:t>Jon Edwards</a:t>
            </a:r>
          </a:p>
        </p:txBody>
      </p:sp>
    </p:spTree>
    <p:extLst>
      <p:ext uri="{BB962C8B-B14F-4D97-AF65-F5344CB8AC3E}">
        <p14:creationId xmlns:p14="http://schemas.microsoft.com/office/powerpoint/2010/main" val="5267835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90C14-812A-D25C-8834-92AADE5BE9B5}"/>
              </a:ext>
            </a:extLst>
          </p:cNvPr>
          <p:cNvSpPr>
            <a:spLocks noGrp="1"/>
          </p:cNvSpPr>
          <p:nvPr>
            <p:ph type="title"/>
          </p:nvPr>
        </p:nvSpPr>
        <p:spPr/>
        <p:txBody>
          <a:bodyPr>
            <a:normAutofit fontScale="90000"/>
          </a:bodyPr>
          <a:lstStyle/>
          <a:p>
            <a:r>
              <a:rPr lang="en-US" dirty="0"/>
              <a:t>Policing in the 21</a:t>
            </a:r>
            <a:r>
              <a:rPr lang="en-US" baseline="30000" dirty="0"/>
              <a:t>st</a:t>
            </a:r>
            <a:r>
              <a:rPr lang="en-US" dirty="0"/>
              <a:t> Century – Future Challenges – Week 1 seminar</a:t>
            </a:r>
          </a:p>
        </p:txBody>
      </p:sp>
      <p:sp>
        <p:nvSpPr>
          <p:cNvPr id="6" name="TextBox 5">
            <a:extLst>
              <a:ext uri="{FF2B5EF4-FFF2-40B4-BE49-F238E27FC236}">
                <a16:creationId xmlns:a16="http://schemas.microsoft.com/office/drawing/2014/main" id="{B8ED4249-A9B9-B5C6-DD31-3092BF384515}"/>
              </a:ext>
            </a:extLst>
          </p:cNvPr>
          <p:cNvSpPr txBox="1"/>
          <p:nvPr/>
        </p:nvSpPr>
        <p:spPr>
          <a:xfrm>
            <a:off x="2160609" y="1828800"/>
            <a:ext cx="5474825" cy="3970318"/>
          </a:xfrm>
          <a:prstGeom prst="rect">
            <a:avLst/>
          </a:prstGeom>
          <a:noFill/>
        </p:spPr>
        <p:txBody>
          <a:bodyPr wrap="square" rtlCol="0">
            <a:spAutoFit/>
          </a:bodyPr>
          <a:lstStyle/>
          <a:p>
            <a:r>
              <a:rPr lang="en-GB" b="1" dirty="0">
                <a:latin typeface="Roboto" panose="020F0502020204030204" pitchFamily="34" charset="0"/>
              </a:rPr>
              <a:t>The Future of Policing: what are the challenges facing policing today? </a:t>
            </a:r>
          </a:p>
          <a:p>
            <a:endParaRPr lang="en-US" dirty="0"/>
          </a:p>
          <a:p>
            <a:pPr algn="ctr"/>
            <a:r>
              <a:rPr lang="en-US" b="1" dirty="0"/>
              <a:t>Centre for Policy Studies – Online forum</a:t>
            </a:r>
          </a:p>
          <a:p>
            <a:endParaRPr lang="en-US" dirty="0"/>
          </a:p>
          <a:p>
            <a:r>
              <a:rPr lang="en-US" dirty="0"/>
              <a:t>Chair  - Robert Colville - CPS</a:t>
            </a:r>
          </a:p>
          <a:p>
            <a:r>
              <a:rPr lang="en-US" dirty="0"/>
              <a:t>Lisa Townsend – Surrey PCC</a:t>
            </a:r>
          </a:p>
          <a:p>
            <a:r>
              <a:rPr lang="en-US" dirty="0"/>
              <a:t>Sir Michael Barber </a:t>
            </a:r>
          </a:p>
          <a:p>
            <a:r>
              <a:rPr lang="en-US" dirty="0"/>
              <a:t>Rt Hon Kit Malthouse MP – Policing Minister?</a:t>
            </a:r>
          </a:p>
          <a:p>
            <a:endParaRPr lang="en-GB" dirty="0">
              <a:latin typeface="Roboto" panose="020F0502020204030204" pitchFamily="34" charset="0"/>
            </a:endParaRPr>
          </a:p>
          <a:p>
            <a:r>
              <a:rPr lang="en-GB" b="1" dirty="0">
                <a:latin typeface="Roboto" panose="020F0502020204030204" pitchFamily="34" charset="0"/>
              </a:rPr>
              <a:t>Task </a:t>
            </a:r>
            <a:r>
              <a:rPr lang="en-GB" dirty="0">
                <a:latin typeface="Roboto" panose="020F0502020204030204" pitchFamily="34" charset="0"/>
              </a:rPr>
              <a:t>– Watch the video and come to the session having identified the key issues and discussion points. </a:t>
            </a:r>
          </a:p>
          <a:p>
            <a:endParaRPr lang="en-US" dirty="0"/>
          </a:p>
        </p:txBody>
      </p:sp>
      <p:pic>
        <p:nvPicPr>
          <p:cNvPr id="12" name="Content Placeholder 11">
            <a:extLst>
              <a:ext uri="{FF2B5EF4-FFF2-40B4-BE49-F238E27FC236}">
                <a16:creationId xmlns:a16="http://schemas.microsoft.com/office/drawing/2014/main" id="{55DB4828-5863-02F6-CEE6-E29B6B7E0FB4}"/>
              </a:ext>
            </a:extLst>
          </p:cNvPr>
          <p:cNvPicPr>
            <a:picLocks noGrp="1" noChangeAspect="1"/>
          </p:cNvPicPr>
          <p:nvPr>
            <p:ph idx="1"/>
          </p:nvPr>
        </p:nvPicPr>
        <p:blipFill>
          <a:blip r:embed="rId2"/>
          <a:stretch>
            <a:fillRect/>
          </a:stretch>
        </p:blipFill>
        <p:spPr>
          <a:xfrm>
            <a:off x="7241249" y="1383257"/>
            <a:ext cx="1739900" cy="1155700"/>
          </a:xfrm>
        </p:spPr>
      </p:pic>
      <p:pic>
        <p:nvPicPr>
          <p:cNvPr id="13" name="Picture 12">
            <a:extLst>
              <a:ext uri="{FF2B5EF4-FFF2-40B4-BE49-F238E27FC236}">
                <a16:creationId xmlns:a16="http://schemas.microsoft.com/office/drawing/2014/main" id="{50E12081-31BA-EAC4-F113-343EDF520F60}"/>
              </a:ext>
            </a:extLst>
          </p:cNvPr>
          <p:cNvPicPr>
            <a:picLocks noChangeAspect="1"/>
          </p:cNvPicPr>
          <p:nvPr/>
        </p:nvPicPr>
        <p:blipFill>
          <a:blip r:embed="rId3"/>
          <a:stretch>
            <a:fillRect/>
          </a:stretch>
        </p:blipFill>
        <p:spPr>
          <a:xfrm>
            <a:off x="1806212" y="846139"/>
            <a:ext cx="886833" cy="886833"/>
          </a:xfrm>
          <a:prstGeom prst="rect">
            <a:avLst/>
          </a:prstGeom>
        </p:spPr>
      </p:pic>
      <p:pic>
        <p:nvPicPr>
          <p:cNvPr id="14" name="Picture 13">
            <a:extLst>
              <a:ext uri="{FF2B5EF4-FFF2-40B4-BE49-F238E27FC236}">
                <a16:creationId xmlns:a16="http://schemas.microsoft.com/office/drawing/2014/main" id="{A229D45E-D621-3DB0-A1DE-1FFA42E873DB}"/>
              </a:ext>
            </a:extLst>
          </p:cNvPr>
          <p:cNvPicPr>
            <a:picLocks noChangeAspect="1"/>
          </p:cNvPicPr>
          <p:nvPr/>
        </p:nvPicPr>
        <p:blipFill>
          <a:blip r:embed="rId4"/>
          <a:stretch>
            <a:fillRect/>
          </a:stretch>
        </p:blipFill>
        <p:spPr>
          <a:xfrm>
            <a:off x="7635434" y="4150933"/>
            <a:ext cx="1144044" cy="1521461"/>
          </a:xfrm>
          <a:prstGeom prst="rect">
            <a:avLst/>
          </a:prstGeom>
        </p:spPr>
      </p:pic>
      <p:pic>
        <p:nvPicPr>
          <p:cNvPr id="15" name="Picture 14">
            <a:extLst>
              <a:ext uri="{FF2B5EF4-FFF2-40B4-BE49-F238E27FC236}">
                <a16:creationId xmlns:a16="http://schemas.microsoft.com/office/drawing/2014/main" id="{197C2F46-44E3-B8D7-50BC-369C8F146903}"/>
              </a:ext>
            </a:extLst>
          </p:cNvPr>
          <p:cNvPicPr>
            <a:picLocks noChangeAspect="1"/>
          </p:cNvPicPr>
          <p:nvPr/>
        </p:nvPicPr>
        <p:blipFill>
          <a:blip r:embed="rId5"/>
          <a:stretch>
            <a:fillRect/>
          </a:stretch>
        </p:blipFill>
        <p:spPr>
          <a:xfrm>
            <a:off x="8603204" y="3176589"/>
            <a:ext cx="1739901" cy="974345"/>
          </a:xfrm>
          <a:prstGeom prst="rect">
            <a:avLst/>
          </a:prstGeom>
        </p:spPr>
      </p:pic>
      <p:pic>
        <p:nvPicPr>
          <p:cNvPr id="16" name="Picture 15">
            <a:extLst>
              <a:ext uri="{FF2B5EF4-FFF2-40B4-BE49-F238E27FC236}">
                <a16:creationId xmlns:a16="http://schemas.microsoft.com/office/drawing/2014/main" id="{9E3B5CFE-FF6B-6580-8DEF-627670D9B874}"/>
              </a:ext>
            </a:extLst>
          </p:cNvPr>
          <p:cNvPicPr>
            <a:picLocks noChangeAspect="1"/>
          </p:cNvPicPr>
          <p:nvPr/>
        </p:nvPicPr>
        <p:blipFill>
          <a:blip r:embed="rId6"/>
          <a:stretch>
            <a:fillRect/>
          </a:stretch>
        </p:blipFill>
        <p:spPr>
          <a:xfrm>
            <a:off x="8654004" y="1944688"/>
            <a:ext cx="1638300" cy="1231900"/>
          </a:xfrm>
          <a:prstGeom prst="rect">
            <a:avLst/>
          </a:prstGeom>
        </p:spPr>
      </p:pic>
    </p:spTree>
    <p:extLst>
      <p:ext uri="{BB962C8B-B14F-4D97-AF65-F5344CB8AC3E}">
        <p14:creationId xmlns:p14="http://schemas.microsoft.com/office/powerpoint/2010/main" val="3246876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35F36-6146-46ED-261D-431BECB03EB6}"/>
              </a:ext>
            </a:extLst>
          </p:cNvPr>
          <p:cNvSpPr>
            <a:spLocks noGrp="1"/>
          </p:cNvSpPr>
          <p:nvPr>
            <p:ph type="title"/>
          </p:nvPr>
        </p:nvSpPr>
        <p:spPr/>
        <p:txBody>
          <a:bodyPr/>
          <a:lstStyle/>
          <a:p>
            <a:r>
              <a:rPr lang="en-US" dirty="0"/>
              <a:t>Key issues emerging</a:t>
            </a:r>
          </a:p>
        </p:txBody>
      </p:sp>
      <p:sp>
        <p:nvSpPr>
          <p:cNvPr id="3" name="Content Placeholder 2">
            <a:extLst>
              <a:ext uri="{FF2B5EF4-FFF2-40B4-BE49-F238E27FC236}">
                <a16:creationId xmlns:a16="http://schemas.microsoft.com/office/drawing/2014/main" id="{C3D7A8B3-2790-4D75-BD22-AAD7DAF25C3E}"/>
              </a:ext>
            </a:extLst>
          </p:cNvPr>
          <p:cNvSpPr>
            <a:spLocks noGrp="1"/>
          </p:cNvSpPr>
          <p:nvPr>
            <p:ph idx="1"/>
          </p:nvPr>
        </p:nvSpPr>
        <p:spPr>
          <a:xfrm>
            <a:off x="1610810" y="2023175"/>
            <a:ext cx="7471458" cy="3917032"/>
          </a:xfrm>
        </p:spPr>
        <p:txBody>
          <a:bodyPr>
            <a:normAutofit/>
          </a:bodyPr>
          <a:lstStyle/>
          <a:p>
            <a:r>
              <a:rPr lang="en-US" sz="2100" dirty="0"/>
              <a:t>Political interference? </a:t>
            </a:r>
          </a:p>
          <a:p>
            <a:r>
              <a:rPr lang="en-US" sz="2100" dirty="0"/>
              <a:t>MPS Commissioner and Mayor of London – thoughts?</a:t>
            </a:r>
          </a:p>
          <a:p>
            <a:pPr lvl="1"/>
            <a:r>
              <a:rPr lang="en-US" sz="2100" dirty="0"/>
              <a:t>Independence of Office of Constable vs Power to remove CC (MPS – Commissioner)</a:t>
            </a:r>
          </a:p>
          <a:p>
            <a:pPr lvl="1"/>
            <a:r>
              <a:rPr lang="en-US" sz="2100" dirty="0"/>
              <a:t>Police Reform and Social Responsibility Act 2011. </a:t>
            </a:r>
          </a:p>
          <a:p>
            <a:pPr lvl="1"/>
            <a:r>
              <a:rPr lang="en-US" sz="2100" dirty="0"/>
              <a:t>Is policing apolitical? Views? </a:t>
            </a:r>
          </a:p>
          <a:p>
            <a:pPr lvl="2"/>
            <a:r>
              <a:rPr lang="en-US" sz="2100" dirty="0"/>
              <a:t>Bowling et al (2019) – Policing is by its very nature political and various example of such. </a:t>
            </a:r>
            <a:r>
              <a:rPr lang="en-US" sz="2100" dirty="0" err="1"/>
              <a:t>Eg</a:t>
            </a:r>
            <a:r>
              <a:rPr lang="en-US" sz="2100" dirty="0"/>
              <a:t> 1984 Miners Strike. </a:t>
            </a:r>
          </a:p>
          <a:p>
            <a:pPr lvl="1"/>
            <a:endParaRPr lang="en-US" dirty="0"/>
          </a:p>
          <a:p>
            <a:pPr marL="0" indent="0">
              <a:buNone/>
            </a:pPr>
            <a:endParaRPr lang="en-US" dirty="0"/>
          </a:p>
        </p:txBody>
      </p:sp>
      <p:pic>
        <p:nvPicPr>
          <p:cNvPr id="4" name="Picture 3">
            <a:extLst>
              <a:ext uri="{FF2B5EF4-FFF2-40B4-BE49-F238E27FC236}">
                <a16:creationId xmlns:a16="http://schemas.microsoft.com/office/drawing/2014/main" id="{A1009144-0A4B-F5BA-D5B7-8FA8FB2A430F}"/>
              </a:ext>
            </a:extLst>
          </p:cNvPr>
          <p:cNvPicPr>
            <a:picLocks noChangeAspect="1"/>
          </p:cNvPicPr>
          <p:nvPr/>
        </p:nvPicPr>
        <p:blipFill>
          <a:blip r:embed="rId2"/>
          <a:stretch>
            <a:fillRect/>
          </a:stretch>
        </p:blipFill>
        <p:spPr>
          <a:xfrm>
            <a:off x="9289246" y="0"/>
            <a:ext cx="1345397" cy="2025570"/>
          </a:xfrm>
          <a:prstGeom prst="rect">
            <a:avLst/>
          </a:prstGeom>
        </p:spPr>
      </p:pic>
      <p:pic>
        <p:nvPicPr>
          <p:cNvPr id="5" name="Picture 4">
            <a:extLst>
              <a:ext uri="{FF2B5EF4-FFF2-40B4-BE49-F238E27FC236}">
                <a16:creationId xmlns:a16="http://schemas.microsoft.com/office/drawing/2014/main" id="{F67E613A-DA9E-D23C-9F41-EA78B2C723CC}"/>
              </a:ext>
            </a:extLst>
          </p:cNvPr>
          <p:cNvPicPr>
            <a:picLocks noChangeAspect="1"/>
          </p:cNvPicPr>
          <p:nvPr/>
        </p:nvPicPr>
        <p:blipFill>
          <a:blip r:embed="rId3"/>
          <a:stretch>
            <a:fillRect/>
          </a:stretch>
        </p:blipFill>
        <p:spPr>
          <a:xfrm>
            <a:off x="1557359" y="3613"/>
            <a:ext cx="1345397" cy="1828360"/>
          </a:xfrm>
          <a:prstGeom prst="rect">
            <a:avLst/>
          </a:prstGeom>
        </p:spPr>
      </p:pic>
      <p:pic>
        <p:nvPicPr>
          <p:cNvPr id="6" name="Picture 5">
            <a:extLst>
              <a:ext uri="{FF2B5EF4-FFF2-40B4-BE49-F238E27FC236}">
                <a16:creationId xmlns:a16="http://schemas.microsoft.com/office/drawing/2014/main" id="{3E2077E6-35CD-33FF-88CE-D91807F745EF}"/>
              </a:ext>
            </a:extLst>
          </p:cNvPr>
          <p:cNvPicPr>
            <a:picLocks noChangeAspect="1"/>
          </p:cNvPicPr>
          <p:nvPr/>
        </p:nvPicPr>
        <p:blipFill>
          <a:blip r:embed="rId4"/>
          <a:stretch>
            <a:fillRect/>
          </a:stretch>
        </p:blipFill>
        <p:spPr>
          <a:xfrm>
            <a:off x="9116328" y="3692324"/>
            <a:ext cx="1518315" cy="2025570"/>
          </a:xfrm>
          <a:prstGeom prst="rect">
            <a:avLst/>
          </a:prstGeom>
        </p:spPr>
      </p:pic>
    </p:spTree>
    <p:extLst>
      <p:ext uri="{BB962C8B-B14F-4D97-AF65-F5344CB8AC3E}">
        <p14:creationId xmlns:p14="http://schemas.microsoft.com/office/powerpoint/2010/main" val="9883375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4BD4-985A-D288-6E18-6D4235EFA019}"/>
              </a:ext>
            </a:extLst>
          </p:cNvPr>
          <p:cNvSpPr>
            <a:spLocks noGrp="1"/>
          </p:cNvSpPr>
          <p:nvPr>
            <p:ph type="title"/>
          </p:nvPr>
        </p:nvSpPr>
        <p:spPr/>
        <p:txBody>
          <a:bodyPr/>
          <a:lstStyle/>
          <a:p>
            <a:r>
              <a:rPr lang="en-US" dirty="0"/>
              <a:t>Key issues emerging</a:t>
            </a:r>
          </a:p>
        </p:txBody>
      </p:sp>
      <p:sp>
        <p:nvSpPr>
          <p:cNvPr id="3" name="Content Placeholder 2">
            <a:extLst>
              <a:ext uri="{FF2B5EF4-FFF2-40B4-BE49-F238E27FC236}">
                <a16:creationId xmlns:a16="http://schemas.microsoft.com/office/drawing/2014/main" id="{334143A4-611D-30C5-1E55-954C4DEFE4F9}"/>
              </a:ext>
            </a:extLst>
          </p:cNvPr>
          <p:cNvSpPr>
            <a:spLocks noGrp="1"/>
          </p:cNvSpPr>
          <p:nvPr>
            <p:ph idx="1"/>
          </p:nvPr>
        </p:nvSpPr>
        <p:spPr>
          <a:xfrm>
            <a:off x="1830729" y="1241386"/>
            <a:ext cx="8229600" cy="3917032"/>
          </a:xfrm>
        </p:spPr>
        <p:txBody>
          <a:bodyPr>
            <a:normAutofit/>
          </a:bodyPr>
          <a:lstStyle/>
          <a:p>
            <a:r>
              <a:rPr lang="en-US" sz="2200" dirty="0"/>
              <a:t>Independent Review of Policing – Launched 8</a:t>
            </a:r>
            <a:r>
              <a:rPr lang="en-US" sz="2200" baseline="30000" dirty="0"/>
              <a:t>th</a:t>
            </a:r>
            <a:r>
              <a:rPr lang="en-US" sz="2200" dirty="0"/>
              <a:t> March 2022. </a:t>
            </a:r>
          </a:p>
          <a:p>
            <a:r>
              <a:rPr lang="en-US" sz="2200" dirty="0"/>
              <a:t>Sir Michael Barber. </a:t>
            </a:r>
          </a:p>
          <a:p>
            <a:r>
              <a:rPr lang="en-US" sz="2200" dirty="0"/>
              <a:t>Outline of Major challenges. </a:t>
            </a:r>
          </a:p>
          <a:p>
            <a:pPr lvl="1"/>
            <a:r>
              <a:rPr lang="en-US" sz="2200" dirty="0"/>
              <a:t>Culture</a:t>
            </a:r>
          </a:p>
          <a:p>
            <a:pPr lvl="1"/>
            <a:r>
              <a:rPr lang="en-US" sz="2200" dirty="0"/>
              <a:t>Technology </a:t>
            </a:r>
          </a:p>
          <a:p>
            <a:pPr lvl="1"/>
            <a:r>
              <a:rPr lang="en-US" sz="2200" dirty="0"/>
              <a:t>Public confidence in Policing – Removing the measure a mistake? </a:t>
            </a:r>
          </a:p>
          <a:p>
            <a:pPr lvl="1"/>
            <a:r>
              <a:rPr lang="en-US" sz="2200" dirty="0"/>
              <a:t>Changing Face of Policing. </a:t>
            </a:r>
          </a:p>
          <a:p>
            <a:pPr marL="457200" lvl="1" indent="0">
              <a:buNone/>
            </a:pPr>
            <a:endParaRPr lang="en-US" dirty="0"/>
          </a:p>
          <a:p>
            <a:endParaRPr lang="en-US" dirty="0"/>
          </a:p>
        </p:txBody>
      </p:sp>
      <p:pic>
        <p:nvPicPr>
          <p:cNvPr id="4" name="Content Placeholder 4" descr="Graphical user interface, text&#10;&#10;Description automatically generated">
            <a:extLst>
              <a:ext uri="{FF2B5EF4-FFF2-40B4-BE49-F238E27FC236}">
                <a16:creationId xmlns:a16="http://schemas.microsoft.com/office/drawing/2014/main" id="{576783CC-1533-A773-CD6F-CDF1493487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9756" y="3706792"/>
            <a:ext cx="3248244" cy="1909823"/>
          </a:xfrm>
          <a:prstGeom prst="rect">
            <a:avLst/>
          </a:prstGeom>
        </p:spPr>
      </p:pic>
    </p:spTree>
    <p:extLst>
      <p:ext uri="{BB962C8B-B14F-4D97-AF65-F5344CB8AC3E}">
        <p14:creationId xmlns:p14="http://schemas.microsoft.com/office/powerpoint/2010/main" val="13118334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54596-08E0-14D1-9971-C8A9277CAB4A}"/>
              </a:ext>
            </a:extLst>
          </p:cNvPr>
          <p:cNvSpPr>
            <a:spLocks noGrp="1"/>
          </p:cNvSpPr>
          <p:nvPr>
            <p:ph type="title"/>
          </p:nvPr>
        </p:nvSpPr>
        <p:spPr/>
        <p:txBody>
          <a:bodyPr/>
          <a:lstStyle/>
          <a:p>
            <a:r>
              <a:rPr lang="en-US" dirty="0"/>
              <a:t>Challenges (continued)</a:t>
            </a:r>
          </a:p>
        </p:txBody>
      </p:sp>
      <p:sp>
        <p:nvSpPr>
          <p:cNvPr id="3" name="Content Placeholder 2">
            <a:extLst>
              <a:ext uri="{FF2B5EF4-FFF2-40B4-BE49-F238E27FC236}">
                <a16:creationId xmlns:a16="http://schemas.microsoft.com/office/drawing/2014/main" id="{790B0AF1-FFD4-764F-38E7-14998C13104B}"/>
              </a:ext>
            </a:extLst>
          </p:cNvPr>
          <p:cNvSpPr>
            <a:spLocks noGrp="1"/>
          </p:cNvSpPr>
          <p:nvPr>
            <p:ph idx="1"/>
          </p:nvPr>
        </p:nvSpPr>
        <p:spPr>
          <a:xfrm>
            <a:off x="1981200" y="1264536"/>
            <a:ext cx="8229600" cy="3917032"/>
          </a:xfrm>
        </p:spPr>
        <p:txBody>
          <a:bodyPr>
            <a:normAutofit/>
          </a:bodyPr>
          <a:lstStyle/>
          <a:p>
            <a:r>
              <a:rPr lang="en-US" sz="2400" dirty="0"/>
              <a:t>Nature of crime – traditional vs evolving crime types. </a:t>
            </a:r>
          </a:p>
          <a:p>
            <a:r>
              <a:rPr lang="en-US" sz="2400" dirty="0"/>
              <a:t>Social problems </a:t>
            </a:r>
            <a:r>
              <a:rPr lang="en-US" sz="2400" dirty="0" err="1"/>
              <a:t>eg</a:t>
            </a:r>
            <a:r>
              <a:rPr lang="en-US" sz="2400" dirty="0"/>
              <a:t> Missing persons &amp; Mental health.</a:t>
            </a:r>
          </a:p>
          <a:p>
            <a:r>
              <a:rPr lang="en-US" sz="2400" dirty="0"/>
              <a:t>Performance – detection rates – proposition that lower detection rates = reduction in public confidence. </a:t>
            </a:r>
          </a:p>
          <a:p>
            <a:r>
              <a:rPr lang="en-US" sz="2400" dirty="0"/>
              <a:t>Visibility vs detections?</a:t>
            </a:r>
          </a:p>
          <a:p>
            <a:pPr lvl="1"/>
            <a:r>
              <a:rPr lang="en-US" sz="2400" dirty="0"/>
              <a:t>Honest conversation with the public? </a:t>
            </a:r>
            <a:r>
              <a:rPr lang="en-US" sz="2400" dirty="0" err="1"/>
              <a:t>DoDG</a:t>
            </a:r>
            <a:r>
              <a:rPr lang="en-US" sz="2400" dirty="0"/>
              <a:t> vs Future cyber presence? </a:t>
            </a:r>
          </a:p>
          <a:p>
            <a:pPr marL="457200" lvl="1" indent="0">
              <a:buNone/>
            </a:pPr>
            <a:endParaRPr lang="en-US" dirty="0"/>
          </a:p>
          <a:p>
            <a:endParaRPr lang="en-US" dirty="0"/>
          </a:p>
        </p:txBody>
      </p:sp>
      <p:pic>
        <p:nvPicPr>
          <p:cNvPr id="4" name="Content Placeholder 4" descr="Graphical user interface, text&#10;&#10;Description automatically generated">
            <a:extLst>
              <a:ext uri="{FF2B5EF4-FFF2-40B4-BE49-F238E27FC236}">
                <a16:creationId xmlns:a16="http://schemas.microsoft.com/office/drawing/2014/main" id="{335E37E8-D649-85C2-BF0A-DD201528CD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9756" y="3810964"/>
            <a:ext cx="3248244" cy="1909823"/>
          </a:xfrm>
          <a:prstGeom prst="rect">
            <a:avLst/>
          </a:prstGeom>
        </p:spPr>
      </p:pic>
    </p:spTree>
    <p:extLst>
      <p:ext uri="{BB962C8B-B14F-4D97-AF65-F5344CB8AC3E}">
        <p14:creationId xmlns:p14="http://schemas.microsoft.com/office/powerpoint/2010/main" val="1799894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3BC29-ED41-1397-CB37-BEFBC50693E7}"/>
              </a:ext>
            </a:extLst>
          </p:cNvPr>
          <p:cNvSpPr>
            <a:spLocks noGrp="1"/>
          </p:cNvSpPr>
          <p:nvPr>
            <p:ph type="title"/>
          </p:nvPr>
        </p:nvSpPr>
        <p:spPr/>
        <p:txBody>
          <a:bodyPr/>
          <a:lstStyle/>
          <a:p>
            <a:r>
              <a:rPr lang="en-US" dirty="0"/>
              <a:t>Challenges (continued) </a:t>
            </a:r>
          </a:p>
        </p:txBody>
      </p:sp>
      <p:sp>
        <p:nvSpPr>
          <p:cNvPr id="3" name="Content Placeholder 2">
            <a:extLst>
              <a:ext uri="{FF2B5EF4-FFF2-40B4-BE49-F238E27FC236}">
                <a16:creationId xmlns:a16="http://schemas.microsoft.com/office/drawing/2014/main" id="{F425A411-DAC9-DE04-5984-1915BCD428F4}"/>
              </a:ext>
            </a:extLst>
          </p:cNvPr>
          <p:cNvSpPr>
            <a:spLocks noGrp="1"/>
          </p:cNvSpPr>
          <p:nvPr>
            <p:ph idx="1"/>
          </p:nvPr>
        </p:nvSpPr>
        <p:spPr>
          <a:xfrm>
            <a:off x="1981200" y="1287685"/>
            <a:ext cx="8229600" cy="3917032"/>
          </a:xfrm>
        </p:spPr>
        <p:txBody>
          <a:bodyPr>
            <a:normAutofit lnSpcReduction="10000"/>
          </a:bodyPr>
          <a:lstStyle/>
          <a:p>
            <a:r>
              <a:rPr lang="en-US" sz="2000" dirty="0"/>
              <a:t>Public confidence in policing  -impact on underpinning principle of Policing by consent. </a:t>
            </a:r>
          </a:p>
          <a:p>
            <a:r>
              <a:rPr lang="en-US" sz="2000" dirty="0"/>
              <a:t>Crisis of confidence in Policing? </a:t>
            </a:r>
          </a:p>
          <a:p>
            <a:r>
              <a:rPr lang="en-US" sz="2000" dirty="0"/>
              <a:t>Role of the media in shaping perceptions? </a:t>
            </a:r>
          </a:p>
          <a:p>
            <a:endParaRPr lang="en-US" sz="2000" dirty="0"/>
          </a:p>
          <a:p>
            <a:r>
              <a:rPr lang="en-US" sz="2200" dirty="0"/>
              <a:t>Sir Michael barber – 3 key challenges </a:t>
            </a:r>
          </a:p>
          <a:p>
            <a:pPr lvl="1"/>
            <a:r>
              <a:rPr lang="en-US" sz="2200" dirty="0"/>
              <a:t>Capacity </a:t>
            </a:r>
          </a:p>
          <a:p>
            <a:pPr lvl="1"/>
            <a:r>
              <a:rPr lang="en-US" sz="2200" dirty="0"/>
              <a:t>Capability</a:t>
            </a:r>
          </a:p>
          <a:p>
            <a:pPr lvl="1"/>
            <a:r>
              <a:rPr lang="en-US" sz="2200" dirty="0" err="1"/>
              <a:t>Organsation</a:t>
            </a:r>
            <a:r>
              <a:rPr lang="en-US" sz="2200" dirty="0"/>
              <a:t> </a:t>
            </a:r>
          </a:p>
          <a:p>
            <a:pPr lvl="1"/>
            <a:endParaRPr lang="en-US" sz="2200" dirty="0"/>
          </a:p>
          <a:p>
            <a:pPr lvl="1"/>
            <a:r>
              <a:rPr lang="en-US" sz="2200" dirty="0"/>
              <a:t>Thoughts?</a:t>
            </a:r>
          </a:p>
          <a:p>
            <a:endParaRPr lang="en-US" sz="2000" dirty="0"/>
          </a:p>
          <a:p>
            <a:pPr marL="0" indent="0">
              <a:buNone/>
            </a:pPr>
            <a:endParaRPr lang="en-US" dirty="0"/>
          </a:p>
          <a:p>
            <a:endParaRPr lang="en-US" dirty="0"/>
          </a:p>
        </p:txBody>
      </p:sp>
      <p:pic>
        <p:nvPicPr>
          <p:cNvPr id="4" name="Content Placeholder 4" descr="Graphical user interface, text&#10;&#10;Description automatically generated">
            <a:extLst>
              <a:ext uri="{FF2B5EF4-FFF2-40B4-BE49-F238E27FC236}">
                <a16:creationId xmlns:a16="http://schemas.microsoft.com/office/drawing/2014/main" id="{856B750A-9ACD-B0F9-AA0F-3931C7DAC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9756" y="3810964"/>
            <a:ext cx="3248244" cy="1909823"/>
          </a:xfrm>
          <a:prstGeom prst="rect">
            <a:avLst/>
          </a:prstGeom>
        </p:spPr>
      </p:pic>
    </p:spTree>
    <p:extLst>
      <p:ext uri="{BB962C8B-B14F-4D97-AF65-F5344CB8AC3E}">
        <p14:creationId xmlns:p14="http://schemas.microsoft.com/office/powerpoint/2010/main" val="6162009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D6784-E8CC-B687-97CA-D416EF994378}"/>
              </a:ext>
            </a:extLst>
          </p:cNvPr>
          <p:cNvSpPr>
            <a:spLocks noGrp="1"/>
          </p:cNvSpPr>
          <p:nvPr>
            <p:ph type="title"/>
          </p:nvPr>
        </p:nvSpPr>
        <p:spPr/>
        <p:txBody>
          <a:bodyPr>
            <a:normAutofit fontScale="90000"/>
          </a:bodyPr>
          <a:lstStyle/>
          <a:p>
            <a:r>
              <a:rPr lang="en-US" dirty="0"/>
              <a:t>Other observations</a:t>
            </a:r>
            <a:br>
              <a:rPr lang="en-US" dirty="0"/>
            </a:br>
            <a:endParaRPr lang="en-US" dirty="0"/>
          </a:p>
        </p:txBody>
      </p:sp>
      <p:sp>
        <p:nvSpPr>
          <p:cNvPr id="3" name="Content Placeholder 2">
            <a:extLst>
              <a:ext uri="{FF2B5EF4-FFF2-40B4-BE49-F238E27FC236}">
                <a16:creationId xmlns:a16="http://schemas.microsoft.com/office/drawing/2014/main" id="{59CE4A08-C79E-2127-6A56-4BE3DA427C80}"/>
              </a:ext>
            </a:extLst>
          </p:cNvPr>
          <p:cNvSpPr>
            <a:spLocks noGrp="1"/>
          </p:cNvSpPr>
          <p:nvPr>
            <p:ph idx="1"/>
          </p:nvPr>
        </p:nvSpPr>
        <p:spPr>
          <a:xfrm>
            <a:off x="1752600" y="649369"/>
            <a:ext cx="8686800" cy="4779158"/>
          </a:xfrm>
        </p:spPr>
        <p:txBody>
          <a:bodyPr>
            <a:noAutofit/>
          </a:bodyPr>
          <a:lstStyle/>
          <a:p>
            <a:r>
              <a:rPr lang="en-US" sz="2000" dirty="0"/>
              <a:t>Mission of policing? What is the mission of policing? </a:t>
            </a:r>
          </a:p>
          <a:p>
            <a:r>
              <a:rPr lang="en-US" sz="2000" dirty="0"/>
              <a:t>KM – 3 priorities</a:t>
            </a:r>
          </a:p>
          <a:p>
            <a:pPr lvl="1"/>
            <a:r>
              <a:rPr lang="en-US" sz="2000" b="1" dirty="0"/>
              <a:t>Clear </a:t>
            </a:r>
            <a:r>
              <a:rPr lang="en-US" sz="2000" b="1" dirty="0" err="1"/>
              <a:t>prioritised</a:t>
            </a:r>
            <a:r>
              <a:rPr lang="en-US" sz="2000" b="1" dirty="0"/>
              <a:t> mission</a:t>
            </a:r>
          </a:p>
          <a:p>
            <a:pPr lvl="2"/>
            <a:r>
              <a:rPr lang="en-US" sz="2000" dirty="0"/>
              <a:t>Beating crime plan – If crime goes down rest will follow??? Discuss?</a:t>
            </a:r>
          </a:p>
          <a:p>
            <a:pPr lvl="2"/>
            <a:r>
              <a:rPr lang="en-US" sz="2000" dirty="0"/>
              <a:t>Excellence in the basics</a:t>
            </a:r>
          </a:p>
          <a:p>
            <a:pPr lvl="1"/>
            <a:r>
              <a:rPr lang="en-US" sz="2000" b="1" dirty="0"/>
              <a:t>Process vs Culture</a:t>
            </a:r>
          </a:p>
          <a:p>
            <a:pPr lvl="2"/>
            <a:r>
              <a:rPr lang="en-US" sz="2000" dirty="0"/>
              <a:t>Leadership and culture </a:t>
            </a:r>
            <a:r>
              <a:rPr lang="en-US" sz="2000" dirty="0" err="1"/>
              <a:t>eg</a:t>
            </a:r>
            <a:r>
              <a:rPr lang="en-US" sz="2000" dirty="0"/>
              <a:t> Charing Cross – Casey review of MPS; direct entry as a solution? </a:t>
            </a:r>
          </a:p>
          <a:p>
            <a:pPr lvl="2"/>
            <a:r>
              <a:rPr lang="en-US" sz="2000" dirty="0"/>
              <a:t>Professionalism</a:t>
            </a:r>
          </a:p>
          <a:p>
            <a:pPr lvl="1"/>
            <a:r>
              <a:rPr lang="en-US" sz="2000" b="1" dirty="0"/>
              <a:t>Technology</a:t>
            </a:r>
          </a:p>
          <a:p>
            <a:pPr lvl="2"/>
            <a:r>
              <a:rPr lang="en-US" sz="2000" dirty="0"/>
              <a:t>Acquisition and use of technology </a:t>
            </a:r>
            <a:r>
              <a:rPr lang="en-US" sz="2000" dirty="0" err="1"/>
              <a:t>eg</a:t>
            </a:r>
            <a:r>
              <a:rPr lang="en-US" sz="2000" dirty="0"/>
              <a:t> Facial recognition</a:t>
            </a:r>
          </a:p>
          <a:p>
            <a:pPr lvl="2"/>
            <a:r>
              <a:rPr lang="en-US" sz="2000" dirty="0"/>
              <a:t>Digital policing not analogue policing in a digital age</a:t>
            </a:r>
          </a:p>
        </p:txBody>
      </p:sp>
    </p:spTree>
    <p:extLst>
      <p:ext uri="{BB962C8B-B14F-4D97-AF65-F5344CB8AC3E}">
        <p14:creationId xmlns:p14="http://schemas.microsoft.com/office/powerpoint/2010/main" val="24130349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26A8F-A880-E554-F7FF-550B890EA641}"/>
              </a:ext>
            </a:extLst>
          </p:cNvPr>
          <p:cNvSpPr>
            <a:spLocks noGrp="1"/>
          </p:cNvSpPr>
          <p:nvPr>
            <p:ph type="title"/>
          </p:nvPr>
        </p:nvSpPr>
        <p:spPr/>
        <p:txBody>
          <a:bodyPr/>
          <a:lstStyle/>
          <a:p>
            <a:r>
              <a:rPr lang="en-US" dirty="0"/>
              <a:t>Other observations (</a:t>
            </a:r>
            <a:r>
              <a:rPr lang="en-US" dirty="0" err="1"/>
              <a:t>cont</a:t>
            </a:r>
            <a:r>
              <a:rPr lang="en-US" dirty="0"/>
              <a:t>) </a:t>
            </a:r>
          </a:p>
        </p:txBody>
      </p:sp>
      <p:sp>
        <p:nvSpPr>
          <p:cNvPr id="3" name="Content Placeholder 2">
            <a:extLst>
              <a:ext uri="{FF2B5EF4-FFF2-40B4-BE49-F238E27FC236}">
                <a16:creationId xmlns:a16="http://schemas.microsoft.com/office/drawing/2014/main" id="{C6D61DDC-FCA7-87F8-2EB3-89DABE0FCEBB}"/>
              </a:ext>
            </a:extLst>
          </p:cNvPr>
          <p:cNvSpPr>
            <a:spLocks noGrp="1"/>
          </p:cNvSpPr>
          <p:nvPr>
            <p:ph idx="1"/>
          </p:nvPr>
        </p:nvSpPr>
        <p:spPr>
          <a:xfrm>
            <a:off x="1981200" y="1195087"/>
            <a:ext cx="8229600" cy="3917032"/>
          </a:xfrm>
        </p:spPr>
        <p:txBody>
          <a:bodyPr>
            <a:normAutofit lnSpcReduction="10000"/>
          </a:bodyPr>
          <a:lstStyle/>
          <a:p>
            <a:endParaRPr lang="en-US" sz="2200" b="1" dirty="0"/>
          </a:p>
          <a:p>
            <a:r>
              <a:rPr lang="en-US" sz="2400" dirty="0"/>
              <a:t>General acceptance that </a:t>
            </a:r>
            <a:r>
              <a:rPr lang="en-US" sz="2400" b="1" dirty="0"/>
              <a:t>partnership approach </a:t>
            </a:r>
            <a:r>
              <a:rPr lang="en-US" sz="2400" dirty="0"/>
              <a:t>needs to be improved! Thoughts? </a:t>
            </a:r>
          </a:p>
          <a:p>
            <a:r>
              <a:rPr lang="en-US" sz="2200" b="1" dirty="0"/>
              <a:t>Structure of Policing </a:t>
            </a:r>
          </a:p>
          <a:p>
            <a:pPr lvl="1"/>
            <a:r>
              <a:rPr lang="en-US" sz="2200" dirty="0"/>
              <a:t>43 forces</a:t>
            </a:r>
          </a:p>
          <a:p>
            <a:pPr lvl="1"/>
            <a:r>
              <a:rPr lang="en-US" sz="2200" dirty="0"/>
              <a:t>Local vs National</a:t>
            </a:r>
          </a:p>
          <a:p>
            <a:r>
              <a:rPr lang="en-US" sz="2200" b="1" dirty="0"/>
              <a:t>Collaboration</a:t>
            </a:r>
            <a:r>
              <a:rPr lang="en-US" sz="2200" dirty="0"/>
              <a:t> – the benefits and disadvantages?</a:t>
            </a:r>
          </a:p>
          <a:p>
            <a:r>
              <a:rPr lang="en-US" sz="2200" dirty="0"/>
              <a:t>Linked to </a:t>
            </a:r>
            <a:r>
              <a:rPr lang="en-US" sz="2200" b="1" dirty="0"/>
              <a:t>public confidence </a:t>
            </a:r>
            <a:r>
              <a:rPr lang="en-US" sz="2200" dirty="0"/>
              <a:t>– </a:t>
            </a:r>
            <a:r>
              <a:rPr lang="en-US" sz="2200" b="1" dirty="0"/>
              <a:t>legitimacy</a:t>
            </a:r>
            <a:r>
              <a:rPr lang="en-US" sz="2200" dirty="0"/>
              <a:t> – The Stop / search conundrum? Disproportionality</a:t>
            </a:r>
          </a:p>
          <a:p>
            <a:r>
              <a:rPr lang="en-US" sz="2200" b="1" dirty="0"/>
              <a:t>Serious violence &amp; national security</a:t>
            </a:r>
            <a:r>
              <a:rPr lang="en-US" sz="2200" dirty="0"/>
              <a:t>. </a:t>
            </a:r>
          </a:p>
          <a:p>
            <a:endParaRPr lang="en-US" dirty="0"/>
          </a:p>
        </p:txBody>
      </p:sp>
    </p:spTree>
    <p:extLst>
      <p:ext uri="{BB962C8B-B14F-4D97-AF65-F5344CB8AC3E}">
        <p14:creationId xmlns:p14="http://schemas.microsoft.com/office/powerpoint/2010/main" val="3815934151"/>
      </p:ext>
    </p:extLst>
  </p:cSld>
  <p:clrMapOvr>
    <a:masterClrMapping/>
  </p:clrMapOvr>
</p:sld>
</file>

<file path=ppt/theme/theme1.xml><?xml version="1.0" encoding="utf-8"?>
<a:theme xmlns:a="http://schemas.openxmlformats.org/drawingml/2006/main" name="White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NU Brand Font">
      <a:majorFont>
        <a:latin typeface="Azo Sans Medium"/>
        <a:ea typeface=""/>
        <a:cs typeface=""/>
      </a:majorFont>
      <a:minorFont>
        <a:latin typeface="Az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U New Brand Template v1 (003) [Read-Only]" id="{2FA4C9C6-C81F-4CCC-B467-74F7DBECBA69}" vid="{E41E450A-101E-43C4-87E2-F17A3942B231}"/>
    </a:ext>
  </a:extLst>
</a:theme>
</file>

<file path=ppt/theme/theme2.xml><?xml version="1.0" encoding="utf-8"?>
<a:theme xmlns:a="http://schemas.openxmlformats.org/drawingml/2006/main" name="Black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NU Brand Font">
      <a:majorFont>
        <a:latin typeface="Azo Sans Medium"/>
        <a:ea typeface=""/>
        <a:cs typeface=""/>
      </a:majorFont>
      <a:minorFont>
        <a:latin typeface="Az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U New Brand Template v1 (003) [Read-Only]" id="{2FA4C9C6-C81F-4CCC-B467-74F7DBECBA69}" vid="{1B0D80DF-CF11-4F24-8A42-5413DCE40F5E}"/>
    </a:ext>
  </a:extLst>
</a:theme>
</file>

<file path=ppt/theme/theme3.xml><?xml version="1.0" encoding="utf-8"?>
<a:theme xmlns:a="http://schemas.openxmlformats.org/drawingml/2006/main" name="White Content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NU Brand Font">
      <a:majorFont>
        <a:latin typeface="Azo Sans Medium"/>
        <a:ea typeface=""/>
        <a:cs typeface=""/>
      </a:majorFont>
      <a:minorFont>
        <a:latin typeface="Az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U New Brand Template v1 (003) [Read-Only]" id="{2FA4C9C6-C81F-4CCC-B467-74F7DBECBA69}" vid="{E3B6E49D-91B1-4A8E-9EE5-C396A83928E2}"/>
    </a:ext>
  </a:extLst>
</a:theme>
</file>

<file path=ppt/theme/theme4.xml><?xml version="1.0" encoding="utf-8"?>
<a:theme xmlns:a="http://schemas.openxmlformats.org/drawingml/2006/main" name="Black Content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NU Brand Font">
      <a:majorFont>
        <a:latin typeface="Azo Sans Medium"/>
        <a:ea typeface=""/>
        <a:cs typeface=""/>
      </a:majorFont>
      <a:minorFont>
        <a:latin typeface="Az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U New Brand Template v1 (003) [Read-Only]" id="{2FA4C9C6-C81F-4CCC-B467-74F7DBECBA69}" vid="{8BD65F71-72D9-467F-BE63-0D9F1EF6CC21}"/>
    </a:ext>
  </a:extLst>
</a:theme>
</file>

<file path=ppt/theme/theme5.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cademic Writing Skills 28.09.21" id="{7BCD7DB7-4CDA-9647-BA1E-79FEF6992C66}" vid="{5F3BD975-0A12-1B48-91EA-CC898F921D48}"/>
    </a:ext>
  </a:extLst>
</a:theme>
</file>

<file path=ppt/theme/theme6.xml><?xml version="1.0" encoding="utf-8"?>
<a:theme xmlns:a="http://schemas.openxmlformats.org/drawingml/2006/main" name="1_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Academic Writing Skills 28.09.21" id="{7BCD7DB7-4CDA-9647-BA1E-79FEF6992C66}" vid="{5F3BD975-0A12-1B48-91EA-CC898F921D48}"/>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BAC50D374D8274F9AD011681E39EE2C" ma:contentTypeVersion="11" ma:contentTypeDescription="Create a new document." ma:contentTypeScope="" ma:versionID="6eec415662b4c1e024a9a5bc2e052814">
  <xsd:schema xmlns:xsd="http://www.w3.org/2001/XMLSchema" xmlns:xs="http://www.w3.org/2001/XMLSchema" xmlns:p="http://schemas.microsoft.com/office/2006/metadata/properties" xmlns:ns3="8b1634da-3a80-402a-9386-74a444616358" xmlns:ns4="002e52bf-a84f-4c5a-a49c-f52d6034ab5f" targetNamespace="http://schemas.microsoft.com/office/2006/metadata/properties" ma:root="true" ma:fieldsID="80713f4ed3b8f1b8950e43ad308ddae5" ns3:_="" ns4:_="">
    <xsd:import namespace="8b1634da-3a80-402a-9386-74a444616358"/>
    <xsd:import namespace="002e52bf-a84f-4c5a-a49c-f52d6034ab5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1634da-3a80-402a-9386-74a444616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2e52bf-a84f-4c5a-a49c-f52d6034ab5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67ED2B4-593D-4921-83C4-62C2ED3D8655}">
  <ds:schemaRefs>
    <ds:schemaRef ds:uri="http://www.w3.org/XML/1998/namespace"/>
    <ds:schemaRef ds:uri="http://purl.org/dc/terms/"/>
    <ds:schemaRef ds:uri="002e52bf-a84f-4c5a-a49c-f52d6034ab5f"/>
    <ds:schemaRef ds:uri="8b1634da-3a80-402a-9386-74a444616358"/>
    <ds:schemaRef ds:uri="http://schemas.microsoft.com/office/2006/metadata/properties"/>
    <ds:schemaRef ds:uri="http://purl.org/dc/dcmityp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s>
</ds:datastoreItem>
</file>

<file path=customXml/itemProps2.xml><?xml version="1.0" encoding="utf-8"?>
<ds:datastoreItem xmlns:ds="http://schemas.openxmlformats.org/officeDocument/2006/customXml" ds:itemID="{0117986D-EABC-4094-B53E-2260DAC5A3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1634da-3a80-402a-9386-74a444616358"/>
    <ds:schemaRef ds:uri="002e52bf-a84f-4c5a-a49c-f52d6034ab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455C6C-7429-4EE8-91B3-6BE83D0955D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13130</TotalTime>
  <Words>2132</Words>
  <Application>Microsoft Macintosh PowerPoint</Application>
  <PresentationFormat>Widescreen</PresentationFormat>
  <Paragraphs>235</Paragraphs>
  <Slides>29</Slides>
  <Notes>4</Notes>
  <HiddenSlides>0</HiddenSlides>
  <MMClips>0</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29</vt:i4>
      </vt:variant>
    </vt:vector>
  </HeadingPairs>
  <TitlesOfParts>
    <vt:vector size="45" baseType="lpstr">
      <vt:lpstr>Arial</vt:lpstr>
      <vt:lpstr>Azo Sans</vt:lpstr>
      <vt:lpstr>Azo Sans Medium</vt:lpstr>
      <vt:lpstr>Azo Sans Thin</vt:lpstr>
      <vt:lpstr>Calibri</vt:lpstr>
      <vt:lpstr>Myriad Pro</vt:lpstr>
      <vt:lpstr>Roboto</vt:lpstr>
      <vt:lpstr>Symbol</vt:lpstr>
      <vt:lpstr>Times New Roman</vt:lpstr>
      <vt:lpstr>Wingdings</vt:lpstr>
      <vt:lpstr>White Title Slide</vt:lpstr>
      <vt:lpstr>Black Title Slide</vt:lpstr>
      <vt:lpstr>White Content Slide</vt:lpstr>
      <vt:lpstr>Black Content Slide</vt:lpstr>
      <vt:lpstr>Theme1.thmx first page pp</vt:lpstr>
      <vt:lpstr>1_Theme1.thmx first page pp</vt:lpstr>
      <vt:lpstr>Contemporary Issues in Policing  BMPO 7006</vt:lpstr>
      <vt:lpstr>Welcome back!</vt:lpstr>
      <vt:lpstr>Contemporary Issues in Policing BMPO7006 Proposed Timetable (Draft) </vt:lpstr>
      <vt:lpstr>Contemporary Issues in Policing BMPO7006 Proposed Timetable (Draft) </vt:lpstr>
      <vt:lpstr>Contemporary Issues in Policing Assessment Guidance</vt:lpstr>
      <vt:lpstr>Contemporary Issues in Policing (BMPO 7006) Assignment     Deliver a 15 minute presentation and 2500 word supporting paper. </vt:lpstr>
      <vt:lpstr>Where and when is the assessment?</vt:lpstr>
      <vt:lpstr>Why this assessment?</vt:lpstr>
      <vt:lpstr>Part 1 – Presentation - What is the assessment?</vt:lpstr>
      <vt:lpstr>Part 1- Presentation - What is the assessment? </vt:lpstr>
      <vt:lpstr>Part 1- Presentation - What is the assessment? </vt:lpstr>
      <vt:lpstr>Part 2- Supporting paper  - What is the assessment? </vt:lpstr>
      <vt:lpstr>Part 2- Supporting paper  - What is the assessment? </vt:lpstr>
      <vt:lpstr>Part 2- Supporting paper  - What is the assessment? </vt:lpstr>
      <vt:lpstr>Part 2- Supporting paper  - What is the assessment? </vt:lpstr>
      <vt:lpstr>Referencing</vt:lpstr>
      <vt:lpstr>How do we mark?</vt:lpstr>
      <vt:lpstr>Marking Criteria</vt:lpstr>
      <vt:lpstr>How to start? Plan, draft, write, re-write</vt:lpstr>
      <vt:lpstr>Good luck!</vt:lpstr>
      <vt:lpstr>PowerPoint Presentation</vt:lpstr>
      <vt:lpstr>Week 1 - Seminar</vt:lpstr>
      <vt:lpstr>Policing in the 21st Century – Future Challenges – Week 1 seminar</vt:lpstr>
      <vt:lpstr>Key issues emerging</vt:lpstr>
      <vt:lpstr>Key issues emerging</vt:lpstr>
      <vt:lpstr>Challenges (continued)</vt:lpstr>
      <vt:lpstr>Challenges (continued) </vt:lpstr>
      <vt:lpstr>Other observations </vt:lpstr>
      <vt:lpstr>Other observations (cont)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When Harry met Meghan, got married, had a baby, and left:  Biracial royalty and intergroup attitudes</dc:title>
  <dc:creator>Jenny Paterson</dc:creator>
  <cp:lastModifiedBy>joneds@me.com</cp:lastModifiedBy>
  <cp:revision>60</cp:revision>
  <dcterms:created xsi:type="dcterms:W3CDTF">2020-03-02T21:48:05Z</dcterms:created>
  <dcterms:modified xsi:type="dcterms:W3CDTF">2022-05-16T08:26:37Z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0x0101002BAC50D374D8274F9AD011681E39EE2C</vt:lpwstr>
  </property>
</Properties>
</file>