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E5222F2-FB42-4DAF-8C82-FD4F261CDDDB}" type="datetimeFigureOut">
              <a:rPr lang="en-GB" smtClean="0"/>
              <a:t>16/06/2016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1904952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5222F2-FB42-4DAF-8C82-FD4F261CDDDB}" type="datetimeFigureOut">
              <a:rPr lang="en-GB" smtClean="0"/>
              <a:t>16/06/2016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1460755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E5222F2-FB42-4DAF-8C82-FD4F261CDDDB}" type="datetimeFigureOut">
              <a:rPr lang="en-GB" smtClean="0"/>
              <a:t>16/06/2016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3644552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5222F2-FB42-4DAF-8C82-FD4F261CDDDB}" type="datetimeFigureOut">
              <a:rPr lang="en-GB" smtClean="0"/>
              <a:t>16/06/2016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2110633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E5222F2-FB42-4DAF-8C82-FD4F261CDDDB}" type="datetimeFigureOut">
              <a:rPr lang="en-GB" smtClean="0"/>
              <a:t>16/06/2016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3642321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E5222F2-FB42-4DAF-8C82-FD4F261CDDDB}" type="datetimeFigureOut">
              <a:rPr lang="en-GB" smtClean="0"/>
              <a:t>16/06/2016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4001989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5222F2-FB42-4DAF-8C82-FD4F261CDDDB}" type="datetimeFigureOut">
              <a:rPr lang="en-GB" smtClean="0"/>
              <a:t>16/06/2016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3857446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5222F2-FB42-4DAF-8C82-FD4F261CDDDB}" type="datetimeFigureOut">
              <a:rPr lang="en-GB" smtClean="0"/>
              <a:t>16/06/2016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1253042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5222F2-FB42-4DAF-8C82-FD4F261CDDDB}" type="datetimeFigureOut">
              <a:rPr lang="en-GB" smtClean="0"/>
              <a:t>16/06/2016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683181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5222F2-FB42-4DAF-8C82-FD4F261CDDDB}" type="datetimeFigureOut">
              <a:rPr lang="en-GB" smtClean="0"/>
              <a:t>16/06/2016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1183343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5222F2-FB42-4DAF-8C82-FD4F261CDDDB}" type="datetimeFigureOut">
              <a:rPr lang="en-GB" smtClean="0"/>
              <a:t>16/06/2016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525B8-3A79-4F44-BACD-D0FF7AD872FE}" type="slidenum">
              <a:rPr lang="en-GB" smtClean="0"/>
              <a:t>‹#›</a:t>
            </a:fld>
            <a:endParaRPr lang="en-GB"/>
          </a:p>
        </p:txBody>
      </p:sp>
    </p:spTree>
    <p:extLst>
      <p:ext uri="{BB962C8B-B14F-4D97-AF65-F5344CB8AC3E}">
        <p14:creationId xmlns:p14="http://schemas.microsoft.com/office/powerpoint/2010/main" val="98175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5222F2-FB42-4DAF-8C82-FD4F261CDDDB}" type="datetimeFigureOut">
              <a:rPr lang="en-GB" smtClean="0"/>
              <a:t>16/06/2016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A525B8-3A79-4F44-BACD-D0FF7AD872FE}" type="slidenum">
              <a:rPr lang="en-GB" smtClean="0"/>
              <a:t>‹#›</a:t>
            </a:fld>
            <a:endParaRPr lang="en-GB"/>
          </a:p>
        </p:txBody>
      </p:sp>
    </p:spTree>
    <p:extLst>
      <p:ext uri="{BB962C8B-B14F-4D97-AF65-F5344CB8AC3E}">
        <p14:creationId xmlns:p14="http://schemas.microsoft.com/office/powerpoint/2010/main" val="2866899572"/>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Sparta</a:t>
            </a:r>
            <a:endParaRPr lang="en-GB" dirty="0"/>
          </a:p>
        </p:txBody>
      </p:sp>
      <p:sp>
        <p:nvSpPr>
          <p:cNvPr id="3" name="Subtitle 2"/>
          <p:cNvSpPr>
            <a:spLocks noGrp="1"/>
          </p:cNvSpPr>
          <p:nvPr>
            <p:ph type="subTitle" idx="1"/>
          </p:nvPr>
        </p:nvSpPr>
        <p:spPr/>
        <p:txBody>
          <a:bodyPr/>
          <a:lstStyle/>
          <a:p>
            <a:r>
              <a:rPr lang="en-GB" dirty="0" smtClean="0"/>
              <a:t>The </a:t>
            </a:r>
            <a:r>
              <a:rPr lang="en-GB" dirty="0" err="1" smtClean="0"/>
              <a:t>Messenian</a:t>
            </a:r>
            <a:r>
              <a:rPr lang="en-GB" dirty="0" smtClean="0"/>
              <a:t> Wars</a:t>
            </a:r>
            <a:endParaRPr lang="en-GB" dirty="0"/>
          </a:p>
        </p:txBody>
      </p:sp>
    </p:spTree>
    <p:extLst>
      <p:ext uri="{BB962C8B-B14F-4D97-AF65-F5344CB8AC3E}">
        <p14:creationId xmlns:p14="http://schemas.microsoft.com/office/powerpoint/2010/main" val="414202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Messenia and Sparta</a:t>
            </a:r>
          </a:p>
        </p:txBody>
      </p:sp>
      <p:sp>
        <p:nvSpPr>
          <p:cNvPr id="7171" name="Rectangle 3"/>
          <p:cNvSpPr>
            <a:spLocks noGrp="1" noChangeArrowheads="1"/>
          </p:cNvSpPr>
          <p:nvPr>
            <p:ph sz="quarter" idx="1"/>
          </p:nvPr>
        </p:nvSpPr>
        <p:spPr/>
        <p:txBody>
          <a:bodyPr/>
          <a:lstStyle/>
          <a:p>
            <a:pPr eaLnBrk="1" hangingPunct="1"/>
            <a:r>
              <a:rPr lang="en-GB" altLang="en-US" smtClean="0"/>
              <a:t>A lot of Spartan history in the archaic and classical periods has to do with Messenia. </a:t>
            </a:r>
          </a:p>
          <a:p>
            <a:pPr eaLnBrk="1" hangingPunct="1"/>
            <a:endParaRPr lang="en-GB" altLang="en-US" smtClean="0"/>
          </a:p>
        </p:txBody>
      </p:sp>
      <p:pic>
        <p:nvPicPr>
          <p:cNvPr id="717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2903538"/>
            <a:ext cx="4679950" cy="39544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7173" name="Freeform 6"/>
          <p:cNvSpPr>
            <a:spLocks/>
          </p:cNvSpPr>
          <p:nvPr/>
        </p:nvSpPr>
        <p:spPr bwMode="auto">
          <a:xfrm>
            <a:off x="1417638" y="4325938"/>
            <a:ext cx="1654175" cy="103187"/>
          </a:xfrm>
          <a:custGeom>
            <a:avLst/>
            <a:gdLst>
              <a:gd name="T0" fmla="*/ 2147483647 w 1042"/>
              <a:gd name="T1" fmla="*/ 2147483647 h 65"/>
              <a:gd name="T2" fmla="*/ 2147483647 w 1042"/>
              <a:gd name="T3" fmla="*/ 0 h 65"/>
              <a:gd name="T4" fmla="*/ 2147483647 w 1042"/>
              <a:gd name="T5" fmla="*/ 2147483647 h 65"/>
              <a:gd name="T6" fmla="*/ 2147483647 w 1042"/>
              <a:gd name="T7" fmla="*/ 2147483647 h 65"/>
              <a:gd name="T8" fmla="*/ 2147483647 w 1042"/>
              <a:gd name="T9" fmla="*/ 2147483647 h 65"/>
              <a:gd name="T10" fmla="*/ 2147483647 w 1042"/>
              <a:gd name="T11" fmla="*/ 2147483647 h 65"/>
              <a:gd name="T12" fmla="*/ 2147483647 w 1042"/>
              <a:gd name="T13" fmla="*/ 2147483647 h 65"/>
              <a:gd name="T14" fmla="*/ 2147483647 w 1042"/>
              <a:gd name="T15" fmla="*/ 2147483647 h 65"/>
              <a:gd name="T16" fmla="*/ 2147483647 w 1042"/>
              <a:gd name="T17" fmla="*/ 2147483647 h 65"/>
              <a:gd name="T18" fmla="*/ 2147483647 w 1042"/>
              <a:gd name="T19" fmla="*/ 2147483647 h 65"/>
              <a:gd name="T20" fmla="*/ 0 w 1042"/>
              <a:gd name="T21" fmla="*/ 2147483647 h 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42"/>
              <a:gd name="T34" fmla="*/ 0 h 65"/>
              <a:gd name="T35" fmla="*/ 1042 w 1042"/>
              <a:gd name="T36" fmla="*/ 65 h 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42" h="65">
                <a:moveTo>
                  <a:pt x="1042" y="64"/>
                </a:moveTo>
                <a:cubicBezTo>
                  <a:pt x="1000" y="22"/>
                  <a:pt x="996" y="10"/>
                  <a:pt x="932" y="0"/>
                </a:cubicBezTo>
                <a:cubicBezTo>
                  <a:pt x="929" y="0"/>
                  <a:pt x="878" y="4"/>
                  <a:pt x="867" y="13"/>
                </a:cubicBezTo>
                <a:cubicBezTo>
                  <a:pt x="861" y="18"/>
                  <a:pt x="860" y="27"/>
                  <a:pt x="854" y="32"/>
                </a:cubicBezTo>
                <a:cubicBezTo>
                  <a:pt x="851" y="34"/>
                  <a:pt x="819" y="44"/>
                  <a:pt x="816" y="45"/>
                </a:cubicBezTo>
                <a:cubicBezTo>
                  <a:pt x="680" y="42"/>
                  <a:pt x="537" y="50"/>
                  <a:pt x="401" y="39"/>
                </a:cubicBezTo>
                <a:cubicBezTo>
                  <a:pt x="381" y="8"/>
                  <a:pt x="369" y="18"/>
                  <a:pt x="337" y="6"/>
                </a:cubicBezTo>
                <a:cubicBezTo>
                  <a:pt x="279" y="8"/>
                  <a:pt x="220" y="9"/>
                  <a:pt x="162" y="13"/>
                </a:cubicBezTo>
                <a:cubicBezTo>
                  <a:pt x="130" y="15"/>
                  <a:pt x="112" y="44"/>
                  <a:pt x="84" y="51"/>
                </a:cubicBezTo>
                <a:cubicBezTo>
                  <a:pt x="65" y="56"/>
                  <a:pt x="45" y="56"/>
                  <a:pt x="26" y="58"/>
                </a:cubicBezTo>
                <a:cubicBezTo>
                  <a:pt x="5" y="65"/>
                  <a:pt x="14" y="64"/>
                  <a:pt x="0" y="64"/>
                </a:cubicBezTo>
              </a:path>
            </a:pathLst>
          </a:custGeom>
          <a:noFill/>
          <a:ln w="9525">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74" name="Freeform 7"/>
          <p:cNvSpPr>
            <a:spLocks/>
          </p:cNvSpPr>
          <p:nvPr/>
        </p:nvSpPr>
        <p:spPr bwMode="auto">
          <a:xfrm>
            <a:off x="2228850" y="4418013"/>
            <a:ext cx="288925" cy="1109662"/>
          </a:xfrm>
          <a:custGeom>
            <a:avLst/>
            <a:gdLst>
              <a:gd name="T0" fmla="*/ 0 w 182"/>
              <a:gd name="T1" fmla="*/ 0 h 699"/>
              <a:gd name="T2" fmla="*/ 2147483647 w 182"/>
              <a:gd name="T3" fmla="*/ 2147483647 h 699"/>
              <a:gd name="T4" fmla="*/ 2147483647 w 182"/>
              <a:gd name="T5" fmla="*/ 2147483647 h 699"/>
              <a:gd name="T6" fmla="*/ 2147483647 w 182"/>
              <a:gd name="T7" fmla="*/ 2147483647 h 699"/>
              <a:gd name="T8" fmla="*/ 2147483647 w 182"/>
              <a:gd name="T9" fmla="*/ 2147483647 h 699"/>
              <a:gd name="T10" fmla="*/ 2147483647 w 182"/>
              <a:gd name="T11" fmla="*/ 2147483647 h 699"/>
              <a:gd name="T12" fmla="*/ 0 60000 65536"/>
              <a:gd name="T13" fmla="*/ 0 60000 65536"/>
              <a:gd name="T14" fmla="*/ 0 60000 65536"/>
              <a:gd name="T15" fmla="*/ 0 60000 65536"/>
              <a:gd name="T16" fmla="*/ 0 60000 65536"/>
              <a:gd name="T17" fmla="*/ 0 60000 65536"/>
              <a:gd name="T18" fmla="*/ 0 w 182"/>
              <a:gd name="T19" fmla="*/ 0 h 699"/>
              <a:gd name="T20" fmla="*/ 182 w 182"/>
              <a:gd name="T21" fmla="*/ 699 h 699"/>
            </a:gdLst>
            <a:ahLst/>
            <a:cxnLst>
              <a:cxn ang="T12">
                <a:pos x="T0" y="T1"/>
              </a:cxn>
              <a:cxn ang="T13">
                <a:pos x="T2" y="T3"/>
              </a:cxn>
              <a:cxn ang="T14">
                <a:pos x="T4" y="T5"/>
              </a:cxn>
              <a:cxn ang="T15">
                <a:pos x="T6" y="T7"/>
              </a:cxn>
              <a:cxn ang="T16">
                <a:pos x="T8" y="T9"/>
              </a:cxn>
              <a:cxn ang="T17">
                <a:pos x="T10" y="T11"/>
              </a:cxn>
            </a:cxnLst>
            <a:rect l="T18" t="T19" r="T20" b="T21"/>
            <a:pathLst>
              <a:path w="182" h="699">
                <a:moveTo>
                  <a:pt x="0" y="0"/>
                </a:moveTo>
                <a:cubicBezTo>
                  <a:pt x="52" y="16"/>
                  <a:pt x="32" y="57"/>
                  <a:pt x="39" y="110"/>
                </a:cubicBezTo>
                <a:cubicBezTo>
                  <a:pt x="42" y="134"/>
                  <a:pt x="60" y="149"/>
                  <a:pt x="78" y="162"/>
                </a:cubicBezTo>
                <a:cubicBezTo>
                  <a:pt x="83" y="209"/>
                  <a:pt x="80" y="230"/>
                  <a:pt x="104" y="265"/>
                </a:cubicBezTo>
                <a:cubicBezTo>
                  <a:pt x="124" y="332"/>
                  <a:pt x="121" y="412"/>
                  <a:pt x="162" y="472"/>
                </a:cubicBezTo>
                <a:cubicBezTo>
                  <a:pt x="181" y="543"/>
                  <a:pt x="182" y="625"/>
                  <a:pt x="182" y="699"/>
                </a:cubicBezTo>
              </a:path>
            </a:pathLst>
          </a:custGeom>
          <a:noFill/>
          <a:ln w="9525">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75" name="Text Box 8"/>
          <p:cNvSpPr txBox="1">
            <a:spLocks noChangeArrowheads="1"/>
          </p:cNvSpPr>
          <p:nvPr/>
        </p:nvSpPr>
        <p:spPr bwMode="auto">
          <a:xfrm>
            <a:off x="1258888" y="4797425"/>
            <a:ext cx="1162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Messenia</a:t>
            </a:r>
          </a:p>
        </p:txBody>
      </p:sp>
      <p:sp>
        <p:nvSpPr>
          <p:cNvPr id="7176" name="Text Box 9"/>
          <p:cNvSpPr txBox="1">
            <a:spLocks noChangeArrowheads="1"/>
          </p:cNvSpPr>
          <p:nvPr/>
        </p:nvSpPr>
        <p:spPr bwMode="auto">
          <a:xfrm>
            <a:off x="2608263" y="4745038"/>
            <a:ext cx="984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Lakonia</a:t>
            </a:r>
          </a:p>
        </p:txBody>
      </p:sp>
      <p:sp>
        <p:nvSpPr>
          <p:cNvPr id="7177" name="Text Box 10"/>
          <p:cNvSpPr txBox="1">
            <a:spLocks noChangeArrowheads="1"/>
          </p:cNvSpPr>
          <p:nvPr/>
        </p:nvSpPr>
        <p:spPr bwMode="auto">
          <a:xfrm>
            <a:off x="4984750" y="2843213"/>
            <a:ext cx="4175125"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a:t>But Messenia is not</a:t>
            </a:r>
          </a:p>
          <a:p>
            <a:pPr eaLnBrk="1" hangingPunct="1"/>
            <a:r>
              <a:rPr lang="en-GB" altLang="en-US" sz="3200"/>
              <a:t>The whole of the story</a:t>
            </a:r>
          </a:p>
        </p:txBody>
      </p:sp>
    </p:spTree>
    <p:extLst>
      <p:ext uri="{BB962C8B-B14F-4D97-AF65-F5344CB8AC3E}">
        <p14:creationId xmlns:p14="http://schemas.microsoft.com/office/powerpoint/2010/main" val="4266316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altLang="en-US" smtClean="0"/>
              <a:t>The First Invasion</a:t>
            </a:r>
          </a:p>
        </p:txBody>
      </p:sp>
      <p:sp>
        <p:nvSpPr>
          <p:cNvPr id="8195" name="Rectangle 5"/>
          <p:cNvSpPr>
            <a:spLocks noGrp="1" noChangeArrowheads="1"/>
          </p:cNvSpPr>
          <p:nvPr>
            <p:ph sz="quarter" idx="1"/>
          </p:nvPr>
        </p:nvSpPr>
        <p:spPr>
          <a:xfrm>
            <a:off x="457200" y="1600200"/>
            <a:ext cx="8229600" cy="5068888"/>
          </a:xfrm>
        </p:spPr>
        <p:txBody>
          <a:bodyPr/>
          <a:lstStyle/>
          <a:p>
            <a:pPr eaLnBrk="1" hangingPunct="1"/>
            <a:r>
              <a:rPr lang="en-GB" altLang="en-US" sz="2800" smtClean="0"/>
              <a:t>The first invasion of Messenia by the Spartans happened probably in the last decades of the 8</a:t>
            </a:r>
            <a:r>
              <a:rPr lang="en-GB" altLang="en-US" sz="2800" baseline="30000" smtClean="0"/>
              <a:t>th</a:t>
            </a:r>
            <a:r>
              <a:rPr lang="en-GB" altLang="en-US" sz="2800" smtClean="0"/>
              <a:t> century, although the dates are not quite certain.</a:t>
            </a:r>
          </a:p>
          <a:p>
            <a:pPr eaLnBrk="1" hangingPunct="1"/>
            <a:r>
              <a:rPr lang="en-GB" altLang="en-US" sz="2800" smtClean="0"/>
              <a:t>Stenyklaros was the Spartan objective in the First Messenian War. Stenyklaros is the main plain in Messenia and it is very fertile.</a:t>
            </a:r>
          </a:p>
          <a:p>
            <a:pPr>
              <a:spcBef>
                <a:spcPct val="20000"/>
              </a:spcBef>
            </a:pPr>
            <a:r>
              <a:rPr lang="en-GB" altLang="en-US" sz="2800" i="1" smtClean="0"/>
              <a:t>And in the twentieth, leaving their rich fields, the Messenians fled from the great mountains of  Ithome</a:t>
            </a:r>
            <a:r>
              <a:rPr lang="en-GB" altLang="en-US" sz="2800" smtClean="0"/>
              <a:t> . Tyrtaios F5</a:t>
            </a:r>
          </a:p>
          <a:p>
            <a:pPr eaLnBrk="1" hangingPunct="1"/>
            <a:endParaRPr lang="en-GB" altLang="en-US" sz="2800" smtClean="0"/>
          </a:p>
        </p:txBody>
      </p:sp>
    </p:spTree>
    <p:extLst>
      <p:ext uri="{BB962C8B-B14F-4D97-AF65-F5344CB8AC3E}">
        <p14:creationId xmlns:p14="http://schemas.microsoft.com/office/powerpoint/2010/main" val="695726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The Messenians</a:t>
            </a:r>
          </a:p>
        </p:txBody>
      </p:sp>
      <p:sp>
        <p:nvSpPr>
          <p:cNvPr id="9219" name="Rectangle 3"/>
          <p:cNvSpPr>
            <a:spLocks noGrp="1" noChangeArrowheads="1"/>
          </p:cNvSpPr>
          <p:nvPr>
            <p:ph sz="quarter" idx="1"/>
          </p:nvPr>
        </p:nvSpPr>
        <p:spPr/>
        <p:txBody>
          <a:bodyPr>
            <a:normAutofit fontScale="92500"/>
          </a:bodyPr>
          <a:lstStyle/>
          <a:p>
            <a:pPr eaLnBrk="1" hangingPunct="1"/>
            <a:r>
              <a:rPr lang="en-GB" altLang="en-US" dirty="0" smtClean="0"/>
              <a:t>Some of the conquered </a:t>
            </a:r>
            <a:r>
              <a:rPr lang="en-GB" altLang="en-US" dirty="0" err="1" smtClean="0"/>
              <a:t>Messenians</a:t>
            </a:r>
            <a:r>
              <a:rPr lang="en-GB" altLang="en-US" dirty="0" smtClean="0"/>
              <a:t> left the area, either to overseas settlements or Arcadia. </a:t>
            </a:r>
          </a:p>
          <a:p>
            <a:pPr eaLnBrk="1" hangingPunct="1"/>
            <a:r>
              <a:rPr lang="en-GB" altLang="en-US" dirty="0" smtClean="0"/>
              <a:t>But the majority stayed in Messenia.</a:t>
            </a:r>
          </a:p>
          <a:p>
            <a:pPr eaLnBrk="1" hangingPunct="1"/>
            <a:r>
              <a:rPr lang="en-GB" altLang="en-US" dirty="0" smtClean="0"/>
              <a:t>CAUTION: The </a:t>
            </a:r>
            <a:r>
              <a:rPr lang="en-GB" altLang="en-US" dirty="0" err="1" smtClean="0"/>
              <a:t>Messenians</a:t>
            </a:r>
            <a:r>
              <a:rPr lang="en-GB" altLang="en-US" dirty="0" smtClean="0"/>
              <a:t> at this time were a conquered population not helots. </a:t>
            </a:r>
          </a:p>
          <a:p>
            <a:pPr eaLnBrk="1" hangingPunct="1"/>
            <a:r>
              <a:rPr lang="en-GB" altLang="en-US" dirty="0" smtClean="0"/>
              <a:t>“Just </a:t>
            </a:r>
            <a:r>
              <a:rPr lang="en-GB" altLang="en-US" dirty="0" smtClean="0"/>
              <a:t>like donkeys oppressed with great burdens, bringing to their masters of grievous necessity half of all the produce their land bears</a:t>
            </a:r>
            <a:r>
              <a:rPr lang="en-GB" altLang="en-US" dirty="0" smtClean="0"/>
              <a:t>.” </a:t>
            </a:r>
            <a:r>
              <a:rPr lang="en-GB" altLang="en-US" dirty="0" err="1" smtClean="0"/>
              <a:t>Tyrtaios</a:t>
            </a:r>
            <a:r>
              <a:rPr lang="en-GB" altLang="en-US" dirty="0" smtClean="0"/>
              <a:t> F6 (=Pausanias 4.14.4-5)</a:t>
            </a:r>
          </a:p>
          <a:p>
            <a:pPr eaLnBrk="1" hangingPunct="1"/>
            <a:endParaRPr lang="en-GB" altLang="en-US" dirty="0" smtClean="0"/>
          </a:p>
        </p:txBody>
      </p:sp>
    </p:spTree>
    <p:extLst>
      <p:ext uri="{BB962C8B-B14F-4D97-AF65-F5344CB8AC3E}">
        <p14:creationId xmlns:p14="http://schemas.microsoft.com/office/powerpoint/2010/main" val="1948531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The War and early archaic reality</a:t>
            </a:r>
          </a:p>
        </p:txBody>
      </p:sp>
      <p:sp>
        <p:nvSpPr>
          <p:cNvPr id="10243" name="Rectangle 3"/>
          <p:cNvSpPr>
            <a:spLocks noGrp="1" noChangeArrowheads="1"/>
          </p:cNvSpPr>
          <p:nvPr>
            <p:ph sz="quarter" idx="1"/>
          </p:nvPr>
        </p:nvSpPr>
        <p:spPr/>
        <p:txBody>
          <a:bodyPr>
            <a:normAutofit fontScale="92500" lnSpcReduction="20000"/>
          </a:bodyPr>
          <a:lstStyle/>
          <a:p>
            <a:pPr eaLnBrk="1" hangingPunct="1"/>
            <a:r>
              <a:rPr lang="en-GB" altLang="en-US" smtClean="0"/>
              <a:t>The conquest of Messenia was not an aberration in the period. </a:t>
            </a:r>
          </a:p>
          <a:p>
            <a:pPr eaLnBrk="1" hangingPunct="1"/>
            <a:r>
              <a:rPr lang="en-GB" altLang="en-US" smtClean="0"/>
              <a:t>Border wars were common in the Greek world throughout the archaic and classical periods. </a:t>
            </a:r>
          </a:p>
          <a:p>
            <a:pPr eaLnBrk="1" hangingPunct="1"/>
            <a:r>
              <a:rPr lang="en-GB" altLang="en-US" smtClean="0"/>
              <a:t>The 8</a:t>
            </a:r>
            <a:r>
              <a:rPr lang="en-GB" altLang="en-US" baseline="30000" smtClean="0"/>
              <a:t>th</a:t>
            </a:r>
            <a:r>
              <a:rPr lang="en-GB" altLang="en-US" smtClean="0"/>
              <a:t> and 7</a:t>
            </a:r>
            <a:r>
              <a:rPr lang="en-GB" altLang="en-US" baseline="30000" smtClean="0"/>
              <a:t>th</a:t>
            </a:r>
            <a:r>
              <a:rPr lang="en-GB" altLang="en-US" smtClean="0"/>
              <a:t> centuries BCE were the time of great Greek expansion overseas. </a:t>
            </a:r>
          </a:p>
          <a:p>
            <a:pPr eaLnBrk="1" hangingPunct="1"/>
            <a:r>
              <a:rPr lang="en-GB" altLang="en-US" smtClean="0"/>
              <a:t>Most poleis looked towards new territories to relieve pressures at home.</a:t>
            </a:r>
          </a:p>
          <a:p>
            <a:pPr eaLnBrk="1" hangingPunct="1"/>
            <a:r>
              <a:rPr lang="en-GB" altLang="en-US" smtClean="0"/>
              <a:t>But conquest of a nearby region was an alternative to settlement overseas. </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3865848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Overseas Settlements</a:t>
            </a:r>
          </a:p>
        </p:txBody>
      </p:sp>
      <p:sp>
        <p:nvSpPr>
          <p:cNvPr id="21507" name="Rectangle 3"/>
          <p:cNvSpPr>
            <a:spLocks noGrp="1" noChangeArrowheads="1"/>
          </p:cNvSpPr>
          <p:nvPr>
            <p:ph sz="quarter" idx="1"/>
          </p:nvPr>
        </p:nvSpPr>
        <p:spPr/>
        <p:txBody>
          <a:bodyPr>
            <a:normAutofit fontScale="85000" lnSpcReduction="10000"/>
          </a:bodyPr>
          <a:lstStyle/>
          <a:p>
            <a:pPr marL="609600" indent="-609600" eaLnBrk="1" hangingPunct="1">
              <a:defRPr/>
            </a:pPr>
            <a:r>
              <a:rPr lang="en-GB" dirty="0" smtClean="0"/>
              <a:t>There were various reasons for the establishment of overseas settlements in the archaic period.</a:t>
            </a:r>
          </a:p>
          <a:p>
            <a:pPr marL="1009650" lvl="1" indent="-609600">
              <a:buFontTx/>
              <a:buAutoNum type="arabicPeriod"/>
              <a:defRPr/>
            </a:pPr>
            <a:r>
              <a:rPr lang="en-GB" dirty="0" smtClean="0"/>
              <a:t>Land-hunger / overpopulation</a:t>
            </a:r>
          </a:p>
          <a:p>
            <a:pPr marL="1009650" lvl="1" indent="-609600">
              <a:buFontTx/>
              <a:buAutoNum type="arabicPeriod"/>
              <a:defRPr/>
            </a:pPr>
            <a:r>
              <a:rPr lang="en-GB" dirty="0" smtClean="0"/>
              <a:t>Lack of resources, mainly metals</a:t>
            </a:r>
          </a:p>
          <a:p>
            <a:pPr marL="1009650" lvl="1" indent="-609600">
              <a:buFontTx/>
              <a:buAutoNum type="arabicPeriod"/>
              <a:defRPr/>
            </a:pPr>
            <a:r>
              <a:rPr lang="en-GB" dirty="0" smtClean="0"/>
              <a:t>Political and/or social unrest</a:t>
            </a:r>
          </a:p>
          <a:p>
            <a:pPr marL="609600" indent="-609600" eaLnBrk="1" hangingPunct="1">
              <a:buFontTx/>
              <a:buNone/>
              <a:defRPr/>
            </a:pPr>
            <a:r>
              <a:rPr lang="en-GB" dirty="0" smtClean="0"/>
              <a:t>Sometimes all three…</a:t>
            </a:r>
          </a:p>
          <a:p>
            <a:pPr eaLnBrk="1" hangingPunct="1">
              <a:defRPr/>
            </a:pPr>
            <a:r>
              <a:rPr lang="en-GB" dirty="0" smtClean="0"/>
              <a:t>The vast majority of overseas settlements were </a:t>
            </a:r>
            <a:r>
              <a:rPr lang="en-GB" b="1" u="sng" dirty="0" smtClean="0"/>
              <a:t>NOT</a:t>
            </a:r>
            <a:r>
              <a:rPr lang="en-GB" dirty="0" smtClean="0"/>
              <a:t> official state enterprises.</a:t>
            </a:r>
          </a:p>
          <a:p>
            <a:pPr eaLnBrk="1" hangingPunct="1">
              <a:defRPr/>
            </a:pPr>
            <a:r>
              <a:rPr lang="en-GB" dirty="0" smtClean="0"/>
              <a:t>On the contrary, colonisation in many cases depended on individuals who wanted a better/different life.</a:t>
            </a:r>
          </a:p>
          <a:p>
            <a:pPr marL="609600" indent="-609600" eaLnBrk="1" hangingPunct="1">
              <a:buFontTx/>
              <a:buNone/>
              <a:defRPr/>
            </a:pPr>
            <a:endParaRPr lang="en-GB" dirty="0" smtClean="0"/>
          </a:p>
        </p:txBody>
      </p:sp>
    </p:spTree>
    <p:extLst>
      <p:ext uri="{BB962C8B-B14F-4D97-AF65-F5344CB8AC3E}">
        <p14:creationId xmlns:p14="http://schemas.microsoft.com/office/powerpoint/2010/main" val="1375691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Taras</a:t>
            </a:r>
          </a:p>
        </p:txBody>
      </p:sp>
      <p:sp>
        <p:nvSpPr>
          <p:cNvPr id="12291" name="Rectangle 3"/>
          <p:cNvSpPr>
            <a:spLocks noGrp="1" noChangeArrowheads="1"/>
          </p:cNvSpPr>
          <p:nvPr>
            <p:ph sz="quarter" idx="1"/>
          </p:nvPr>
        </p:nvSpPr>
        <p:spPr/>
        <p:txBody>
          <a:bodyPr>
            <a:normAutofit fontScale="92500" lnSpcReduction="10000"/>
          </a:bodyPr>
          <a:lstStyle/>
          <a:p>
            <a:pPr marL="609600" indent="-609600" eaLnBrk="1" hangingPunct="1"/>
            <a:r>
              <a:rPr lang="en-GB" altLang="en-US" smtClean="0"/>
              <a:t>Taras is a somewhat exceptional case for a Greek settlement abroad:</a:t>
            </a:r>
          </a:p>
          <a:p>
            <a:pPr marL="609600" indent="-609600" eaLnBrk="1" hangingPunct="1">
              <a:buFontTx/>
              <a:buAutoNum type="arabicPeriod"/>
            </a:pPr>
            <a:r>
              <a:rPr lang="en-GB" altLang="en-US" smtClean="0"/>
              <a:t>It was established purely for reasons of political/social unrest</a:t>
            </a:r>
          </a:p>
          <a:p>
            <a:pPr marL="609600" indent="-609600" eaLnBrk="1" hangingPunct="1">
              <a:buFontTx/>
              <a:buAutoNum type="arabicPeriod"/>
            </a:pPr>
            <a:r>
              <a:rPr lang="en-GB" altLang="en-US" smtClean="0"/>
              <a:t>It was a state-sponsored enterprise. </a:t>
            </a:r>
          </a:p>
          <a:p>
            <a:pPr marL="609600" indent="-609600" eaLnBrk="1" hangingPunct="1">
              <a:buFontTx/>
              <a:buAutoNum type="arabicPeriod"/>
            </a:pPr>
            <a:endParaRPr lang="en-GB" altLang="en-US" smtClean="0"/>
          </a:p>
          <a:p>
            <a:pPr marL="609600" indent="-609600" eaLnBrk="1" hangingPunct="1">
              <a:buFont typeface="Wingdings 2" pitchFamily="18" charset="2"/>
              <a:buNone/>
            </a:pPr>
            <a:r>
              <a:rPr lang="en-GB" altLang="en-US" sz="2000" smtClean="0"/>
              <a:t>After the Messenian war broke out, those of the Lacedaemonians who did not take part in the expedition were adjudged slaves and were named Helots, and all children who were born in the time of the expedition were called Partheniae and judicially deprived of the rights of citizenship, but they would not tolerate this, and since they were numerous formed a plot against the free citizens Strabo 6.3.2</a:t>
            </a:r>
          </a:p>
        </p:txBody>
      </p:sp>
    </p:spTree>
    <p:extLst>
      <p:ext uri="{BB962C8B-B14F-4D97-AF65-F5344CB8AC3E}">
        <p14:creationId xmlns:p14="http://schemas.microsoft.com/office/powerpoint/2010/main" val="2004320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Taras: Stories and Possibilities</a:t>
            </a:r>
          </a:p>
        </p:txBody>
      </p:sp>
      <p:sp>
        <p:nvSpPr>
          <p:cNvPr id="13315" name="Rectangle 3"/>
          <p:cNvSpPr>
            <a:spLocks noGrp="1" noChangeArrowheads="1"/>
          </p:cNvSpPr>
          <p:nvPr>
            <p:ph sz="quarter" idx="1"/>
          </p:nvPr>
        </p:nvSpPr>
        <p:spPr>
          <a:xfrm>
            <a:off x="457200" y="1600200"/>
            <a:ext cx="8229600" cy="5141913"/>
          </a:xfrm>
        </p:spPr>
        <p:txBody>
          <a:bodyPr>
            <a:normAutofit fontScale="92500" lnSpcReduction="20000"/>
          </a:bodyPr>
          <a:lstStyle/>
          <a:p>
            <a:pPr eaLnBrk="1" hangingPunct="1">
              <a:lnSpc>
                <a:spcPct val="90000"/>
              </a:lnSpc>
            </a:pPr>
            <a:r>
              <a:rPr lang="en-GB" altLang="en-US" dirty="0" smtClean="0"/>
              <a:t>Both stories have to do with political and social unrest.</a:t>
            </a:r>
          </a:p>
          <a:p>
            <a:pPr eaLnBrk="1" hangingPunct="1">
              <a:lnSpc>
                <a:spcPct val="90000"/>
              </a:lnSpc>
            </a:pPr>
            <a:r>
              <a:rPr lang="en-GB" altLang="en-US" dirty="0" smtClean="0"/>
              <a:t>Possibly both stories are later invention trying to explain the name </a:t>
            </a:r>
            <a:r>
              <a:rPr lang="en-GB" altLang="en-US" dirty="0" err="1" smtClean="0"/>
              <a:t>Partheniai</a:t>
            </a:r>
            <a:r>
              <a:rPr lang="en-GB" altLang="en-US" dirty="0" smtClean="0"/>
              <a:t> (=maiden’s sons).</a:t>
            </a:r>
          </a:p>
          <a:p>
            <a:pPr eaLnBrk="1" hangingPunct="1">
              <a:lnSpc>
                <a:spcPct val="90000"/>
              </a:lnSpc>
            </a:pPr>
            <a:r>
              <a:rPr lang="en-GB" altLang="en-US" dirty="0" smtClean="0"/>
              <a:t>Possibly </a:t>
            </a:r>
            <a:r>
              <a:rPr lang="en-GB" altLang="en-US" dirty="0" err="1" smtClean="0"/>
              <a:t>Ephoros</a:t>
            </a:r>
            <a:r>
              <a:rPr lang="en-GB" altLang="en-US" dirty="0" smtClean="0"/>
              <a:t>’ claim that if the colony was unsuccessful the </a:t>
            </a:r>
            <a:r>
              <a:rPr lang="en-GB" altLang="en-US" dirty="0" err="1" smtClean="0"/>
              <a:t>Partheniai</a:t>
            </a:r>
            <a:r>
              <a:rPr lang="en-GB" altLang="en-US" dirty="0" smtClean="0"/>
              <a:t> would get 1/5</a:t>
            </a:r>
            <a:r>
              <a:rPr lang="en-GB" altLang="en-US" baseline="30000" dirty="0" smtClean="0"/>
              <a:t>th</a:t>
            </a:r>
            <a:r>
              <a:rPr lang="en-GB" altLang="en-US" dirty="0" smtClean="0"/>
              <a:t> </a:t>
            </a:r>
            <a:r>
              <a:rPr lang="en-GB" altLang="en-US" dirty="0" smtClean="0"/>
              <a:t>of </a:t>
            </a:r>
            <a:r>
              <a:rPr lang="en-GB" altLang="en-US" dirty="0" smtClean="0"/>
              <a:t>Messenia reflects some original </a:t>
            </a:r>
            <a:r>
              <a:rPr lang="en-GB" altLang="en-US" dirty="0" err="1" smtClean="0"/>
              <a:t>quarell</a:t>
            </a:r>
            <a:r>
              <a:rPr lang="en-GB" altLang="en-US" dirty="0" smtClean="0"/>
              <a:t> in Sparta about the distribution of land in Messenia</a:t>
            </a:r>
          </a:p>
          <a:p>
            <a:pPr eaLnBrk="1" hangingPunct="1"/>
            <a:r>
              <a:rPr lang="en-GB" altLang="en-US" dirty="0" smtClean="0"/>
              <a:t>The expansion towards the west and the </a:t>
            </a:r>
            <a:r>
              <a:rPr lang="en-GB" altLang="en-US" dirty="0" err="1" smtClean="0"/>
              <a:t>Partheniai</a:t>
            </a:r>
            <a:r>
              <a:rPr lang="en-GB" altLang="en-US" dirty="0" smtClean="0"/>
              <a:t> affair soon after suggest very strongly that Sparta was going through a crisis in the late 8</a:t>
            </a:r>
            <a:r>
              <a:rPr lang="en-GB" altLang="en-US" baseline="30000" dirty="0" smtClean="0"/>
              <a:t>th</a:t>
            </a:r>
            <a:r>
              <a:rPr lang="en-GB" altLang="en-US" dirty="0" smtClean="0"/>
              <a:t> / early 7</a:t>
            </a:r>
            <a:r>
              <a:rPr lang="en-GB" altLang="en-US" baseline="30000" dirty="0" smtClean="0"/>
              <a:t>th</a:t>
            </a:r>
            <a:r>
              <a:rPr lang="en-GB" altLang="en-US" dirty="0" smtClean="0"/>
              <a:t> centuries BCE. </a:t>
            </a:r>
          </a:p>
          <a:p>
            <a:pPr eaLnBrk="1" hangingPunct="1"/>
            <a:r>
              <a:rPr lang="en-GB" altLang="en-US" dirty="0" smtClean="0"/>
              <a:t>This crisis was paralleled in other poleis. </a:t>
            </a:r>
          </a:p>
          <a:p>
            <a:pPr eaLnBrk="1" hangingPunct="1">
              <a:lnSpc>
                <a:spcPct val="90000"/>
              </a:lnSpc>
            </a:pPr>
            <a:endParaRPr lang="en-GB" altLang="en-US" dirty="0" smtClean="0"/>
          </a:p>
        </p:txBody>
      </p:sp>
    </p:spTree>
    <p:extLst>
      <p:ext uri="{BB962C8B-B14F-4D97-AF65-F5344CB8AC3E}">
        <p14:creationId xmlns:p14="http://schemas.microsoft.com/office/powerpoint/2010/main" val="1791938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857250" y="0"/>
            <a:ext cx="7772400" cy="1143000"/>
          </a:xfrm>
        </p:spPr>
        <p:txBody>
          <a:bodyPr/>
          <a:lstStyle/>
          <a:p>
            <a:pPr eaLnBrk="1" hangingPunct="1"/>
            <a:r>
              <a:rPr lang="en-GB" altLang="en-US" smtClean="0"/>
              <a:t>Sparta, Crisis and Solution</a:t>
            </a:r>
          </a:p>
        </p:txBody>
      </p:sp>
      <p:sp>
        <p:nvSpPr>
          <p:cNvPr id="14339" name="Rectangle 3"/>
          <p:cNvSpPr>
            <a:spLocks noGrp="1" noChangeArrowheads="1"/>
          </p:cNvSpPr>
          <p:nvPr>
            <p:ph sz="quarter" idx="1"/>
          </p:nvPr>
        </p:nvSpPr>
        <p:spPr>
          <a:xfrm>
            <a:off x="457200" y="1125538"/>
            <a:ext cx="8229600" cy="5000625"/>
          </a:xfrm>
        </p:spPr>
        <p:txBody>
          <a:bodyPr/>
          <a:lstStyle/>
          <a:p>
            <a:pPr marL="609600" indent="-609600" eaLnBrk="1" hangingPunct="1">
              <a:lnSpc>
                <a:spcPct val="90000"/>
              </a:lnSpc>
            </a:pPr>
            <a:r>
              <a:rPr lang="en-GB" altLang="en-US" dirty="0" smtClean="0"/>
              <a:t>Sparta was part of this general process as the rest of the Greek world and a similar pattern can be detected.</a:t>
            </a:r>
          </a:p>
          <a:p>
            <a:pPr marL="1009650" lvl="1" indent="-609600">
              <a:lnSpc>
                <a:spcPct val="90000"/>
              </a:lnSpc>
              <a:buFontTx/>
              <a:buAutoNum type="arabicPeriod"/>
            </a:pPr>
            <a:r>
              <a:rPr lang="en-GB" altLang="en-US" dirty="0" smtClean="0"/>
              <a:t>The quest for new land to alleviate the economic problems, (i.e. conquest of Messenia)</a:t>
            </a:r>
          </a:p>
          <a:p>
            <a:pPr marL="1009650" lvl="1" indent="-609600">
              <a:lnSpc>
                <a:spcPct val="90000"/>
              </a:lnSpc>
              <a:buFontTx/>
              <a:buAutoNum type="arabicPeriod"/>
            </a:pPr>
            <a:r>
              <a:rPr lang="en-GB" altLang="en-US" dirty="0" smtClean="0"/>
              <a:t>The settlement of </a:t>
            </a:r>
            <a:r>
              <a:rPr lang="en-GB" altLang="en-US" dirty="0" err="1" smtClean="0"/>
              <a:t>Taras</a:t>
            </a:r>
            <a:r>
              <a:rPr lang="en-GB" altLang="en-US" dirty="0" smtClean="0"/>
              <a:t> in an effort to remove part of the disgruntled population.</a:t>
            </a:r>
          </a:p>
          <a:p>
            <a:pPr marL="1009650" lvl="1" indent="-609600">
              <a:lnSpc>
                <a:spcPct val="90000"/>
              </a:lnSpc>
              <a:buFontTx/>
              <a:buAutoNum type="arabicPeriod"/>
            </a:pPr>
            <a:r>
              <a:rPr lang="en-GB" altLang="en-US" dirty="0" smtClean="0"/>
              <a:t>Political Reform, i.e. the </a:t>
            </a:r>
            <a:r>
              <a:rPr lang="en-GB" altLang="en-US" dirty="0" err="1" smtClean="0"/>
              <a:t>rhetra</a:t>
            </a:r>
            <a:r>
              <a:rPr lang="en-GB" altLang="en-US" dirty="0" smtClean="0"/>
              <a:t>.</a:t>
            </a:r>
          </a:p>
          <a:p>
            <a:pPr marL="609600" indent="-609600" eaLnBrk="1" hangingPunct="1">
              <a:lnSpc>
                <a:spcPct val="90000"/>
              </a:lnSpc>
            </a:pPr>
            <a:endParaRPr lang="en-GB" altLang="en-US" dirty="0" smtClean="0"/>
          </a:p>
        </p:txBody>
      </p:sp>
    </p:spTree>
    <p:extLst>
      <p:ext uri="{BB962C8B-B14F-4D97-AF65-F5344CB8AC3E}">
        <p14:creationId xmlns:p14="http://schemas.microsoft.com/office/powerpoint/2010/main" val="3529487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79388" y="188913"/>
            <a:ext cx="7772400" cy="1143000"/>
          </a:xfrm>
        </p:spPr>
        <p:txBody>
          <a:bodyPr/>
          <a:lstStyle/>
          <a:p>
            <a:pPr eaLnBrk="1" hangingPunct="1"/>
            <a:r>
              <a:rPr lang="en-GB" altLang="en-US" smtClean="0"/>
              <a:t>Early 7</a:t>
            </a:r>
            <a:r>
              <a:rPr lang="en-GB" altLang="en-US" baseline="30000" smtClean="0"/>
              <a:t>th</a:t>
            </a:r>
            <a:r>
              <a:rPr lang="en-GB" altLang="en-US" smtClean="0"/>
              <a:t> C: The War with Argos</a:t>
            </a:r>
          </a:p>
        </p:txBody>
      </p:sp>
      <p:sp>
        <p:nvSpPr>
          <p:cNvPr id="15363" name="Rectangle 3"/>
          <p:cNvSpPr>
            <a:spLocks noGrp="1" noChangeArrowheads="1"/>
          </p:cNvSpPr>
          <p:nvPr>
            <p:ph sz="quarter" idx="1"/>
          </p:nvPr>
        </p:nvSpPr>
        <p:spPr>
          <a:xfrm>
            <a:off x="0" y="1196975"/>
            <a:ext cx="5770563" cy="5472113"/>
          </a:xfrm>
        </p:spPr>
        <p:txBody>
          <a:bodyPr/>
          <a:lstStyle/>
          <a:p>
            <a:pPr eaLnBrk="1" hangingPunct="1">
              <a:lnSpc>
                <a:spcPct val="90000"/>
              </a:lnSpc>
            </a:pPr>
            <a:r>
              <a:rPr lang="en-GB" altLang="en-US" sz="2800" smtClean="0"/>
              <a:t>The Battle of Hysiai:</a:t>
            </a:r>
          </a:p>
          <a:p>
            <a:pPr eaLnBrk="1" hangingPunct="1">
              <a:lnSpc>
                <a:spcPct val="90000"/>
              </a:lnSpc>
              <a:buFontTx/>
              <a:buNone/>
            </a:pPr>
            <a:r>
              <a:rPr lang="en-GB" altLang="en-US" sz="2800" smtClean="0"/>
              <a:t>On returning to the road that leads to Tegea you see Cenchreae on the right of what is called the Wheel. Why the place received this name they do not say. Perhaps in this case also it was Cenchrias, son of Peirene, that caused it to be so called. </a:t>
            </a:r>
            <a:r>
              <a:rPr lang="en-GB" altLang="en-US" sz="2800" b="1" smtClean="0"/>
              <a:t>Here are common graves of the Argives who conquered the Lacedaemonians in battle at Hysiae</a:t>
            </a:r>
            <a:r>
              <a:rPr lang="en-GB" altLang="en-US" sz="2800" smtClean="0"/>
              <a:t>. </a:t>
            </a:r>
            <a:endParaRPr lang="en-GB" altLang="en-US" sz="1600" smtClean="0"/>
          </a:p>
        </p:txBody>
      </p:sp>
      <p:pic>
        <p:nvPicPr>
          <p:cNvPr id="1536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1500" y="1196975"/>
            <a:ext cx="3492500"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Line 5"/>
          <p:cNvSpPr>
            <a:spLocks noChangeShapeType="1"/>
          </p:cNvSpPr>
          <p:nvPr/>
        </p:nvSpPr>
        <p:spPr bwMode="auto">
          <a:xfrm>
            <a:off x="8027988" y="2276475"/>
            <a:ext cx="10080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40404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Consequences of Hysiai</a:t>
            </a:r>
          </a:p>
        </p:txBody>
      </p:sp>
      <p:sp>
        <p:nvSpPr>
          <p:cNvPr id="16387" name="Rectangle 3"/>
          <p:cNvSpPr>
            <a:spLocks noGrp="1" noChangeArrowheads="1"/>
          </p:cNvSpPr>
          <p:nvPr>
            <p:ph sz="quarter" idx="1"/>
          </p:nvPr>
        </p:nvSpPr>
        <p:spPr/>
        <p:txBody>
          <a:bodyPr>
            <a:normAutofit fontScale="85000" lnSpcReduction="20000"/>
          </a:bodyPr>
          <a:lstStyle/>
          <a:p>
            <a:pPr eaLnBrk="1" hangingPunct="1"/>
            <a:r>
              <a:rPr lang="en-GB" altLang="en-US" smtClean="0"/>
              <a:t>The Spartan defeat at Hysiai coupled with a northern Peloponnese hostile to Sparta had one major consequence: </a:t>
            </a:r>
          </a:p>
          <a:p>
            <a:pPr eaLnBrk="1" hangingPunct="1">
              <a:buFontTx/>
              <a:buNone/>
            </a:pPr>
            <a:endParaRPr lang="en-GB" altLang="en-US" b="1" smtClean="0"/>
          </a:p>
          <a:p>
            <a:pPr eaLnBrk="1" hangingPunct="1">
              <a:buFontTx/>
              <a:buNone/>
            </a:pPr>
            <a:r>
              <a:rPr lang="en-GB" altLang="en-US" b="1" smtClean="0"/>
              <a:t>   		</a:t>
            </a:r>
            <a:r>
              <a:rPr lang="en-GB" altLang="en-US" sz="3600" b="1" smtClean="0"/>
              <a:t>THE MESSENIAN REVOLT</a:t>
            </a:r>
            <a:r>
              <a:rPr lang="en-GB" altLang="en-US" b="1" smtClean="0"/>
              <a:t> </a:t>
            </a:r>
          </a:p>
          <a:p>
            <a:pPr eaLnBrk="1" hangingPunct="1"/>
            <a:r>
              <a:rPr lang="en-GB" altLang="en-US" smtClean="0"/>
              <a:t>The accounts of the Messenian revolt are a very difficult body of evidence, since, except for Tyrtaios, they all come from late sources. </a:t>
            </a:r>
          </a:p>
          <a:p>
            <a:pPr eaLnBrk="1" hangingPunct="1"/>
            <a:r>
              <a:rPr lang="en-GB" altLang="en-US" smtClean="0"/>
              <a:t>The problem in this case is compounded because later sources were influences by Messenian propaganda after the liberation of Messenia in the 4</a:t>
            </a:r>
            <a:r>
              <a:rPr lang="en-GB" altLang="en-US" baseline="30000" smtClean="0"/>
              <a:t>th</a:t>
            </a:r>
            <a:r>
              <a:rPr lang="en-GB" altLang="en-US" smtClean="0"/>
              <a:t>  century. </a:t>
            </a:r>
          </a:p>
          <a:p>
            <a:pPr eaLnBrk="1" hangingPunct="1">
              <a:buFontTx/>
              <a:buNone/>
            </a:pPr>
            <a:endParaRPr lang="en-GB" altLang="en-US" b="1" smtClean="0"/>
          </a:p>
        </p:txBody>
      </p:sp>
    </p:spTree>
    <p:extLst>
      <p:ext uri="{BB962C8B-B14F-4D97-AF65-F5344CB8AC3E}">
        <p14:creationId xmlns:p14="http://schemas.microsoft.com/office/powerpoint/2010/main" val="3418788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Outsiders and the Revolt</a:t>
            </a:r>
          </a:p>
        </p:txBody>
      </p:sp>
      <p:pic>
        <p:nvPicPr>
          <p:cNvPr id="1741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66950"/>
            <a:ext cx="6280150"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Oval 6"/>
          <p:cNvSpPr>
            <a:spLocks noChangeArrowheads="1"/>
          </p:cNvSpPr>
          <p:nvPr/>
        </p:nvSpPr>
        <p:spPr bwMode="auto">
          <a:xfrm>
            <a:off x="3779838" y="3716338"/>
            <a:ext cx="144462" cy="122237"/>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13" name="Oval 7"/>
          <p:cNvSpPr>
            <a:spLocks noChangeArrowheads="1"/>
          </p:cNvSpPr>
          <p:nvPr/>
        </p:nvSpPr>
        <p:spPr bwMode="auto">
          <a:xfrm>
            <a:off x="2987675" y="3500438"/>
            <a:ext cx="144463" cy="122237"/>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14" name="Oval 8"/>
          <p:cNvSpPr>
            <a:spLocks noChangeArrowheads="1"/>
          </p:cNvSpPr>
          <p:nvPr/>
        </p:nvSpPr>
        <p:spPr bwMode="auto">
          <a:xfrm>
            <a:off x="2124075" y="3644900"/>
            <a:ext cx="144463" cy="122238"/>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15" name="Oval 9"/>
          <p:cNvSpPr>
            <a:spLocks noChangeArrowheads="1"/>
          </p:cNvSpPr>
          <p:nvPr/>
        </p:nvSpPr>
        <p:spPr bwMode="auto">
          <a:xfrm>
            <a:off x="3779838" y="3141663"/>
            <a:ext cx="144462" cy="122237"/>
          </a:xfrm>
          <a:prstGeom prst="ellipse">
            <a:avLst/>
          </a:prstGeom>
          <a:solidFill>
            <a:srgbClr val="993366"/>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16" name="Oval 10"/>
          <p:cNvSpPr>
            <a:spLocks noChangeArrowheads="1"/>
          </p:cNvSpPr>
          <p:nvPr/>
        </p:nvSpPr>
        <p:spPr bwMode="auto">
          <a:xfrm>
            <a:off x="3492500" y="2997200"/>
            <a:ext cx="144463" cy="122238"/>
          </a:xfrm>
          <a:prstGeom prst="ellipse">
            <a:avLst/>
          </a:prstGeom>
          <a:solidFill>
            <a:srgbClr val="993366"/>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17" name="Oval 11"/>
          <p:cNvSpPr>
            <a:spLocks noChangeArrowheads="1"/>
          </p:cNvSpPr>
          <p:nvPr/>
        </p:nvSpPr>
        <p:spPr bwMode="auto">
          <a:xfrm>
            <a:off x="1763713" y="3357563"/>
            <a:ext cx="144462" cy="122237"/>
          </a:xfrm>
          <a:prstGeom prst="ellipse">
            <a:avLst/>
          </a:prstGeom>
          <a:solidFill>
            <a:srgbClr val="993366"/>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18" name="Oval 12"/>
          <p:cNvSpPr>
            <a:spLocks noChangeArrowheads="1"/>
          </p:cNvSpPr>
          <p:nvPr/>
        </p:nvSpPr>
        <p:spPr bwMode="auto">
          <a:xfrm>
            <a:off x="2484438" y="4581525"/>
            <a:ext cx="576262" cy="482600"/>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19" name="Oval 13"/>
          <p:cNvSpPr>
            <a:spLocks noChangeArrowheads="1"/>
          </p:cNvSpPr>
          <p:nvPr/>
        </p:nvSpPr>
        <p:spPr bwMode="auto">
          <a:xfrm>
            <a:off x="3563938" y="4652963"/>
            <a:ext cx="647700" cy="431800"/>
          </a:xfrm>
          <a:prstGeom prst="ellipse">
            <a:avLst/>
          </a:prstGeom>
          <a:solidFill>
            <a:srgbClr val="993366"/>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420" name="Line 14"/>
          <p:cNvSpPr>
            <a:spLocks noChangeShapeType="1"/>
          </p:cNvSpPr>
          <p:nvPr/>
        </p:nvSpPr>
        <p:spPr bwMode="auto">
          <a:xfrm>
            <a:off x="2195513" y="3716338"/>
            <a:ext cx="576262" cy="936625"/>
          </a:xfrm>
          <a:prstGeom prst="line">
            <a:avLst/>
          </a:prstGeom>
          <a:noFill/>
          <a:ln w="158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1" name="Line 15"/>
          <p:cNvSpPr>
            <a:spLocks noChangeShapeType="1"/>
          </p:cNvSpPr>
          <p:nvPr/>
        </p:nvSpPr>
        <p:spPr bwMode="auto">
          <a:xfrm flipH="1">
            <a:off x="2843213" y="3573463"/>
            <a:ext cx="144462" cy="1150937"/>
          </a:xfrm>
          <a:prstGeom prst="line">
            <a:avLst/>
          </a:prstGeom>
          <a:noFill/>
          <a:ln w="158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2" name="Line 16"/>
          <p:cNvSpPr>
            <a:spLocks noChangeShapeType="1"/>
          </p:cNvSpPr>
          <p:nvPr/>
        </p:nvSpPr>
        <p:spPr bwMode="auto">
          <a:xfrm flipH="1">
            <a:off x="2916238" y="3789363"/>
            <a:ext cx="863600" cy="1008062"/>
          </a:xfrm>
          <a:prstGeom prst="line">
            <a:avLst/>
          </a:prstGeom>
          <a:noFill/>
          <a:ln w="158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3" name="Line 17"/>
          <p:cNvSpPr>
            <a:spLocks noChangeShapeType="1"/>
          </p:cNvSpPr>
          <p:nvPr/>
        </p:nvSpPr>
        <p:spPr bwMode="auto">
          <a:xfrm>
            <a:off x="3851275" y="3213100"/>
            <a:ext cx="144463" cy="1655763"/>
          </a:xfrm>
          <a:prstGeom prst="line">
            <a:avLst/>
          </a:prstGeom>
          <a:noFill/>
          <a:ln w="15875">
            <a:solidFill>
              <a:srgbClr val="993366"/>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4" name="Line 18"/>
          <p:cNvSpPr>
            <a:spLocks noChangeShapeType="1"/>
          </p:cNvSpPr>
          <p:nvPr/>
        </p:nvSpPr>
        <p:spPr bwMode="auto">
          <a:xfrm>
            <a:off x="1835150" y="3357563"/>
            <a:ext cx="2016125" cy="1511300"/>
          </a:xfrm>
          <a:prstGeom prst="line">
            <a:avLst/>
          </a:prstGeom>
          <a:noFill/>
          <a:ln w="15875">
            <a:solidFill>
              <a:srgbClr val="993366"/>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5" name="Line 19"/>
          <p:cNvSpPr>
            <a:spLocks noChangeShapeType="1"/>
          </p:cNvSpPr>
          <p:nvPr/>
        </p:nvSpPr>
        <p:spPr bwMode="auto">
          <a:xfrm>
            <a:off x="3563938" y="3068638"/>
            <a:ext cx="360362" cy="1873250"/>
          </a:xfrm>
          <a:prstGeom prst="line">
            <a:avLst/>
          </a:prstGeom>
          <a:noFill/>
          <a:ln w="15875">
            <a:solidFill>
              <a:srgbClr val="993366"/>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6" name="Text Box 20"/>
          <p:cNvSpPr txBox="1">
            <a:spLocks noChangeArrowheads="1"/>
          </p:cNvSpPr>
          <p:nvPr/>
        </p:nvSpPr>
        <p:spPr bwMode="auto">
          <a:xfrm>
            <a:off x="179388" y="1196975"/>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2000"/>
          </a:p>
        </p:txBody>
      </p:sp>
      <p:sp>
        <p:nvSpPr>
          <p:cNvPr id="17427" name="Text Box 21"/>
          <p:cNvSpPr txBox="1">
            <a:spLocks noChangeArrowheads="1"/>
          </p:cNvSpPr>
          <p:nvPr/>
        </p:nvSpPr>
        <p:spPr bwMode="auto">
          <a:xfrm>
            <a:off x="158750" y="1143000"/>
            <a:ext cx="7983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solidFill>
                  <a:srgbClr val="FF0000"/>
                </a:solidFill>
              </a:rPr>
              <a:t>Argos, Arkadia and Elean Pisa sided with the Messenians</a:t>
            </a:r>
          </a:p>
        </p:txBody>
      </p:sp>
      <p:sp>
        <p:nvSpPr>
          <p:cNvPr id="17428" name="Text Box 22"/>
          <p:cNvSpPr txBox="1">
            <a:spLocks noChangeArrowheads="1"/>
          </p:cNvSpPr>
          <p:nvPr/>
        </p:nvSpPr>
        <p:spPr bwMode="auto">
          <a:xfrm>
            <a:off x="6424613" y="2151063"/>
            <a:ext cx="2659062"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solidFill>
                  <a:srgbClr val="990099"/>
                </a:solidFill>
              </a:rPr>
              <a:t>Corinth, Lepreon</a:t>
            </a:r>
          </a:p>
          <a:p>
            <a:pPr eaLnBrk="1" hangingPunct="1"/>
            <a:r>
              <a:rPr lang="en-GB" altLang="en-US" sz="2400">
                <a:solidFill>
                  <a:srgbClr val="990099"/>
                </a:solidFill>
              </a:rPr>
              <a:t>And probably the </a:t>
            </a:r>
          </a:p>
          <a:p>
            <a:pPr eaLnBrk="1" hangingPunct="1"/>
            <a:r>
              <a:rPr lang="en-GB" altLang="en-US" sz="2400">
                <a:solidFill>
                  <a:srgbClr val="990099"/>
                </a:solidFill>
              </a:rPr>
              <a:t>Majority of Elis </a:t>
            </a:r>
          </a:p>
          <a:p>
            <a:pPr eaLnBrk="1" hangingPunct="1"/>
            <a:r>
              <a:rPr lang="en-GB" altLang="en-US" sz="2400">
                <a:solidFill>
                  <a:srgbClr val="990099"/>
                </a:solidFill>
              </a:rPr>
              <a:t>Sided with Sparta </a:t>
            </a:r>
          </a:p>
        </p:txBody>
      </p:sp>
    </p:spTree>
    <p:extLst>
      <p:ext uri="{BB962C8B-B14F-4D97-AF65-F5344CB8AC3E}">
        <p14:creationId xmlns:p14="http://schemas.microsoft.com/office/powerpoint/2010/main" val="299941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The end of the 7</a:t>
            </a:r>
            <a:r>
              <a:rPr lang="en-GB" altLang="en-US" baseline="30000" smtClean="0"/>
              <a:t>th</a:t>
            </a:r>
            <a:r>
              <a:rPr lang="en-GB" altLang="en-US" smtClean="0"/>
              <a:t> century </a:t>
            </a:r>
          </a:p>
        </p:txBody>
      </p:sp>
      <p:sp>
        <p:nvSpPr>
          <p:cNvPr id="18435" name="Rectangle 3"/>
          <p:cNvSpPr>
            <a:spLocks noGrp="1" noChangeArrowheads="1"/>
          </p:cNvSpPr>
          <p:nvPr>
            <p:ph sz="quarter" idx="1"/>
          </p:nvPr>
        </p:nvSpPr>
        <p:spPr>
          <a:xfrm>
            <a:off x="457200" y="1600200"/>
            <a:ext cx="4402138" cy="4525963"/>
          </a:xfrm>
        </p:spPr>
        <p:txBody>
          <a:bodyPr/>
          <a:lstStyle/>
          <a:p>
            <a:pPr eaLnBrk="1" hangingPunct="1"/>
            <a:r>
              <a:rPr lang="en-GB" altLang="en-US" smtClean="0"/>
              <a:t>By the end of the century war was again the order of the day and once again the forefront belongs to the conflict with Argos and to a lesser extent Arcadia (mainly Tegea).</a:t>
            </a:r>
          </a:p>
        </p:txBody>
      </p:sp>
    </p:spTree>
    <p:extLst>
      <p:ext uri="{BB962C8B-B14F-4D97-AF65-F5344CB8AC3E}">
        <p14:creationId xmlns:p14="http://schemas.microsoft.com/office/powerpoint/2010/main" val="10826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758</Words>
  <Application>Microsoft Office PowerPoint</Application>
  <PresentationFormat>On-screen Show (4:3)</PresentationFormat>
  <Paragraphs>65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Sparta</vt:lpstr>
      <vt:lpstr>Messenia and Sparta</vt:lpstr>
      <vt:lpstr>The First Invasion</vt:lpstr>
      <vt:lpstr>The Messenians</vt:lpstr>
      <vt:lpstr>The War and early archaic reality</vt:lpstr>
      <vt:lpstr>Overseas Settlements</vt:lpstr>
      <vt:lpstr>Taras</vt:lpstr>
      <vt:lpstr>Taras: Stories and Possibilities</vt:lpstr>
      <vt:lpstr>Sparta, Crisis and Solution</vt:lpstr>
      <vt:lpstr>Early 7th C: The War with Argos</vt:lpstr>
      <vt:lpstr>Consequences of Hysiai</vt:lpstr>
      <vt:lpstr>Outsiders and the Revolt</vt:lpstr>
      <vt:lpstr>The end of the 7th century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dc:title>
  <dc:creator>Administrator</dc:creator>
  <cp:lastModifiedBy>Administrator</cp:lastModifiedBy>
  <cp:revision>4</cp:revision>
  <dcterms:created xsi:type="dcterms:W3CDTF">2016-06-16T13:09:11Z</dcterms:created>
  <dcterms:modified xsi:type="dcterms:W3CDTF">2016-06-16T13:14:50Z</dcterms:modified>
</cp:coreProperties>
</file>