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64" r:id="rId1"/>
  </p:sldMasterIdLst>
  <p:sldIdLst>
    <p:sldId id="256" r:id="rId2"/>
    <p:sldId id="258" r:id="rId3"/>
    <p:sldId id="257" r:id="rId4"/>
    <p:sldId id="259" r:id="rId5"/>
    <p:sldId id="260" r:id="rId6"/>
    <p:sldId id="262" r:id="rId7"/>
    <p:sldId id="261" r:id="rId8"/>
    <p:sldId id="263" r:id="rId9"/>
    <p:sldId id="265" r:id="rId10"/>
    <p:sldId id="266" r:id="rId11"/>
    <p:sldId id="268" r:id="rId12"/>
    <p:sldId id="264" r:id="rId13"/>
    <p:sldId id="269" r:id="rId14"/>
    <p:sldId id="267"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1"/>
    <p:restoredTop sz="94694"/>
  </p:normalViewPr>
  <p:slideViewPr>
    <p:cSldViewPr snapToGrid="0" snapToObjects="1">
      <p:cViewPr varScale="1">
        <p:scale>
          <a:sx n="90" d="100"/>
          <a:sy n="90" d="100"/>
        </p:scale>
        <p:origin x="232" y="6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39E3965E-AC41-4711-9D10-E25ABB132D86}"/>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90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645152"/>
            <a:ext cx="10058400" cy="1143000"/>
          </a:xfrm>
        </p:spPr>
        <p:txBody>
          <a:bodyPr lIns="91440" rIns="91440">
            <a:normAutofit/>
          </a:bodyPr>
          <a:lstStyle>
            <a:lvl1pPr marL="0" indent="0" algn="l">
              <a:buNone/>
              <a:defRPr sz="2400" cap="all" spc="200" baseline="0">
                <a:solidFill>
                  <a:schemeClr val="tx1"/>
                </a:solidFill>
                <a:latin typeface="+mn-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cxnSp>
        <p:nvCxnSpPr>
          <p:cNvPr id="9" name="Straight Connector 8">
            <a:extLst>
              <a:ext uri="{FF2B5EF4-FFF2-40B4-BE49-F238E27FC236}">
                <a16:creationId xmlns:a16="http://schemas.microsoft.com/office/drawing/2014/main" id="{1F5DC8C3-BA5F-4EED-BB9A-A14272BD82A1}"/>
              </a:ext>
            </a:extLst>
          </p:cNvPr>
          <p:cNvCxnSpPr/>
          <p:nvPr/>
        </p:nvCxnSpPr>
        <p:spPr>
          <a:xfrm>
            <a:off x="1207658" y="4474741"/>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4" name="Date Placeholder 3">
            <a:extLst>
              <a:ext uri="{FF2B5EF4-FFF2-40B4-BE49-F238E27FC236}">
                <a16:creationId xmlns:a16="http://schemas.microsoft.com/office/drawing/2014/main" id="{9925CCF1-92C0-4AF3-BFAF-4921631915AB}"/>
              </a:ext>
            </a:extLst>
          </p:cNvPr>
          <p:cNvSpPr>
            <a:spLocks noGrp="1"/>
          </p:cNvSpPr>
          <p:nvPr>
            <p:ph type="dt" sz="half" idx="10"/>
          </p:nvPr>
        </p:nvSpPr>
        <p:spPr/>
        <p:txBody>
          <a:bodyPr/>
          <a:lstStyle/>
          <a:p>
            <a:fld id="{9184DA70-C731-4C70-880D-CCD4705E623C}" type="datetime1">
              <a:rPr lang="en-US" smtClean="0"/>
              <a:t>9/2/19</a:t>
            </a:fld>
            <a:endParaRPr lang="en-US" dirty="0"/>
          </a:p>
        </p:txBody>
      </p:sp>
      <p:sp>
        <p:nvSpPr>
          <p:cNvPr id="5" name="Footer Placeholder 4">
            <a:extLst>
              <a:ext uri="{FF2B5EF4-FFF2-40B4-BE49-F238E27FC236}">
                <a16:creationId xmlns:a16="http://schemas.microsoft.com/office/drawing/2014/main" id="{051A78A9-3DFF-4937-A9F2-5D8CF495F367}"/>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5FAEB271-5CC0-4759-BC6E-8BE53AB227C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7142315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354D8B55-9EA8-4B81-8E84-9B93B0A27559}"/>
              </a:ext>
            </a:extLst>
          </p:cNvPr>
          <p:cNvSpPr>
            <a:spLocks noGrp="1"/>
          </p:cNvSpPr>
          <p:nvPr>
            <p:ph type="dt" sz="half" idx="10"/>
          </p:nvPr>
        </p:nvSpPr>
        <p:spPr/>
        <p:txBody>
          <a:bodyPr/>
          <a:lstStyle/>
          <a:p>
            <a:fld id="{4BE1D723-8F53-4F53-90B0-1982A396982E}" type="datetime1">
              <a:rPr lang="en-US" smtClean="0"/>
              <a:t>9/2/19</a:t>
            </a:fld>
            <a:endParaRPr lang="en-US" dirty="0"/>
          </a:p>
        </p:txBody>
      </p:sp>
      <p:sp>
        <p:nvSpPr>
          <p:cNvPr id="8" name="Footer Placeholder 7">
            <a:extLst>
              <a:ext uri="{FF2B5EF4-FFF2-40B4-BE49-F238E27FC236}">
                <a16:creationId xmlns:a16="http://schemas.microsoft.com/office/drawing/2014/main" id="{062CA021-2578-47CB-822C-BDDFF7223B28}"/>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C4AAB51D-4141-4682-9375-DAFD5FB9DD1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3413883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585C21A-8B93-4657-B5DF-7EAEAD3BE127}"/>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90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663440"/>
            <a:ext cx="10058400" cy="1143000"/>
          </a:xfrm>
        </p:spPr>
        <p:txBody>
          <a:bodyPr lIns="91440" rIns="91440" anchor="t" anchorCtr="0">
            <a:normAutofit/>
          </a:bodyPr>
          <a:lstStyle>
            <a:lvl1pPr marL="0" indent="0">
              <a:buNone/>
              <a:defRPr sz="2400" cap="all" spc="200" baseline="0">
                <a:solidFill>
                  <a:schemeClr val="tx1"/>
                </a:solidFill>
                <a:latin typeface="+mn-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cxnSp>
        <p:nvCxnSpPr>
          <p:cNvPr id="9" name="Straight Connector 8">
            <a:extLst>
              <a:ext uri="{FF2B5EF4-FFF2-40B4-BE49-F238E27FC236}">
                <a16:creationId xmlns:a16="http://schemas.microsoft.com/office/drawing/2014/main" id="{459DE2C1-4C52-40A3-8959-27B2C1BEBFF6}"/>
              </a:ext>
            </a:extLst>
          </p:cNvPr>
          <p:cNvCxnSpPr/>
          <p:nvPr/>
        </p:nvCxnSpPr>
        <p:spPr>
          <a:xfrm>
            <a:off x="1207658" y="4485132"/>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7" name="Date Placeholder 6">
            <a:extLst>
              <a:ext uri="{FF2B5EF4-FFF2-40B4-BE49-F238E27FC236}">
                <a16:creationId xmlns:a16="http://schemas.microsoft.com/office/drawing/2014/main" id="{AAF2E137-EC28-48F8-9198-1F02539029B6}"/>
              </a:ext>
            </a:extLst>
          </p:cNvPr>
          <p:cNvSpPr>
            <a:spLocks noGrp="1"/>
          </p:cNvSpPr>
          <p:nvPr>
            <p:ph type="dt" sz="half" idx="10"/>
          </p:nvPr>
        </p:nvSpPr>
        <p:spPr/>
        <p:txBody>
          <a:bodyPr/>
          <a:lstStyle/>
          <a:p>
            <a:fld id="{97669AF7-7BEB-44E4-9852-375E34362B5B}" type="datetime1">
              <a:rPr lang="en-US" smtClean="0"/>
              <a:t>9/2/19</a:t>
            </a:fld>
            <a:endParaRPr lang="en-US" dirty="0"/>
          </a:p>
        </p:txBody>
      </p:sp>
      <p:sp>
        <p:nvSpPr>
          <p:cNvPr id="8" name="Footer Placeholder 7">
            <a:extLst>
              <a:ext uri="{FF2B5EF4-FFF2-40B4-BE49-F238E27FC236}">
                <a16:creationId xmlns:a16="http://schemas.microsoft.com/office/drawing/2014/main" id="{189422CD-6F62-4DD6-89EF-07A60B42D219}"/>
              </a:ext>
            </a:extLst>
          </p:cNvPr>
          <p:cNvSpPr>
            <a:spLocks noGrp="1"/>
          </p:cNvSpPr>
          <p:nvPr>
            <p:ph type="ftr" sz="quarter" idx="11"/>
          </p:nvPr>
        </p:nvSpPr>
        <p:spPr/>
        <p:txBody>
          <a:bodyPr/>
          <a:lstStyle/>
          <a:p>
            <a:endParaRPr lang="en-US" dirty="0"/>
          </a:p>
        </p:txBody>
      </p:sp>
      <p:sp>
        <p:nvSpPr>
          <p:cNvPr id="11" name="Slide Number Placeholder 10">
            <a:extLst>
              <a:ext uri="{FF2B5EF4-FFF2-40B4-BE49-F238E27FC236}">
                <a16:creationId xmlns:a16="http://schemas.microsoft.com/office/drawing/2014/main" id="{69C6AFF8-42B4-4D05-969B-9F5FB3355555}"/>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963251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80" y="2120900"/>
            <a:ext cx="4639736" cy="37481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515944" y="2120900"/>
            <a:ext cx="4639736" cy="374819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a:extLst>
              <a:ext uri="{FF2B5EF4-FFF2-40B4-BE49-F238E27FC236}">
                <a16:creationId xmlns:a16="http://schemas.microsoft.com/office/drawing/2014/main" id="{5782D47D-B0DC-4C40-BCC6-BBBA32584A38}"/>
              </a:ext>
            </a:extLst>
          </p:cNvPr>
          <p:cNvSpPr>
            <a:spLocks noGrp="1"/>
          </p:cNvSpPr>
          <p:nvPr>
            <p:ph type="dt" sz="half" idx="10"/>
          </p:nvPr>
        </p:nvSpPr>
        <p:spPr/>
        <p:txBody>
          <a:bodyPr/>
          <a:lstStyle/>
          <a:p>
            <a:fld id="{BAAAC38D-0552-4C82-B593-E6124DFADBE2}" type="datetime1">
              <a:rPr lang="en-US" smtClean="0"/>
              <a:t>9/2/19</a:t>
            </a:fld>
            <a:endParaRPr lang="en-US" dirty="0"/>
          </a:p>
        </p:txBody>
      </p:sp>
      <p:sp>
        <p:nvSpPr>
          <p:cNvPr id="9" name="Footer Placeholder 8">
            <a:extLst>
              <a:ext uri="{FF2B5EF4-FFF2-40B4-BE49-F238E27FC236}">
                <a16:creationId xmlns:a16="http://schemas.microsoft.com/office/drawing/2014/main" id="{4690D34E-7EBD-44B2-83CA-4C126A18D7EF}"/>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2AC511A1-9BBD-42DE-92FB-2AF44F8E97A9}"/>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5590601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2057400"/>
            <a:ext cx="4639736" cy="736282"/>
          </a:xfrm>
        </p:spPr>
        <p:txBody>
          <a:bodyPr lIns="91440" rIns="9144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958274"/>
            <a:ext cx="4639736" cy="291082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515944" y="2057400"/>
            <a:ext cx="4639736" cy="736282"/>
          </a:xfrm>
        </p:spPr>
        <p:txBody>
          <a:bodyPr lIns="91440" rIns="9144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515944" y="2958273"/>
            <a:ext cx="4639736" cy="291082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a:extLst>
              <a:ext uri="{FF2B5EF4-FFF2-40B4-BE49-F238E27FC236}">
                <a16:creationId xmlns:a16="http://schemas.microsoft.com/office/drawing/2014/main" id="{8AF8A515-AA94-45D1-9223-5C2272618D85}"/>
              </a:ext>
            </a:extLst>
          </p:cNvPr>
          <p:cNvSpPr>
            <a:spLocks noGrp="1"/>
          </p:cNvSpPr>
          <p:nvPr>
            <p:ph type="dt" sz="half" idx="10"/>
          </p:nvPr>
        </p:nvSpPr>
        <p:spPr/>
        <p:txBody>
          <a:bodyPr/>
          <a:lstStyle/>
          <a:p>
            <a:fld id="{D9DF0F1C-5577-4ACB-BB62-DF8F3C494C7E}" type="datetime1">
              <a:rPr lang="en-US" smtClean="0"/>
              <a:t>9/2/19</a:t>
            </a:fld>
            <a:endParaRPr lang="en-US" dirty="0"/>
          </a:p>
        </p:txBody>
      </p:sp>
      <p:sp>
        <p:nvSpPr>
          <p:cNvPr id="11" name="Footer Placeholder 10">
            <a:extLst>
              <a:ext uri="{FF2B5EF4-FFF2-40B4-BE49-F238E27FC236}">
                <a16:creationId xmlns:a16="http://schemas.microsoft.com/office/drawing/2014/main" id="{D052F5BC-98E0-4D60-AD67-9547738B7DD4}"/>
              </a:ext>
            </a:extLst>
          </p:cNvPr>
          <p:cNvSpPr>
            <a:spLocks noGrp="1"/>
          </p:cNvSpPr>
          <p:nvPr>
            <p:ph type="ftr" sz="quarter" idx="11"/>
          </p:nvPr>
        </p:nvSpPr>
        <p:spPr/>
        <p:txBody>
          <a:bodyPr/>
          <a:lstStyle/>
          <a:p>
            <a:endParaRPr lang="en-US" dirty="0"/>
          </a:p>
        </p:txBody>
      </p:sp>
      <p:sp>
        <p:nvSpPr>
          <p:cNvPr id="12" name="Slide Number Placeholder 11">
            <a:extLst>
              <a:ext uri="{FF2B5EF4-FFF2-40B4-BE49-F238E27FC236}">
                <a16:creationId xmlns:a16="http://schemas.microsoft.com/office/drawing/2014/main" id="{A38552DC-952E-41EA-AAAF-C2187523C0B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3836713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6" name="Date Placeholder 5">
            <a:extLst>
              <a:ext uri="{FF2B5EF4-FFF2-40B4-BE49-F238E27FC236}">
                <a16:creationId xmlns:a16="http://schemas.microsoft.com/office/drawing/2014/main" id="{7392073F-158F-44A3-8913-917AFFC1BC20}"/>
              </a:ext>
            </a:extLst>
          </p:cNvPr>
          <p:cNvSpPr>
            <a:spLocks noGrp="1"/>
          </p:cNvSpPr>
          <p:nvPr>
            <p:ph type="dt" sz="half" idx="10"/>
          </p:nvPr>
        </p:nvSpPr>
        <p:spPr/>
        <p:txBody>
          <a:bodyPr/>
          <a:lstStyle/>
          <a:p>
            <a:fld id="{1775B394-D9F9-4F0C-B15D-605F45CB9E9F}" type="datetime1">
              <a:rPr lang="en-US" smtClean="0"/>
              <a:t>9/2/19</a:t>
            </a:fld>
            <a:endParaRPr lang="en-US" dirty="0"/>
          </a:p>
        </p:txBody>
      </p:sp>
      <p:sp>
        <p:nvSpPr>
          <p:cNvPr id="7" name="Footer Placeholder 6">
            <a:extLst>
              <a:ext uri="{FF2B5EF4-FFF2-40B4-BE49-F238E27FC236}">
                <a16:creationId xmlns:a16="http://schemas.microsoft.com/office/drawing/2014/main" id="{EED72207-24CA-42B7-A975-2F8E41CBA904}"/>
              </a:ext>
            </a:extLst>
          </p:cNvPr>
          <p:cNvSpPr>
            <a:spLocks noGrp="1"/>
          </p:cNvSpPr>
          <p:nvPr>
            <p:ph type="ftr" sz="quarter" idx="11"/>
          </p:nvPr>
        </p:nvSpPr>
        <p:spPr/>
        <p:txBody>
          <a:bodyPr/>
          <a:lstStyle/>
          <a:p>
            <a:endParaRPr lang="en-US" dirty="0"/>
          </a:p>
        </p:txBody>
      </p:sp>
      <p:sp>
        <p:nvSpPr>
          <p:cNvPr id="8" name="Slide Number Placeholder 7">
            <a:extLst>
              <a:ext uri="{FF2B5EF4-FFF2-40B4-BE49-F238E27FC236}">
                <a16:creationId xmlns:a16="http://schemas.microsoft.com/office/drawing/2014/main" id="{D01080F2-251A-4B88-9A62-16F46D724F83}"/>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977715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8E9C91B-7EAD-4562-AB0E-DFB9663AECE3}"/>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a:extLst>
              <a:ext uri="{FF2B5EF4-FFF2-40B4-BE49-F238E27FC236}">
                <a16:creationId xmlns:a16="http://schemas.microsoft.com/office/drawing/2014/main" id="{94E9223F-721F-47BF-9FD5-0F8D12FF0DE1}"/>
              </a:ext>
            </a:extLst>
          </p:cNvPr>
          <p:cNvSpPr>
            <a:spLocks noGrp="1"/>
          </p:cNvSpPr>
          <p:nvPr>
            <p:ph type="dt" sz="half" idx="10"/>
          </p:nvPr>
        </p:nvSpPr>
        <p:spPr/>
        <p:txBody>
          <a:bodyPr/>
          <a:lstStyle/>
          <a:p>
            <a:fld id="{39667345-2558-425A-8533-9BFDBCE15005}" type="datetime1">
              <a:rPr lang="en-US" smtClean="0"/>
              <a:t>9/2/19</a:t>
            </a:fld>
            <a:endParaRPr lang="en-US" dirty="0"/>
          </a:p>
        </p:txBody>
      </p:sp>
      <p:sp>
        <p:nvSpPr>
          <p:cNvPr id="3" name="Footer Placeholder 2">
            <a:extLst>
              <a:ext uri="{FF2B5EF4-FFF2-40B4-BE49-F238E27FC236}">
                <a16:creationId xmlns:a16="http://schemas.microsoft.com/office/drawing/2014/main" id="{05915714-6BBA-4593-8591-4E26F7D58D9F}"/>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BE06F857-D2E1-44DD-ABDD-EBB739645B67}"/>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7603249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6D90D66-BCB9-4229-A829-628874352AC0}"/>
              </a:ext>
            </a:extLst>
          </p:cNvPr>
          <p:cNvSpPr/>
          <p:nvPr/>
        </p:nvSpPr>
        <p:spPr>
          <a:xfrm>
            <a:off x="16" y="0"/>
            <a:ext cx="4654296"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43466" y="786383"/>
            <a:ext cx="3517567" cy="2093975"/>
          </a:xfrm>
        </p:spPr>
        <p:txBody>
          <a:bodyPr anchor="b">
            <a:normAutofit/>
          </a:bodyPr>
          <a:lstStyle>
            <a:lvl1pPr>
              <a:lnSpc>
                <a:spcPct val="90000"/>
              </a:lnSpc>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5458984" y="812799"/>
            <a:ext cx="5928344" cy="52947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43465" y="3043050"/>
            <a:ext cx="3517567" cy="3064505"/>
          </a:xfrm>
        </p:spPr>
        <p:txBody>
          <a:bodyPr lIns="91440" rIns="91440">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643464" y="6446520"/>
            <a:ext cx="3517568" cy="365125"/>
          </a:xfrm>
        </p:spPr>
        <p:txBody>
          <a:bodyPr/>
          <a:lstStyle>
            <a:lvl1pPr algn="l">
              <a:defRPr/>
            </a:lvl1pPr>
          </a:lstStyle>
          <a:p>
            <a:fld id="{92BEA474-078D-4E9B-9B14-09A87B19DC46}" type="datetime1">
              <a:rPr lang="en-US" smtClean="0"/>
              <a:t>9/2/19</a:t>
            </a:fld>
            <a:endParaRPr lang="en-US" dirty="0"/>
          </a:p>
        </p:txBody>
      </p:sp>
      <p:sp>
        <p:nvSpPr>
          <p:cNvPr id="6" name="Footer Placeholder 5"/>
          <p:cNvSpPr>
            <a:spLocks noGrp="1"/>
          </p:cNvSpPr>
          <p:nvPr>
            <p:ph type="ftr" sz="quarter" idx="11"/>
          </p:nvPr>
        </p:nvSpPr>
        <p:spPr>
          <a:xfrm>
            <a:off x="5458983" y="6446520"/>
            <a:ext cx="5334019" cy="365125"/>
          </a:xfrm>
        </p:spPr>
        <p:txBody>
          <a:bodyPr/>
          <a:lstStyle>
            <a:lvl1pPr algn="l">
              <a:defRPr>
                <a:solidFill>
                  <a:schemeClr val="tx2"/>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30692969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DA134939-39C0-4522-A125-A13DFDA66490}"/>
              </a:ext>
            </a:extLst>
          </p:cNvPr>
          <p:cNvSpPr/>
          <p:nvPr/>
        </p:nvSpPr>
        <p:spPr>
          <a:xfrm>
            <a:off x="0" y="4578350"/>
            <a:ext cx="12188825" cy="227965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15" y="0"/>
            <a:ext cx="12191985" cy="4578350"/>
          </a:xfrm>
          <a:solidFill>
            <a:schemeClr val="bg1">
              <a:lumMod val="85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2" name="Title 1"/>
          <p:cNvSpPr>
            <a:spLocks noGrp="1"/>
          </p:cNvSpPr>
          <p:nvPr>
            <p:ph type="title"/>
          </p:nvPr>
        </p:nvSpPr>
        <p:spPr>
          <a:xfrm>
            <a:off x="1097279" y="4799362"/>
            <a:ext cx="10113645" cy="743682"/>
          </a:xfrm>
        </p:spPr>
        <p:txBody>
          <a:bodyPr tIns="0" bIns="0" anchor="b">
            <a:noAutofit/>
          </a:bodyPr>
          <a:lstStyle>
            <a:lvl1pPr>
              <a:defRPr sz="3600" b="0">
                <a:solidFill>
                  <a:srgbClr val="FFFFFF"/>
                </a:solidFill>
              </a:defRPr>
            </a:lvl1pPr>
          </a:lstStyle>
          <a:p>
            <a:r>
              <a:rPr lang="en-US"/>
              <a:t>Click to edit Master title style</a:t>
            </a:r>
            <a:endParaRPr lang="en-US" dirty="0"/>
          </a:p>
        </p:txBody>
      </p:sp>
      <p:sp>
        <p:nvSpPr>
          <p:cNvPr id="4" name="Text Placeholder 3"/>
          <p:cNvSpPr>
            <a:spLocks noGrp="1"/>
          </p:cNvSpPr>
          <p:nvPr>
            <p:ph type="body" sz="half" idx="2"/>
          </p:nvPr>
        </p:nvSpPr>
        <p:spPr>
          <a:xfrm>
            <a:off x="1097279" y="5715000"/>
            <a:ext cx="10113264" cy="609600"/>
          </a:xfrm>
        </p:spPr>
        <p:txBody>
          <a:bodyPr lIns="91440" tIns="0" rIns="91440" bIns="0">
            <a:normAutofit/>
          </a:bodyPr>
          <a:lstStyle>
            <a:lvl1pPr marL="0" indent="0">
              <a:spcBef>
                <a:spcPts val="0"/>
              </a:spcBef>
              <a:spcAft>
                <a:spcPts val="600"/>
              </a:spcAft>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4907D986-8816-4272-A432-0437A28A9828}" type="datetime1">
              <a:rPr lang="en-US" smtClean="0"/>
              <a:t>9/2/19</a:t>
            </a:fld>
            <a:endParaRPr lang="en-US" dirty="0"/>
          </a:p>
        </p:txBody>
      </p:sp>
      <p:sp>
        <p:nvSpPr>
          <p:cNvPr id="6" name="Footer Placeholder 5"/>
          <p:cNvSpPr>
            <a:spLocks noGrp="1"/>
          </p:cNvSpPr>
          <p:nvPr>
            <p:ph type="ftr" sz="quarter" idx="11"/>
          </p:nvPr>
        </p:nvSpPr>
        <p:spPr>
          <a:xfrm>
            <a:off x="1097279" y="6446838"/>
            <a:ext cx="6818262" cy="365125"/>
          </a:xfrm>
        </p:spPr>
        <p:txBody>
          <a:bodyPr/>
          <a:lstStyle/>
          <a:p>
            <a:pPr algn="l"/>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7568274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7D5506EE-1026-4F35-9ACC-BD05BE0F9B36}"/>
              </a:ext>
            </a:extLst>
          </p:cNvPr>
          <p:cNvSpPr>
            <a:spLocks noGrp="1"/>
          </p:cNvSpPr>
          <p:nvPr>
            <p:ph type="dt" sz="half" idx="10"/>
          </p:nvPr>
        </p:nvSpPr>
        <p:spPr/>
        <p:txBody>
          <a:bodyPr/>
          <a:lstStyle/>
          <a:p>
            <a:fld id="{B612A279-0833-481D-8C56-F67FD0AC6C50}" type="datetime1">
              <a:rPr lang="en-US" smtClean="0"/>
              <a:t>9/2/19</a:t>
            </a:fld>
            <a:endParaRPr lang="en-US" dirty="0"/>
          </a:p>
        </p:txBody>
      </p:sp>
      <p:sp>
        <p:nvSpPr>
          <p:cNvPr id="8" name="Footer Placeholder 7">
            <a:extLst>
              <a:ext uri="{FF2B5EF4-FFF2-40B4-BE49-F238E27FC236}">
                <a16:creationId xmlns:a16="http://schemas.microsoft.com/office/drawing/2014/main" id="{B7696E5F-8D95-4450-AE52-5438E6EDE2BF}"/>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999B2253-74CC-409E-BEB0-F8EFCFCB5629}"/>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6959904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E1B68A5B-D9FA-424B-A4EB-30E7223836B3}"/>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AF33D6B0-F070-45C4-A472-19F432BE3932}"/>
              </a:ext>
            </a:extLst>
          </p:cNvPr>
          <p:cNvSpPr>
            <a:spLocks noGrp="1"/>
          </p:cNvSpPr>
          <p:nvPr>
            <p:ph type="dt" sz="half" idx="10"/>
          </p:nvPr>
        </p:nvSpPr>
        <p:spPr/>
        <p:txBody>
          <a:bodyPr/>
          <a:lstStyle/>
          <a:p>
            <a:fld id="{6587DA83-5663-4C9C-B9AA-0B40A3DAFF81}" type="datetime1">
              <a:rPr lang="en-US" smtClean="0"/>
              <a:t>9/2/19</a:t>
            </a:fld>
            <a:endParaRPr lang="en-US" dirty="0"/>
          </a:p>
        </p:txBody>
      </p:sp>
      <p:sp>
        <p:nvSpPr>
          <p:cNvPr id="8" name="Footer Placeholder 7">
            <a:extLst>
              <a:ext uri="{FF2B5EF4-FFF2-40B4-BE49-F238E27FC236}">
                <a16:creationId xmlns:a16="http://schemas.microsoft.com/office/drawing/2014/main" id="{9975399F-DAB2-410D-967F-ED17E6F796E7}"/>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F762A46F-6BE5-4D12-9412-5CA7672EA8EC}"/>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4432369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416A0E3C-60E6-4F39-BC55-5F7C224E1F7C}"/>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2108201"/>
            <a:ext cx="10058400" cy="3760891"/>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218426" y="6446838"/>
            <a:ext cx="2584850" cy="365125"/>
          </a:xfrm>
          <a:prstGeom prst="rect">
            <a:avLst/>
          </a:prstGeom>
        </p:spPr>
        <p:txBody>
          <a:bodyPr vert="horz" lIns="91440" tIns="45720" rIns="91440" bIns="45720" rtlCol="0" anchor="ctr"/>
          <a:lstStyle>
            <a:lvl1pPr algn="r">
              <a:defRPr sz="900">
                <a:solidFill>
                  <a:srgbClr val="FFFFFF"/>
                </a:solidFill>
              </a:defRPr>
            </a:lvl1pPr>
          </a:lstStyle>
          <a:p>
            <a:fld id="{62D6E202-B606-4609-B914-27C9371A1F6D}" type="datetime1">
              <a:rPr lang="en-US" smtClean="0"/>
              <a:t>9/2/19</a:t>
            </a:fld>
            <a:endParaRPr lang="en-US" dirty="0"/>
          </a:p>
        </p:txBody>
      </p:sp>
      <p:sp>
        <p:nvSpPr>
          <p:cNvPr id="5" name="Footer Placeholder 4"/>
          <p:cNvSpPr>
            <a:spLocks noGrp="1"/>
          </p:cNvSpPr>
          <p:nvPr>
            <p:ph type="ftr" sz="quarter" idx="3"/>
          </p:nvPr>
        </p:nvSpPr>
        <p:spPr>
          <a:xfrm>
            <a:off x="1097279" y="6446838"/>
            <a:ext cx="6818262" cy="365125"/>
          </a:xfrm>
          <a:prstGeom prst="rect">
            <a:avLst/>
          </a:prstGeom>
        </p:spPr>
        <p:txBody>
          <a:bodyPr vert="horz" lIns="91440" tIns="45720" rIns="91440" bIns="45720" rtlCol="0" anchor="ctr"/>
          <a:lstStyle>
            <a:lvl1pPr algn="l">
              <a:defRPr sz="900" cap="all" baseline="0">
                <a:solidFill>
                  <a:srgbClr val="FFFFFF"/>
                </a:solidFill>
              </a:defRPr>
            </a:lvl1pPr>
          </a:lstStyle>
          <a:p>
            <a:endParaRPr lang="en-US" dirty="0"/>
          </a:p>
        </p:txBody>
      </p:sp>
      <p:sp>
        <p:nvSpPr>
          <p:cNvPr id="6" name="Slide Number Placeholder 5"/>
          <p:cNvSpPr>
            <a:spLocks noGrp="1"/>
          </p:cNvSpPr>
          <p:nvPr>
            <p:ph type="sldNum" sz="quarter" idx="4"/>
          </p:nvPr>
        </p:nvSpPr>
        <p:spPr>
          <a:xfrm>
            <a:off x="10993582" y="6446838"/>
            <a:ext cx="780010" cy="365125"/>
          </a:xfrm>
          <a:prstGeom prst="rect">
            <a:avLst/>
          </a:prstGeom>
        </p:spPr>
        <p:txBody>
          <a:bodyPr vert="horz" lIns="91440" tIns="45720" rIns="91440" bIns="45720" rtlCol="0" anchor="ctr"/>
          <a:lstStyle>
            <a:lvl1pPr algn="l">
              <a:defRPr sz="1050">
                <a:solidFill>
                  <a:srgbClr val="FFFFFF"/>
                </a:solidFill>
              </a:defRPr>
            </a:lvl1pPr>
          </a:lstStyle>
          <a:p>
            <a:fld id="{3A98EE3D-8CD1-4C3F-BD1C-C98C9596463C}" type="slidenum">
              <a:rPr lang="en-US" smtClean="0"/>
              <a:t>‹#›</a:t>
            </a:fld>
            <a:endParaRPr lang="en-US" dirty="0"/>
          </a:p>
        </p:txBody>
      </p:sp>
      <p:cxnSp>
        <p:nvCxnSpPr>
          <p:cNvPr id="10" name="Straight Connector 9">
            <a:extLst>
              <a:ext uri="{FF2B5EF4-FFF2-40B4-BE49-F238E27FC236}">
                <a16:creationId xmlns:a16="http://schemas.microsoft.com/office/drawing/2014/main" id="{C5025DAC-8B93-4160-B017-3A274A5828C0}"/>
              </a:ext>
            </a:extLst>
          </p:cNvPr>
          <p:cNvCxnSpPr/>
          <p:nvPr/>
        </p:nvCxnSpPr>
        <p:spPr>
          <a:xfrm>
            <a:off x="1193532" y="1897380"/>
            <a:ext cx="996696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61870435"/>
      </p:ext>
    </p:extLst>
  </p:cSld>
  <p:clrMap bg1="lt1" tx1="dk1" bg2="lt2" tx2="dk2" accent1="accent1" accent2="accent2" accent3="accent3" accent4="accent4" accent5="accent5" accent6="accent6" hlink="hlink" folHlink="folHlink"/>
  <p:sldLayoutIdLst>
    <p:sldLayoutId id="2147483765" r:id="rId1"/>
    <p:sldLayoutId id="2147483766" r:id="rId2"/>
    <p:sldLayoutId id="2147483767" r:id="rId3"/>
    <p:sldLayoutId id="2147483768" r:id="rId4"/>
    <p:sldLayoutId id="2147483769" r:id="rId5"/>
    <p:sldLayoutId id="2147483770" r:id="rId6"/>
    <p:sldLayoutId id="2147483771" r:id="rId7"/>
    <p:sldLayoutId id="2147483772" r:id="rId8"/>
    <p:sldLayoutId id="2147483773" r:id="rId9"/>
    <p:sldLayoutId id="2147483774" r:id="rId10"/>
    <p:sldLayoutId id="2147483775" r:id="rId11"/>
  </p:sldLayoutIdLst>
  <p:hf sldNum="0" hdr="0" ftr="0" dt="0"/>
  <p:txStyles>
    <p:titleStyle>
      <a:lvl1pPr algn="l" defTabSz="914400" rtl="0" eaLnBrk="1" latinLnBrk="0" hangingPunct="1">
        <a:lnSpc>
          <a:spcPct val="90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10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100000"/>
        </a:lnSpc>
        <a:spcBef>
          <a:spcPts val="200"/>
        </a:spcBef>
        <a:spcAft>
          <a:spcPts val="400"/>
        </a:spcAft>
        <a:buClrTx/>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100000"/>
        </a:lnSpc>
        <a:spcBef>
          <a:spcPts val="200"/>
        </a:spcBef>
        <a:spcAft>
          <a:spcPts val="400"/>
        </a:spcAft>
        <a:buClrTx/>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100000"/>
        </a:lnSpc>
        <a:spcBef>
          <a:spcPts val="200"/>
        </a:spcBef>
        <a:spcAft>
          <a:spcPts val="400"/>
        </a:spcAft>
        <a:buClrTx/>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100000"/>
        </a:lnSpc>
        <a:spcBef>
          <a:spcPts val="200"/>
        </a:spcBef>
        <a:spcAft>
          <a:spcPts val="400"/>
        </a:spcAft>
        <a:buClrTx/>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tiff"/><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6.tiff"/><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7.tiff"/><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9.tiff"/><Relationship Id="rId2" Type="http://schemas.openxmlformats.org/officeDocument/2006/relationships/image" Target="../media/image8.tiff"/><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10.tiff"/><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12.tiff"/><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3.tiff"/><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14.tiff"/><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16.tiff"/><Relationship Id="rId2" Type="http://schemas.openxmlformats.org/officeDocument/2006/relationships/image" Target="../media/image15.tiff"/><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17.tiff"/><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2FDF0794-1B86-42B2-B8C7-F60123E638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74" y="0"/>
            <a:ext cx="12188726" cy="68589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0752B100-81BE-4759-A29E-DC67D1010154}"/>
              </a:ext>
            </a:extLst>
          </p:cNvPr>
          <p:cNvPicPr>
            <a:picLocks noChangeAspect="1"/>
          </p:cNvPicPr>
          <p:nvPr/>
        </p:nvPicPr>
        <p:blipFill rotWithShape="1">
          <a:blip r:embed="rId2"/>
          <a:srcRect t="25000"/>
          <a:stretch/>
        </p:blipFill>
        <p:spPr>
          <a:xfrm>
            <a:off x="20" y="975"/>
            <a:ext cx="12191980" cy="6858000"/>
          </a:xfrm>
          <a:prstGeom prst="rect">
            <a:avLst/>
          </a:prstGeom>
        </p:spPr>
      </p:pic>
      <p:sp>
        <p:nvSpPr>
          <p:cNvPr id="23" name="Rectangle 22">
            <a:extLst>
              <a:ext uri="{FF2B5EF4-FFF2-40B4-BE49-F238E27FC236}">
                <a16:creationId xmlns:a16="http://schemas.microsoft.com/office/drawing/2014/main" id="{C5373426-E26E-431D-959C-5DB96C0B62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467" y="1238442"/>
            <a:ext cx="3635926" cy="4355751"/>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8721945-5591-0441-84A5-D3A05B2717D8}"/>
              </a:ext>
            </a:extLst>
          </p:cNvPr>
          <p:cNvSpPr>
            <a:spLocks noGrp="1"/>
          </p:cNvSpPr>
          <p:nvPr>
            <p:ph type="ctrTitle"/>
          </p:nvPr>
        </p:nvSpPr>
        <p:spPr>
          <a:xfrm>
            <a:off x="854277" y="1475234"/>
            <a:ext cx="3214307" cy="2901694"/>
          </a:xfrm>
        </p:spPr>
        <p:txBody>
          <a:bodyPr anchor="b">
            <a:normAutofit/>
          </a:bodyPr>
          <a:lstStyle/>
          <a:p>
            <a:br>
              <a:rPr lang="en-US" sz="4400" dirty="0">
                <a:solidFill>
                  <a:schemeClr val="tx1"/>
                </a:solidFill>
              </a:rPr>
            </a:br>
            <a:r>
              <a:rPr lang="en-US" sz="4400" dirty="0"/>
              <a:t>Chernobyl</a:t>
            </a:r>
            <a:endParaRPr lang="en-US" sz="4400" dirty="0">
              <a:solidFill>
                <a:schemeClr val="tx1"/>
              </a:solidFill>
            </a:endParaRPr>
          </a:p>
        </p:txBody>
      </p:sp>
      <p:sp>
        <p:nvSpPr>
          <p:cNvPr id="3" name="Subtitle 2">
            <a:extLst>
              <a:ext uri="{FF2B5EF4-FFF2-40B4-BE49-F238E27FC236}">
                <a16:creationId xmlns:a16="http://schemas.microsoft.com/office/drawing/2014/main" id="{5DF0F58F-968C-EA4A-B963-0FEB30377109}"/>
              </a:ext>
            </a:extLst>
          </p:cNvPr>
          <p:cNvSpPr>
            <a:spLocks noGrp="1"/>
          </p:cNvSpPr>
          <p:nvPr>
            <p:ph type="subTitle" idx="1"/>
          </p:nvPr>
        </p:nvSpPr>
        <p:spPr>
          <a:xfrm>
            <a:off x="858610" y="4608576"/>
            <a:ext cx="3205640" cy="774186"/>
          </a:xfrm>
        </p:spPr>
        <p:txBody>
          <a:bodyPr anchor="t">
            <a:normAutofit/>
          </a:bodyPr>
          <a:lstStyle/>
          <a:p>
            <a:r>
              <a:rPr lang="en-US" sz="2000" dirty="0"/>
              <a:t>(Kate Brown 2017)</a:t>
            </a:r>
          </a:p>
        </p:txBody>
      </p:sp>
      <p:cxnSp>
        <p:nvCxnSpPr>
          <p:cNvPr id="25" name="Straight Connector 24">
            <a:extLst>
              <a:ext uri="{FF2B5EF4-FFF2-40B4-BE49-F238E27FC236}">
                <a16:creationId xmlns:a16="http://schemas.microsoft.com/office/drawing/2014/main" id="{96D07482-83A3-4451-943C-B4696108295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06950" y="4508519"/>
            <a:ext cx="310896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7" name="Rectangle 26">
            <a:extLst>
              <a:ext uri="{FF2B5EF4-FFF2-40B4-BE49-F238E27FC236}">
                <a16:creationId xmlns:a16="http://schemas.microsoft.com/office/drawing/2014/main" id="{E239D8CC-16F4-4B2B-80F0-203C56D0D2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rgbClr val="262626">
              <a:alpha val="95000"/>
            </a:srgbClr>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312347100"/>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E844E128-FF69-4E9F-8327-6B504B3C5A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 y="0"/>
            <a:ext cx="12191985"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24282667-4DA3-A74D-AD90-C5F4DD177D6D}"/>
              </a:ext>
            </a:extLst>
          </p:cNvPr>
          <p:cNvSpPr>
            <a:spLocks noGrp="1"/>
          </p:cNvSpPr>
          <p:nvPr>
            <p:ph type="title"/>
          </p:nvPr>
        </p:nvSpPr>
        <p:spPr>
          <a:xfrm>
            <a:off x="643467" y="516835"/>
            <a:ext cx="3448259" cy="1666501"/>
          </a:xfrm>
        </p:spPr>
        <p:txBody>
          <a:bodyPr vert="horz" lIns="91440" tIns="45720" rIns="91440" bIns="45720" rtlCol="0">
            <a:normAutofit/>
          </a:bodyPr>
          <a:lstStyle/>
          <a:p>
            <a:r>
              <a:rPr lang="en-US" sz="4000">
                <a:solidFill>
                  <a:srgbClr val="FFFFFF"/>
                </a:solidFill>
              </a:rPr>
              <a:t>Chernobyl disaster</a:t>
            </a:r>
          </a:p>
        </p:txBody>
      </p:sp>
      <p:cxnSp>
        <p:nvCxnSpPr>
          <p:cNvPr id="23" name="Straight Connector 22">
            <a:extLst>
              <a:ext uri="{FF2B5EF4-FFF2-40B4-BE49-F238E27FC236}">
                <a16:creationId xmlns:a16="http://schemas.microsoft.com/office/drawing/2014/main" id="{055CEADF-09EA-423C-8C45-F94AF44D5AF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23686" y="2353592"/>
            <a:ext cx="329184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2F3FE750-EF08-2E4D-8178-7675E42B6C1C}"/>
              </a:ext>
            </a:extLst>
          </p:cNvPr>
          <p:cNvSpPr>
            <a:spLocks noGrp="1"/>
          </p:cNvSpPr>
          <p:nvPr>
            <p:ph idx="1"/>
          </p:nvPr>
        </p:nvSpPr>
        <p:spPr>
          <a:xfrm>
            <a:off x="643467" y="2546224"/>
            <a:ext cx="3448259" cy="3342747"/>
          </a:xfrm>
        </p:spPr>
        <p:txBody>
          <a:bodyPr vert="horz" lIns="91440" tIns="45720" rIns="91440" bIns="45720" rtlCol="0">
            <a:normAutofit/>
          </a:bodyPr>
          <a:lstStyle/>
          <a:p>
            <a:pPr marL="0" indent="0">
              <a:buNone/>
            </a:pPr>
            <a:r>
              <a:rPr lang="en-US" sz="1800" cap="all" spc="200">
                <a:solidFill>
                  <a:srgbClr val="FFFFFF"/>
                </a:solidFill>
              </a:rPr>
              <a:t>The disaster was an accident. It  occurred when a nuclear reactor melted down in rural Russia in 1986</a:t>
            </a:r>
          </a:p>
        </p:txBody>
      </p:sp>
      <p:pic>
        <p:nvPicPr>
          <p:cNvPr id="6" name="Picture 5" descr="A view of a building&#10;&#10;Description automatically generated">
            <a:extLst>
              <a:ext uri="{FF2B5EF4-FFF2-40B4-BE49-F238E27FC236}">
                <a16:creationId xmlns:a16="http://schemas.microsoft.com/office/drawing/2014/main" id="{9CF75AD8-8254-C74C-9216-3E428B81A12A}"/>
              </a:ext>
            </a:extLst>
          </p:cNvPr>
          <p:cNvPicPr>
            <a:picLocks noChangeAspect="1"/>
          </p:cNvPicPr>
          <p:nvPr/>
        </p:nvPicPr>
        <p:blipFill rotWithShape="1">
          <a:blip r:embed="rId2"/>
          <a:srcRect l="16094" r="4494"/>
          <a:stretch/>
        </p:blipFill>
        <p:spPr>
          <a:xfrm>
            <a:off x="4654296" y="10"/>
            <a:ext cx="7537703" cy="6857990"/>
          </a:xfrm>
          <a:prstGeom prst="rect">
            <a:avLst/>
          </a:prstGeom>
        </p:spPr>
      </p:pic>
    </p:spTree>
    <p:extLst>
      <p:ext uri="{BB962C8B-B14F-4D97-AF65-F5344CB8AC3E}">
        <p14:creationId xmlns:p14="http://schemas.microsoft.com/office/powerpoint/2010/main" val="943374127"/>
      </p:ext>
    </p:extLst>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13BCCAE5-A35B-4B66-A4A7-E23C34A403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27951FE-AE03-7C4E-9622-41E622C09999}"/>
              </a:ext>
            </a:extLst>
          </p:cNvPr>
          <p:cNvSpPr>
            <a:spLocks noGrp="1"/>
          </p:cNvSpPr>
          <p:nvPr>
            <p:ph type="title"/>
          </p:nvPr>
        </p:nvSpPr>
        <p:spPr>
          <a:xfrm>
            <a:off x="1036320" y="286603"/>
            <a:ext cx="10058400" cy="1450757"/>
          </a:xfrm>
        </p:spPr>
        <p:txBody>
          <a:bodyPr>
            <a:normAutofit/>
          </a:bodyPr>
          <a:lstStyle/>
          <a:p>
            <a:r>
              <a:rPr lang="en-US" dirty="0"/>
              <a:t>Marie Curie’s fingerprint (Brown 2017)</a:t>
            </a:r>
          </a:p>
        </p:txBody>
      </p:sp>
      <p:cxnSp>
        <p:nvCxnSpPr>
          <p:cNvPr id="12" name="Straight Connector 11">
            <a:extLst>
              <a:ext uri="{FF2B5EF4-FFF2-40B4-BE49-F238E27FC236}">
                <a16:creationId xmlns:a16="http://schemas.microsoft.com/office/drawing/2014/main" id="{6987BDFB-DE64-4B56-B44F-45FAE19FA94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06573" y="1895846"/>
            <a:ext cx="978408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pic>
        <p:nvPicPr>
          <p:cNvPr id="7" name="Graphic 6" descr="Finger Print">
            <a:extLst>
              <a:ext uri="{FF2B5EF4-FFF2-40B4-BE49-F238E27FC236}">
                <a16:creationId xmlns:a16="http://schemas.microsoft.com/office/drawing/2014/main" id="{577DD958-951B-4462-9CCC-8E0728736F94}"/>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31509" y="2472903"/>
            <a:ext cx="3031484" cy="3031484"/>
          </a:xfrm>
          <a:prstGeom prst="rect">
            <a:avLst/>
          </a:prstGeom>
        </p:spPr>
      </p:pic>
      <p:sp>
        <p:nvSpPr>
          <p:cNvPr id="3" name="Content Placeholder 2">
            <a:extLst>
              <a:ext uri="{FF2B5EF4-FFF2-40B4-BE49-F238E27FC236}">
                <a16:creationId xmlns:a16="http://schemas.microsoft.com/office/drawing/2014/main" id="{EE3EE22D-FF90-6B48-B898-FE67979F1DB6}"/>
              </a:ext>
            </a:extLst>
          </p:cNvPr>
          <p:cNvSpPr>
            <a:spLocks noGrp="1"/>
          </p:cNvSpPr>
          <p:nvPr>
            <p:ph idx="1"/>
          </p:nvPr>
        </p:nvSpPr>
        <p:spPr>
          <a:xfrm>
            <a:off x="4706460" y="2108201"/>
            <a:ext cx="6388260" cy="3760891"/>
          </a:xfrm>
        </p:spPr>
        <p:txBody>
          <a:bodyPr>
            <a:normAutofit/>
          </a:bodyPr>
          <a:lstStyle/>
          <a:p>
            <a:r>
              <a:rPr lang="en-US" dirty="0"/>
              <a:t>Details the material (including physiological) consequences of the radiation emitted from Chernobyl through the photos taken by Aleksandr </a:t>
            </a:r>
            <a:r>
              <a:rPr lang="en-US" dirty="0" err="1"/>
              <a:t>Kupny</a:t>
            </a:r>
            <a:r>
              <a:rPr lang="en-US" dirty="0"/>
              <a:t> illustrating the considerable risks of contamination.</a:t>
            </a:r>
          </a:p>
        </p:txBody>
      </p:sp>
      <p:sp>
        <p:nvSpPr>
          <p:cNvPr id="14" name="Rectangle 13">
            <a:extLst>
              <a:ext uri="{FF2B5EF4-FFF2-40B4-BE49-F238E27FC236}">
                <a16:creationId xmlns:a16="http://schemas.microsoft.com/office/drawing/2014/main" id="{9E4CE3CF-6887-4947-8090-EC10F183F2E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0512043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416A0E3C-60E6-4F39-BC55-5F7C224E1F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12" name="Straight Connector 11">
            <a:extLst>
              <a:ext uri="{FF2B5EF4-FFF2-40B4-BE49-F238E27FC236}">
                <a16:creationId xmlns:a16="http://schemas.microsoft.com/office/drawing/2014/main" id="{C5025DAC-8B93-4160-B017-3A274A5828C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93532" y="1897380"/>
            <a:ext cx="996696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14" name="Rectangle 13">
            <a:extLst>
              <a:ext uri="{FF2B5EF4-FFF2-40B4-BE49-F238E27FC236}">
                <a16:creationId xmlns:a16="http://schemas.microsoft.com/office/drawing/2014/main" id="{E844E128-FF69-4E9F-8327-6B504B3C5A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 y="0"/>
            <a:ext cx="12191985"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4BCE002D-B216-3B4B-AEB1-B290717D77E2}"/>
              </a:ext>
            </a:extLst>
          </p:cNvPr>
          <p:cNvSpPr>
            <a:spLocks noGrp="1"/>
          </p:cNvSpPr>
          <p:nvPr>
            <p:ph type="title"/>
          </p:nvPr>
        </p:nvSpPr>
        <p:spPr>
          <a:xfrm>
            <a:off x="1097280" y="516835"/>
            <a:ext cx="5977937" cy="1666501"/>
          </a:xfrm>
        </p:spPr>
        <p:txBody>
          <a:bodyPr vert="horz" lIns="91440" tIns="45720" rIns="91440" bIns="45720" rtlCol="0" anchor="b">
            <a:normAutofit/>
          </a:bodyPr>
          <a:lstStyle/>
          <a:p>
            <a:r>
              <a:rPr lang="en-US" sz="4000">
                <a:solidFill>
                  <a:srgbClr val="FFFFFF"/>
                </a:solidFill>
              </a:rPr>
              <a:t>Chernobyl </a:t>
            </a:r>
          </a:p>
        </p:txBody>
      </p:sp>
      <p:cxnSp>
        <p:nvCxnSpPr>
          <p:cNvPr id="16" name="Straight Connector 15">
            <a:extLst>
              <a:ext uri="{FF2B5EF4-FFF2-40B4-BE49-F238E27FC236}">
                <a16:creationId xmlns:a16="http://schemas.microsoft.com/office/drawing/2014/main" id="{055CEADF-09EA-423C-8C45-F94AF44D5AF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15896" y="2353592"/>
            <a:ext cx="530352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D22E45B1-A525-E24E-9BF1-750F50A11C65}"/>
              </a:ext>
            </a:extLst>
          </p:cNvPr>
          <p:cNvSpPr>
            <a:spLocks noGrp="1"/>
          </p:cNvSpPr>
          <p:nvPr>
            <p:ph sz="half" idx="1"/>
          </p:nvPr>
        </p:nvSpPr>
        <p:spPr>
          <a:xfrm>
            <a:off x="1097279" y="2546224"/>
            <a:ext cx="5977938" cy="3342747"/>
          </a:xfrm>
        </p:spPr>
        <p:txBody>
          <a:bodyPr vert="horz" lIns="0" tIns="45720" rIns="0" bIns="45720" rtlCol="0">
            <a:normAutofit/>
          </a:bodyPr>
          <a:lstStyle/>
          <a:p>
            <a:r>
              <a:rPr lang="en-US" sz="1800">
                <a:solidFill>
                  <a:srgbClr val="FFFFFF"/>
                </a:solidFill>
              </a:rPr>
              <a:t>The world’s first and still most significant nuclear disaster that occurred in 1986 near the city of Pripyat, Russia (2</a:t>
            </a:r>
            <a:r>
              <a:rPr lang="en-US" sz="1800" baseline="30000">
                <a:solidFill>
                  <a:srgbClr val="FFFFFF"/>
                </a:solidFill>
              </a:rPr>
              <a:t>nd</a:t>
            </a:r>
            <a:r>
              <a:rPr lang="en-US" sz="1800">
                <a:solidFill>
                  <a:srgbClr val="FFFFFF"/>
                </a:solidFill>
              </a:rPr>
              <a:t> disaster of similar magnitude is Fukishima, Japan in 2011).</a:t>
            </a:r>
          </a:p>
          <a:p>
            <a:r>
              <a:rPr lang="en-US" sz="1800">
                <a:solidFill>
                  <a:srgbClr val="FFFFFF"/>
                </a:solidFill>
              </a:rPr>
              <a:t>It occurred when the core of a nuclear power plant went into meltdown after an experimental safety test went wrong.</a:t>
            </a:r>
          </a:p>
          <a:p>
            <a:r>
              <a:rPr lang="en-US" sz="1800">
                <a:solidFill>
                  <a:srgbClr val="FFFFFF"/>
                </a:solidFill>
              </a:rPr>
              <a:t>The meltdown released so much radiation that even today a person could die from 5 minutes of exposure to the remaining materials.</a:t>
            </a:r>
          </a:p>
        </p:txBody>
      </p:sp>
      <p:pic>
        <p:nvPicPr>
          <p:cNvPr id="5" name="Content Placeholder 4">
            <a:extLst>
              <a:ext uri="{FF2B5EF4-FFF2-40B4-BE49-F238E27FC236}">
                <a16:creationId xmlns:a16="http://schemas.microsoft.com/office/drawing/2014/main" id="{4D8DA649-1FE8-5A40-9B30-E9D0CE8DD14F}"/>
              </a:ext>
            </a:extLst>
          </p:cNvPr>
          <p:cNvPicPr>
            <a:picLocks noGrp="1" noChangeAspect="1"/>
          </p:cNvPicPr>
          <p:nvPr>
            <p:ph sz="half" idx="2"/>
          </p:nvPr>
        </p:nvPicPr>
        <p:blipFill rotWithShape="1">
          <a:blip r:embed="rId2"/>
          <a:srcRect l="8918" r="4909"/>
          <a:stretch/>
        </p:blipFill>
        <p:spPr>
          <a:xfrm>
            <a:off x="7611902" y="10"/>
            <a:ext cx="4580097" cy="6857990"/>
          </a:xfrm>
          <a:prstGeom prst="rect">
            <a:avLst/>
          </a:prstGeom>
        </p:spPr>
      </p:pic>
    </p:spTree>
    <p:extLst>
      <p:ext uri="{BB962C8B-B14F-4D97-AF65-F5344CB8AC3E}">
        <p14:creationId xmlns:p14="http://schemas.microsoft.com/office/powerpoint/2010/main" val="550519422"/>
      </p:ext>
    </p:extLst>
  </p:cSld>
  <p:clrMapOvr>
    <a:overrideClrMapping bg1="dk1" tx1="lt1" bg2="dk2" tx2="lt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416A0E3C-60E6-4F39-BC55-5F7C224E1F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23" name="Straight Connector 22">
            <a:extLst>
              <a:ext uri="{FF2B5EF4-FFF2-40B4-BE49-F238E27FC236}">
                <a16:creationId xmlns:a16="http://schemas.microsoft.com/office/drawing/2014/main" id="{C5025DAC-8B93-4160-B017-3A274A5828C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93532" y="1897380"/>
            <a:ext cx="996696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useBgFill="1">
        <p:nvSpPr>
          <p:cNvPr id="25" name="Rectangle 24">
            <a:extLst>
              <a:ext uri="{FF2B5EF4-FFF2-40B4-BE49-F238E27FC236}">
                <a16:creationId xmlns:a16="http://schemas.microsoft.com/office/drawing/2014/main" id="{990D0034-F768-41E7-85D4-F38C4DE857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6315"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dirty="0"/>
          </a:p>
        </p:txBody>
      </p:sp>
      <p:pic>
        <p:nvPicPr>
          <p:cNvPr id="5" name="Content Placeholder 4">
            <a:extLst>
              <a:ext uri="{FF2B5EF4-FFF2-40B4-BE49-F238E27FC236}">
                <a16:creationId xmlns:a16="http://schemas.microsoft.com/office/drawing/2014/main" id="{542C89CC-682C-D049-AF90-D03B30850B8D}"/>
              </a:ext>
            </a:extLst>
          </p:cNvPr>
          <p:cNvPicPr>
            <a:picLocks noGrp="1" noChangeAspect="1"/>
          </p:cNvPicPr>
          <p:nvPr>
            <p:ph sz="half" idx="2"/>
          </p:nvPr>
        </p:nvPicPr>
        <p:blipFill rotWithShape="1">
          <a:blip r:embed="rId2"/>
          <a:srcRect t="10921" r="1" b="14044"/>
          <a:stretch/>
        </p:blipFill>
        <p:spPr>
          <a:xfrm>
            <a:off x="20" y="10"/>
            <a:ext cx="12186295" cy="6857990"/>
          </a:xfrm>
          <a:prstGeom prst="rect">
            <a:avLst/>
          </a:prstGeom>
        </p:spPr>
      </p:pic>
      <p:sp>
        <p:nvSpPr>
          <p:cNvPr id="27" name="Rectangle 26">
            <a:extLst>
              <a:ext uri="{FF2B5EF4-FFF2-40B4-BE49-F238E27FC236}">
                <a16:creationId xmlns:a16="http://schemas.microsoft.com/office/drawing/2014/main" id="{95B38FD6-641F-41BF-B466-C1C6366420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848599" y="1238442"/>
            <a:ext cx="3635926" cy="4355751"/>
          </a:xfrm>
          <a:prstGeom prst="rect">
            <a:avLst/>
          </a:prstGeom>
          <a:solidFill>
            <a:srgbClr val="000000">
              <a:alpha val="7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FD6DE4F-0142-8343-836B-046825E79656}"/>
              </a:ext>
            </a:extLst>
          </p:cNvPr>
          <p:cNvSpPr>
            <a:spLocks noGrp="1"/>
          </p:cNvSpPr>
          <p:nvPr>
            <p:ph type="title"/>
          </p:nvPr>
        </p:nvSpPr>
        <p:spPr>
          <a:xfrm>
            <a:off x="8089772" y="1419273"/>
            <a:ext cx="3153580" cy="1358188"/>
          </a:xfrm>
        </p:spPr>
        <p:txBody>
          <a:bodyPr vert="horz" lIns="91440" tIns="45720" rIns="91440" bIns="45720" rtlCol="0" anchor="b">
            <a:normAutofit/>
          </a:bodyPr>
          <a:lstStyle/>
          <a:p>
            <a:r>
              <a:rPr lang="en-US" sz="2300">
                <a:solidFill>
                  <a:srgbClr val="FFFFFF"/>
                </a:solidFill>
              </a:rPr>
              <a:t>Brown describes the experiences of 2 men in her chapter: Koshelev and Kupny</a:t>
            </a:r>
          </a:p>
        </p:txBody>
      </p:sp>
      <p:cxnSp>
        <p:nvCxnSpPr>
          <p:cNvPr id="29" name="Straight Connector 28">
            <a:extLst>
              <a:ext uri="{FF2B5EF4-FFF2-40B4-BE49-F238E27FC236}">
                <a16:creationId xmlns:a16="http://schemas.microsoft.com/office/drawing/2014/main" id="{6BF9119E-766E-4526-AAE5-639F577C049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173792" y="2865016"/>
            <a:ext cx="292608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679AF9DA-1367-6349-9990-82FCA6B21D22}"/>
              </a:ext>
            </a:extLst>
          </p:cNvPr>
          <p:cNvSpPr>
            <a:spLocks noGrp="1"/>
          </p:cNvSpPr>
          <p:nvPr>
            <p:ph sz="half" idx="1"/>
          </p:nvPr>
        </p:nvSpPr>
        <p:spPr>
          <a:xfrm>
            <a:off x="8089772" y="2978254"/>
            <a:ext cx="3153580" cy="2444238"/>
          </a:xfrm>
        </p:spPr>
        <p:txBody>
          <a:bodyPr vert="horz" lIns="0" tIns="45720" rIns="0" bIns="45720" rtlCol="0">
            <a:normAutofit/>
          </a:bodyPr>
          <a:lstStyle/>
          <a:p>
            <a:pPr>
              <a:lnSpc>
                <a:spcPct val="90000"/>
              </a:lnSpc>
            </a:pPr>
            <a:r>
              <a:rPr lang="en-US" sz="1400" dirty="0" err="1">
                <a:solidFill>
                  <a:srgbClr val="FFFFFF"/>
                </a:solidFill>
              </a:rPr>
              <a:t>Koshelev</a:t>
            </a:r>
            <a:r>
              <a:rPr lang="en-US" sz="1400" dirty="0">
                <a:solidFill>
                  <a:srgbClr val="FFFFFF"/>
                </a:solidFill>
              </a:rPr>
              <a:t> and </a:t>
            </a:r>
            <a:r>
              <a:rPr lang="en-US" sz="1400" dirty="0" err="1">
                <a:solidFill>
                  <a:srgbClr val="FFFFFF"/>
                </a:solidFill>
              </a:rPr>
              <a:t>Kupny</a:t>
            </a:r>
            <a:r>
              <a:rPr lang="en-US" sz="1400" dirty="0">
                <a:solidFill>
                  <a:srgbClr val="FFFFFF"/>
                </a:solidFill>
              </a:rPr>
              <a:t> decided to record the situation at great risk to themselves to try and understand the ‘natural force’ and enormous power of the responsible isotopes that are decaying in the rubble.</a:t>
            </a:r>
          </a:p>
          <a:p>
            <a:pPr>
              <a:lnSpc>
                <a:spcPct val="90000"/>
              </a:lnSpc>
            </a:pPr>
            <a:r>
              <a:rPr lang="en-US" sz="1400" dirty="0">
                <a:solidFill>
                  <a:srgbClr val="FFFFFF"/>
                </a:solidFill>
              </a:rPr>
              <a:t>In the future, the beginning of the Anthropocene could be located by geologists through the first evidence of human-made isotopes – Cesium, Strontium, Plutonium etc. – here.</a:t>
            </a:r>
          </a:p>
        </p:txBody>
      </p:sp>
      <p:sp>
        <p:nvSpPr>
          <p:cNvPr id="31" name="Rectangle 30">
            <a:extLst>
              <a:ext uri="{FF2B5EF4-FFF2-40B4-BE49-F238E27FC236}">
                <a16:creationId xmlns:a16="http://schemas.microsoft.com/office/drawing/2014/main" id="{7363FFA6-C551-4935-A474-8B2482E55B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rgbClr val="262626">
              <a:alpha val="95000"/>
            </a:srgbClr>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857567928"/>
      </p:ext>
    </p:extLst>
  </p:cSld>
  <p:clrMapOvr>
    <a:overrideClrMapping bg1="dk1" tx1="lt1" bg2="dk2" tx2="lt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39E3965E-AC41-4711-9D10-E25ABB132D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13" name="Straight Connector 12">
            <a:extLst>
              <a:ext uri="{FF2B5EF4-FFF2-40B4-BE49-F238E27FC236}">
                <a16:creationId xmlns:a16="http://schemas.microsoft.com/office/drawing/2014/main" id="{1F5DC8C3-BA5F-4EED-BB9A-A14272BD82A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07658" y="4474741"/>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15" name="Rectangle 14">
            <a:extLst>
              <a:ext uri="{FF2B5EF4-FFF2-40B4-BE49-F238E27FC236}">
                <a16:creationId xmlns:a16="http://schemas.microsoft.com/office/drawing/2014/main" id="{6482F060-A4AF-4E0B-B364-7C6BA4AE9C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6220" y="0"/>
            <a:ext cx="4641315"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24B50845-C692-6641-92B0-81C319540035}"/>
              </a:ext>
            </a:extLst>
          </p:cNvPr>
          <p:cNvSpPr>
            <a:spLocks noGrp="1"/>
          </p:cNvSpPr>
          <p:nvPr>
            <p:ph type="title"/>
          </p:nvPr>
        </p:nvSpPr>
        <p:spPr>
          <a:xfrm>
            <a:off x="484814" y="640080"/>
            <a:ext cx="3659246" cy="2850319"/>
          </a:xfrm>
        </p:spPr>
        <p:txBody>
          <a:bodyPr vert="horz" lIns="91440" tIns="45720" rIns="91440" bIns="45720" rtlCol="0" anchor="b">
            <a:normAutofit/>
          </a:bodyPr>
          <a:lstStyle/>
          <a:p>
            <a:r>
              <a:rPr lang="en-US" sz="3400">
                <a:solidFill>
                  <a:srgbClr val="FFFFFF"/>
                </a:solidFill>
              </a:rPr>
              <a:t>Understanding some of the ideas around nuclear power – rewind to 1945, after WWII ends</a:t>
            </a:r>
          </a:p>
        </p:txBody>
      </p:sp>
      <p:sp>
        <p:nvSpPr>
          <p:cNvPr id="5" name="Text Placeholder 4">
            <a:extLst>
              <a:ext uri="{FF2B5EF4-FFF2-40B4-BE49-F238E27FC236}">
                <a16:creationId xmlns:a16="http://schemas.microsoft.com/office/drawing/2014/main" id="{A381A322-AB2E-EC40-951C-D51D4D9A02DD}"/>
              </a:ext>
            </a:extLst>
          </p:cNvPr>
          <p:cNvSpPr>
            <a:spLocks noGrp="1"/>
          </p:cNvSpPr>
          <p:nvPr>
            <p:ph type="body" idx="1"/>
          </p:nvPr>
        </p:nvSpPr>
        <p:spPr>
          <a:xfrm>
            <a:off x="484814" y="3812134"/>
            <a:ext cx="3659246" cy="2349823"/>
          </a:xfrm>
        </p:spPr>
        <p:txBody>
          <a:bodyPr vert="horz" lIns="91440" tIns="45720" rIns="91440" bIns="45720" rtlCol="0">
            <a:normAutofit lnSpcReduction="10000"/>
          </a:bodyPr>
          <a:lstStyle/>
          <a:p>
            <a:r>
              <a:rPr lang="en-US" sz="1800" dirty="0">
                <a:solidFill>
                  <a:srgbClr val="FFFFFF"/>
                </a:solidFill>
              </a:rPr>
              <a:t>The war in Europe ends in May with Germany surrendering.</a:t>
            </a:r>
          </a:p>
          <a:p>
            <a:endParaRPr lang="en-US" sz="1800" dirty="0">
              <a:solidFill>
                <a:srgbClr val="FFFFFF"/>
              </a:solidFill>
            </a:endParaRPr>
          </a:p>
          <a:p>
            <a:r>
              <a:rPr lang="en-US" sz="1800" dirty="0">
                <a:solidFill>
                  <a:srgbClr val="FFFFFF"/>
                </a:solidFill>
              </a:rPr>
              <a:t>But the Japanese bombed Pearl harbor and so America hit back.</a:t>
            </a:r>
          </a:p>
        </p:txBody>
      </p:sp>
      <p:cxnSp>
        <p:nvCxnSpPr>
          <p:cNvPr id="17" name="Straight Connector 16">
            <a:extLst>
              <a:ext uri="{FF2B5EF4-FFF2-40B4-BE49-F238E27FC236}">
                <a16:creationId xmlns:a16="http://schemas.microsoft.com/office/drawing/2014/main" id="{B9EB6DAA-2F0C-43D5-A577-15D5D2C4E3F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22797" y="3651268"/>
            <a:ext cx="338328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6" name="Picture 5">
            <a:extLst>
              <a:ext uri="{FF2B5EF4-FFF2-40B4-BE49-F238E27FC236}">
                <a16:creationId xmlns:a16="http://schemas.microsoft.com/office/drawing/2014/main" id="{50B69AAE-EDBF-5E45-B5FB-AACEA34D48AF}"/>
              </a:ext>
            </a:extLst>
          </p:cNvPr>
          <p:cNvPicPr>
            <a:picLocks noChangeAspect="1"/>
          </p:cNvPicPr>
          <p:nvPr/>
        </p:nvPicPr>
        <p:blipFill rotWithShape="1">
          <a:blip r:embed="rId2"/>
          <a:srcRect t="4187" r="-2" b="20714"/>
          <a:stretch/>
        </p:blipFill>
        <p:spPr>
          <a:xfrm>
            <a:off x="4635095" y="10"/>
            <a:ext cx="7556889" cy="6857990"/>
          </a:xfrm>
          <a:prstGeom prst="rect">
            <a:avLst/>
          </a:prstGeom>
        </p:spPr>
      </p:pic>
    </p:spTree>
    <p:extLst>
      <p:ext uri="{BB962C8B-B14F-4D97-AF65-F5344CB8AC3E}">
        <p14:creationId xmlns:p14="http://schemas.microsoft.com/office/powerpoint/2010/main" val="3637098906"/>
      </p:ext>
    </p:extLst>
  </p:cSld>
  <p:clrMapOvr>
    <a:overrideClrMapping bg1="dk1" tx1="lt1" bg2="dk2" tx2="lt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39E3965E-AC41-4711-9D10-E25ABB132D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17" name="Straight Connector 16">
            <a:extLst>
              <a:ext uri="{FF2B5EF4-FFF2-40B4-BE49-F238E27FC236}">
                <a16:creationId xmlns:a16="http://schemas.microsoft.com/office/drawing/2014/main" id="{1F5DC8C3-BA5F-4EED-BB9A-A14272BD82A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07658" y="4474741"/>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19" name="Rectangle 18">
            <a:extLst>
              <a:ext uri="{FF2B5EF4-FFF2-40B4-BE49-F238E27FC236}">
                <a16:creationId xmlns:a16="http://schemas.microsoft.com/office/drawing/2014/main" id="{D1B4E201-164F-4793-895E-C149B2F2FC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765F4110-C0FC-4D61-ACD2-A7C950EAE9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4660711" y="3506289"/>
            <a:ext cx="7210670" cy="2967839"/>
          </a:xfrm>
          <a:prstGeom prst="rect">
            <a:avLst/>
          </a:prstGeom>
          <a:solidFill>
            <a:schemeClr val="tx1">
              <a:lumMod val="85000"/>
              <a:lumOff val="15000"/>
            </a:schemeClr>
          </a:solidFill>
          <a:ln w="127000" cap="sq"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D5A1BA6-9ADE-C542-BEC5-86BD8AEE8E1B}"/>
              </a:ext>
            </a:extLst>
          </p:cNvPr>
          <p:cNvSpPr>
            <a:spLocks noGrp="1"/>
          </p:cNvSpPr>
          <p:nvPr>
            <p:ph type="title"/>
          </p:nvPr>
        </p:nvSpPr>
        <p:spPr>
          <a:xfrm>
            <a:off x="5021821" y="3812955"/>
            <a:ext cx="6465287" cy="1486192"/>
          </a:xfrm>
        </p:spPr>
        <p:txBody>
          <a:bodyPr vert="horz" lIns="91440" tIns="45720" rIns="91440" bIns="45720" rtlCol="0" anchor="b">
            <a:normAutofit/>
          </a:bodyPr>
          <a:lstStyle/>
          <a:p>
            <a:r>
              <a:rPr lang="en-US" sz="4600" dirty="0">
                <a:solidFill>
                  <a:schemeClr val="bg1"/>
                </a:solidFill>
              </a:rPr>
              <a:t>The skin-melting horrors of Hiroshima and Nagasaki</a:t>
            </a:r>
          </a:p>
        </p:txBody>
      </p:sp>
      <p:sp>
        <p:nvSpPr>
          <p:cNvPr id="7" name="Text Placeholder 6">
            <a:extLst>
              <a:ext uri="{FF2B5EF4-FFF2-40B4-BE49-F238E27FC236}">
                <a16:creationId xmlns:a16="http://schemas.microsoft.com/office/drawing/2014/main" id="{2715B58C-1C1D-474A-84D4-5696A570FE34}"/>
              </a:ext>
            </a:extLst>
          </p:cNvPr>
          <p:cNvSpPr>
            <a:spLocks noGrp="1"/>
          </p:cNvSpPr>
          <p:nvPr>
            <p:ph type="body" sz="quarter" idx="4294967295"/>
          </p:nvPr>
        </p:nvSpPr>
        <p:spPr>
          <a:xfrm>
            <a:off x="5021821" y="5497884"/>
            <a:ext cx="6465286" cy="750216"/>
          </a:xfrm>
        </p:spPr>
        <p:txBody>
          <a:bodyPr vert="horz" lIns="91440" tIns="45720" rIns="91440" bIns="45720" rtlCol="0">
            <a:normAutofit/>
          </a:bodyPr>
          <a:lstStyle/>
          <a:p>
            <a:pPr marL="0" indent="0">
              <a:buNone/>
            </a:pPr>
            <a:r>
              <a:rPr lang="en-US" sz="2400" cap="all" spc="200" dirty="0">
                <a:solidFill>
                  <a:schemeClr val="bg1"/>
                </a:solidFill>
              </a:rPr>
              <a:t>August 1945</a:t>
            </a:r>
          </a:p>
        </p:txBody>
      </p:sp>
      <p:pic>
        <p:nvPicPr>
          <p:cNvPr id="10" name="Content Placeholder 9">
            <a:extLst>
              <a:ext uri="{FF2B5EF4-FFF2-40B4-BE49-F238E27FC236}">
                <a16:creationId xmlns:a16="http://schemas.microsoft.com/office/drawing/2014/main" id="{9C293631-3940-744E-A0FA-2363089AD7F4}"/>
              </a:ext>
            </a:extLst>
          </p:cNvPr>
          <p:cNvPicPr>
            <a:picLocks noGrp="1" noChangeAspect="1"/>
          </p:cNvPicPr>
          <p:nvPr>
            <p:ph sz="half" idx="1"/>
          </p:nvPr>
        </p:nvPicPr>
        <p:blipFill rotWithShape="1">
          <a:blip r:embed="rId2"/>
          <a:srcRect r="-1" b="293"/>
          <a:stretch/>
        </p:blipFill>
        <p:spPr>
          <a:xfrm>
            <a:off x="317635" y="321733"/>
            <a:ext cx="4160452" cy="6214534"/>
          </a:xfrm>
          <a:prstGeom prst="rect">
            <a:avLst/>
          </a:prstGeom>
        </p:spPr>
      </p:pic>
      <p:pic>
        <p:nvPicPr>
          <p:cNvPr id="9" name="Content Placeholder 8">
            <a:extLst>
              <a:ext uri="{FF2B5EF4-FFF2-40B4-BE49-F238E27FC236}">
                <a16:creationId xmlns:a16="http://schemas.microsoft.com/office/drawing/2014/main" id="{A1E17DC3-8B37-C747-B779-39F648844256}"/>
              </a:ext>
            </a:extLst>
          </p:cNvPr>
          <p:cNvPicPr>
            <a:picLocks noGrp="1" noChangeAspect="1"/>
          </p:cNvPicPr>
          <p:nvPr>
            <p:ph sz="half" idx="2"/>
          </p:nvPr>
        </p:nvPicPr>
        <p:blipFill rotWithShape="1">
          <a:blip r:embed="rId3"/>
          <a:srcRect t="38401" r="2" b="6574"/>
          <a:stretch/>
        </p:blipFill>
        <p:spPr>
          <a:xfrm>
            <a:off x="4654296" y="299363"/>
            <a:ext cx="7217085" cy="3008188"/>
          </a:xfrm>
          <a:prstGeom prst="rect">
            <a:avLst/>
          </a:prstGeom>
        </p:spPr>
      </p:pic>
      <p:cxnSp>
        <p:nvCxnSpPr>
          <p:cNvPr id="23" name="Straight Connector 22">
            <a:extLst>
              <a:ext uri="{FF2B5EF4-FFF2-40B4-BE49-F238E27FC236}">
                <a16:creationId xmlns:a16="http://schemas.microsoft.com/office/drawing/2014/main" id="{FACE2D80-77E9-4433-B62B-693C5B7B2AE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110211" y="5393160"/>
            <a:ext cx="6309360" cy="0"/>
          </a:xfrm>
          <a:prstGeom prst="line">
            <a:avLst/>
          </a:prstGeom>
          <a:ln w="19050">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908441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 name="Rectangle 9">
            <a:extLst>
              <a:ext uri="{FF2B5EF4-FFF2-40B4-BE49-F238E27FC236}">
                <a16:creationId xmlns:a16="http://schemas.microsoft.com/office/drawing/2014/main" id="{416A0E3C-60E6-4F39-BC55-5F7C224E1F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21" name="Straight Connector 11">
            <a:extLst>
              <a:ext uri="{FF2B5EF4-FFF2-40B4-BE49-F238E27FC236}">
                <a16:creationId xmlns:a16="http://schemas.microsoft.com/office/drawing/2014/main" id="{C5025DAC-8B93-4160-B017-3A274A5828C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93532" y="1897380"/>
            <a:ext cx="996696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useBgFill="1">
        <p:nvSpPr>
          <p:cNvPr id="22" name="Rectangle 13">
            <a:extLst>
              <a:ext uri="{FF2B5EF4-FFF2-40B4-BE49-F238E27FC236}">
                <a16:creationId xmlns:a16="http://schemas.microsoft.com/office/drawing/2014/main" id="{F64BBAA4-C62B-4146-B49F-FE4CC4655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386B987-849B-D64E-8080-236F14B7ECC8}"/>
              </a:ext>
            </a:extLst>
          </p:cNvPr>
          <p:cNvSpPr>
            <a:spLocks noGrp="1"/>
          </p:cNvSpPr>
          <p:nvPr>
            <p:ph type="title"/>
          </p:nvPr>
        </p:nvSpPr>
        <p:spPr>
          <a:xfrm>
            <a:off x="878911" y="643468"/>
            <a:ext cx="3177847" cy="1674180"/>
          </a:xfrm>
        </p:spPr>
        <p:txBody>
          <a:bodyPr vert="horz" lIns="91440" tIns="45720" rIns="91440" bIns="45720" rtlCol="0" anchor="b">
            <a:normAutofit/>
          </a:bodyPr>
          <a:lstStyle/>
          <a:p>
            <a:r>
              <a:rPr lang="en-US" sz="3700"/>
              <a:t>Rebranding Nuclear Power (NP)</a:t>
            </a:r>
          </a:p>
        </p:txBody>
      </p:sp>
      <p:cxnSp>
        <p:nvCxnSpPr>
          <p:cNvPr id="23" name="Straight Connector 15">
            <a:extLst>
              <a:ext uri="{FF2B5EF4-FFF2-40B4-BE49-F238E27FC236}">
                <a16:creationId xmlns:a16="http://schemas.microsoft.com/office/drawing/2014/main" id="{EEB57AA8-F021-480C-A9E2-F8991331361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62164" y="2478513"/>
            <a:ext cx="2926080" cy="0"/>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49CFFF05-3062-EB46-B4F0-F525FAE35DF1}"/>
              </a:ext>
            </a:extLst>
          </p:cNvPr>
          <p:cNvSpPr>
            <a:spLocks noGrp="1"/>
          </p:cNvSpPr>
          <p:nvPr>
            <p:ph sz="half" idx="1"/>
          </p:nvPr>
        </p:nvSpPr>
        <p:spPr>
          <a:xfrm>
            <a:off x="858064" y="2639380"/>
            <a:ext cx="3205049" cy="3229714"/>
          </a:xfrm>
        </p:spPr>
        <p:txBody>
          <a:bodyPr vert="horz" lIns="0" tIns="45720" rIns="0" bIns="45720" rtlCol="0">
            <a:normAutofit/>
          </a:bodyPr>
          <a:lstStyle/>
          <a:p>
            <a:pPr>
              <a:lnSpc>
                <a:spcPct val="90000"/>
              </a:lnSpc>
            </a:pPr>
            <a:r>
              <a:rPr lang="en-US" sz="1700"/>
              <a:t>To counter the bad press and international outrage created by bombing Hiroshima and Nagasaki, US attempted to rebrand NP as clean, abundant energy, which is also useful for medicine.</a:t>
            </a:r>
          </a:p>
          <a:p>
            <a:pPr>
              <a:lnSpc>
                <a:spcPct val="90000"/>
              </a:lnSpc>
            </a:pPr>
            <a:r>
              <a:rPr lang="en-US" sz="1700"/>
              <a:t>The US subsidized nuclear techno causing global competition for it, prompting the Russians to join in.</a:t>
            </a:r>
          </a:p>
          <a:p>
            <a:pPr>
              <a:lnSpc>
                <a:spcPct val="90000"/>
              </a:lnSpc>
            </a:pPr>
            <a:r>
              <a:rPr lang="en-US" sz="1700"/>
              <a:t>Soon everyone wanted a nuclear power plant.</a:t>
            </a:r>
          </a:p>
        </p:txBody>
      </p:sp>
      <p:pic>
        <p:nvPicPr>
          <p:cNvPr id="5" name="Content Placeholder 4">
            <a:extLst>
              <a:ext uri="{FF2B5EF4-FFF2-40B4-BE49-F238E27FC236}">
                <a16:creationId xmlns:a16="http://schemas.microsoft.com/office/drawing/2014/main" id="{2B77B63A-ED9A-A54C-A3D4-A2217252E81C}"/>
              </a:ext>
            </a:extLst>
          </p:cNvPr>
          <p:cNvPicPr>
            <a:picLocks noGrp="1" noChangeAspect="1"/>
          </p:cNvPicPr>
          <p:nvPr>
            <p:ph sz="half" idx="2"/>
          </p:nvPr>
        </p:nvPicPr>
        <p:blipFill>
          <a:blip r:embed="rId2"/>
          <a:stretch>
            <a:fillRect/>
          </a:stretch>
        </p:blipFill>
        <p:spPr>
          <a:xfrm>
            <a:off x="5937626" y="643466"/>
            <a:ext cx="4324201" cy="5225621"/>
          </a:xfrm>
          <a:prstGeom prst="rect">
            <a:avLst/>
          </a:prstGeom>
        </p:spPr>
      </p:pic>
      <p:sp>
        <p:nvSpPr>
          <p:cNvPr id="24" name="Rectangle 17">
            <a:extLst>
              <a:ext uri="{FF2B5EF4-FFF2-40B4-BE49-F238E27FC236}">
                <a16:creationId xmlns:a16="http://schemas.microsoft.com/office/drawing/2014/main" id="{75CF30C0-9394-4459-976E-2AA223FB12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419340568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0" name="Rectangle 69">
            <a:extLst>
              <a:ext uri="{FF2B5EF4-FFF2-40B4-BE49-F238E27FC236}">
                <a16:creationId xmlns:a16="http://schemas.microsoft.com/office/drawing/2014/main" id="{416A0E3C-60E6-4F39-BC55-5F7C224E1F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72" name="Straight Connector 71">
            <a:extLst>
              <a:ext uri="{FF2B5EF4-FFF2-40B4-BE49-F238E27FC236}">
                <a16:creationId xmlns:a16="http://schemas.microsoft.com/office/drawing/2014/main" id="{C5025DAC-8B93-4160-B017-3A274A5828C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93532" y="1897380"/>
            <a:ext cx="996696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useBgFill="1">
        <p:nvSpPr>
          <p:cNvPr id="74" name="Rectangle 73">
            <a:extLst>
              <a:ext uri="{FF2B5EF4-FFF2-40B4-BE49-F238E27FC236}">
                <a16:creationId xmlns:a16="http://schemas.microsoft.com/office/drawing/2014/main" id="{39B4056F-1959-4627-A683-77F6C0603FC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5" name="Picture 1" descr="page7image1599512256">
            <a:extLst>
              <a:ext uri="{FF2B5EF4-FFF2-40B4-BE49-F238E27FC236}">
                <a16:creationId xmlns:a16="http://schemas.microsoft.com/office/drawing/2014/main" id="{02634AA2-105C-774E-95DC-4DC16A35A93C}"/>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tretch>
            <a:fillRect/>
          </a:stretch>
        </p:blipFill>
        <p:spPr bwMode="auto">
          <a:xfrm>
            <a:off x="1385235" y="643538"/>
            <a:ext cx="9422630" cy="3557043"/>
          </a:xfrm>
          <a:prstGeom prst="rect">
            <a:avLst/>
          </a:prstGeom>
          <a:noFill/>
          <a:extLst>
            <a:ext uri="{909E8E84-426E-40DD-AFC4-6F175D3DCCD1}">
              <a14:hiddenFill xmlns:a14="http://schemas.microsoft.com/office/drawing/2010/main">
                <a:solidFill>
                  <a:srgbClr val="FFFFFF"/>
                </a:solidFill>
              </a14:hiddenFill>
            </a:ext>
          </a:extLst>
        </p:spPr>
      </p:pic>
      <p:sp>
        <p:nvSpPr>
          <p:cNvPr id="76" name="Rectangle 75">
            <a:extLst>
              <a:ext uri="{FF2B5EF4-FFF2-40B4-BE49-F238E27FC236}">
                <a16:creationId xmlns:a16="http://schemas.microsoft.com/office/drawing/2014/main" id="{D8D7349B-C9FA-4FCE-A1FF-948F460A3A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07" y="4554906"/>
            <a:ext cx="12188952" cy="2303094"/>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FB5EEC25-1EB9-F94A-9B72-08414650BBFF}"/>
              </a:ext>
            </a:extLst>
          </p:cNvPr>
          <p:cNvSpPr>
            <a:spLocks noGrp="1"/>
          </p:cNvSpPr>
          <p:nvPr>
            <p:ph type="title"/>
          </p:nvPr>
        </p:nvSpPr>
        <p:spPr>
          <a:xfrm>
            <a:off x="633998" y="4905301"/>
            <a:ext cx="4988879" cy="1554485"/>
          </a:xfrm>
        </p:spPr>
        <p:txBody>
          <a:bodyPr vert="horz" lIns="91440" tIns="45720" rIns="91440" bIns="45720" rtlCol="0" anchor="ctr">
            <a:normAutofit fontScale="90000"/>
          </a:bodyPr>
          <a:lstStyle/>
          <a:p>
            <a:pPr algn="r"/>
            <a:r>
              <a:rPr lang="en-US" sz="4000" dirty="0">
                <a:solidFill>
                  <a:srgbClr val="FFFFFF"/>
                </a:solidFill>
              </a:rPr>
              <a:t>Chernobyl: Chronicle of Difficult Weeks, film of the aftermath</a:t>
            </a:r>
          </a:p>
        </p:txBody>
      </p:sp>
      <p:cxnSp>
        <p:nvCxnSpPr>
          <p:cNvPr id="78" name="Straight Connector 77">
            <a:extLst>
              <a:ext uri="{FF2B5EF4-FFF2-40B4-BE49-F238E27FC236}">
                <a16:creationId xmlns:a16="http://schemas.microsoft.com/office/drawing/2014/main" id="{55646586-8E5D-4A2B-BDA9-01CE28AC89A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820770" y="5247564"/>
            <a:ext cx="0" cy="873457"/>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7616660D-9347-0147-B1ED-C6EB8CB69DAF}"/>
              </a:ext>
            </a:extLst>
          </p:cNvPr>
          <p:cNvSpPr>
            <a:spLocks noGrp="1"/>
          </p:cNvSpPr>
          <p:nvPr>
            <p:ph sz="half" idx="1"/>
          </p:nvPr>
        </p:nvSpPr>
        <p:spPr>
          <a:xfrm>
            <a:off x="6064301" y="4905300"/>
            <a:ext cx="5493699" cy="1554485"/>
          </a:xfrm>
        </p:spPr>
        <p:txBody>
          <a:bodyPr vert="horz" lIns="0" tIns="45720" rIns="0" bIns="45720" rtlCol="0" anchor="ctr">
            <a:normAutofit/>
          </a:bodyPr>
          <a:lstStyle/>
          <a:p>
            <a:r>
              <a:rPr lang="en-US" dirty="0">
                <a:solidFill>
                  <a:srgbClr val="FFFFFF"/>
                </a:solidFill>
              </a:rPr>
              <a:t>Radiation is invisible but at 3.33 mins this film records it radiation and allows you to see it.</a:t>
            </a:r>
          </a:p>
          <a:p>
            <a:r>
              <a:rPr lang="en-US" dirty="0">
                <a:solidFill>
                  <a:srgbClr val="FFFFFF"/>
                </a:solidFill>
              </a:rPr>
              <a:t>See: </a:t>
            </a:r>
            <a:r>
              <a:rPr lang="en-US" dirty="0">
                <a:solidFill>
                  <a:schemeClr val="bg1"/>
                </a:solidFill>
              </a:rPr>
              <a:t>Susan </a:t>
            </a:r>
            <a:r>
              <a:rPr lang="en-US" dirty="0" err="1">
                <a:solidFill>
                  <a:schemeClr val="bg1"/>
                </a:solidFill>
              </a:rPr>
              <a:t>Schuppli</a:t>
            </a:r>
            <a:r>
              <a:rPr lang="en-US" dirty="0">
                <a:solidFill>
                  <a:schemeClr val="bg1"/>
                </a:solidFill>
              </a:rPr>
              <a:t>, Radical Contact Prints (2015) cited in Brown (2017)</a:t>
            </a:r>
          </a:p>
        </p:txBody>
      </p:sp>
    </p:spTree>
    <p:extLst>
      <p:ext uri="{BB962C8B-B14F-4D97-AF65-F5344CB8AC3E}">
        <p14:creationId xmlns:p14="http://schemas.microsoft.com/office/powerpoint/2010/main" val="14464653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4" name="Rectangle 23">
            <a:extLst>
              <a:ext uri="{FF2B5EF4-FFF2-40B4-BE49-F238E27FC236}">
                <a16:creationId xmlns:a16="http://schemas.microsoft.com/office/drawing/2014/main" id="{6482F060-A4AF-4E0B-B364-7C6BA4AE9C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6220" y="0"/>
            <a:ext cx="4641315"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 name="Title 4">
            <a:extLst>
              <a:ext uri="{FF2B5EF4-FFF2-40B4-BE49-F238E27FC236}">
                <a16:creationId xmlns:a16="http://schemas.microsoft.com/office/drawing/2014/main" id="{7C43918B-4E7C-784E-8A62-C66D377031C6}"/>
              </a:ext>
            </a:extLst>
          </p:cNvPr>
          <p:cNvSpPr>
            <a:spLocks noGrp="1"/>
          </p:cNvSpPr>
          <p:nvPr>
            <p:ph type="ctrTitle"/>
          </p:nvPr>
        </p:nvSpPr>
        <p:spPr>
          <a:xfrm>
            <a:off x="484814" y="640080"/>
            <a:ext cx="3659246" cy="2850319"/>
          </a:xfrm>
        </p:spPr>
        <p:txBody>
          <a:bodyPr>
            <a:normAutofit/>
          </a:bodyPr>
          <a:lstStyle/>
          <a:p>
            <a:r>
              <a:rPr lang="en-GB" sz="1400">
                <a:solidFill>
                  <a:srgbClr val="FFFFFF"/>
                </a:solidFill>
              </a:rPr>
              <a:t>‘Radiation is a fatal invisible foe. One that even penetrates steel plating. It has no odor, nor color. But is has a voice. Here it is. We thought this film was defective. But we were mistaken. This is how radiation looks. This shot was taken when we were allowed a 30- second glimpse from the armoured troop-carrier. On that April night the first men passed here—without protection or stop-watches, aware of the danger, as soldiers performing a great feat. Our camera was loaded with black-and-white film. This is why the events of the first weeks will be black and white, the colors of disaster.’ </a:t>
            </a:r>
            <a:br>
              <a:rPr lang="en-GB" sz="1400">
                <a:solidFill>
                  <a:srgbClr val="FFFFFF"/>
                </a:solidFill>
              </a:rPr>
            </a:br>
            <a:endParaRPr lang="en-US" sz="1400">
              <a:solidFill>
                <a:srgbClr val="FFFFFF"/>
              </a:solidFill>
            </a:endParaRPr>
          </a:p>
        </p:txBody>
      </p:sp>
      <p:sp>
        <p:nvSpPr>
          <p:cNvPr id="10" name="Subtitle 9">
            <a:extLst>
              <a:ext uri="{FF2B5EF4-FFF2-40B4-BE49-F238E27FC236}">
                <a16:creationId xmlns:a16="http://schemas.microsoft.com/office/drawing/2014/main" id="{4EEF3949-BB68-A446-9B7F-7F5251A5DCEB}"/>
              </a:ext>
            </a:extLst>
          </p:cNvPr>
          <p:cNvSpPr>
            <a:spLocks noGrp="1"/>
          </p:cNvSpPr>
          <p:nvPr>
            <p:ph type="subTitle" idx="1"/>
          </p:nvPr>
        </p:nvSpPr>
        <p:spPr>
          <a:xfrm>
            <a:off x="484814" y="3812134"/>
            <a:ext cx="3659246" cy="2349823"/>
          </a:xfrm>
        </p:spPr>
        <p:txBody>
          <a:bodyPr>
            <a:normAutofit/>
          </a:bodyPr>
          <a:lstStyle/>
          <a:p>
            <a:r>
              <a:rPr lang="en-GB" sz="1800">
                <a:solidFill>
                  <a:srgbClr val="FFFFFF"/>
                </a:solidFill>
              </a:rPr>
              <a:t>Transcription of film voice-over from Vladimir Shevchenko, "Chernobyl: Chronicle of Difficult Weeks," in </a:t>
            </a:r>
            <a:r>
              <a:rPr lang="en-GB" sz="1800" i="1">
                <a:solidFill>
                  <a:srgbClr val="FFFFFF"/>
                </a:solidFill>
              </a:rPr>
              <a:t>The Glasnost Film Festival </a:t>
            </a:r>
            <a:r>
              <a:rPr lang="en-GB" sz="1800">
                <a:solidFill>
                  <a:srgbClr val="FFFFFF"/>
                </a:solidFill>
              </a:rPr>
              <a:t>(USSR: The Video Project, 1986).</a:t>
            </a:r>
            <a:br>
              <a:rPr lang="en-GB" sz="1800">
                <a:solidFill>
                  <a:srgbClr val="FFFFFF"/>
                </a:solidFill>
              </a:rPr>
            </a:br>
            <a:endParaRPr lang="en-GB" sz="1800">
              <a:solidFill>
                <a:srgbClr val="FFFFFF"/>
              </a:solidFill>
            </a:endParaRPr>
          </a:p>
          <a:p>
            <a:endParaRPr lang="en-US" sz="1800">
              <a:solidFill>
                <a:srgbClr val="FFFFFF"/>
              </a:solidFill>
            </a:endParaRPr>
          </a:p>
        </p:txBody>
      </p:sp>
      <p:cxnSp>
        <p:nvCxnSpPr>
          <p:cNvPr id="26" name="Straight Connector 25">
            <a:extLst>
              <a:ext uri="{FF2B5EF4-FFF2-40B4-BE49-F238E27FC236}">
                <a16:creationId xmlns:a16="http://schemas.microsoft.com/office/drawing/2014/main" id="{B9EB6DAA-2F0C-43D5-A577-15D5D2C4E3F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22797" y="3651268"/>
            <a:ext cx="338328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1" name="Picture 10">
            <a:extLst>
              <a:ext uri="{FF2B5EF4-FFF2-40B4-BE49-F238E27FC236}">
                <a16:creationId xmlns:a16="http://schemas.microsoft.com/office/drawing/2014/main" id="{DAE70EDA-011B-154A-AA88-B0F1F226C37C}"/>
              </a:ext>
            </a:extLst>
          </p:cNvPr>
          <p:cNvPicPr>
            <a:picLocks noChangeAspect="1"/>
          </p:cNvPicPr>
          <p:nvPr/>
        </p:nvPicPr>
        <p:blipFill rotWithShape="1">
          <a:blip r:embed="rId2"/>
          <a:srcRect l="12854" r="25163"/>
          <a:stretch/>
        </p:blipFill>
        <p:spPr>
          <a:xfrm>
            <a:off x="4635095" y="10"/>
            <a:ext cx="7556889" cy="6857990"/>
          </a:xfrm>
          <a:prstGeom prst="rect">
            <a:avLst/>
          </a:prstGeom>
        </p:spPr>
      </p:pic>
    </p:spTree>
    <p:extLst>
      <p:ext uri="{BB962C8B-B14F-4D97-AF65-F5344CB8AC3E}">
        <p14:creationId xmlns:p14="http://schemas.microsoft.com/office/powerpoint/2010/main" val="3873366107"/>
      </p:ext>
    </p:extLst>
  </p:cSld>
  <p:clrMapOvr>
    <a:overrideClrMapping bg1="dk1" tx1="lt1" bg2="dk2" tx2="lt2" accent1="accent1" accent2="accent2" accent3="accent3" accent4="accent4" accent5="accent5" accent6="accent6" hlink="hlink" folHlink="folHlink"/>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416A0E3C-60E6-4F39-BC55-5F7C224E1F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12" name="Straight Connector 11">
            <a:extLst>
              <a:ext uri="{FF2B5EF4-FFF2-40B4-BE49-F238E27FC236}">
                <a16:creationId xmlns:a16="http://schemas.microsoft.com/office/drawing/2014/main" id="{C5025DAC-8B93-4160-B017-3A274A5828C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93532" y="1897380"/>
            <a:ext cx="996696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useBgFill="1">
        <p:nvSpPr>
          <p:cNvPr id="14" name="Rectangle 13">
            <a:extLst>
              <a:ext uri="{FF2B5EF4-FFF2-40B4-BE49-F238E27FC236}">
                <a16:creationId xmlns:a16="http://schemas.microsoft.com/office/drawing/2014/main" id="{990D0034-F768-41E7-85D4-F38C4DE857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 y="0"/>
            <a:ext cx="12186315"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4C10F5B-0C4D-0D48-8AFB-4D8FDE1339DC}"/>
              </a:ext>
            </a:extLst>
          </p:cNvPr>
          <p:cNvSpPr>
            <a:spLocks noGrp="1"/>
          </p:cNvSpPr>
          <p:nvPr>
            <p:ph type="title"/>
          </p:nvPr>
        </p:nvSpPr>
        <p:spPr>
          <a:xfrm>
            <a:off x="8614786" y="516836"/>
            <a:ext cx="3100136" cy="1960234"/>
          </a:xfrm>
        </p:spPr>
        <p:txBody>
          <a:bodyPr vert="horz" lIns="91440" tIns="45720" rIns="91440" bIns="45720" rtlCol="0" anchor="b">
            <a:normAutofit/>
          </a:bodyPr>
          <a:lstStyle/>
          <a:p>
            <a:r>
              <a:rPr lang="en-US" sz="4400">
                <a:solidFill>
                  <a:srgbClr val="6A4E9C"/>
                </a:solidFill>
              </a:rPr>
              <a:t>How far does radiation travel?</a:t>
            </a:r>
          </a:p>
        </p:txBody>
      </p:sp>
      <p:pic>
        <p:nvPicPr>
          <p:cNvPr id="5" name="Content Placeholder 4">
            <a:extLst>
              <a:ext uri="{FF2B5EF4-FFF2-40B4-BE49-F238E27FC236}">
                <a16:creationId xmlns:a16="http://schemas.microsoft.com/office/drawing/2014/main" id="{126BB7FF-A899-4249-B28D-009B966F87DA}"/>
              </a:ext>
            </a:extLst>
          </p:cNvPr>
          <p:cNvPicPr>
            <a:picLocks noGrp="1" noChangeAspect="1"/>
          </p:cNvPicPr>
          <p:nvPr>
            <p:ph sz="half" idx="2"/>
          </p:nvPr>
        </p:nvPicPr>
        <p:blipFill rotWithShape="1">
          <a:blip r:embed="rId2"/>
          <a:srcRect l="26959" r="6511"/>
          <a:stretch/>
        </p:blipFill>
        <p:spPr>
          <a:xfrm>
            <a:off x="-32261" y="0"/>
            <a:ext cx="8111272" cy="6857990"/>
          </a:xfrm>
          <a:prstGeom prst="rect">
            <a:avLst/>
          </a:prstGeom>
        </p:spPr>
      </p:pic>
      <p:cxnSp>
        <p:nvCxnSpPr>
          <p:cNvPr id="16" name="Straight Connector 15">
            <a:extLst>
              <a:ext uri="{FF2B5EF4-FFF2-40B4-BE49-F238E27FC236}">
                <a16:creationId xmlns:a16="http://schemas.microsoft.com/office/drawing/2014/main" id="{5A0A5CF6-407C-4691-8122-49DF69D0020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730145" y="2633962"/>
            <a:ext cx="292608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286BD0A7-17D7-D348-8BB6-7B3768DEDEC5}"/>
              </a:ext>
            </a:extLst>
          </p:cNvPr>
          <p:cNvSpPr>
            <a:spLocks noGrp="1"/>
          </p:cNvSpPr>
          <p:nvPr>
            <p:ph sz="half" idx="1"/>
          </p:nvPr>
        </p:nvSpPr>
        <p:spPr>
          <a:xfrm>
            <a:off x="8614786" y="2790855"/>
            <a:ext cx="3084844" cy="3311766"/>
          </a:xfrm>
        </p:spPr>
        <p:txBody>
          <a:bodyPr vert="horz" lIns="0" tIns="45720" rIns="0" bIns="45720" rtlCol="0">
            <a:normAutofit/>
          </a:bodyPr>
          <a:lstStyle/>
          <a:p>
            <a:r>
              <a:rPr lang="en-US" sz="1600"/>
              <a:t>The radiation from Chernobyl travelled right across Europe, lessening as the cloud dropped it radiation as it moved west.</a:t>
            </a:r>
          </a:p>
          <a:p>
            <a:r>
              <a:rPr lang="en-US" sz="1600"/>
              <a:t>However, only in 2012 did standard radiation testing on grass-fed animals in UK stop. </a:t>
            </a:r>
          </a:p>
        </p:txBody>
      </p:sp>
    </p:spTree>
    <p:extLst>
      <p:ext uri="{BB962C8B-B14F-4D97-AF65-F5344CB8AC3E}">
        <p14:creationId xmlns:p14="http://schemas.microsoft.com/office/powerpoint/2010/main" val="44083705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416A0E3C-60E6-4F39-BC55-5F7C224E1F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12" name="Straight Connector 11">
            <a:extLst>
              <a:ext uri="{FF2B5EF4-FFF2-40B4-BE49-F238E27FC236}">
                <a16:creationId xmlns:a16="http://schemas.microsoft.com/office/drawing/2014/main" id="{C5025DAC-8B93-4160-B017-3A274A5828C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93532" y="1897380"/>
            <a:ext cx="996696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useBgFill="1">
        <p:nvSpPr>
          <p:cNvPr id="14" name="Rectangle 13">
            <a:extLst>
              <a:ext uri="{FF2B5EF4-FFF2-40B4-BE49-F238E27FC236}">
                <a16:creationId xmlns:a16="http://schemas.microsoft.com/office/drawing/2014/main" id="{990D0034-F768-41E7-85D4-F38C4DE857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 y="0"/>
            <a:ext cx="12186315"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41E5DC0-C09D-414A-8F3E-70030E9F5C35}"/>
              </a:ext>
            </a:extLst>
          </p:cNvPr>
          <p:cNvSpPr>
            <a:spLocks noGrp="1"/>
          </p:cNvSpPr>
          <p:nvPr>
            <p:ph type="title"/>
          </p:nvPr>
        </p:nvSpPr>
        <p:spPr>
          <a:xfrm>
            <a:off x="8614786" y="516836"/>
            <a:ext cx="3100136" cy="1960234"/>
          </a:xfrm>
        </p:spPr>
        <p:txBody>
          <a:bodyPr vert="horz" lIns="91440" tIns="45720" rIns="91440" bIns="45720" rtlCol="0" anchor="b">
            <a:normAutofit/>
          </a:bodyPr>
          <a:lstStyle/>
          <a:p>
            <a:r>
              <a:rPr lang="en-US" sz="4400" dirty="0">
                <a:solidFill>
                  <a:srgbClr val="736654"/>
                </a:solidFill>
              </a:rPr>
              <a:t>Radiation effects on health</a:t>
            </a:r>
          </a:p>
        </p:txBody>
      </p:sp>
      <p:pic>
        <p:nvPicPr>
          <p:cNvPr id="5" name="Content Placeholder 4">
            <a:extLst>
              <a:ext uri="{FF2B5EF4-FFF2-40B4-BE49-F238E27FC236}">
                <a16:creationId xmlns:a16="http://schemas.microsoft.com/office/drawing/2014/main" id="{DB86FC8B-A3EA-5645-9693-292A93CF6B20}"/>
              </a:ext>
            </a:extLst>
          </p:cNvPr>
          <p:cNvPicPr>
            <a:picLocks noGrp="1" noChangeAspect="1"/>
          </p:cNvPicPr>
          <p:nvPr>
            <p:ph sz="half" idx="1"/>
          </p:nvPr>
        </p:nvPicPr>
        <p:blipFill rotWithShape="1">
          <a:blip r:embed="rId2"/>
          <a:srcRect l="4663" r="6631"/>
          <a:stretch/>
        </p:blipFill>
        <p:spPr>
          <a:xfrm>
            <a:off x="-1" y="10"/>
            <a:ext cx="8111272" cy="6857990"/>
          </a:xfrm>
          <a:prstGeom prst="rect">
            <a:avLst/>
          </a:prstGeom>
        </p:spPr>
      </p:pic>
      <p:cxnSp>
        <p:nvCxnSpPr>
          <p:cNvPr id="16" name="Straight Connector 15">
            <a:extLst>
              <a:ext uri="{FF2B5EF4-FFF2-40B4-BE49-F238E27FC236}">
                <a16:creationId xmlns:a16="http://schemas.microsoft.com/office/drawing/2014/main" id="{5A0A5CF6-407C-4691-8122-49DF69D0020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730145" y="2633962"/>
            <a:ext cx="292608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4" name="Content Placeholder 3">
            <a:extLst>
              <a:ext uri="{FF2B5EF4-FFF2-40B4-BE49-F238E27FC236}">
                <a16:creationId xmlns:a16="http://schemas.microsoft.com/office/drawing/2014/main" id="{0C1CAF83-C467-2849-B5D4-F9E153EC6E15}"/>
              </a:ext>
            </a:extLst>
          </p:cNvPr>
          <p:cNvSpPr>
            <a:spLocks noGrp="1"/>
          </p:cNvSpPr>
          <p:nvPr>
            <p:ph sz="half" idx="2"/>
          </p:nvPr>
        </p:nvSpPr>
        <p:spPr>
          <a:xfrm>
            <a:off x="8614786" y="2790855"/>
            <a:ext cx="3084844" cy="3311766"/>
          </a:xfrm>
        </p:spPr>
        <p:txBody>
          <a:bodyPr vert="horz" lIns="0" tIns="45720" rIns="0" bIns="45720" rtlCol="0">
            <a:normAutofit fontScale="92500" lnSpcReduction="10000"/>
          </a:bodyPr>
          <a:lstStyle/>
          <a:p>
            <a:pPr marL="0" indent="0">
              <a:buNone/>
            </a:pPr>
            <a:r>
              <a:rPr lang="en-US" sz="1600" dirty="0"/>
              <a:t>  100,000 people died over time</a:t>
            </a:r>
          </a:p>
          <a:p>
            <a:r>
              <a:rPr lang="en-US" sz="1600" dirty="0"/>
              <a:t>Surrounding 30 km exclusion zone will be contaminated for another 1000 years</a:t>
            </a:r>
          </a:p>
          <a:p>
            <a:r>
              <a:rPr lang="en-US" sz="1600" dirty="0"/>
              <a:t>Increased birth defects affected animals and plants (see image of piglet).</a:t>
            </a:r>
          </a:p>
          <a:p>
            <a:r>
              <a:rPr lang="en-US" sz="1600" dirty="0"/>
              <a:t>Human births appear to have seen an increase in Downs Syndrome babies in the following years. This is controversial and contested.</a:t>
            </a:r>
          </a:p>
          <a:p>
            <a:r>
              <a:rPr lang="en-US" sz="1600" dirty="0"/>
              <a:t>Increase in cancer</a:t>
            </a:r>
          </a:p>
          <a:p>
            <a:endParaRPr lang="en-US" sz="1600" dirty="0"/>
          </a:p>
        </p:txBody>
      </p:sp>
    </p:spTree>
    <p:extLst>
      <p:ext uri="{BB962C8B-B14F-4D97-AF65-F5344CB8AC3E}">
        <p14:creationId xmlns:p14="http://schemas.microsoft.com/office/powerpoint/2010/main" val="119486386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4" name="Rectangle 33">
            <a:extLst>
              <a:ext uri="{FF2B5EF4-FFF2-40B4-BE49-F238E27FC236}">
                <a16:creationId xmlns:a16="http://schemas.microsoft.com/office/drawing/2014/main" id="{39E3965E-AC41-4711-9D10-E25ABB132D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36" name="Straight Connector 35">
            <a:extLst>
              <a:ext uri="{FF2B5EF4-FFF2-40B4-BE49-F238E27FC236}">
                <a16:creationId xmlns:a16="http://schemas.microsoft.com/office/drawing/2014/main" id="{1F5DC8C3-BA5F-4EED-BB9A-A14272BD82A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07658" y="4474741"/>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8" name="Rectangle 37">
            <a:extLst>
              <a:ext uri="{FF2B5EF4-FFF2-40B4-BE49-F238E27FC236}">
                <a16:creationId xmlns:a16="http://schemas.microsoft.com/office/drawing/2014/main" id="{7472B899-9BAA-4120-ABDF-C37ED56BD1F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5EDD640-73E4-134F-BC86-DD6F205FDEBF}"/>
              </a:ext>
            </a:extLst>
          </p:cNvPr>
          <p:cNvSpPr>
            <a:spLocks noGrp="1"/>
          </p:cNvSpPr>
          <p:nvPr>
            <p:ph type="title"/>
          </p:nvPr>
        </p:nvSpPr>
        <p:spPr>
          <a:xfrm>
            <a:off x="484814" y="640081"/>
            <a:ext cx="3659246" cy="2566652"/>
          </a:xfrm>
        </p:spPr>
        <p:txBody>
          <a:bodyPr vert="horz" lIns="91440" tIns="45720" rIns="91440" bIns="45720" rtlCol="0" anchor="b">
            <a:normAutofit/>
          </a:bodyPr>
          <a:lstStyle/>
          <a:p>
            <a:r>
              <a:rPr lang="en-US" sz="3000">
                <a:solidFill>
                  <a:schemeClr val="tx1"/>
                </a:solidFill>
              </a:rPr>
              <a:t>On the other hand, nature has taken over and transformed Chernobyl into a nature reserve</a:t>
            </a:r>
          </a:p>
        </p:txBody>
      </p:sp>
      <p:pic>
        <p:nvPicPr>
          <p:cNvPr id="6" name="Content Placeholder 5">
            <a:extLst>
              <a:ext uri="{FF2B5EF4-FFF2-40B4-BE49-F238E27FC236}">
                <a16:creationId xmlns:a16="http://schemas.microsoft.com/office/drawing/2014/main" id="{5CE2F2D1-5362-E748-BDD1-7130A72E95C3}"/>
              </a:ext>
            </a:extLst>
          </p:cNvPr>
          <p:cNvPicPr>
            <a:picLocks noGrp="1" noChangeAspect="1"/>
          </p:cNvPicPr>
          <p:nvPr>
            <p:ph sz="half" idx="2"/>
          </p:nvPr>
        </p:nvPicPr>
        <p:blipFill rotWithShape="1">
          <a:blip r:embed="rId2"/>
          <a:srcRect t="25810" r="-1" b="7117"/>
          <a:stretch/>
        </p:blipFill>
        <p:spPr>
          <a:xfrm>
            <a:off x="4635092" y="10"/>
            <a:ext cx="7556906" cy="3383270"/>
          </a:xfrm>
          <a:prstGeom prst="rect">
            <a:avLst/>
          </a:prstGeom>
        </p:spPr>
      </p:pic>
      <p:cxnSp>
        <p:nvCxnSpPr>
          <p:cNvPr id="40" name="Straight Connector 39">
            <a:extLst>
              <a:ext uri="{FF2B5EF4-FFF2-40B4-BE49-F238E27FC236}">
                <a16:creationId xmlns:a16="http://schemas.microsoft.com/office/drawing/2014/main" id="{B9EB6DAA-2F0C-43D5-A577-15D5D2C4E3F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22797" y="3429000"/>
            <a:ext cx="338328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5" name="Content Placeholder 4">
            <a:extLst>
              <a:ext uri="{FF2B5EF4-FFF2-40B4-BE49-F238E27FC236}">
                <a16:creationId xmlns:a16="http://schemas.microsoft.com/office/drawing/2014/main" id="{F31A3B2B-95F4-1541-B4B5-02D8CB1E2EE2}"/>
              </a:ext>
            </a:extLst>
          </p:cNvPr>
          <p:cNvPicPr>
            <a:picLocks noGrp="1" noChangeAspect="1"/>
          </p:cNvPicPr>
          <p:nvPr>
            <p:ph sz="half" idx="1"/>
          </p:nvPr>
        </p:nvPicPr>
        <p:blipFill rotWithShape="1">
          <a:blip r:embed="rId3"/>
          <a:srcRect t="20152" r="-1" b="20153"/>
          <a:stretch/>
        </p:blipFill>
        <p:spPr>
          <a:xfrm>
            <a:off x="4635097" y="3474720"/>
            <a:ext cx="7556889" cy="3383280"/>
          </a:xfrm>
          <a:prstGeom prst="rect">
            <a:avLst/>
          </a:prstGeom>
        </p:spPr>
      </p:pic>
    </p:spTree>
    <p:extLst>
      <p:ext uri="{BB962C8B-B14F-4D97-AF65-F5344CB8AC3E}">
        <p14:creationId xmlns:p14="http://schemas.microsoft.com/office/powerpoint/2010/main" val="2259319422"/>
      </p:ext>
    </p:extLst>
  </p:cSld>
  <p:clrMapOvr>
    <a:overrideClrMapping bg1="dk1" tx1="lt1" bg2="dk2" tx2="lt2" accent1="accent1" accent2="accent2" accent3="accent3" accent4="accent4" accent5="accent5" accent6="accent6" hlink="hlink" folHlink="folHlink"/>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descr="A person wearing a military uniform&#10;&#10;Description automatically generated">
            <a:extLst>
              <a:ext uri="{FF2B5EF4-FFF2-40B4-BE49-F238E27FC236}">
                <a16:creationId xmlns:a16="http://schemas.microsoft.com/office/drawing/2014/main" id="{11895A2D-38F5-F242-AA7D-0C97B9C817A1}"/>
              </a:ext>
            </a:extLst>
          </p:cNvPr>
          <p:cNvPicPr>
            <a:picLocks noChangeAspect="1"/>
          </p:cNvPicPr>
          <p:nvPr/>
        </p:nvPicPr>
        <p:blipFill rotWithShape="1">
          <a:blip r:embed="rId2"/>
          <a:srcRect l="13495" r="24523"/>
          <a:stretch/>
        </p:blipFill>
        <p:spPr>
          <a:xfrm>
            <a:off x="16" y="10"/>
            <a:ext cx="7556889" cy="6857990"/>
          </a:xfrm>
          <a:prstGeom prst="rect">
            <a:avLst/>
          </a:prstGeom>
        </p:spPr>
      </p:pic>
      <p:sp>
        <p:nvSpPr>
          <p:cNvPr id="31" name="Rectangle 30">
            <a:extLst>
              <a:ext uri="{FF2B5EF4-FFF2-40B4-BE49-F238E27FC236}">
                <a16:creationId xmlns:a16="http://schemas.microsoft.com/office/drawing/2014/main" id="{6482F060-A4AF-4E0B-B364-7C6BA4AE9C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7556905" y="0"/>
            <a:ext cx="4641315"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59EE420C-301B-1A41-9B7D-19D60CB43A7E}"/>
              </a:ext>
            </a:extLst>
          </p:cNvPr>
          <p:cNvSpPr>
            <a:spLocks noGrp="1"/>
          </p:cNvSpPr>
          <p:nvPr>
            <p:ph type="ctrTitle"/>
          </p:nvPr>
        </p:nvSpPr>
        <p:spPr>
          <a:xfrm>
            <a:off x="8047939" y="640080"/>
            <a:ext cx="3659246" cy="2850320"/>
          </a:xfrm>
        </p:spPr>
        <p:txBody>
          <a:bodyPr>
            <a:normAutofit fontScale="90000"/>
          </a:bodyPr>
          <a:lstStyle/>
          <a:p>
            <a:r>
              <a:rPr lang="en-US" sz="1400" dirty="0">
                <a:solidFill>
                  <a:srgbClr val="FFFFFF"/>
                </a:solidFill>
              </a:rPr>
              <a:t>‘</a:t>
            </a:r>
            <a:r>
              <a:rPr lang="en-US" sz="2000" dirty="0">
                <a:solidFill>
                  <a:srgbClr val="FFFFFF"/>
                </a:solidFill>
              </a:rPr>
              <a:t>Matter fell from grace during the 20</a:t>
            </a:r>
            <a:r>
              <a:rPr lang="en-US" sz="2000" baseline="30000" dirty="0">
                <a:solidFill>
                  <a:srgbClr val="FFFFFF"/>
                </a:solidFill>
              </a:rPr>
              <a:t>th</a:t>
            </a:r>
            <a:r>
              <a:rPr lang="en-US" sz="2000" dirty="0">
                <a:solidFill>
                  <a:srgbClr val="FFFFFF"/>
                </a:solidFill>
              </a:rPr>
              <a:t> century…very soon after that, it was murdered, exploded at its core, torn to shreds, blown to smithereens. The smallest of smallest bits, the heart of the atom, was broken apart with a violence that made the earth and the heavens quake. In an instant, in a flash of light brighter than a thousand suns, the distance between heaven and earth was obliterated.</a:t>
            </a:r>
            <a:br>
              <a:rPr lang="en-US" sz="1400" dirty="0">
                <a:solidFill>
                  <a:srgbClr val="FFFFFF"/>
                </a:solidFill>
              </a:rPr>
            </a:br>
            <a:endParaRPr lang="en-US" sz="1400" dirty="0">
              <a:solidFill>
                <a:srgbClr val="FFFFFF"/>
              </a:solidFill>
            </a:endParaRPr>
          </a:p>
        </p:txBody>
      </p:sp>
      <p:sp>
        <p:nvSpPr>
          <p:cNvPr id="5" name="Subtitle 4">
            <a:extLst>
              <a:ext uri="{FF2B5EF4-FFF2-40B4-BE49-F238E27FC236}">
                <a16:creationId xmlns:a16="http://schemas.microsoft.com/office/drawing/2014/main" id="{CD3D688A-72C8-E94C-979F-295D74F142FC}"/>
              </a:ext>
            </a:extLst>
          </p:cNvPr>
          <p:cNvSpPr>
            <a:spLocks noGrp="1"/>
          </p:cNvSpPr>
          <p:nvPr>
            <p:ph type="subTitle" idx="1"/>
          </p:nvPr>
        </p:nvSpPr>
        <p:spPr>
          <a:xfrm>
            <a:off x="8047939" y="3812135"/>
            <a:ext cx="3659246" cy="1596655"/>
          </a:xfrm>
        </p:spPr>
        <p:txBody>
          <a:bodyPr>
            <a:normAutofit fontScale="92500" lnSpcReduction="10000"/>
          </a:bodyPr>
          <a:lstStyle/>
          <a:p>
            <a:pPr>
              <a:lnSpc>
                <a:spcPct val="90000"/>
              </a:lnSpc>
            </a:pPr>
            <a:r>
              <a:rPr lang="en-US" sz="1800" dirty="0">
                <a:solidFill>
                  <a:srgbClr val="FFFFFF"/>
                </a:solidFill>
              </a:rPr>
              <a:t>Barad, K. 2017 ‘No Small Matter: Mushroom Clouds, Ecologies of Nothingness and strange Topologies of </a:t>
            </a:r>
            <a:r>
              <a:rPr lang="en-US" sz="1800" dirty="0" err="1">
                <a:solidFill>
                  <a:srgbClr val="FFFFFF"/>
                </a:solidFill>
              </a:rPr>
              <a:t>spacetimemattering</a:t>
            </a:r>
            <a:r>
              <a:rPr lang="en-US" sz="1800" dirty="0">
                <a:solidFill>
                  <a:srgbClr val="FFFFFF"/>
                </a:solidFill>
              </a:rPr>
              <a:t>’,in Arts of living on a damaged planet</a:t>
            </a:r>
          </a:p>
        </p:txBody>
      </p:sp>
      <p:cxnSp>
        <p:nvCxnSpPr>
          <p:cNvPr id="33" name="Straight Connector 32">
            <a:extLst>
              <a:ext uri="{FF2B5EF4-FFF2-40B4-BE49-F238E27FC236}">
                <a16:creationId xmlns:a16="http://schemas.microsoft.com/office/drawing/2014/main" id="{B9EB6DAA-2F0C-43D5-A577-15D5D2C4E3F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185922" y="3651268"/>
            <a:ext cx="338328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64240225"/>
      </p:ext>
    </p:extLst>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RetrospectVTI">
  <a:themeElements>
    <a:clrScheme name="">
      <a:dk1>
        <a:srgbClr val="000000"/>
      </a:dk1>
      <a:lt1>
        <a:srgbClr val="FFFFFF"/>
      </a:lt1>
      <a:dk2>
        <a:srgbClr val="2E3948"/>
      </a:dk2>
      <a:lt2>
        <a:srgbClr val="E7E6E6"/>
      </a:lt2>
      <a:accent1>
        <a:srgbClr val="5A82CB"/>
      </a:accent1>
      <a:accent2>
        <a:srgbClr val="ED7D31"/>
      </a:accent2>
      <a:accent3>
        <a:srgbClr val="A3A3A3"/>
      </a:accent3>
      <a:accent4>
        <a:srgbClr val="CF9B00"/>
      </a:accent4>
      <a:accent5>
        <a:srgbClr val="5B9BD5"/>
      </a:accent5>
      <a:accent6>
        <a:srgbClr val="70AD47"/>
      </a:accent6>
      <a:hlink>
        <a:srgbClr val="D26012"/>
      </a:hlink>
      <a:folHlink>
        <a:srgbClr val="A9718D"/>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VTI" id="{ABE3C30C-0FC0-4450-828E-52DE70F1BCCB}" vid="{A6E2497D-935A-4CFD-B9FD-6DCB15FA68BF}"/>
    </a:ext>
  </a:extLst>
</a:theme>
</file>

<file path=docProps/app.xml><?xml version="1.0" encoding="utf-8"?>
<Properties xmlns="http://schemas.openxmlformats.org/officeDocument/2006/extended-properties" xmlns:vt="http://schemas.openxmlformats.org/officeDocument/2006/docPropsVTypes">
  <TotalTime>0</TotalTime>
  <Words>767</Words>
  <Application>Microsoft Macintosh PowerPoint</Application>
  <PresentationFormat>Widescreen</PresentationFormat>
  <Paragraphs>40</Paragraphs>
  <Slides>14</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14</vt:i4>
      </vt:variant>
    </vt:vector>
  </HeadingPairs>
  <TitlesOfParts>
    <vt:vector size="17" baseType="lpstr">
      <vt:lpstr>Calibri</vt:lpstr>
      <vt:lpstr>Calibri Light</vt:lpstr>
      <vt:lpstr>RetrospectVTI</vt:lpstr>
      <vt:lpstr> Chernobyl</vt:lpstr>
      <vt:lpstr>Chernobyl disaster</vt:lpstr>
      <vt:lpstr>Marie Curie’s fingerprint (Brown 2017)</vt:lpstr>
      <vt:lpstr>Chernobyl </vt:lpstr>
      <vt:lpstr>Brown describes the experiences of 2 men in her chapter: Koshelev and Kupny</vt:lpstr>
      <vt:lpstr>Understanding some of the ideas around nuclear power – rewind to 1945, after WWII ends</vt:lpstr>
      <vt:lpstr>The skin-melting horrors of Hiroshima and Nagasaki</vt:lpstr>
      <vt:lpstr>Rebranding Nuclear Power (NP)</vt:lpstr>
      <vt:lpstr>Chernobyl: Chronicle of Difficult Weeks, film of the aftermath</vt:lpstr>
      <vt:lpstr>‘Radiation is a fatal invisible foe. One that even penetrates steel plating. It has no odor, nor color. But is has a voice. Here it is. We thought this film was defective. But we were mistaken. This is how radiation looks. This shot was taken when we were allowed a 30- second glimpse from the armoured troop-carrier. On that April night the first men passed here—without protection or stop-watches, aware of the danger, as soldiers performing a great feat. Our camera was loaded with black-and-white film. This is why the events of the first weeks will be black and white, the colors of disaster.’  </vt:lpstr>
      <vt:lpstr>How far does radiation travel?</vt:lpstr>
      <vt:lpstr>Radiation effects on health</vt:lpstr>
      <vt:lpstr>On the other hand, nature has taken over and transformed Chernobyl into a nature reserve</vt:lpstr>
      <vt:lpstr>‘Matter fell from grace during the 20th century…very soon after that, it was murdered, exploded at its core, torn to shreds, blown to smithereens. The smallest of smallest bits, the heart of the atom, was broken apart with a violence that made the earth and the heavens quake. In an instant, in a flash of light brighter than a thousand suns, the distance between heaven and earth was obliterated.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Chernobyl</dc:title>
  <dc:creator>Luci  Attala</dc:creator>
  <cp:lastModifiedBy>Luci  Attala</cp:lastModifiedBy>
  <cp:revision>1</cp:revision>
  <dcterms:created xsi:type="dcterms:W3CDTF">2019-09-02T16:37:33Z</dcterms:created>
  <dcterms:modified xsi:type="dcterms:W3CDTF">2019-09-02T16:38:14Z</dcterms:modified>
</cp:coreProperties>
</file>