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
  </p:notesMasterIdLst>
  <p:sldIdLst>
    <p:sldId id="258" r:id="rId2"/>
    <p:sldId id="259" r:id="rId3"/>
    <p:sldId id="260" r:id="rId4"/>
  </p:sldIdLst>
  <p:sldSz cx="5148263" cy="9144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1">
          <p15:clr>
            <a:srgbClr val="A4A3A4"/>
          </p15:clr>
        </p15:guide>
        <p15:guide id="2" pos="1622">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592" autoAdjust="0"/>
    <p:restoredTop sz="93897" autoAdjust="0"/>
  </p:normalViewPr>
  <p:slideViewPr>
    <p:cSldViewPr>
      <p:cViewPr varScale="1">
        <p:scale>
          <a:sx n="62" d="100"/>
          <a:sy n="62" d="100"/>
        </p:scale>
        <p:origin x="3058" y="34"/>
      </p:cViewPr>
      <p:guideLst>
        <p:guide orient="horz" pos="2881"/>
        <p:guide pos="1622"/>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C696B8D-9E14-4E12-BAC4-DF3C3A788374}" type="datetimeFigureOut">
              <a:rPr lang="en-GB" smtClean="0"/>
              <a:t>18/11/2022</a:t>
            </a:fld>
            <a:endParaRPr lang="en-GB"/>
          </a:p>
        </p:txBody>
      </p:sp>
      <p:sp>
        <p:nvSpPr>
          <p:cNvPr id="4" name="Slide Image Placeholder 3"/>
          <p:cNvSpPr>
            <a:spLocks noGrp="1" noRot="1" noChangeAspect="1"/>
          </p:cNvSpPr>
          <p:nvPr>
            <p:ph type="sldImg" idx="2"/>
          </p:nvPr>
        </p:nvSpPr>
        <p:spPr>
          <a:xfrm>
            <a:off x="2463800" y="685800"/>
            <a:ext cx="19304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D67441B-FE92-40C6-9D64-6C4EE8D00A85}" type="slidenum">
              <a:rPr lang="en-GB" smtClean="0"/>
              <a:t>‹#›</a:t>
            </a:fld>
            <a:endParaRPr lang="en-GB"/>
          </a:p>
        </p:txBody>
      </p:sp>
    </p:spTree>
    <p:extLst>
      <p:ext uri="{BB962C8B-B14F-4D97-AF65-F5344CB8AC3E}">
        <p14:creationId xmlns:p14="http://schemas.microsoft.com/office/powerpoint/2010/main" val="34201462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463800" y="685800"/>
            <a:ext cx="1930400" cy="34290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Graham, P.L., </a:t>
            </a:r>
            <a:r>
              <a:rPr lang="en-GB" sz="1200" kern="1200" dirty="0" err="1">
                <a:solidFill>
                  <a:schemeClr val="tx1"/>
                </a:solidFill>
                <a:effectLst/>
                <a:latin typeface="+mn-lt"/>
                <a:ea typeface="+mn-ea"/>
                <a:cs typeface="+mn-cs"/>
              </a:rPr>
              <a:t>Crilley</a:t>
            </a:r>
            <a:r>
              <a:rPr lang="en-GB" sz="1200" kern="1200" dirty="0">
                <a:solidFill>
                  <a:schemeClr val="tx1"/>
                </a:solidFill>
                <a:effectLst/>
                <a:latin typeface="+mn-lt"/>
                <a:ea typeface="+mn-ea"/>
                <a:cs typeface="+mn-cs"/>
              </a:rPr>
              <a:t>, E., </a:t>
            </a:r>
            <a:r>
              <a:rPr lang="en-GB" sz="1200" kern="1200" dirty="0" err="1">
                <a:solidFill>
                  <a:schemeClr val="tx1"/>
                </a:solidFill>
                <a:effectLst/>
                <a:latin typeface="+mn-lt"/>
                <a:ea typeface="+mn-ea"/>
                <a:cs typeface="+mn-cs"/>
              </a:rPr>
              <a:t>Stretesky</a:t>
            </a:r>
            <a:r>
              <a:rPr lang="en-GB" sz="1200" kern="1200" dirty="0">
                <a:solidFill>
                  <a:schemeClr val="tx1"/>
                </a:solidFill>
                <a:effectLst/>
                <a:latin typeface="+mn-lt"/>
                <a:ea typeface="+mn-ea"/>
                <a:cs typeface="+mn-cs"/>
              </a:rPr>
              <a:t>, P.B., Long, M.A., Palmer, K.J., </a:t>
            </a:r>
            <a:r>
              <a:rPr lang="en-GB" sz="1200" kern="1200" dirty="0" err="1">
                <a:solidFill>
                  <a:schemeClr val="tx1"/>
                </a:solidFill>
                <a:effectLst/>
                <a:latin typeface="+mn-lt"/>
                <a:ea typeface="+mn-ea"/>
                <a:cs typeface="+mn-cs"/>
              </a:rPr>
              <a:t>Steinbock</a:t>
            </a:r>
            <a:r>
              <a:rPr lang="en-GB" sz="1200" kern="1200" dirty="0">
                <a:solidFill>
                  <a:schemeClr val="tx1"/>
                </a:solidFill>
                <a:effectLst/>
                <a:latin typeface="+mn-lt"/>
                <a:ea typeface="+mn-ea"/>
                <a:cs typeface="+mn-cs"/>
              </a:rPr>
              <a:t>, E. and </a:t>
            </a:r>
            <a:r>
              <a:rPr lang="en-GB" sz="1200" kern="1200" dirty="0" err="1">
                <a:solidFill>
                  <a:schemeClr val="tx1"/>
                </a:solidFill>
                <a:effectLst/>
                <a:latin typeface="+mn-lt"/>
                <a:ea typeface="+mn-ea"/>
                <a:cs typeface="+mn-cs"/>
              </a:rPr>
              <a:t>Defeyter</a:t>
            </a:r>
            <a:r>
              <a:rPr lang="en-GB" sz="1200" kern="1200" dirty="0">
                <a:solidFill>
                  <a:schemeClr val="tx1"/>
                </a:solidFill>
                <a:effectLst/>
                <a:latin typeface="+mn-lt"/>
                <a:ea typeface="+mn-ea"/>
                <a:cs typeface="+mn-cs"/>
              </a:rPr>
              <a:t>, M.A. (2016). School Holiday Food Provision in the UK: A Qualitative Investigation of Needs, Benefits, and Potential for Development. </a:t>
            </a:r>
            <a:r>
              <a:rPr lang="en-GB" sz="1200" i="1" kern="1200" dirty="0">
                <a:solidFill>
                  <a:schemeClr val="tx1"/>
                </a:solidFill>
                <a:effectLst/>
                <a:latin typeface="+mn-lt"/>
                <a:ea typeface="+mn-ea"/>
                <a:cs typeface="+mn-cs"/>
              </a:rPr>
              <a:t>Frontiers in Public Health</a:t>
            </a:r>
            <a:r>
              <a:rPr lang="en-GB" sz="1200" kern="1200" dirty="0">
                <a:solidFill>
                  <a:schemeClr val="tx1"/>
                </a:solidFill>
                <a:effectLst/>
                <a:latin typeface="+mn-lt"/>
                <a:ea typeface="+mn-ea"/>
                <a:cs typeface="+mn-cs"/>
              </a:rPr>
              <a:t>, 4. doi:10.3389/fpubh.2016.00172.</a:t>
            </a:r>
          </a:p>
          <a:p>
            <a:endParaRPr lang="en-GB" dirty="0"/>
          </a:p>
        </p:txBody>
      </p:sp>
      <p:sp>
        <p:nvSpPr>
          <p:cNvPr id="4" name="Slide Number Placeholder 3"/>
          <p:cNvSpPr>
            <a:spLocks noGrp="1"/>
          </p:cNvSpPr>
          <p:nvPr>
            <p:ph type="sldNum" sz="quarter" idx="10"/>
          </p:nvPr>
        </p:nvSpPr>
        <p:spPr/>
        <p:txBody>
          <a:bodyPr/>
          <a:lstStyle/>
          <a:p>
            <a:fld id="{1D67441B-FE92-40C6-9D64-6C4EE8D00A85}" type="slidenum">
              <a:rPr lang="en-GB" smtClean="0"/>
              <a:t>1</a:t>
            </a:fld>
            <a:endParaRPr lang="en-GB"/>
          </a:p>
        </p:txBody>
      </p:sp>
    </p:spTree>
    <p:extLst>
      <p:ext uri="{BB962C8B-B14F-4D97-AF65-F5344CB8AC3E}">
        <p14:creationId xmlns:p14="http://schemas.microsoft.com/office/powerpoint/2010/main" val="23004743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dirty="0">
              <a:solidFill>
                <a:schemeClr val="bg1"/>
              </a:solidFill>
            </a:endParaRPr>
          </a:p>
        </p:txBody>
      </p:sp>
      <p:sp>
        <p:nvSpPr>
          <p:cNvPr id="4" name="Slide Number Placeholder 3"/>
          <p:cNvSpPr>
            <a:spLocks noGrp="1"/>
          </p:cNvSpPr>
          <p:nvPr>
            <p:ph type="sldNum" sz="quarter" idx="10"/>
          </p:nvPr>
        </p:nvSpPr>
        <p:spPr/>
        <p:txBody>
          <a:bodyPr/>
          <a:lstStyle/>
          <a:p>
            <a:fld id="{1D67441B-FE92-40C6-9D64-6C4EE8D00A85}" type="slidenum">
              <a:rPr lang="en-GB" smtClean="0"/>
              <a:t>2</a:t>
            </a:fld>
            <a:endParaRPr lang="en-GB"/>
          </a:p>
        </p:txBody>
      </p:sp>
    </p:spTree>
    <p:extLst>
      <p:ext uri="{BB962C8B-B14F-4D97-AF65-F5344CB8AC3E}">
        <p14:creationId xmlns:p14="http://schemas.microsoft.com/office/powerpoint/2010/main" val="17278800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86120" y="2840568"/>
            <a:ext cx="4376024" cy="1960034"/>
          </a:xfrm>
        </p:spPr>
        <p:txBody>
          <a:bodyPr/>
          <a:lstStyle/>
          <a:p>
            <a:r>
              <a:rPr lang="en-US"/>
              <a:t>Click to edit Master title style</a:t>
            </a:r>
          </a:p>
        </p:txBody>
      </p:sp>
      <p:sp>
        <p:nvSpPr>
          <p:cNvPr id="3" name="Subtitle 2"/>
          <p:cNvSpPr>
            <a:spLocks noGrp="1"/>
          </p:cNvSpPr>
          <p:nvPr>
            <p:ph type="subTitle" idx="1"/>
          </p:nvPr>
        </p:nvSpPr>
        <p:spPr>
          <a:xfrm>
            <a:off x="772240" y="5181601"/>
            <a:ext cx="3603784" cy="23368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06677" y="5875867"/>
            <a:ext cx="4376024" cy="1816100"/>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406677" y="3875620"/>
            <a:ext cx="4376024" cy="2000249"/>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7413" y="2133601"/>
            <a:ext cx="2273816" cy="603461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2617034" y="2133601"/>
            <a:ext cx="2273816" cy="603461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257414" y="2046818"/>
            <a:ext cx="2274710" cy="85301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7414" y="2899834"/>
            <a:ext cx="2274710" cy="5268384"/>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615247" y="2046818"/>
            <a:ext cx="2275604" cy="85301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2615247" y="2899834"/>
            <a:ext cx="2275604" cy="5268384"/>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11/18/2022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7415" y="364067"/>
            <a:ext cx="1693743" cy="1549401"/>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2012828" y="364068"/>
            <a:ext cx="2878023" cy="780415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7415" y="1913470"/>
            <a:ext cx="1693743" cy="625475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9095" y="6400803"/>
            <a:ext cx="3088958" cy="755650"/>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009095" y="817034"/>
            <a:ext cx="3088958"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009095" y="7156453"/>
            <a:ext cx="3088958" cy="10731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732491" y="366185"/>
            <a:ext cx="1158359" cy="780203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57413" y="366185"/>
            <a:ext cx="3389273" cy="78020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57413" y="366184"/>
            <a:ext cx="4633437" cy="1524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257413" y="2133601"/>
            <a:ext cx="4633437" cy="603461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57413" y="8475136"/>
            <a:ext cx="1201261" cy="486833"/>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11/18/2022</a:t>
            </a:fld>
            <a:endParaRPr lang="en-US"/>
          </a:p>
        </p:txBody>
      </p:sp>
      <p:sp>
        <p:nvSpPr>
          <p:cNvPr id="5" name="Footer Placeholder 4"/>
          <p:cNvSpPr>
            <a:spLocks noGrp="1"/>
          </p:cNvSpPr>
          <p:nvPr>
            <p:ph type="ftr" sz="quarter" idx="3"/>
          </p:nvPr>
        </p:nvSpPr>
        <p:spPr>
          <a:xfrm>
            <a:off x="1758990" y="8475136"/>
            <a:ext cx="1630283" cy="486833"/>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3689589" y="8475136"/>
            <a:ext cx="1201261" cy="486833"/>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g"/><Relationship Id="rId13" Type="http://schemas.openxmlformats.org/officeDocument/2006/relationships/image" Target="../media/image11.jpg"/><Relationship Id="rId3" Type="http://schemas.openxmlformats.org/officeDocument/2006/relationships/image" Target="../media/image1.jpg"/><Relationship Id="rId7" Type="http://schemas.openxmlformats.org/officeDocument/2006/relationships/image" Target="../media/image5.jpeg"/><Relationship Id="rId12"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g"/><Relationship Id="rId11" Type="http://schemas.openxmlformats.org/officeDocument/2006/relationships/image" Target="../media/image9.jpeg"/><Relationship Id="rId5" Type="http://schemas.openxmlformats.org/officeDocument/2006/relationships/image" Target="../media/image3.jpeg"/><Relationship Id="rId15" Type="http://schemas.openxmlformats.org/officeDocument/2006/relationships/image" Target="../media/image13.jpeg"/><Relationship Id="rId10" Type="http://schemas.openxmlformats.org/officeDocument/2006/relationships/image" Target="../media/image8.jpg"/><Relationship Id="rId4" Type="http://schemas.openxmlformats.org/officeDocument/2006/relationships/image" Target="../media/image2.jpg"/><Relationship Id="rId9" Type="http://schemas.openxmlformats.org/officeDocument/2006/relationships/image" Target="../media/image7.jpeg"/><Relationship Id="rId14" Type="http://schemas.openxmlformats.org/officeDocument/2006/relationships/image" Target="../media/image12.jpeg"/></Relationships>
</file>

<file path=ppt/slides/_rels/slide2.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image" Target="../media/image1.jpg"/><Relationship Id="rId7" Type="http://schemas.openxmlformats.org/officeDocument/2006/relationships/image" Target="../media/image17.jpe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4.jpeg"/><Relationship Id="rId9" Type="http://schemas.openxmlformats.org/officeDocument/2006/relationships/image" Target="../media/image19.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 name="Picture 46"/>
          <p:cNvPicPr>
            <a:picLocks noChangeAspect="1"/>
          </p:cNvPicPr>
          <p:nvPr/>
        </p:nvPicPr>
        <p:blipFill rotWithShape="1">
          <a:blip r:embed="rId3">
            <a:duotone>
              <a:prstClr val="black"/>
              <a:schemeClr val="accent5">
                <a:tint val="45000"/>
                <a:satMod val="400000"/>
              </a:schemeClr>
            </a:duotone>
            <a:extLst>
              <a:ext uri="{28A0092B-C50C-407E-A947-70E740481C1C}">
                <a14:useLocalDpi xmlns:a14="http://schemas.microsoft.com/office/drawing/2010/main" val="0"/>
              </a:ext>
            </a:extLst>
          </a:blip>
          <a:srcRect l="5733" t="4167" r="6158" b="4027"/>
          <a:stretch/>
        </p:blipFill>
        <p:spPr>
          <a:xfrm>
            <a:off x="-16669" y="152400"/>
            <a:ext cx="5164932" cy="9144000"/>
          </a:xfrm>
          <a:prstGeom prst="rect">
            <a:avLst/>
          </a:prstGeom>
        </p:spPr>
      </p:pic>
      <p:sp>
        <p:nvSpPr>
          <p:cNvPr id="8" name="TextBox 7"/>
          <p:cNvSpPr txBox="1"/>
          <p:nvPr/>
        </p:nvSpPr>
        <p:spPr>
          <a:xfrm>
            <a:off x="434484" y="1188466"/>
            <a:ext cx="938386" cy="369332"/>
          </a:xfrm>
          <a:prstGeom prst="rect">
            <a:avLst/>
          </a:prstGeom>
          <a:solidFill>
            <a:schemeClr val="bg2">
              <a:lumMod val="50000"/>
            </a:schemeClr>
          </a:solidFill>
        </p:spPr>
        <p:txBody>
          <a:bodyPr wrap="square" rtlCol="0">
            <a:spAutoFit/>
          </a:bodyPr>
          <a:lstStyle/>
          <a:p>
            <a:pPr algn="ctr"/>
            <a:r>
              <a:rPr lang="en-US" b="1" dirty="0">
                <a:solidFill>
                  <a:schemeClr val="bg1"/>
                </a:solidFill>
              </a:rPr>
              <a:t>Stuffing</a:t>
            </a:r>
            <a:endParaRPr lang="en-GB" b="1" dirty="0">
              <a:solidFill>
                <a:schemeClr val="bg1"/>
              </a:solidFill>
            </a:endParaRPr>
          </a:p>
        </p:txBody>
      </p:sp>
      <p:grpSp>
        <p:nvGrpSpPr>
          <p:cNvPr id="16" name="Group 15"/>
          <p:cNvGrpSpPr/>
          <p:nvPr/>
        </p:nvGrpSpPr>
        <p:grpSpPr>
          <a:xfrm>
            <a:off x="295116" y="975994"/>
            <a:ext cx="1288415" cy="1157606"/>
            <a:chOff x="295116" y="975994"/>
            <a:chExt cx="1288415" cy="1157606"/>
          </a:xfrm>
        </p:grpSpPr>
        <p:pic>
          <p:nvPicPr>
            <p:cNvPr id="17" name="Picture 16"/>
            <p:cNvPicPr/>
            <p:nvPr/>
          </p:nvPicPr>
          <p:blipFill>
            <a:blip r:embed="rId4" cstate="print">
              <a:extLst>
                <a:ext uri="{28A0092B-C50C-407E-A947-70E740481C1C}">
                  <a14:useLocalDpi xmlns:a14="http://schemas.microsoft.com/office/drawing/2010/main" val="0"/>
                </a:ext>
              </a:extLst>
            </a:blip>
            <a:stretch>
              <a:fillRect/>
            </a:stretch>
          </p:blipFill>
          <p:spPr>
            <a:xfrm>
              <a:off x="295116" y="1219200"/>
              <a:ext cx="1288415" cy="914400"/>
            </a:xfrm>
            <a:prstGeom prst="roundRect">
              <a:avLst/>
            </a:prstGeom>
          </p:spPr>
        </p:pic>
        <p:sp>
          <p:nvSpPr>
            <p:cNvPr id="18" name="TextBox 10"/>
            <p:cNvSpPr txBox="1"/>
            <p:nvPr/>
          </p:nvSpPr>
          <p:spPr>
            <a:xfrm>
              <a:off x="545580" y="975994"/>
              <a:ext cx="1037951" cy="243205"/>
            </a:xfrm>
            <a:prstGeom prst="rect">
              <a:avLst/>
            </a:prstGeom>
            <a:solidFill>
              <a:schemeClr val="bg2">
                <a:lumMod val="50000"/>
              </a:schemeClr>
            </a:solidFill>
          </p:spPr>
          <p:txBody>
            <a:bodyPr wrap="square" rtlCol="0">
              <a:noAutofit/>
            </a:bodyPr>
            <a:lstStyle/>
            <a:p>
              <a:pPr marL="0" marR="0" algn="ctr">
                <a:spcBef>
                  <a:spcPts val="0"/>
                </a:spcBef>
                <a:spcAft>
                  <a:spcPts val="0"/>
                </a:spcAft>
              </a:pPr>
              <a:r>
                <a:rPr lang="en-US" sz="1200" b="1" kern="1200" dirty="0">
                  <a:solidFill>
                    <a:srgbClr val="FFFFFF"/>
                  </a:solidFill>
                  <a:effectLst/>
                  <a:latin typeface="Calibri"/>
                  <a:ea typeface="Times New Roman"/>
                  <a:cs typeface="Vrinda"/>
                </a:rPr>
                <a:t>Brie Cheese</a:t>
              </a:r>
              <a:endParaRPr lang="en-GB" sz="1100" dirty="0">
                <a:effectLst/>
                <a:latin typeface="Times New Roman"/>
                <a:ea typeface="Times New Roman"/>
              </a:endParaRPr>
            </a:p>
          </p:txBody>
        </p:sp>
      </p:grpSp>
      <p:sp>
        <p:nvSpPr>
          <p:cNvPr id="23" name="TextBox 10"/>
          <p:cNvSpPr txBox="1"/>
          <p:nvPr/>
        </p:nvSpPr>
        <p:spPr>
          <a:xfrm>
            <a:off x="3793331" y="928370"/>
            <a:ext cx="1037951" cy="243205"/>
          </a:xfrm>
          <a:prstGeom prst="rect">
            <a:avLst/>
          </a:prstGeom>
          <a:solidFill>
            <a:schemeClr val="bg2">
              <a:lumMod val="50000"/>
            </a:schemeClr>
          </a:solidFill>
        </p:spPr>
        <p:txBody>
          <a:bodyPr wrap="square" rtlCol="0">
            <a:noAutofit/>
          </a:bodyPr>
          <a:lstStyle/>
          <a:p>
            <a:pPr marL="0" marR="0" algn="ctr">
              <a:spcBef>
                <a:spcPts val="0"/>
              </a:spcBef>
              <a:spcAft>
                <a:spcPts val="0"/>
              </a:spcAft>
            </a:pPr>
            <a:r>
              <a:rPr lang="en-US" sz="1200" b="1" kern="1200" dirty="0">
                <a:solidFill>
                  <a:srgbClr val="FFFFFF"/>
                </a:solidFill>
                <a:effectLst/>
                <a:latin typeface="Calibri"/>
                <a:ea typeface="Times New Roman"/>
                <a:cs typeface="Vrinda"/>
              </a:rPr>
              <a:t>Gingerbread</a:t>
            </a:r>
            <a:endParaRPr lang="en-GB" sz="1100" dirty="0">
              <a:effectLst/>
              <a:latin typeface="Times New Roman"/>
              <a:ea typeface="Times New Roman"/>
            </a:endParaRPr>
          </a:p>
        </p:txBody>
      </p:sp>
      <p:sp>
        <p:nvSpPr>
          <p:cNvPr id="49" name="Rectangle 48"/>
          <p:cNvSpPr/>
          <p:nvPr/>
        </p:nvSpPr>
        <p:spPr>
          <a:xfrm>
            <a:off x="1431131" y="127337"/>
            <a:ext cx="2743200" cy="769441"/>
          </a:xfrm>
          <a:prstGeom prst="rect">
            <a:avLst/>
          </a:prstGeom>
        </p:spPr>
        <p:txBody>
          <a:bodyPr wrap="square">
            <a:spAutoFit/>
          </a:bodyPr>
          <a:lstStyle/>
          <a:p>
            <a:pPr algn="ctr"/>
            <a:r>
              <a:rPr lang="en-US" sz="1100" b="1" dirty="0" err="1">
                <a:solidFill>
                  <a:schemeClr val="bg1"/>
                </a:solidFill>
                <a:latin typeface="Bahnschrift SemiLight Condensed" pitchFamily="34" charset="0"/>
                <a:cs typeface="Times New Roman" panose="02020603050405020304" pitchFamily="18" charset="0"/>
              </a:rPr>
              <a:t>Mudule</a:t>
            </a:r>
            <a:r>
              <a:rPr lang="en-US" sz="1100" b="1" dirty="0">
                <a:solidFill>
                  <a:schemeClr val="bg1"/>
                </a:solidFill>
                <a:latin typeface="Bahnschrift SemiLight Condensed" pitchFamily="34" charset="0"/>
                <a:cs typeface="Times New Roman" panose="02020603050405020304" pitchFamily="18" charset="0"/>
              </a:rPr>
              <a:t>: BHIH4002 </a:t>
            </a:r>
            <a:r>
              <a:rPr lang="en-US" sz="1100" b="1" dirty="0">
                <a:solidFill>
                  <a:schemeClr val="bg1"/>
                </a:solidFill>
                <a:latin typeface="Bahnschrift SemiLight Condensed" pitchFamily="34" charset="0"/>
                <a:ea typeface="Calibri" panose="020F0502020204030204" pitchFamily="34" charset="0"/>
              </a:rPr>
              <a:t>Food and Beverage Operations</a:t>
            </a:r>
            <a:r>
              <a:rPr lang="en-US" sz="1100" b="1" dirty="0">
                <a:solidFill>
                  <a:schemeClr val="bg1"/>
                </a:solidFill>
                <a:latin typeface="Bahnschrift SemiLight Condensed" pitchFamily="34" charset="0"/>
                <a:cs typeface="Times New Roman" panose="02020603050405020304" pitchFamily="18" charset="0"/>
              </a:rPr>
              <a:t/>
            </a:r>
            <a:br>
              <a:rPr lang="en-US" sz="1100" b="1" dirty="0">
                <a:solidFill>
                  <a:schemeClr val="bg1"/>
                </a:solidFill>
                <a:latin typeface="Bahnschrift SemiLight Condensed" pitchFamily="34" charset="0"/>
                <a:cs typeface="Times New Roman" panose="02020603050405020304" pitchFamily="18" charset="0"/>
              </a:rPr>
            </a:br>
            <a:r>
              <a:rPr lang="en-US" sz="1100" b="1" dirty="0">
                <a:solidFill>
                  <a:schemeClr val="bg1"/>
                </a:solidFill>
                <a:latin typeface="Bahnschrift SemiLight Condensed" pitchFamily="34" charset="0"/>
                <a:cs typeface="Times New Roman" panose="02020603050405020304" pitchFamily="18" charset="0"/>
              </a:rPr>
              <a:t>Hotel Trinity </a:t>
            </a:r>
            <a:br>
              <a:rPr lang="en-US" sz="1100" b="1" dirty="0">
                <a:solidFill>
                  <a:schemeClr val="bg1"/>
                </a:solidFill>
                <a:latin typeface="Bahnschrift SemiLight Condensed" pitchFamily="34" charset="0"/>
                <a:cs typeface="Times New Roman" panose="02020603050405020304" pitchFamily="18" charset="0"/>
              </a:rPr>
            </a:br>
            <a:r>
              <a:rPr lang="en-GB" sz="1100" b="1" dirty="0" err="1">
                <a:solidFill>
                  <a:schemeClr val="bg1"/>
                </a:solidFill>
                <a:latin typeface="Bahnschrift SemiLight Condensed" pitchFamily="34" charset="0"/>
              </a:rPr>
              <a:t>Westcliff</a:t>
            </a:r>
            <a:r>
              <a:rPr lang="en-GB" sz="1100" b="1" dirty="0">
                <a:solidFill>
                  <a:schemeClr val="bg1"/>
                </a:solidFill>
                <a:latin typeface="Bahnschrift SemiLight Condensed" pitchFamily="34" charset="0"/>
              </a:rPr>
              <a:t> Beach, London</a:t>
            </a:r>
            <a:r>
              <a:rPr lang="en-US" sz="1100" b="1" dirty="0">
                <a:solidFill>
                  <a:schemeClr val="bg1"/>
                </a:solidFill>
                <a:latin typeface="Bahnschrift SemiLight Condensed" pitchFamily="34" charset="0"/>
                <a:cs typeface="Times New Roman" panose="02020603050405020304" pitchFamily="18" charset="0"/>
              </a:rPr>
              <a:t/>
            </a:r>
            <a:br>
              <a:rPr lang="en-US" sz="1100" b="1" dirty="0">
                <a:solidFill>
                  <a:schemeClr val="bg1"/>
                </a:solidFill>
                <a:latin typeface="Bahnschrift SemiLight Condensed" pitchFamily="34" charset="0"/>
                <a:cs typeface="Times New Roman" panose="02020603050405020304" pitchFamily="18" charset="0"/>
              </a:rPr>
            </a:br>
            <a:r>
              <a:rPr lang="en-US" sz="1100" b="1" dirty="0">
                <a:solidFill>
                  <a:schemeClr val="bg1"/>
                </a:solidFill>
                <a:latin typeface="Bahnschrift SemiLight Condensed" pitchFamily="34" charset="0"/>
                <a:cs typeface="Times New Roman" panose="02020603050405020304" pitchFamily="18" charset="0"/>
              </a:rPr>
              <a:t>Student Name: </a:t>
            </a:r>
            <a:r>
              <a:rPr lang="en-US" sz="1100" b="1" dirty="0" err="1">
                <a:solidFill>
                  <a:schemeClr val="bg1"/>
                </a:solidFill>
                <a:latin typeface="Bahnschrift SemiLight Condensed" pitchFamily="34" charset="0"/>
                <a:cs typeface="Times New Roman" panose="02020603050405020304" pitchFamily="18" charset="0"/>
              </a:rPr>
              <a:t>Saiyful</a:t>
            </a:r>
            <a:r>
              <a:rPr lang="en-US" sz="1100" b="1" dirty="0">
                <a:solidFill>
                  <a:schemeClr val="bg1"/>
                </a:solidFill>
                <a:latin typeface="Bahnschrift SemiLight Condensed" pitchFamily="34" charset="0"/>
                <a:cs typeface="Times New Roman" panose="02020603050405020304" pitchFamily="18" charset="0"/>
              </a:rPr>
              <a:t> </a:t>
            </a:r>
            <a:r>
              <a:rPr lang="en-US" sz="1100" b="1" dirty="0" err="1">
                <a:solidFill>
                  <a:schemeClr val="bg1"/>
                </a:solidFill>
                <a:latin typeface="Bahnschrift SemiLight Condensed" pitchFamily="34" charset="0"/>
                <a:cs typeface="Times New Roman" panose="02020603050405020304" pitchFamily="18" charset="0"/>
              </a:rPr>
              <a:t>Alam</a:t>
            </a:r>
            <a:r>
              <a:rPr lang="en-US" sz="1100" b="1" dirty="0">
                <a:solidFill>
                  <a:schemeClr val="bg1"/>
                </a:solidFill>
                <a:latin typeface="Bahnschrift SemiLight Condensed" pitchFamily="34" charset="0"/>
                <a:cs typeface="Times New Roman" panose="02020603050405020304" pitchFamily="18" charset="0"/>
              </a:rPr>
              <a:t> Chowdhury , ID: 2132062 </a:t>
            </a:r>
          </a:p>
        </p:txBody>
      </p:sp>
      <p:pic>
        <p:nvPicPr>
          <p:cNvPr id="3" name="Picture 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95115" y="1236732"/>
            <a:ext cx="1294673" cy="896868"/>
          </a:xfrm>
          <a:prstGeom prst="roundRect">
            <a:avLst/>
          </a:prstGeom>
        </p:spPr>
      </p:pic>
      <p:sp>
        <p:nvSpPr>
          <p:cNvPr id="54" name="Rectangle 53"/>
          <p:cNvSpPr/>
          <p:nvPr/>
        </p:nvSpPr>
        <p:spPr>
          <a:xfrm>
            <a:off x="1287463" y="4110335"/>
            <a:ext cx="2571750" cy="369332"/>
          </a:xfrm>
          <a:prstGeom prst="rect">
            <a:avLst/>
          </a:prstGeom>
        </p:spPr>
        <p:txBody>
          <a:bodyPr>
            <a:spAutoFit/>
          </a:bodyPr>
          <a:lstStyle/>
          <a:p>
            <a:endParaRPr lang="en-GB" dirty="0"/>
          </a:p>
        </p:txBody>
      </p:sp>
      <p:grpSp>
        <p:nvGrpSpPr>
          <p:cNvPr id="50" name="Group 49"/>
          <p:cNvGrpSpPr/>
          <p:nvPr/>
        </p:nvGrpSpPr>
        <p:grpSpPr>
          <a:xfrm>
            <a:off x="211931" y="975994"/>
            <a:ext cx="1600200" cy="2636501"/>
            <a:chOff x="211931" y="975994"/>
            <a:chExt cx="1600200" cy="2636501"/>
          </a:xfrm>
        </p:grpSpPr>
        <p:sp>
          <p:nvSpPr>
            <p:cNvPr id="62" name="TextBox 10"/>
            <p:cNvSpPr txBox="1"/>
            <p:nvPr/>
          </p:nvSpPr>
          <p:spPr>
            <a:xfrm>
              <a:off x="440531" y="975994"/>
              <a:ext cx="1037951" cy="243205"/>
            </a:xfrm>
            <a:prstGeom prst="rect">
              <a:avLst/>
            </a:prstGeom>
            <a:solidFill>
              <a:schemeClr val="bg2">
                <a:lumMod val="50000"/>
              </a:schemeClr>
            </a:solidFill>
          </p:spPr>
          <p:txBody>
            <a:bodyPr wrap="square" rtlCol="0">
              <a:noAutofit/>
            </a:bodyPr>
            <a:lstStyle/>
            <a:p>
              <a:pPr marL="0" marR="0" algn="ctr">
                <a:spcBef>
                  <a:spcPts val="0"/>
                </a:spcBef>
                <a:spcAft>
                  <a:spcPts val="0"/>
                </a:spcAft>
              </a:pPr>
              <a:r>
                <a:rPr lang="en-US" sz="1000" b="1" kern="1200" dirty="0">
                  <a:solidFill>
                    <a:srgbClr val="FFFFFF"/>
                  </a:solidFill>
                  <a:effectLst/>
                  <a:latin typeface="Calibri"/>
                  <a:ea typeface="Times New Roman"/>
                  <a:cs typeface="Vrinda"/>
                </a:rPr>
                <a:t>Veg</a:t>
              </a:r>
              <a:endParaRPr lang="en-GB" sz="1000" dirty="0">
                <a:effectLst/>
                <a:latin typeface="Times New Roman"/>
                <a:ea typeface="Times New Roman"/>
              </a:endParaRPr>
            </a:p>
          </p:txBody>
        </p:sp>
        <p:sp>
          <p:nvSpPr>
            <p:cNvPr id="63" name="TextBox 8"/>
            <p:cNvSpPr txBox="1"/>
            <p:nvPr/>
          </p:nvSpPr>
          <p:spPr>
            <a:xfrm>
              <a:off x="211931" y="2104390"/>
              <a:ext cx="1600200" cy="1508105"/>
            </a:xfrm>
            <a:prstGeom prst="rect">
              <a:avLst/>
            </a:prstGeom>
            <a:noFill/>
          </p:spPr>
          <p:txBody>
            <a:bodyPr wrap="square" rtlCol="0">
              <a:spAutoFit/>
            </a:bodyPr>
            <a:lstStyle/>
            <a:p>
              <a:pPr marL="0" marR="0" algn="just">
                <a:spcBef>
                  <a:spcPts val="0"/>
                </a:spcBef>
                <a:spcAft>
                  <a:spcPts val="0"/>
                </a:spcAft>
              </a:pPr>
              <a:endParaRPr lang="en-US" sz="1050" b="1" kern="1200" dirty="0">
                <a:solidFill>
                  <a:srgbClr val="C4BD97"/>
                </a:solidFill>
                <a:effectLst/>
                <a:latin typeface="Calibri"/>
                <a:ea typeface="Times New Roman"/>
                <a:cs typeface="Vrinda"/>
              </a:endParaRPr>
            </a:p>
            <a:p>
              <a:pPr marL="0" marR="0" algn="just">
                <a:spcBef>
                  <a:spcPts val="0"/>
                </a:spcBef>
                <a:spcAft>
                  <a:spcPts val="0"/>
                </a:spcAft>
              </a:pPr>
              <a:r>
                <a:rPr lang="en-US" sz="1050" b="1" dirty="0">
                  <a:solidFill>
                    <a:srgbClr val="C4BD97"/>
                  </a:solidFill>
                  <a:latin typeface="Calibri"/>
                  <a:ea typeface="Times New Roman"/>
                  <a:cs typeface="Vrinda"/>
                </a:rPr>
                <a:t>Name: Stew </a:t>
              </a:r>
              <a:r>
                <a:rPr lang="en-US" sz="1050" b="1">
                  <a:solidFill>
                    <a:srgbClr val="C4BD97"/>
                  </a:solidFill>
                  <a:latin typeface="Calibri"/>
                  <a:ea typeface="Times New Roman"/>
                  <a:cs typeface="Vrinda"/>
                </a:rPr>
                <a:t>(Vg)</a:t>
              </a:r>
              <a:endParaRPr lang="en-US" sz="1050" b="1" dirty="0">
                <a:solidFill>
                  <a:srgbClr val="C4BD97"/>
                </a:solidFill>
                <a:latin typeface="Calibri"/>
                <a:ea typeface="Times New Roman"/>
                <a:cs typeface="Vrinda"/>
              </a:endParaRPr>
            </a:p>
            <a:p>
              <a:pPr marL="0" marR="0" algn="just">
                <a:spcBef>
                  <a:spcPts val="0"/>
                </a:spcBef>
                <a:spcAft>
                  <a:spcPts val="0"/>
                </a:spcAft>
              </a:pPr>
              <a:r>
                <a:rPr lang="en-US" sz="1050" b="1" dirty="0">
                  <a:solidFill>
                    <a:srgbClr val="C4BD97"/>
                  </a:solidFill>
                  <a:latin typeface="Calibri"/>
                  <a:ea typeface="Times New Roman"/>
                  <a:cs typeface="Vrinda"/>
                </a:rPr>
                <a:t>10.50</a:t>
              </a:r>
              <a:endParaRPr lang="en-GB" sz="1000" dirty="0">
                <a:effectLst/>
                <a:latin typeface="Times New Roman"/>
                <a:ea typeface="Times New Roman"/>
              </a:endParaRPr>
            </a:p>
            <a:p>
              <a:pPr marL="0" marR="0" algn="just">
                <a:spcBef>
                  <a:spcPts val="0"/>
                </a:spcBef>
                <a:spcAft>
                  <a:spcPts val="0"/>
                </a:spcAft>
              </a:pPr>
              <a:r>
                <a:rPr lang="en-US" sz="1050" kern="1200" dirty="0">
                  <a:solidFill>
                    <a:srgbClr val="FFFFFF"/>
                  </a:solidFill>
                  <a:effectLst/>
                  <a:latin typeface="Calibri"/>
                  <a:ea typeface="Times New Roman"/>
                  <a:cs typeface="Vrinda"/>
                </a:rPr>
                <a:t>Calories: </a:t>
              </a:r>
              <a:r>
                <a:rPr lang="en-US" sz="1050" dirty="0">
                  <a:solidFill>
                    <a:srgbClr val="FFFFFF"/>
                  </a:solidFill>
                  <a:latin typeface="Calibri"/>
                  <a:ea typeface="Times New Roman"/>
                  <a:cs typeface="Vrinda"/>
                </a:rPr>
                <a:t>5</a:t>
              </a:r>
              <a:r>
                <a:rPr lang="en-US" sz="1050" kern="1200" dirty="0">
                  <a:solidFill>
                    <a:srgbClr val="FFFFFF"/>
                  </a:solidFill>
                  <a:effectLst/>
                  <a:latin typeface="Calibri"/>
                  <a:ea typeface="Times New Roman"/>
                  <a:cs typeface="Vrinda"/>
                </a:rPr>
                <a:t>30</a:t>
              </a:r>
              <a:endParaRPr lang="en-GB" sz="1000" dirty="0">
                <a:effectLst/>
                <a:latin typeface="Times New Roman"/>
                <a:ea typeface="Times New Roman"/>
              </a:endParaRPr>
            </a:p>
            <a:p>
              <a:pPr marL="0" marR="0" algn="just">
                <a:spcBef>
                  <a:spcPts val="0"/>
                </a:spcBef>
                <a:spcAft>
                  <a:spcPts val="0"/>
                </a:spcAft>
              </a:pPr>
              <a:r>
                <a:rPr lang="en-US" sz="1000" kern="1200" dirty="0">
                  <a:solidFill>
                    <a:srgbClr val="FFFFFF"/>
                  </a:solidFill>
                  <a:effectLst/>
                  <a:latin typeface="Calibri"/>
                  <a:ea typeface="Times New Roman"/>
                  <a:cs typeface="Vrinda"/>
                </a:rPr>
                <a:t>Food hygiene: Storage, Natural</a:t>
              </a:r>
              <a:endParaRPr lang="en-GB" sz="1000" dirty="0">
                <a:effectLst/>
                <a:latin typeface="Times New Roman"/>
                <a:ea typeface="Times New Roman"/>
              </a:endParaRPr>
            </a:p>
            <a:p>
              <a:pPr marL="0" marR="0" algn="just">
                <a:spcBef>
                  <a:spcPts val="0"/>
                </a:spcBef>
                <a:spcAft>
                  <a:spcPts val="0"/>
                </a:spcAft>
              </a:pPr>
              <a:r>
                <a:rPr lang="en-US" sz="1000" kern="1200" dirty="0">
                  <a:solidFill>
                    <a:srgbClr val="FFFFFF"/>
                  </a:solidFill>
                  <a:effectLst/>
                  <a:latin typeface="Calibri"/>
                  <a:ea typeface="Times New Roman"/>
                  <a:cs typeface="Vrinda"/>
                </a:rPr>
                <a:t>Description: soup of the day with amazing mixture of seasonal vegetables.</a:t>
              </a:r>
              <a:endParaRPr lang="en-GB" sz="1000" dirty="0">
                <a:effectLst/>
                <a:latin typeface="Times New Roman"/>
                <a:ea typeface="Times New Roman"/>
              </a:endParaRPr>
            </a:p>
          </p:txBody>
        </p:sp>
      </p:grpSp>
      <p:sp>
        <p:nvSpPr>
          <p:cNvPr id="64" name="TextBox 10"/>
          <p:cNvSpPr txBox="1"/>
          <p:nvPr/>
        </p:nvSpPr>
        <p:spPr>
          <a:xfrm>
            <a:off x="2100591" y="931331"/>
            <a:ext cx="1037951" cy="243205"/>
          </a:xfrm>
          <a:prstGeom prst="rect">
            <a:avLst/>
          </a:prstGeom>
          <a:solidFill>
            <a:schemeClr val="bg2">
              <a:lumMod val="50000"/>
            </a:schemeClr>
          </a:solidFill>
        </p:spPr>
        <p:txBody>
          <a:bodyPr wrap="square" rtlCol="0">
            <a:noAutofit/>
          </a:bodyPr>
          <a:lstStyle/>
          <a:p>
            <a:pPr algn="ctr"/>
            <a:r>
              <a:rPr lang="en-US" sz="1100" b="1" dirty="0">
                <a:solidFill>
                  <a:schemeClr val="bg1"/>
                </a:solidFill>
              </a:rPr>
              <a:t>Meat</a:t>
            </a:r>
            <a:endParaRPr lang="en-GB" sz="1100" b="1" dirty="0">
              <a:solidFill>
                <a:schemeClr val="bg1"/>
              </a:solidFill>
            </a:endParaRPr>
          </a:p>
        </p:txBody>
      </p:sp>
      <p:sp>
        <p:nvSpPr>
          <p:cNvPr id="65" name="TextBox 8"/>
          <p:cNvSpPr txBox="1"/>
          <p:nvPr/>
        </p:nvSpPr>
        <p:spPr>
          <a:xfrm>
            <a:off x="1789408" y="2175062"/>
            <a:ext cx="1698149" cy="1492716"/>
          </a:xfrm>
          <a:prstGeom prst="rect">
            <a:avLst/>
          </a:prstGeom>
          <a:noFill/>
        </p:spPr>
        <p:txBody>
          <a:bodyPr wrap="square" rtlCol="0">
            <a:spAutoFit/>
          </a:bodyPr>
          <a:lstStyle/>
          <a:p>
            <a:pPr algn="ctr"/>
            <a:r>
              <a:rPr lang="en-US" sz="1100" b="1" dirty="0">
                <a:solidFill>
                  <a:schemeClr val="bg2">
                    <a:lumMod val="75000"/>
                  </a:schemeClr>
                </a:solidFill>
              </a:rPr>
              <a:t>Name: Beef in Stout</a:t>
            </a:r>
          </a:p>
          <a:p>
            <a:pPr algn="ctr"/>
            <a:r>
              <a:rPr lang="en-US" sz="1100" b="1" dirty="0">
                <a:solidFill>
                  <a:schemeClr val="bg2">
                    <a:lumMod val="75000"/>
                  </a:schemeClr>
                </a:solidFill>
              </a:rPr>
              <a:t>16.95</a:t>
            </a:r>
          </a:p>
          <a:p>
            <a:pPr algn="ctr"/>
            <a:r>
              <a:rPr lang="en-US" sz="1100" dirty="0">
                <a:solidFill>
                  <a:schemeClr val="bg1"/>
                </a:solidFill>
              </a:rPr>
              <a:t>Calories: 600</a:t>
            </a:r>
          </a:p>
          <a:p>
            <a:pPr algn="ctr"/>
            <a:r>
              <a:rPr lang="en-US" sz="800" dirty="0">
                <a:solidFill>
                  <a:schemeClr val="bg1"/>
                </a:solidFill>
                <a:effectLst/>
                <a:latin typeface="Arial" panose="020B0604020202020204" pitchFamily="34" charset="0"/>
                <a:ea typeface="Calibri" panose="020F0502020204030204" pitchFamily="34" charset="0"/>
              </a:rPr>
              <a:t>Pairing with : </a:t>
            </a:r>
            <a:r>
              <a:rPr lang="en-US" sz="800" dirty="0" err="1">
                <a:solidFill>
                  <a:schemeClr val="bg1"/>
                </a:solidFill>
                <a:effectLst/>
                <a:latin typeface="Arial" panose="020B0604020202020204" pitchFamily="34" charset="0"/>
                <a:ea typeface="Calibri" panose="020F0502020204030204" pitchFamily="34" charset="0"/>
              </a:rPr>
              <a:t>Bodege</a:t>
            </a:r>
            <a:r>
              <a:rPr lang="en-US" sz="800" dirty="0">
                <a:solidFill>
                  <a:schemeClr val="bg1"/>
                </a:solidFill>
                <a:effectLst/>
                <a:latin typeface="Arial" panose="020B0604020202020204" pitchFamily="34" charset="0"/>
                <a:ea typeface="Calibri" panose="020F0502020204030204" pitchFamily="34" charset="0"/>
              </a:rPr>
              <a:t> Ray, Reserve </a:t>
            </a:r>
            <a:r>
              <a:rPr lang="en-US" sz="800" dirty="0" err="1">
                <a:solidFill>
                  <a:schemeClr val="bg1"/>
                </a:solidFill>
                <a:effectLst/>
                <a:latin typeface="Arial" panose="020B0604020202020204" pitchFamily="34" charset="0"/>
                <a:ea typeface="Calibri" panose="020F0502020204030204" pitchFamily="34" charset="0"/>
              </a:rPr>
              <a:t>Malbac</a:t>
            </a:r>
            <a:r>
              <a:rPr lang="en-US" sz="800" dirty="0">
                <a:solidFill>
                  <a:schemeClr val="bg1"/>
                </a:solidFill>
                <a:effectLst/>
                <a:latin typeface="Arial" panose="020B0604020202020204" pitchFamily="34" charset="0"/>
                <a:ea typeface="Calibri" panose="020F0502020204030204" pitchFamily="34" charset="0"/>
              </a:rPr>
              <a:t>, Mendoza, argentina’2017</a:t>
            </a:r>
            <a:endParaRPr lang="en-US" dirty="0">
              <a:solidFill>
                <a:schemeClr val="bg1"/>
              </a:solidFill>
              <a:latin typeface="Arial" panose="020B0604020202020204" pitchFamily="34" charset="0"/>
              <a:ea typeface="Calibri" panose="020F0502020204030204" pitchFamily="34" charset="0"/>
            </a:endParaRPr>
          </a:p>
          <a:p>
            <a:pPr algn="ctr"/>
            <a:r>
              <a:rPr lang="en-GB" sz="1050" dirty="0">
                <a:effectLst/>
              </a:rPr>
              <a:t> </a:t>
            </a:r>
            <a:r>
              <a:rPr lang="en-US" sz="1050" dirty="0">
                <a:solidFill>
                  <a:schemeClr val="bg1"/>
                </a:solidFill>
              </a:rPr>
              <a:t>Description: Local beef  with lemon and half boiled and malty roasted garlic.</a:t>
            </a:r>
            <a:endParaRPr lang="en-GB" sz="1050" dirty="0">
              <a:solidFill>
                <a:schemeClr val="bg1"/>
              </a:solidFill>
            </a:endParaRPr>
          </a:p>
        </p:txBody>
      </p:sp>
      <p:sp>
        <p:nvSpPr>
          <p:cNvPr id="68" name="TextBox 8"/>
          <p:cNvSpPr txBox="1"/>
          <p:nvPr/>
        </p:nvSpPr>
        <p:spPr>
          <a:xfrm>
            <a:off x="3357880" y="2156326"/>
            <a:ext cx="1600200" cy="1408078"/>
          </a:xfrm>
          <a:prstGeom prst="rect">
            <a:avLst/>
          </a:prstGeom>
          <a:noFill/>
        </p:spPr>
        <p:txBody>
          <a:bodyPr wrap="square" rtlCol="0">
            <a:spAutoFit/>
          </a:bodyPr>
          <a:lstStyle/>
          <a:p>
            <a:pPr algn="r"/>
            <a:r>
              <a:rPr lang="en-US" sz="1100" b="1" dirty="0">
                <a:solidFill>
                  <a:schemeClr val="bg2">
                    <a:lumMod val="75000"/>
                  </a:schemeClr>
                </a:solidFill>
              </a:rPr>
              <a:t>Name: Salmon curry</a:t>
            </a:r>
          </a:p>
          <a:p>
            <a:pPr algn="r"/>
            <a:r>
              <a:rPr lang="en-US" sz="1100" b="1" dirty="0">
                <a:solidFill>
                  <a:schemeClr val="bg2">
                    <a:lumMod val="75000"/>
                  </a:schemeClr>
                </a:solidFill>
              </a:rPr>
              <a:t>15.95</a:t>
            </a:r>
          </a:p>
          <a:p>
            <a:pPr algn="r"/>
            <a:r>
              <a:rPr lang="en-US" sz="1100" dirty="0">
                <a:solidFill>
                  <a:schemeClr val="bg1"/>
                </a:solidFill>
              </a:rPr>
              <a:t>Calories: 1050</a:t>
            </a:r>
          </a:p>
          <a:p>
            <a:pPr algn="r"/>
            <a:r>
              <a:rPr lang="en-US" sz="1050" dirty="0">
                <a:solidFill>
                  <a:schemeClr val="bg1"/>
                </a:solidFill>
              </a:rPr>
              <a:t>Food hygiene: Hand made</a:t>
            </a:r>
          </a:p>
          <a:p>
            <a:pPr algn="r"/>
            <a:r>
              <a:rPr lang="en-US" sz="1050" dirty="0">
                <a:solidFill>
                  <a:schemeClr val="bg1"/>
                </a:solidFill>
              </a:rPr>
              <a:t>Description: Boiled salmon indulged in spicy curry with rice and Vegetable.</a:t>
            </a:r>
          </a:p>
        </p:txBody>
      </p:sp>
      <p:sp>
        <p:nvSpPr>
          <p:cNvPr id="79" name="TextBox 10"/>
          <p:cNvSpPr txBox="1"/>
          <p:nvPr/>
        </p:nvSpPr>
        <p:spPr>
          <a:xfrm>
            <a:off x="434484" y="6305507"/>
            <a:ext cx="1037951" cy="243205"/>
          </a:xfrm>
          <a:prstGeom prst="rect">
            <a:avLst/>
          </a:prstGeom>
          <a:solidFill>
            <a:schemeClr val="bg2">
              <a:lumMod val="50000"/>
            </a:schemeClr>
          </a:solidFill>
        </p:spPr>
        <p:txBody>
          <a:bodyPr wrap="square" rtlCol="0">
            <a:noAutofit/>
          </a:bodyPr>
          <a:lstStyle/>
          <a:p>
            <a:pPr marL="0" marR="0" algn="ctr">
              <a:spcBef>
                <a:spcPts val="0"/>
              </a:spcBef>
              <a:spcAft>
                <a:spcPts val="0"/>
              </a:spcAft>
            </a:pPr>
            <a:r>
              <a:rPr lang="en-US" sz="1200" b="1" dirty="0">
                <a:solidFill>
                  <a:srgbClr val="FFFFFF"/>
                </a:solidFill>
                <a:latin typeface="Calibri"/>
                <a:ea typeface="Times New Roman"/>
                <a:cs typeface="Vrinda"/>
              </a:rPr>
              <a:t>Drinks</a:t>
            </a:r>
            <a:endParaRPr lang="en-GB" sz="1100" dirty="0">
              <a:effectLst/>
              <a:latin typeface="Times New Roman"/>
              <a:ea typeface="Times New Roman"/>
            </a:endParaRPr>
          </a:p>
        </p:txBody>
      </p:sp>
      <p:sp>
        <p:nvSpPr>
          <p:cNvPr id="80" name="TextBox 8"/>
          <p:cNvSpPr txBox="1"/>
          <p:nvPr/>
        </p:nvSpPr>
        <p:spPr>
          <a:xfrm>
            <a:off x="113983" y="7620000"/>
            <a:ext cx="1600200" cy="1092607"/>
          </a:xfrm>
          <a:prstGeom prst="rect">
            <a:avLst/>
          </a:prstGeom>
          <a:noFill/>
        </p:spPr>
        <p:txBody>
          <a:bodyPr wrap="square" rtlCol="0">
            <a:spAutoFit/>
          </a:bodyPr>
          <a:lstStyle/>
          <a:p>
            <a:pPr algn="r"/>
            <a:r>
              <a:rPr lang="en-US" sz="1100" b="1" dirty="0">
                <a:solidFill>
                  <a:schemeClr val="bg2">
                    <a:lumMod val="75000"/>
                  </a:schemeClr>
                </a:solidFill>
              </a:rPr>
              <a:t>Name: Christmas Sugar cookie martinis</a:t>
            </a:r>
          </a:p>
          <a:p>
            <a:pPr algn="r"/>
            <a:r>
              <a:rPr lang="en-US" sz="1100" b="1" dirty="0">
                <a:solidFill>
                  <a:schemeClr val="bg2">
                    <a:lumMod val="75000"/>
                  </a:schemeClr>
                </a:solidFill>
              </a:rPr>
              <a:t>7.95</a:t>
            </a:r>
          </a:p>
          <a:p>
            <a:pPr algn="r"/>
            <a:r>
              <a:rPr lang="en-US" sz="1100" dirty="0">
                <a:solidFill>
                  <a:schemeClr val="bg1"/>
                </a:solidFill>
              </a:rPr>
              <a:t>Calories: 101.20</a:t>
            </a:r>
          </a:p>
          <a:p>
            <a:pPr algn="r"/>
            <a:r>
              <a:rPr lang="en-US" sz="1050" dirty="0">
                <a:solidFill>
                  <a:schemeClr val="bg1"/>
                </a:solidFill>
              </a:rPr>
              <a:t>Description: Cold martinis with candy bar</a:t>
            </a:r>
            <a:endParaRPr lang="en-GB" sz="1050" dirty="0">
              <a:solidFill>
                <a:schemeClr val="bg1"/>
              </a:solidFill>
            </a:endParaRPr>
          </a:p>
        </p:txBody>
      </p:sp>
      <p:sp>
        <p:nvSpPr>
          <p:cNvPr id="94" name="TextBox 10"/>
          <p:cNvSpPr txBox="1"/>
          <p:nvPr/>
        </p:nvSpPr>
        <p:spPr>
          <a:xfrm>
            <a:off x="414929" y="3886200"/>
            <a:ext cx="1037951" cy="243205"/>
          </a:xfrm>
          <a:prstGeom prst="rect">
            <a:avLst/>
          </a:prstGeom>
          <a:solidFill>
            <a:schemeClr val="bg2">
              <a:lumMod val="50000"/>
            </a:schemeClr>
          </a:solidFill>
        </p:spPr>
        <p:txBody>
          <a:bodyPr wrap="square" rtlCol="0">
            <a:noAutofit/>
          </a:bodyPr>
          <a:lstStyle/>
          <a:p>
            <a:pPr algn="ctr"/>
            <a:r>
              <a:rPr lang="en-US" sz="700" b="1" dirty="0">
                <a:solidFill>
                  <a:schemeClr val="bg1"/>
                </a:solidFill>
              </a:rPr>
              <a:t>Christmas special Beef</a:t>
            </a:r>
            <a:endParaRPr lang="en-GB" sz="700" b="1" dirty="0">
              <a:solidFill>
                <a:schemeClr val="bg1"/>
              </a:solidFill>
            </a:endParaRPr>
          </a:p>
        </p:txBody>
      </p:sp>
      <p:sp>
        <p:nvSpPr>
          <p:cNvPr id="95" name="TextBox 8"/>
          <p:cNvSpPr txBox="1"/>
          <p:nvPr/>
        </p:nvSpPr>
        <p:spPr>
          <a:xfrm>
            <a:off x="59531" y="5085035"/>
            <a:ext cx="1698149" cy="1246495"/>
          </a:xfrm>
          <a:prstGeom prst="rect">
            <a:avLst/>
          </a:prstGeom>
          <a:noFill/>
        </p:spPr>
        <p:txBody>
          <a:bodyPr wrap="square" rtlCol="0">
            <a:spAutoFit/>
          </a:bodyPr>
          <a:lstStyle/>
          <a:p>
            <a:pPr algn="ctr"/>
            <a:r>
              <a:rPr lang="en-US" sz="1100" b="1" dirty="0">
                <a:solidFill>
                  <a:schemeClr val="bg2">
                    <a:lumMod val="75000"/>
                  </a:schemeClr>
                </a:solidFill>
              </a:rPr>
              <a:t>Name: Beef rib (GF)</a:t>
            </a:r>
          </a:p>
          <a:p>
            <a:pPr algn="ctr"/>
            <a:r>
              <a:rPr lang="en-US" sz="1100" b="1" dirty="0">
                <a:solidFill>
                  <a:schemeClr val="bg2">
                    <a:lumMod val="75000"/>
                  </a:schemeClr>
                </a:solidFill>
              </a:rPr>
              <a:t>14.95</a:t>
            </a:r>
          </a:p>
          <a:p>
            <a:pPr algn="ctr"/>
            <a:r>
              <a:rPr lang="en-US" sz="1100" dirty="0">
                <a:solidFill>
                  <a:schemeClr val="bg1"/>
                </a:solidFill>
              </a:rPr>
              <a:t>Calories: 400.10</a:t>
            </a:r>
          </a:p>
          <a:p>
            <a:pPr algn="ctr"/>
            <a:r>
              <a:rPr lang="en-US" sz="1050" dirty="0">
                <a:solidFill>
                  <a:schemeClr val="bg1"/>
                </a:solidFill>
              </a:rPr>
              <a:t>Food hygiene: Storage, Preparation</a:t>
            </a:r>
          </a:p>
          <a:p>
            <a:pPr algn="ctr"/>
            <a:r>
              <a:rPr lang="en-US" sz="1050" dirty="0">
                <a:solidFill>
                  <a:schemeClr val="bg1"/>
                </a:solidFill>
              </a:rPr>
              <a:t>Description: Local solid beef rib baked with spices</a:t>
            </a:r>
            <a:endParaRPr lang="en-GB" sz="1050" dirty="0">
              <a:solidFill>
                <a:schemeClr val="bg1"/>
              </a:solidFill>
            </a:endParaRPr>
          </a:p>
        </p:txBody>
      </p:sp>
      <p:pic>
        <p:nvPicPr>
          <p:cNvPr id="14" name="Picture 1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88131" y="1219200"/>
            <a:ext cx="1292180" cy="969902"/>
          </a:xfrm>
          <a:prstGeom prst="roundRect">
            <a:avLst/>
          </a:prstGeom>
        </p:spPr>
      </p:pic>
      <p:pic>
        <p:nvPicPr>
          <p:cNvPr id="22" name="Picture 21"/>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951499" y="1147725"/>
            <a:ext cx="1292180" cy="981805"/>
          </a:xfrm>
          <a:prstGeom prst="roundRect">
            <a:avLst/>
          </a:prstGeom>
        </p:spPr>
      </p:pic>
      <p:pic>
        <p:nvPicPr>
          <p:cNvPr id="42" name="Picture 41"/>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640818" y="1142488"/>
            <a:ext cx="1292974" cy="961902"/>
          </a:xfrm>
          <a:prstGeom prst="roundRect">
            <a:avLst/>
          </a:prstGeom>
        </p:spPr>
      </p:pic>
      <p:sp>
        <p:nvSpPr>
          <p:cNvPr id="67" name="TextBox 10"/>
          <p:cNvSpPr txBox="1"/>
          <p:nvPr/>
        </p:nvSpPr>
        <p:spPr>
          <a:xfrm>
            <a:off x="3697357" y="928370"/>
            <a:ext cx="1231875" cy="243205"/>
          </a:xfrm>
          <a:prstGeom prst="rect">
            <a:avLst/>
          </a:prstGeom>
          <a:solidFill>
            <a:schemeClr val="bg2">
              <a:lumMod val="50000"/>
            </a:schemeClr>
          </a:solidFill>
        </p:spPr>
        <p:txBody>
          <a:bodyPr wrap="square" rtlCol="0">
            <a:noAutofit/>
          </a:bodyPr>
          <a:lstStyle/>
          <a:p>
            <a:pPr marL="0" marR="0" algn="ctr">
              <a:spcBef>
                <a:spcPts val="0"/>
              </a:spcBef>
              <a:spcAft>
                <a:spcPts val="0"/>
              </a:spcAft>
            </a:pPr>
            <a:r>
              <a:rPr lang="en-US" sz="800" b="1" dirty="0">
                <a:solidFill>
                  <a:srgbClr val="FFFFFF"/>
                </a:solidFill>
                <a:latin typeface="Calibri"/>
                <a:ea typeface="Times New Roman"/>
                <a:cs typeface="Vrinda"/>
              </a:rPr>
              <a:t>Fish</a:t>
            </a:r>
            <a:endParaRPr lang="en-GB" sz="800" dirty="0">
              <a:effectLst/>
              <a:latin typeface="Times New Roman"/>
              <a:ea typeface="Times New Roman"/>
            </a:endParaRPr>
          </a:p>
        </p:txBody>
      </p:sp>
      <p:pic>
        <p:nvPicPr>
          <p:cNvPr id="4" name="Picture 3"/>
          <p:cNvPicPr>
            <a:picLocks noChangeAspect="1"/>
          </p:cNvPicPr>
          <p:nvPr/>
        </p:nvPicPr>
        <p:blipFill rotWithShape="1">
          <a:blip r:embed="rId9" cstate="print">
            <a:duotone>
              <a:prstClr val="black"/>
              <a:schemeClr val="accent5">
                <a:tint val="45000"/>
                <a:satMod val="400000"/>
              </a:schemeClr>
            </a:duotone>
            <a:extLst>
              <a:ext uri="{28A0092B-C50C-407E-A947-70E740481C1C}">
                <a14:useLocalDpi xmlns:a14="http://schemas.microsoft.com/office/drawing/2010/main" val="0"/>
              </a:ext>
            </a:extLst>
          </a:blip>
          <a:srcRect l="28932" t="17636" r="32424" b="21172"/>
          <a:stretch/>
        </p:blipFill>
        <p:spPr>
          <a:xfrm>
            <a:off x="1728261" y="360336"/>
            <a:ext cx="402607" cy="318769"/>
          </a:xfrm>
          <a:prstGeom prst="rect">
            <a:avLst/>
          </a:prstGeom>
        </p:spPr>
      </p:pic>
      <p:sp>
        <p:nvSpPr>
          <p:cNvPr id="5" name="TextBox 4"/>
          <p:cNvSpPr txBox="1"/>
          <p:nvPr/>
        </p:nvSpPr>
        <p:spPr>
          <a:xfrm>
            <a:off x="3487557" y="337984"/>
            <a:ext cx="1540806" cy="400110"/>
          </a:xfrm>
          <a:prstGeom prst="rect">
            <a:avLst/>
          </a:prstGeom>
          <a:noFill/>
        </p:spPr>
        <p:txBody>
          <a:bodyPr wrap="none" rtlCol="0">
            <a:spAutoFit/>
            <a:scene3d>
              <a:camera prst="orthographicFront"/>
              <a:lightRig rig="glow" dir="tl">
                <a:rot lat="0" lon="0" rev="5400000"/>
              </a:lightRig>
            </a:scene3d>
            <a:sp3d contourW="12700">
              <a:bevelT w="25400" h="25400"/>
              <a:contourClr>
                <a:schemeClr val="accent6">
                  <a:shade val="73000"/>
                </a:schemeClr>
              </a:contourClr>
            </a:sp3d>
          </a:bodyPr>
          <a:lstStyle/>
          <a:p>
            <a:r>
              <a:rPr lang="en-US" sz="1000" b="1" dirty="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rPr>
              <a:t>Free bottle of wine with </a:t>
            </a:r>
          </a:p>
          <a:p>
            <a:r>
              <a:rPr lang="en-US" sz="1000" b="1" dirty="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rPr>
              <a:t>Booking over 6 person </a:t>
            </a:r>
          </a:p>
        </p:txBody>
      </p:sp>
      <p:pic>
        <p:nvPicPr>
          <p:cNvPr id="6" name="Picture 5"/>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79555" y="4114800"/>
            <a:ext cx="1359902" cy="904953"/>
          </a:xfrm>
          <a:prstGeom prst="roundRect">
            <a:avLst/>
          </a:prstGeom>
        </p:spPr>
      </p:pic>
      <p:pic>
        <p:nvPicPr>
          <p:cNvPr id="9" name="Picture 8"/>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390566" y="6533158"/>
            <a:ext cx="1125786" cy="957822"/>
          </a:xfrm>
          <a:prstGeom prst="roundRect">
            <a:avLst/>
          </a:prstGeom>
        </p:spPr>
      </p:pic>
      <p:sp>
        <p:nvSpPr>
          <p:cNvPr id="2" name="TextBox 1">
            <a:extLst>
              <a:ext uri="{FF2B5EF4-FFF2-40B4-BE49-F238E27FC236}">
                <a16:creationId xmlns:a16="http://schemas.microsoft.com/office/drawing/2014/main" id="{807A9C69-B8E6-C84A-B91C-56482D1BEBB8}"/>
              </a:ext>
            </a:extLst>
          </p:cNvPr>
          <p:cNvSpPr txBox="1"/>
          <p:nvPr/>
        </p:nvSpPr>
        <p:spPr>
          <a:xfrm>
            <a:off x="219031" y="295914"/>
            <a:ext cx="1813688" cy="892552"/>
          </a:xfrm>
          <a:prstGeom prst="rect">
            <a:avLst/>
          </a:prstGeom>
          <a:noFill/>
        </p:spPr>
        <p:txBody>
          <a:bodyPr wrap="square" rtlCol="0">
            <a:spAutoFit/>
          </a:bodyPr>
          <a:lstStyle/>
          <a:p>
            <a:r>
              <a:rPr lang="en-US" sz="1600" u="sng" dirty="0">
                <a:solidFill>
                  <a:srgbClr val="FF0000"/>
                </a:solidFill>
              </a:rPr>
              <a:t>Christmas Menu</a:t>
            </a:r>
          </a:p>
          <a:p>
            <a:r>
              <a:rPr lang="en-US" sz="1100" dirty="0">
                <a:solidFill>
                  <a:schemeClr val="bg1"/>
                </a:solidFill>
              </a:rPr>
              <a:t>Time availability: </a:t>
            </a:r>
          </a:p>
          <a:p>
            <a:r>
              <a:rPr lang="en-US" sz="1100" dirty="0">
                <a:solidFill>
                  <a:schemeClr val="bg1"/>
                </a:solidFill>
              </a:rPr>
              <a:t>12pm – 9pm</a:t>
            </a:r>
          </a:p>
          <a:p>
            <a:endParaRPr lang="en-US" sz="1400" dirty="0"/>
          </a:p>
        </p:txBody>
      </p:sp>
      <p:grpSp>
        <p:nvGrpSpPr>
          <p:cNvPr id="41" name="Group 40">
            <a:extLst>
              <a:ext uri="{FF2B5EF4-FFF2-40B4-BE49-F238E27FC236}">
                <a16:creationId xmlns:a16="http://schemas.microsoft.com/office/drawing/2014/main" id="{6508FED7-D804-744F-B5D0-D5513336B12A}"/>
              </a:ext>
            </a:extLst>
          </p:cNvPr>
          <p:cNvGrpSpPr/>
          <p:nvPr/>
        </p:nvGrpSpPr>
        <p:grpSpPr>
          <a:xfrm>
            <a:off x="1652938" y="3902892"/>
            <a:ext cx="1600200" cy="2667279"/>
            <a:chOff x="266382" y="975994"/>
            <a:chExt cx="1600200" cy="2667279"/>
          </a:xfrm>
        </p:grpSpPr>
        <p:sp>
          <p:nvSpPr>
            <p:cNvPr id="43" name="TextBox 10">
              <a:extLst>
                <a:ext uri="{FF2B5EF4-FFF2-40B4-BE49-F238E27FC236}">
                  <a16:creationId xmlns:a16="http://schemas.microsoft.com/office/drawing/2014/main" id="{C5CE31C8-4A95-EC4C-9220-074466AA7490}"/>
                </a:ext>
              </a:extLst>
            </p:cNvPr>
            <p:cNvSpPr txBox="1"/>
            <p:nvPr/>
          </p:nvSpPr>
          <p:spPr>
            <a:xfrm>
              <a:off x="545580" y="975994"/>
              <a:ext cx="1037951" cy="243205"/>
            </a:xfrm>
            <a:prstGeom prst="rect">
              <a:avLst/>
            </a:prstGeom>
            <a:solidFill>
              <a:schemeClr val="bg2">
                <a:lumMod val="50000"/>
              </a:schemeClr>
            </a:solidFill>
          </p:spPr>
          <p:txBody>
            <a:bodyPr wrap="square" rtlCol="0">
              <a:noAutofit/>
            </a:bodyPr>
            <a:lstStyle/>
            <a:p>
              <a:pPr marL="0" marR="0" algn="ctr">
                <a:spcBef>
                  <a:spcPts val="0"/>
                </a:spcBef>
                <a:spcAft>
                  <a:spcPts val="0"/>
                </a:spcAft>
              </a:pPr>
              <a:r>
                <a:rPr lang="en-US" sz="800" b="1" dirty="0">
                  <a:solidFill>
                    <a:schemeClr val="bg1"/>
                  </a:solidFill>
                  <a:latin typeface="Times New Roman"/>
                  <a:ea typeface="Times New Roman"/>
                </a:rPr>
                <a:t>Veg</a:t>
              </a:r>
              <a:endParaRPr lang="en-GB" sz="800" b="1" dirty="0">
                <a:solidFill>
                  <a:schemeClr val="bg1"/>
                </a:solidFill>
                <a:effectLst/>
                <a:latin typeface="Times New Roman"/>
                <a:ea typeface="Times New Roman"/>
              </a:endParaRPr>
            </a:p>
          </p:txBody>
        </p:sp>
        <p:sp>
          <p:nvSpPr>
            <p:cNvPr id="44" name="TextBox 8">
              <a:extLst>
                <a:ext uri="{FF2B5EF4-FFF2-40B4-BE49-F238E27FC236}">
                  <a16:creationId xmlns:a16="http://schemas.microsoft.com/office/drawing/2014/main" id="{D5B663C7-0D14-A843-9BDE-162CD08F260E}"/>
                </a:ext>
              </a:extLst>
            </p:cNvPr>
            <p:cNvSpPr txBox="1"/>
            <p:nvPr/>
          </p:nvSpPr>
          <p:spPr>
            <a:xfrm>
              <a:off x="266382" y="2104390"/>
              <a:ext cx="1600200" cy="1538883"/>
            </a:xfrm>
            <a:prstGeom prst="rect">
              <a:avLst/>
            </a:prstGeom>
            <a:noFill/>
          </p:spPr>
          <p:txBody>
            <a:bodyPr wrap="square" rtlCol="0">
              <a:spAutoFit/>
            </a:bodyPr>
            <a:lstStyle/>
            <a:p>
              <a:r>
                <a:rPr lang="en-US" sz="1000" b="1" dirty="0">
                  <a:solidFill>
                    <a:schemeClr val="bg2">
                      <a:lumMod val="75000"/>
                    </a:schemeClr>
                  </a:solidFill>
                </a:rPr>
                <a:t>Name: Ruble thumbs (Vg)</a:t>
              </a:r>
            </a:p>
            <a:p>
              <a:r>
                <a:rPr lang="en-US" sz="1050" b="1" dirty="0">
                  <a:solidFill>
                    <a:schemeClr val="bg2">
                      <a:lumMod val="75000"/>
                    </a:schemeClr>
                  </a:solidFill>
                </a:rPr>
                <a:t>11.95</a:t>
              </a:r>
            </a:p>
            <a:p>
              <a:r>
                <a:rPr lang="en-US" sz="1050" dirty="0">
                  <a:solidFill>
                    <a:schemeClr val="bg1"/>
                  </a:solidFill>
                </a:rPr>
                <a:t>Calories: 300.20</a:t>
              </a:r>
            </a:p>
            <a:p>
              <a:r>
                <a:rPr lang="en-US" sz="1050" dirty="0">
                  <a:solidFill>
                    <a:schemeClr val="bg1"/>
                  </a:solidFill>
                </a:rPr>
                <a:t>Food hygiene: Storage, Preparation</a:t>
              </a:r>
            </a:p>
            <a:p>
              <a:r>
                <a:rPr lang="en-US" sz="1050" dirty="0">
                  <a:solidFill>
                    <a:schemeClr val="bg1"/>
                  </a:solidFill>
                </a:rPr>
                <a:t>Description: Fry up seasonal vegetables with shredded cabbage and onions</a:t>
              </a:r>
              <a:endParaRPr lang="en-GB" sz="1050" dirty="0">
                <a:solidFill>
                  <a:schemeClr val="bg1"/>
                </a:solidFill>
              </a:endParaRPr>
            </a:p>
          </p:txBody>
        </p:sp>
      </p:grpSp>
      <p:pic>
        <p:nvPicPr>
          <p:cNvPr id="45" name="Picture 44">
            <a:extLst>
              <a:ext uri="{FF2B5EF4-FFF2-40B4-BE49-F238E27FC236}">
                <a16:creationId xmlns:a16="http://schemas.microsoft.com/office/drawing/2014/main" id="{DE72474A-0154-E647-B153-0BBEADFD1F6D}"/>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1774831" y="4132993"/>
            <a:ext cx="1445878" cy="917798"/>
          </a:xfrm>
          <a:prstGeom prst="roundRect">
            <a:avLst/>
          </a:prstGeom>
        </p:spPr>
      </p:pic>
      <p:grpSp>
        <p:nvGrpSpPr>
          <p:cNvPr id="51" name="Group 50">
            <a:extLst>
              <a:ext uri="{FF2B5EF4-FFF2-40B4-BE49-F238E27FC236}">
                <a16:creationId xmlns:a16="http://schemas.microsoft.com/office/drawing/2014/main" id="{389EC27B-8FEA-FF4A-A93E-C746FDDB9C67}"/>
              </a:ext>
            </a:extLst>
          </p:cNvPr>
          <p:cNvGrpSpPr/>
          <p:nvPr/>
        </p:nvGrpSpPr>
        <p:grpSpPr>
          <a:xfrm>
            <a:off x="3380611" y="3925238"/>
            <a:ext cx="1600200" cy="2351808"/>
            <a:chOff x="266382" y="975994"/>
            <a:chExt cx="1600200" cy="2351808"/>
          </a:xfrm>
        </p:grpSpPr>
        <p:pic>
          <p:nvPicPr>
            <p:cNvPr id="53" name="Picture 52">
              <a:extLst>
                <a:ext uri="{FF2B5EF4-FFF2-40B4-BE49-F238E27FC236}">
                  <a16:creationId xmlns:a16="http://schemas.microsoft.com/office/drawing/2014/main" id="{D24F157D-AAEB-504A-BFD8-8A0685466448}"/>
                </a:ext>
              </a:extLst>
            </p:cNvPr>
            <p:cNvPicPr/>
            <p:nvPr/>
          </p:nvPicPr>
          <p:blipFill>
            <a:blip r:embed="rId4" cstate="print">
              <a:extLst>
                <a:ext uri="{28A0092B-C50C-407E-A947-70E740481C1C}">
                  <a14:useLocalDpi xmlns:a14="http://schemas.microsoft.com/office/drawing/2010/main" val="0"/>
                </a:ext>
              </a:extLst>
            </a:blip>
            <a:stretch>
              <a:fillRect/>
            </a:stretch>
          </p:blipFill>
          <p:spPr>
            <a:xfrm>
              <a:off x="295116" y="1219200"/>
              <a:ext cx="1288415" cy="914400"/>
            </a:xfrm>
            <a:prstGeom prst="roundRect">
              <a:avLst/>
            </a:prstGeom>
          </p:spPr>
        </p:pic>
        <p:sp>
          <p:nvSpPr>
            <p:cNvPr id="55" name="TextBox 10">
              <a:extLst>
                <a:ext uri="{FF2B5EF4-FFF2-40B4-BE49-F238E27FC236}">
                  <a16:creationId xmlns:a16="http://schemas.microsoft.com/office/drawing/2014/main" id="{DE67D92F-E570-D146-8B9A-2E0641DCF7D7}"/>
                </a:ext>
              </a:extLst>
            </p:cNvPr>
            <p:cNvSpPr txBox="1"/>
            <p:nvPr/>
          </p:nvSpPr>
          <p:spPr>
            <a:xfrm>
              <a:off x="469380" y="975994"/>
              <a:ext cx="1037951" cy="243205"/>
            </a:xfrm>
            <a:prstGeom prst="rect">
              <a:avLst/>
            </a:prstGeom>
            <a:solidFill>
              <a:schemeClr val="bg2">
                <a:lumMod val="50000"/>
              </a:schemeClr>
            </a:solidFill>
          </p:spPr>
          <p:txBody>
            <a:bodyPr wrap="square" rtlCol="0">
              <a:noAutofit/>
            </a:bodyPr>
            <a:lstStyle/>
            <a:p>
              <a:pPr marL="0" marR="0" algn="ctr">
                <a:spcBef>
                  <a:spcPts val="0"/>
                </a:spcBef>
                <a:spcAft>
                  <a:spcPts val="0"/>
                </a:spcAft>
              </a:pPr>
              <a:r>
                <a:rPr lang="en-GB" sz="800" b="1" dirty="0">
                  <a:solidFill>
                    <a:schemeClr val="bg1"/>
                  </a:solidFill>
                  <a:latin typeface="Times New Roman"/>
                  <a:ea typeface="Times New Roman"/>
                </a:rPr>
                <a:t>S</a:t>
              </a:r>
              <a:r>
                <a:rPr lang="en-GB" sz="800" b="1" dirty="0">
                  <a:solidFill>
                    <a:schemeClr val="bg1"/>
                  </a:solidFill>
                  <a:effectLst/>
                  <a:latin typeface="Times New Roman"/>
                  <a:ea typeface="Times New Roman"/>
                </a:rPr>
                <a:t>alad</a:t>
              </a:r>
            </a:p>
          </p:txBody>
        </p:sp>
        <p:sp>
          <p:nvSpPr>
            <p:cNvPr id="56" name="TextBox 8">
              <a:extLst>
                <a:ext uri="{FF2B5EF4-FFF2-40B4-BE49-F238E27FC236}">
                  <a16:creationId xmlns:a16="http://schemas.microsoft.com/office/drawing/2014/main" id="{EC7FFCFE-BC15-0D4D-A16E-1BD3202156E9}"/>
                </a:ext>
              </a:extLst>
            </p:cNvPr>
            <p:cNvSpPr txBox="1"/>
            <p:nvPr/>
          </p:nvSpPr>
          <p:spPr>
            <a:xfrm>
              <a:off x="266382" y="2104390"/>
              <a:ext cx="1600200" cy="1223412"/>
            </a:xfrm>
            <a:prstGeom prst="rect">
              <a:avLst/>
            </a:prstGeom>
            <a:noFill/>
          </p:spPr>
          <p:txBody>
            <a:bodyPr wrap="square" rtlCol="0">
              <a:spAutoFit/>
            </a:bodyPr>
            <a:lstStyle/>
            <a:p>
              <a:pPr algn="ctr"/>
              <a:r>
                <a:rPr lang="en-US" sz="1050" b="1" dirty="0">
                  <a:solidFill>
                    <a:schemeClr val="bg2">
                      <a:lumMod val="75000"/>
                    </a:schemeClr>
                  </a:solidFill>
                </a:rPr>
                <a:t>Name: Christmas tree special salad (Vg)</a:t>
              </a:r>
            </a:p>
            <a:p>
              <a:pPr algn="ctr"/>
              <a:r>
                <a:rPr lang="en-US" sz="1050" b="1" dirty="0">
                  <a:solidFill>
                    <a:schemeClr val="bg2">
                      <a:lumMod val="75000"/>
                    </a:schemeClr>
                  </a:solidFill>
                </a:rPr>
                <a:t>10.95</a:t>
              </a:r>
            </a:p>
            <a:p>
              <a:pPr algn="ctr"/>
              <a:r>
                <a:rPr lang="en-US" sz="1050" dirty="0">
                  <a:solidFill>
                    <a:schemeClr val="bg1"/>
                  </a:solidFill>
                </a:rPr>
                <a:t>Calories: 800</a:t>
              </a:r>
            </a:p>
            <a:p>
              <a:pPr algn="ctr"/>
              <a:r>
                <a:rPr lang="en-US" sz="1050" dirty="0">
                  <a:solidFill>
                    <a:schemeClr val="bg1"/>
                  </a:solidFill>
                </a:rPr>
                <a:t>Description: Veggie sausage, carrots and seasonal salads </a:t>
              </a:r>
              <a:endParaRPr lang="en-GB" sz="1050" dirty="0">
                <a:solidFill>
                  <a:schemeClr val="bg1"/>
                </a:solidFill>
              </a:endParaRPr>
            </a:p>
          </p:txBody>
        </p:sp>
      </p:grpSp>
      <p:pic>
        <p:nvPicPr>
          <p:cNvPr id="57" name="Picture 56">
            <a:extLst>
              <a:ext uri="{FF2B5EF4-FFF2-40B4-BE49-F238E27FC236}">
                <a16:creationId xmlns:a16="http://schemas.microsoft.com/office/drawing/2014/main" id="{059F1C56-65D0-584B-95BA-82ABA772EABB}"/>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3388512" y="4161127"/>
            <a:ext cx="1400098" cy="928536"/>
          </a:xfrm>
          <a:prstGeom prst="roundRect">
            <a:avLst/>
          </a:prstGeom>
        </p:spPr>
      </p:pic>
      <p:sp>
        <p:nvSpPr>
          <p:cNvPr id="59" name="TextBox 10">
            <a:extLst>
              <a:ext uri="{FF2B5EF4-FFF2-40B4-BE49-F238E27FC236}">
                <a16:creationId xmlns:a16="http://schemas.microsoft.com/office/drawing/2014/main" id="{B9996BDB-1A75-C84E-B02A-1A1A343DE512}"/>
              </a:ext>
            </a:extLst>
          </p:cNvPr>
          <p:cNvSpPr txBox="1"/>
          <p:nvPr/>
        </p:nvSpPr>
        <p:spPr>
          <a:xfrm>
            <a:off x="1880681" y="6509145"/>
            <a:ext cx="1037951" cy="243205"/>
          </a:xfrm>
          <a:prstGeom prst="rect">
            <a:avLst/>
          </a:prstGeom>
          <a:solidFill>
            <a:schemeClr val="bg2">
              <a:lumMod val="50000"/>
            </a:schemeClr>
          </a:solidFill>
        </p:spPr>
        <p:txBody>
          <a:bodyPr wrap="square" rtlCol="0">
            <a:noAutofit/>
          </a:bodyPr>
          <a:lstStyle/>
          <a:p>
            <a:pPr algn="ctr"/>
            <a:r>
              <a:rPr lang="en-US" sz="900" b="1" dirty="0">
                <a:solidFill>
                  <a:schemeClr val="bg1"/>
                </a:solidFill>
              </a:rPr>
              <a:t>Christmas Desert</a:t>
            </a:r>
            <a:endParaRPr lang="en-GB" sz="900" b="1" dirty="0">
              <a:solidFill>
                <a:schemeClr val="bg1"/>
              </a:solidFill>
            </a:endParaRPr>
          </a:p>
        </p:txBody>
      </p:sp>
      <p:sp>
        <p:nvSpPr>
          <p:cNvPr id="60" name="TextBox 8">
            <a:extLst>
              <a:ext uri="{FF2B5EF4-FFF2-40B4-BE49-F238E27FC236}">
                <a16:creationId xmlns:a16="http://schemas.microsoft.com/office/drawing/2014/main" id="{392CA445-46B5-5145-A396-A0465CCD49D0}"/>
              </a:ext>
            </a:extLst>
          </p:cNvPr>
          <p:cNvSpPr txBox="1"/>
          <p:nvPr/>
        </p:nvSpPr>
        <p:spPr>
          <a:xfrm>
            <a:off x="1637982" y="7601888"/>
            <a:ext cx="1582727" cy="1084912"/>
          </a:xfrm>
          <a:prstGeom prst="rect">
            <a:avLst/>
          </a:prstGeom>
          <a:noFill/>
        </p:spPr>
        <p:txBody>
          <a:bodyPr wrap="square" rtlCol="0">
            <a:spAutoFit/>
          </a:bodyPr>
          <a:lstStyle/>
          <a:p>
            <a:pPr algn="ctr"/>
            <a:r>
              <a:rPr lang="en-US" sz="1100" b="1" dirty="0">
                <a:solidFill>
                  <a:schemeClr val="bg2">
                    <a:lumMod val="75000"/>
                  </a:schemeClr>
                </a:solidFill>
              </a:rPr>
              <a:t>Name: Strawberry fool</a:t>
            </a:r>
          </a:p>
          <a:p>
            <a:pPr algn="ctr"/>
            <a:r>
              <a:rPr lang="en-US" sz="1100" b="1" dirty="0">
                <a:solidFill>
                  <a:schemeClr val="bg2">
                    <a:lumMod val="75000"/>
                  </a:schemeClr>
                </a:solidFill>
              </a:rPr>
              <a:t>6.95</a:t>
            </a:r>
          </a:p>
          <a:p>
            <a:pPr algn="ctr"/>
            <a:r>
              <a:rPr lang="en-US" sz="1100" dirty="0">
                <a:solidFill>
                  <a:schemeClr val="bg1"/>
                </a:solidFill>
              </a:rPr>
              <a:t>Calories: 250</a:t>
            </a:r>
          </a:p>
          <a:p>
            <a:pPr algn="ctr"/>
            <a:r>
              <a:rPr lang="en-US" sz="1050" dirty="0">
                <a:solidFill>
                  <a:schemeClr val="bg1"/>
                </a:solidFill>
              </a:rPr>
              <a:t>Description: Made with fresh strawberry and milk with mild sweet</a:t>
            </a:r>
            <a:endParaRPr lang="en-GB" sz="1050" dirty="0">
              <a:solidFill>
                <a:schemeClr val="bg1"/>
              </a:solidFill>
            </a:endParaRPr>
          </a:p>
        </p:txBody>
      </p:sp>
      <p:pic>
        <p:nvPicPr>
          <p:cNvPr id="61" name="Picture 60">
            <a:extLst>
              <a:ext uri="{FF2B5EF4-FFF2-40B4-BE49-F238E27FC236}">
                <a16:creationId xmlns:a16="http://schemas.microsoft.com/office/drawing/2014/main" id="{783FD985-EB79-F54F-98D6-CB49A0621CF4}"/>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1807795" y="6732449"/>
            <a:ext cx="1162292" cy="856784"/>
          </a:xfrm>
          <a:prstGeom prst="roundRect">
            <a:avLst/>
          </a:prstGeom>
        </p:spPr>
      </p:pic>
      <p:sp>
        <p:nvSpPr>
          <p:cNvPr id="66" name="TextBox 10">
            <a:extLst>
              <a:ext uri="{FF2B5EF4-FFF2-40B4-BE49-F238E27FC236}">
                <a16:creationId xmlns:a16="http://schemas.microsoft.com/office/drawing/2014/main" id="{7DC8BD2B-731B-7B40-BB15-E2BC05F4B45A}"/>
              </a:ext>
            </a:extLst>
          </p:cNvPr>
          <p:cNvSpPr txBox="1"/>
          <p:nvPr/>
        </p:nvSpPr>
        <p:spPr>
          <a:xfrm>
            <a:off x="3793331" y="6352866"/>
            <a:ext cx="1037951" cy="243205"/>
          </a:xfrm>
          <a:prstGeom prst="rect">
            <a:avLst/>
          </a:prstGeom>
          <a:solidFill>
            <a:schemeClr val="bg2">
              <a:lumMod val="50000"/>
            </a:schemeClr>
          </a:solidFill>
        </p:spPr>
        <p:txBody>
          <a:bodyPr wrap="square" rtlCol="0">
            <a:noAutofit/>
          </a:bodyPr>
          <a:lstStyle/>
          <a:p>
            <a:pPr marL="0" marR="0" algn="ctr">
              <a:spcBef>
                <a:spcPts val="0"/>
              </a:spcBef>
              <a:spcAft>
                <a:spcPts val="0"/>
              </a:spcAft>
            </a:pPr>
            <a:r>
              <a:rPr lang="en-US" sz="1200" b="1" kern="1200" dirty="0">
                <a:solidFill>
                  <a:srgbClr val="FFFFFF"/>
                </a:solidFill>
                <a:effectLst/>
                <a:latin typeface="Calibri"/>
                <a:ea typeface="Times New Roman"/>
                <a:cs typeface="Vrinda"/>
              </a:rPr>
              <a:t>Desert</a:t>
            </a:r>
            <a:endParaRPr lang="en-GB" sz="1100" dirty="0">
              <a:effectLst/>
              <a:latin typeface="Times New Roman"/>
              <a:ea typeface="Times New Roman"/>
            </a:endParaRPr>
          </a:p>
        </p:txBody>
      </p:sp>
      <p:sp>
        <p:nvSpPr>
          <p:cNvPr id="69" name="TextBox 8">
            <a:extLst>
              <a:ext uri="{FF2B5EF4-FFF2-40B4-BE49-F238E27FC236}">
                <a16:creationId xmlns:a16="http://schemas.microsoft.com/office/drawing/2014/main" id="{1CAD7A0F-78D1-2D4C-8DAD-9DBBBDE3DF31}"/>
              </a:ext>
            </a:extLst>
          </p:cNvPr>
          <p:cNvSpPr txBox="1"/>
          <p:nvPr/>
        </p:nvSpPr>
        <p:spPr>
          <a:xfrm>
            <a:off x="3226197" y="7601888"/>
            <a:ext cx="1698149" cy="1254189"/>
          </a:xfrm>
          <a:prstGeom prst="rect">
            <a:avLst/>
          </a:prstGeom>
          <a:noFill/>
        </p:spPr>
        <p:txBody>
          <a:bodyPr wrap="square" rtlCol="0">
            <a:spAutoFit/>
          </a:bodyPr>
          <a:lstStyle/>
          <a:p>
            <a:pPr algn="r"/>
            <a:r>
              <a:rPr lang="en-US" sz="1100" b="1" dirty="0">
                <a:solidFill>
                  <a:schemeClr val="bg2">
                    <a:lumMod val="75000"/>
                  </a:schemeClr>
                </a:solidFill>
              </a:rPr>
              <a:t>Name: Sticky toffee pudding </a:t>
            </a:r>
          </a:p>
          <a:p>
            <a:pPr algn="r"/>
            <a:r>
              <a:rPr lang="en-US" sz="1100" b="1" dirty="0">
                <a:solidFill>
                  <a:schemeClr val="bg2">
                    <a:lumMod val="75000"/>
                  </a:schemeClr>
                </a:solidFill>
              </a:rPr>
              <a:t>8.95</a:t>
            </a:r>
          </a:p>
          <a:p>
            <a:pPr algn="r"/>
            <a:r>
              <a:rPr lang="en-US" sz="1100" dirty="0">
                <a:solidFill>
                  <a:schemeClr val="bg1"/>
                </a:solidFill>
              </a:rPr>
              <a:t>Calories: 450</a:t>
            </a:r>
          </a:p>
          <a:p>
            <a:pPr algn="r"/>
            <a:r>
              <a:rPr lang="en-US" sz="1050" dirty="0">
                <a:solidFill>
                  <a:schemeClr val="bg1"/>
                </a:solidFill>
              </a:rPr>
              <a:t>Description: Soft and sweet brown sugar sponge cakes with warm toffee pudding</a:t>
            </a:r>
            <a:endParaRPr lang="en-GB" sz="1050" dirty="0">
              <a:solidFill>
                <a:schemeClr val="bg1"/>
              </a:solidFill>
            </a:endParaRPr>
          </a:p>
        </p:txBody>
      </p:sp>
      <p:pic>
        <p:nvPicPr>
          <p:cNvPr id="70" name="Picture 69">
            <a:extLst>
              <a:ext uri="{FF2B5EF4-FFF2-40B4-BE49-F238E27FC236}">
                <a16:creationId xmlns:a16="http://schemas.microsoft.com/office/drawing/2014/main" id="{A47E0967-E40C-844A-B3A1-08AC06CA9DDA}"/>
              </a:ext>
            </a:extLst>
          </p:cNvPr>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3596039" y="6567496"/>
            <a:ext cx="1340292" cy="913766"/>
          </a:xfrm>
          <a:prstGeom prst="roundRect">
            <a:avLst/>
          </a:prstGeom>
        </p:spPr>
      </p:pic>
      <p:sp>
        <p:nvSpPr>
          <p:cNvPr id="12" name="TextBox 11">
            <a:extLst>
              <a:ext uri="{FF2B5EF4-FFF2-40B4-BE49-F238E27FC236}">
                <a16:creationId xmlns:a16="http://schemas.microsoft.com/office/drawing/2014/main" id="{4F201E4A-7970-9145-966A-2085B8A194BE}"/>
              </a:ext>
            </a:extLst>
          </p:cNvPr>
          <p:cNvSpPr txBox="1"/>
          <p:nvPr/>
        </p:nvSpPr>
        <p:spPr>
          <a:xfrm>
            <a:off x="1372870" y="8848086"/>
            <a:ext cx="2326277" cy="230832"/>
          </a:xfrm>
          <a:prstGeom prst="rect">
            <a:avLst/>
          </a:prstGeom>
          <a:noFill/>
        </p:spPr>
        <p:txBody>
          <a:bodyPr wrap="square" rtlCol="0">
            <a:spAutoFit/>
          </a:bodyPr>
          <a:lstStyle/>
          <a:p>
            <a:r>
              <a:rPr lang="en-US" sz="900" dirty="0">
                <a:solidFill>
                  <a:srgbClr val="FF0000"/>
                </a:solidFill>
              </a:rPr>
              <a:t>Booking Deposit Required £10 Per Person</a:t>
            </a:r>
          </a:p>
        </p:txBody>
      </p:sp>
    </p:spTree>
    <p:extLst>
      <p:ext uri="{BB962C8B-B14F-4D97-AF65-F5344CB8AC3E}">
        <p14:creationId xmlns:p14="http://schemas.microsoft.com/office/powerpoint/2010/main" val="32631562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0" name="Picture 89"/>
          <p:cNvPicPr>
            <a:picLocks noChangeAspect="1"/>
          </p:cNvPicPr>
          <p:nvPr/>
        </p:nvPicPr>
        <p:blipFill rotWithShape="1">
          <a:blip r:embed="rId3">
            <a:duotone>
              <a:prstClr val="black"/>
              <a:schemeClr val="accent5">
                <a:tint val="45000"/>
                <a:satMod val="400000"/>
              </a:schemeClr>
            </a:duotone>
            <a:extLst>
              <a:ext uri="{28A0092B-C50C-407E-A947-70E740481C1C}">
                <a14:useLocalDpi xmlns:a14="http://schemas.microsoft.com/office/drawing/2010/main" val="0"/>
              </a:ext>
            </a:extLst>
          </a:blip>
          <a:srcRect l="5733" t="4167" r="6158" b="4027"/>
          <a:stretch/>
        </p:blipFill>
        <p:spPr>
          <a:xfrm>
            <a:off x="-8335" y="7268"/>
            <a:ext cx="5164932" cy="9144000"/>
          </a:xfrm>
          <a:prstGeom prst="rect">
            <a:avLst/>
          </a:prstGeom>
        </p:spPr>
      </p:pic>
      <p:sp>
        <p:nvSpPr>
          <p:cNvPr id="95" name="TextBox 10"/>
          <p:cNvSpPr txBox="1"/>
          <p:nvPr/>
        </p:nvSpPr>
        <p:spPr>
          <a:xfrm>
            <a:off x="2018894" y="794449"/>
            <a:ext cx="1037951" cy="243205"/>
          </a:xfrm>
          <a:prstGeom prst="rect">
            <a:avLst/>
          </a:prstGeom>
          <a:solidFill>
            <a:schemeClr val="bg2">
              <a:lumMod val="50000"/>
            </a:schemeClr>
          </a:solidFill>
        </p:spPr>
        <p:txBody>
          <a:bodyPr wrap="square" rtlCol="0">
            <a:noAutofit/>
          </a:bodyPr>
          <a:lstStyle/>
          <a:p>
            <a:pPr marL="0" marR="0" algn="ctr">
              <a:spcBef>
                <a:spcPts val="0"/>
              </a:spcBef>
              <a:spcAft>
                <a:spcPts val="0"/>
              </a:spcAft>
            </a:pPr>
            <a:r>
              <a:rPr lang="en-GB" sz="1100" dirty="0">
                <a:solidFill>
                  <a:schemeClr val="bg1"/>
                </a:solidFill>
                <a:effectLst/>
                <a:latin typeface="Times New Roman"/>
                <a:ea typeface="Times New Roman"/>
              </a:rPr>
              <a:t>Drinks</a:t>
            </a:r>
          </a:p>
        </p:txBody>
      </p:sp>
      <p:sp>
        <p:nvSpPr>
          <p:cNvPr id="111" name="Rectangle 110"/>
          <p:cNvSpPr/>
          <p:nvPr/>
        </p:nvSpPr>
        <p:spPr>
          <a:xfrm>
            <a:off x="1287463" y="4110335"/>
            <a:ext cx="2571750" cy="369332"/>
          </a:xfrm>
          <a:prstGeom prst="rect">
            <a:avLst/>
          </a:prstGeom>
        </p:spPr>
        <p:txBody>
          <a:bodyPr>
            <a:spAutoFit/>
          </a:bodyPr>
          <a:lstStyle/>
          <a:p>
            <a:endParaRPr lang="en-GB" dirty="0"/>
          </a:p>
        </p:txBody>
      </p:sp>
      <p:sp>
        <p:nvSpPr>
          <p:cNvPr id="115" name="Rectangle 114"/>
          <p:cNvSpPr/>
          <p:nvPr/>
        </p:nvSpPr>
        <p:spPr>
          <a:xfrm>
            <a:off x="517137" y="8435820"/>
            <a:ext cx="4112402" cy="600164"/>
          </a:xfrm>
          <a:prstGeom prst="rect">
            <a:avLst/>
          </a:prstGeom>
          <a:ln w="19050">
            <a:solidFill>
              <a:schemeClr val="accent5">
                <a:lumMod val="50000"/>
              </a:schemeClr>
            </a:solidFill>
            <a:prstDash val="lgDashDot"/>
          </a:ln>
        </p:spPr>
        <p:txBody>
          <a:bodyPr wrap="square">
            <a:spAutoFit/>
          </a:bodyPr>
          <a:lstStyle/>
          <a:p>
            <a:pPr algn="ctr"/>
            <a:r>
              <a:rPr lang="en-GB" sz="1100" b="1" dirty="0">
                <a:solidFill>
                  <a:schemeClr val="bg1"/>
                </a:solidFill>
                <a:latin typeface="+mj-lt"/>
                <a:cs typeface="MV Boli" pitchFamily="2" charset="0"/>
              </a:rPr>
              <a:t>Telephone: </a:t>
            </a:r>
            <a:r>
              <a:rPr lang="en-GB" sz="1100" b="1" dirty="0">
                <a:solidFill>
                  <a:schemeClr val="bg1"/>
                </a:solidFill>
                <a:cs typeface="MV Boli" pitchFamily="2" charset="0"/>
              </a:rPr>
              <a:t>+442359543</a:t>
            </a:r>
            <a:endParaRPr lang="en-US" sz="1100" b="1" dirty="0">
              <a:solidFill>
                <a:schemeClr val="bg1"/>
              </a:solidFill>
              <a:latin typeface="+mj-lt"/>
              <a:cs typeface="MV Boli" pitchFamily="2" charset="0"/>
            </a:endParaRPr>
          </a:p>
          <a:p>
            <a:pPr algn="ctr"/>
            <a:r>
              <a:rPr lang="en-GB" sz="1100" b="1" dirty="0">
                <a:solidFill>
                  <a:schemeClr val="bg1"/>
                </a:solidFill>
                <a:latin typeface="+mj-lt"/>
                <a:cs typeface="MV Boli" pitchFamily="2" charset="0"/>
              </a:rPr>
              <a:t>Please book your Christmas party now</a:t>
            </a:r>
            <a:endParaRPr lang="en-US" sz="1100" b="1" dirty="0">
              <a:solidFill>
                <a:schemeClr val="bg1"/>
              </a:solidFill>
              <a:latin typeface="+mj-lt"/>
              <a:cs typeface="MV Boli" pitchFamily="2" charset="0"/>
            </a:endParaRPr>
          </a:p>
          <a:p>
            <a:pPr algn="ctr"/>
            <a:r>
              <a:rPr lang="en-GB" sz="1100" b="1" dirty="0">
                <a:solidFill>
                  <a:schemeClr val="bg1"/>
                </a:solidFill>
                <a:latin typeface="+mj-lt"/>
                <a:cs typeface="MV Boli" pitchFamily="2" charset="0"/>
              </a:rPr>
              <a:t>Pay with </a:t>
            </a:r>
            <a:endParaRPr lang="en-GB" sz="1100" dirty="0">
              <a:latin typeface="+mj-lt"/>
            </a:endParaRPr>
          </a:p>
        </p:txBody>
      </p:sp>
      <p:pic>
        <p:nvPicPr>
          <p:cNvPr id="118" name="Picture 11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878931" y="8864870"/>
            <a:ext cx="832445" cy="171114"/>
          </a:xfrm>
          <a:prstGeom prst="rect">
            <a:avLst/>
          </a:prstGeom>
        </p:spPr>
      </p:pic>
      <p:sp>
        <p:nvSpPr>
          <p:cNvPr id="129" name="Rectangle 128"/>
          <p:cNvSpPr/>
          <p:nvPr/>
        </p:nvSpPr>
        <p:spPr>
          <a:xfrm>
            <a:off x="1251994" y="251340"/>
            <a:ext cx="2571750" cy="415498"/>
          </a:xfrm>
          <a:prstGeom prst="rect">
            <a:avLst/>
          </a:prstGeom>
        </p:spPr>
        <p:txBody>
          <a:bodyPr>
            <a:spAutoFit/>
          </a:bodyPr>
          <a:lstStyle/>
          <a:p>
            <a:pPr algn="ctr"/>
            <a:r>
              <a:rPr lang="en-US" sz="1050" b="1" dirty="0">
                <a:solidFill>
                  <a:schemeClr val="bg1"/>
                </a:solidFill>
                <a:latin typeface="Bahnschrift SemiLight Condensed" pitchFamily="34" charset="0"/>
                <a:cs typeface="Times New Roman" panose="02020603050405020304" pitchFamily="18" charset="0"/>
              </a:rPr>
              <a:t>Hotel Trinity </a:t>
            </a:r>
            <a:br>
              <a:rPr lang="en-US" sz="1050" b="1" dirty="0">
                <a:solidFill>
                  <a:schemeClr val="bg1"/>
                </a:solidFill>
                <a:latin typeface="Bahnschrift SemiLight Condensed" pitchFamily="34" charset="0"/>
                <a:cs typeface="Times New Roman" panose="02020603050405020304" pitchFamily="18" charset="0"/>
              </a:rPr>
            </a:br>
            <a:r>
              <a:rPr lang="en-GB" sz="1050" b="1" dirty="0" err="1">
                <a:solidFill>
                  <a:schemeClr val="bg1"/>
                </a:solidFill>
                <a:latin typeface="Bahnschrift SemiLight Condensed" pitchFamily="34" charset="0"/>
              </a:rPr>
              <a:t>Westcliff</a:t>
            </a:r>
            <a:r>
              <a:rPr lang="en-GB" sz="1050" b="1" dirty="0">
                <a:solidFill>
                  <a:schemeClr val="bg1"/>
                </a:solidFill>
                <a:latin typeface="Bahnschrift SemiLight Condensed" pitchFamily="34" charset="0"/>
              </a:rPr>
              <a:t> Beach, London</a:t>
            </a:r>
            <a:endParaRPr lang="en-GB" sz="1050" dirty="0">
              <a:latin typeface="Bahnschrift SemiLight Condensed" pitchFamily="34" charset="0"/>
            </a:endParaRPr>
          </a:p>
        </p:txBody>
      </p:sp>
      <p:pic>
        <p:nvPicPr>
          <p:cNvPr id="2" name="Picture 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69713" y="4303703"/>
            <a:ext cx="1303562" cy="914400"/>
          </a:xfrm>
          <a:prstGeom prst="roundRect">
            <a:avLst/>
          </a:prstGeom>
        </p:spPr>
      </p:pic>
      <p:grpSp>
        <p:nvGrpSpPr>
          <p:cNvPr id="41" name="Group 40">
            <a:extLst>
              <a:ext uri="{FF2B5EF4-FFF2-40B4-BE49-F238E27FC236}">
                <a16:creationId xmlns:a16="http://schemas.microsoft.com/office/drawing/2014/main" id="{1216A7CC-B801-6A49-A5CA-283A92FE434A}"/>
              </a:ext>
            </a:extLst>
          </p:cNvPr>
          <p:cNvGrpSpPr/>
          <p:nvPr/>
        </p:nvGrpSpPr>
        <p:grpSpPr>
          <a:xfrm>
            <a:off x="405663" y="1147124"/>
            <a:ext cx="3566117" cy="1289594"/>
            <a:chOff x="2819107" y="1154841"/>
            <a:chExt cx="1874890" cy="1776213"/>
          </a:xfrm>
        </p:grpSpPr>
        <p:sp>
          <p:nvSpPr>
            <p:cNvPr id="42" name="TextBox 10">
              <a:extLst>
                <a:ext uri="{FF2B5EF4-FFF2-40B4-BE49-F238E27FC236}">
                  <a16:creationId xmlns:a16="http://schemas.microsoft.com/office/drawing/2014/main" id="{57C420D6-E321-4C4F-BCD3-D60F91FF7E02}"/>
                </a:ext>
              </a:extLst>
            </p:cNvPr>
            <p:cNvSpPr txBox="1"/>
            <p:nvPr/>
          </p:nvSpPr>
          <p:spPr>
            <a:xfrm>
              <a:off x="2819107" y="1183268"/>
              <a:ext cx="871311" cy="243205"/>
            </a:xfrm>
            <a:prstGeom prst="rect">
              <a:avLst/>
            </a:prstGeom>
            <a:solidFill>
              <a:schemeClr val="bg2">
                <a:lumMod val="50000"/>
              </a:schemeClr>
            </a:solidFill>
          </p:spPr>
          <p:txBody>
            <a:bodyPr wrap="square" rtlCol="0">
              <a:noAutofit/>
            </a:bodyPr>
            <a:lstStyle/>
            <a:p>
              <a:pPr marL="0" marR="0" algn="ctr">
                <a:spcBef>
                  <a:spcPts val="0"/>
                </a:spcBef>
                <a:spcAft>
                  <a:spcPts val="0"/>
                </a:spcAft>
              </a:pPr>
              <a:r>
                <a:rPr lang="en-GB" sz="600" dirty="0">
                  <a:solidFill>
                    <a:schemeClr val="bg1"/>
                  </a:solidFill>
                  <a:effectLst/>
                  <a:latin typeface="Times New Roman"/>
                  <a:ea typeface="Times New Roman"/>
                </a:rPr>
                <a:t>Drinks (Alcoholic)</a:t>
              </a:r>
            </a:p>
          </p:txBody>
        </p:sp>
        <p:sp>
          <p:nvSpPr>
            <p:cNvPr id="43" name="TextBox 8">
              <a:extLst>
                <a:ext uri="{FF2B5EF4-FFF2-40B4-BE49-F238E27FC236}">
                  <a16:creationId xmlns:a16="http://schemas.microsoft.com/office/drawing/2014/main" id="{8F5648BE-77DA-9E43-831F-DD3C80AA5C89}"/>
                </a:ext>
              </a:extLst>
            </p:cNvPr>
            <p:cNvSpPr txBox="1"/>
            <p:nvPr/>
          </p:nvSpPr>
          <p:spPr>
            <a:xfrm>
              <a:off x="3731941" y="1154841"/>
              <a:ext cx="962056" cy="1776213"/>
            </a:xfrm>
            <a:prstGeom prst="rect">
              <a:avLst/>
            </a:prstGeom>
            <a:noFill/>
          </p:spPr>
          <p:txBody>
            <a:bodyPr wrap="square" rtlCol="0">
              <a:spAutoFit/>
            </a:bodyPr>
            <a:lstStyle/>
            <a:p>
              <a:pPr marL="0" marR="0" algn="just">
                <a:spcBef>
                  <a:spcPts val="0"/>
                </a:spcBef>
                <a:spcAft>
                  <a:spcPts val="0"/>
                </a:spcAft>
              </a:pPr>
              <a:r>
                <a:rPr lang="en-US" sz="1050" b="1" kern="1200" dirty="0">
                  <a:solidFill>
                    <a:srgbClr val="C4BD97"/>
                  </a:solidFill>
                  <a:effectLst/>
                  <a:latin typeface="Calibri"/>
                  <a:ea typeface="Times New Roman"/>
                  <a:cs typeface="Vrinda"/>
                </a:rPr>
                <a:t>Name: Red wine</a:t>
              </a:r>
            </a:p>
            <a:p>
              <a:pPr algn="ctr">
                <a:lnSpc>
                  <a:spcPct val="107000"/>
                </a:lnSpc>
                <a:spcAft>
                  <a:spcPts val="800"/>
                </a:spcAft>
              </a:pPr>
              <a:r>
                <a:rPr lang="en-US" sz="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Bodege</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Ray, Reserve </a:t>
              </a:r>
              <a:r>
                <a:rPr lang="en-US" sz="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Malbac</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Mendoza, </a:t>
              </a:r>
              <a:r>
                <a:rPr lang="en-US" sz="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argentina</a:t>
              </a: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 17</a:t>
              </a:r>
              <a:endParaRPr lang="en-GB"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algn="ctr">
                <a:lnSpc>
                  <a:spcPct val="107000"/>
                </a:lnSpc>
                <a:spcAft>
                  <a:spcPts val="800"/>
                </a:spcAft>
              </a:pP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Deep red cherry, fragrant red fruits, touch of spice, violets, fresh, smooth tannins</a:t>
              </a:r>
              <a:endParaRPr lang="en-GB"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algn="ctr">
                <a:lnSpc>
                  <a:spcPct val="107000"/>
                </a:lnSpc>
                <a:spcAft>
                  <a:spcPts val="800"/>
                </a:spcAft>
              </a:pPr>
              <a:r>
                <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250 ml- 13.   Bottle- 35</a:t>
              </a:r>
              <a:endParaRPr lang="en-GB"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0" marR="0" algn="just">
                <a:spcBef>
                  <a:spcPts val="0"/>
                </a:spcBef>
                <a:spcAft>
                  <a:spcPts val="0"/>
                </a:spcAft>
              </a:pPr>
              <a:endParaRPr lang="en-US" sz="1050" b="1" kern="1200" dirty="0">
                <a:solidFill>
                  <a:srgbClr val="C4BD97"/>
                </a:solidFill>
                <a:effectLst/>
                <a:latin typeface="Calibri"/>
                <a:ea typeface="Times New Roman"/>
                <a:cs typeface="Vrinda"/>
              </a:endParaRPr>
            </a:p>
          </p:txBody>
        </p:sp>
      </p:grpSp>
      <p:pic>
        <p:nvPicPr>
          <p:cNvPr id="45" name="Picture 44">
            <a:extLst>
              <a:ext uri="{FF2B5EF4-FFF2-40B4-BE49-F238E27FC236}">
                <a16:creationId xmlns:a16="http://schemas.microsoft.com/office/drawing/2014/main" id="{8B4C564A-0041-4844-9020-8039C0403DAA}"/>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78275" y="1444122"/>
            <a:ext cx="670942" cy="799504"/>
          </a:xfrm>
          <a:prstGeom prst="roundRect">
            <a:avLst/>
          </a:prstGeom>
        </p:spPr>
      </p:pic>
      <p:grpSp>
        <p:nvGrpSpPr>
          <p:cNvPr id="46" name="Group 45">
            <a:extLst>
              <a:ext uri="{FF2B5EF4-FFF2-40B4-BE49-F238E27FC236}">
                <a16:creationId xmlns:a16="http://schemas.microsoft.com/office/drawing/2014/main" id="{2B3B224A-0003-D84C-B1D8-C73C7B533547}"/>
              </a:ext>
            </a:extLst>
          </p:cNvPr>
          <p:cNvGrpSpPr/>
          <p:nvPr/>
        </p:nvGrpSpPr>
        <p:grpSpPr>
          <a:xfrm>
            <a:off x="405663" y="2570228"/>
            <a:ext cx="3566117" cy="1372427"/>
            <a:chOff x="2819107" y="1154841"/>
            <a:chExt cx="1874890" cy="1890303"/>
          </a:xfrm>
        </p:grpSpPr>
        <p:sp>
          <p:nvSpPr>
            <p:cNvPr id="47" name="TextBox 10">
              <a:extLst>
                <a:ext uri="{FF2B5EF4-FFF2-40B4-BE49-F238E27FC236}">
                  <a16:creationId xmlns:a16="http://schemas.microsoft.com/office/drawing/2014/main" id="{B16F2471-C1FC-AE49-8DD3-3153DC9A5FA0}"/>
                </a:ext>
              </a:extLst>
            </p:cNvPr>
            <p:cNvSpPr txBox="1"/>
            <p:nvPr/>
          </p:nvSpPr>
          <p:spPr>
            <a:xfrm>
              <a:off x="2819107" y="1183268"/>
              <a:ext cx="871311" cy="243205"/>
            </a:xfrm>
            <a:prstGeom prst="rect">
              <a:avLst/>
            </a:prstGeom>
            <a:solidFill>
              <a:schemeClr val="bg2">
                <a:lumMod val="50000"/>
              </a:schemeClr>
            </a:solidFill>
          </p:spPr>
          <p:txBody>
            <a:bodyPr wrap="square" rtlCol="0">
              <a:noAutofit/>
            </a:bodyPr>
            <a:lstStyle/>
            <a:p>
              <a:pPr marL="0" marR="0" algn="ctr">
                <a:spcBef>
                  <a:spcPts val="0"/>
                </a:spcBef>
                <a:spcAft>
                  <a:spcPts val="0"/>
                </a:spcAft>
              </a:pPr>
              <a:r>
                <a:rPr lang="en-GB" sz="600" dirty="0">
                  <a:solidFill>
                    <a:schemeClr val="bg1"/>
                  </a:solidFill>
                  <a:effectLst/>
                  <a:latin typeface="Times New Roman"/>
                  <a:ea typeface="Times New Roman"/>
                </a:rPr>
                <a:t>Drinks (Alcoholic)</a:t>
              </a:r>
            </a:p>
          </p:txBody>
        </p:sp>
        <p:sp>
          <p:nvSpPr>
            <p:cNvPr id="48" name="TextBox 8">
              <a:extLst>
                <a:ext uri="{FF2B5EF4-FFF2-40B4-BE49-F238E27FC236}">
                  <a16:creationId xmlns:a16="http://schemas.microsoft.com/office/drawing/2014/main" id="{CE3DEDD4-FC80-2A4F-AEFF-3AECE05F6C38}"/>
                </a:ext>
              </a:extLst>
            </p:cNvPr>
            <p:cNvSpPr txBox="1"/>
            <p:nvPr/>
          </p:nvSpPr>
          <p:spPr>
            <a:xfrm>
              <a:off x="3852690" y="1154841"/>
              <a:ext cx="841307" cy="1890303"/>
            </a:xfrm>
            <a:prstGeom prst="rect">
              <a:avLst/>
            </a:prstGeom>
            <a:noFill/>
          </p:spPr>
          <p:txBody>
            <a:bodyPr wrap="square" rtlCol="0">
              <a:spAutoFit/>
            </a:bodyPr>
            <a:lstStyle/>
            <a:p>
              <a:pPr marL="0" marR="0" algn="just">
                <a:spcBef>
                  <a:spcPts val="0"/>
                </a:spcBef>
                <a:spcAft>
                  <a:spcPts val="0"/>
                </a:spcAft>
              </a:pPr>
              <a:r>
                <a:rPr lang="en-US" sz="1050" b="1" kern="1200" dirty="0">
                  <a:solidFill>
                    <a:srgbClr val="C4BD97"/>
                  </a:solidFill>
                  <a:effectLst/>
                  <a:latin typeface="Calibri"/>
                  <a:ea typeface="Times New Roman"/>
                  <a:cs typeface="Vrinda"/>
                </a:rPr>
                <a:t>Name: </a:t>
              </a:r>
              <a:r>
                <a:rPr lang="en-US" sz="1050" b="1" dirty="0">
                  <a:solidFill>
                    <a:srgbClr val="C4BD97"/>
                  </a:solidFill>
                  <a:latin typeface="Calibri"/>
                  <a:ea typeface="Times New Roman"/>
                  <a:cs typeface="Vrinda"/>
                </a:rPr>
                <a:t>White wine</a:t>
              </a:r>
              <a:endParaRPr lang="en-US" sz="1050" b="1" kern="1200" dirty="0">
                <a:solidFill>
                  <a:srgbClr val="C4BD97"/>
                </a:solidFill>
                <a:effectLst/>
                <a:latin typeface="Calibri"/>
                <a:ea typeface="Times New Roman"/>
                <a:cs typeface="Vrinda"/>
              </a:endParaRPr>
            </a:p>
            <a:p>
              <a:pPr algn="ctr">
                <a:lnSpc>
                  <a:spcPct val="107000"/>
                </a:lnSpc>
                <a:spcAft>
                  <a:spcPts val="800"/>
                </a:spcAft>
              </a:pPr>
              <a:r>
                <a:rPr lang="en-US" sz="800" dirty="0" err="1">
                  <a:solidFill>
                    <a:schemeClr val="bg1"/>
                  </a:solidFill>
                  <a:effectLst/>
                  <a:latin typeface="Arial" panose="020B0604020202020204" pitchFamily="34" charset="0"/>
                  <a:ea typeface="Calibri" panose="020F0502020204030204" pitchFamily="34" charset="0"/>
                  <a:cs typeface="Vrinda" panose="020B0502040204020203" pitchFamily="34" charset="0"/>
                </a:rPr>
                <a:t>Guilhelme</a:t>
              </a:r>
              <a:r>
                <a:rPr lang="en-US" sz="800" dirty="0">
                  <a:solidFill>
                    <a:schemeClr val="bg1"/>
                  </a:solidFill>
                  <a:effectLst/>
                  <a:latin typeface="Arial" panose="020B0604020202020204" pitchFamily="34" charset="0"/>
                  <a:ea typeface="Calibri" panose="020F0502020204030204" pitchFamily="34" charset="0"/>
                  <a:cs typeface="Vrinda" panose="020B0502040204020203" pitchFamily="34" charset="0"/>
                </a:rPr>
                <a:t> </a:t>
              </a:r>
              <a:r>
                <a:rPr lang="en-US" sz="800" dirty="0" err="1">
                  <a:solidFill>
                    <a:schemeClr val="bg1"/>
                  </a:solidFill>
                  <a:effectLst/>
                  <a:latin typeface="Arial" panose="020B0604020202020204" pitchFamily="34" charset="0"/>
                  <a:ea typeface="Calibri" panose="020F0502020204030204" pitchFamily="34" charset="0"/>
                  <a:cs typeface="Vrinda" panose="020B0502040204020203" pitchFamily="34" charset="0"/>
                </a:rPr>
                <a:t>Goisot</a:t>
              </a:r>
              <a:r>
                <a:rPr lang="en-US" sz="800" dirty="0">
                  <a:solidFill>
                    <a:schemeClr val="bg1"/>
                  </a:solidFill>
                  <a:effectLst/>
                  <a:latin typeface="Arial" panose="020B0604020202020204" pitchFamily="34" charset="0"/>
                  <a:ea typeface="Calibri" panose="020F0502020204030204" pitchFamily="34" charset="0"/>
                  <a:cs typeface="Vrinda" panose="020B0502040204020203" pitchFamily="34" charset="0"/>
                </a:rPr>
                <a:t>, Saint Bris Sauvignon </a:t>
              </a:r>
              <a:r>
                <a:rPr lang="en-US" sz="800" dirty="0" err="1">
                  <a:solidFill>
                    <a:schemeClr val="bg1"/>
                  </a:solidFill>
                  <a:effectLst/>
                  <a:latin typeface="Arial" panose="020B0604020202020204" pitchFamily="34" charset="0"/>
                  <a:ea typeface="Calibri" panose="020F0502020204030204" pitchFamily="34" charset="0"/>
                  <a:cs typeface="Vrinda" panose="020B0502040204020203" pitchFamily="34" charset="0"/>
                </a:rPr>
                <a:t>Blanc,burgundy</a:t>
              </a:r>
              <a:r>
                <a:rPr lang="en-US" sz="800" dirty="0">
                  <a:solidFill>
                    <a:schemeClr val="bg1"/>
                  </a:solidFill>
                  <a:effectLst/>
                  <a:latin typeface="Arial" panose="020B0604020202020204" pitchFamily="34" charset="0"/>
                  <a:ea typeface="Calibri" panose="020F0502020204030204" pitchFamily="34" charset="0"/>
                  <a:cs typeface="Vrinda" panose="020B0502040204020203" pitchFamily="34" charset="0"/>
                </a:rPr>
                <a:t>, </a:t>
              </a:r>
              <a:r>
                <a:rPr lang="en-US" sz="800" dirty="0" err="1">
                  <a:solidFill>
                    <a:schemeClr val="bg1"/>
                  </a:solidFill>
                  <a:effectLst/>
                  <a:latin typeface="Arial" panose="020B0604020202020204" pitchFamily="34" charset="0"/>
                  <a:ea typeface="Calibri" panose="020F0502020204030204" pitchFamily="34" charset="0"/>
                  <a:cs typeface="Vrinda" panose="020B0502040204020203" pitchFamily="34" charset="0"/>
                </a:rPr>
                <a:t>Franch</a:t>
              </a:r>
              <a:r>
                <a:rPr lang="en-US" sz="800" dirty="0">
                  <a:solidFill>
                    <a:schemeClr val="bg1"/>
                  </a:solidFill>
                  <a:effectLst/>
                  <a:latin typeface="Arial" panose="020B0604020202020204" pitchFamily="34" charset="0"/>
                  <a:ea typeface="Calibri" panose="020F0502020204030204" pitchFamily="34" charset="0"/>
                  <a:cs typeface="Vrinda" panose="020B0502040204020203" pitchFamily="34" charset="0"/>
                </a:rPr>
                <a:t> ‘2020.</a:t>
              </a:r>
              <a:endParaRPr lang="en-GB" sz="800" dirty="0">
                <a:solidFill>
                  <a:schemeClr val="bg1"/>
                </a:solidFill>
                <a:effectLst/>
                <a:latin typeface="Calibri" panose="020F0502020204030204" pitchFamily="34" charset="0"/>
                <a:ea typeface="Calibri" panose="020F0502020204030204" pitchFamily="34" charset="0"/>
                <a:cs typeface="Vrinda" panose="020B0502040204020203" pitchFamily="34" charset="0"/>
              </a:endParaRPr>
            </a:p>
            <a:p>
              <a:pPr algn="ctr">
                <a:lnSpc>
                  <a:spcPct val="107000"/>
                </a:lnSpc>
                <a:spcAft>
                  <a:spcPts val="800"/>
                </a:spcAft>
              </a:pPr>
              <a:r>
                <a:rPr lang="en-US" sz="800" dirty="0">
                  <a:solidFill>
                    <a:schemeClr val="bg1"/>
                  </a:solidFill>
                  <a:effectLst/>
                  <a:latin typeface="Arial" panose="020B0604020202020204" pitchFamily="34" charset="0"/>
                  <a:ea typeface="Calibri" panose="020F0502020204030204" pitchFamily="34" charset="0"/>
                  <a:cs typeface="Vrinda" panose="020B0502040204020203" pitchFamily="34" charset="0"/>
                </a:rPr>
                <a:t>Bright and fresh acidity, dry aromatic lemon citrus with loads of white peach.</a:t>
              </a:r>
              <a:endParaRPr lang="en-GB" sz="800" dirty="0">
                <a:solidFill>
                  <a:schemeClr val="bg1"/>
                </a:solidFill>
                <a:effectLst/>
                <a:latin typeface="Calibri" panose="020F0502020204030204" pitchFamily="34" charset="0"/>
                <a:ea typeface="Calibri" panose="020F0502020204030204" pitchFamily="34" charset="0"/>
                <a:cs typeface="Vrinda" panose="020B0502040204020203" pitchFamily="34" charset="0"/>
              </a:endParaRPr>
            </a:p>
            <a:p>
              <a:pPr algn="ctr"/>
              <a:r>
                <a:rPr lang="en-US" sz="800" dirty="0">
                  <a:solidFill>
                    <a:schemeClr val="bg1"/>
                  </a:solidFill>
                  <a:effectLst/>
                  <a:latin typeface="Arial" panose="020B0604020202020204" pitchFamily="34" charset="0"/>
                  <a:ea typeface="Calibri" panose="020F0502020204030204" pitchFamily="34" charset="0"/>
                </a:rPr>
                <a:t>250 ml-15  Bottle-40</a:t>
              </a:r>
              <a:r>
                <a:rPr lang="en-GB" sz="800" dirty="0">
                  <a:solidFill>
                    <a:schemeClr val="bg1"/>
                  </a:solidFill>
                  <a:effectLst/>
                </a:rPr>
                <a:t> </a:t>
              </a:r>
              <a:endParaRPr lang="en-US" sz="800" b="1" kern="1200" dirty="0">
                <a:solidFill>
                  <a:schemeClr val="bg1"/>
                </a:solidFill>
                <a:effectLst/>
                <a:latin typeface="Calibri"/>
                <a:ea typeface="Times New Roman"/>
                <a:cs typeface="Vrinda"/>
              </a:endParaRPr>
            </a:p>
          </p:txBody>
        </p:sp>
      </p:grpSp>
      <p:grpSp>
        <p:nvGrpSpPr>
          <p:cNvPr id="51" name="Group 50">
            <a:extLst>
              <a:ext uri="{FF2B5EF4-FFF2-40B4-BE49-F238E27FC236}">
                <a16:creationId xmlns:a16="http://schemas.microsoft.com/office/drawing/2014/main" id="{0B34CB0F-8BB1-A240-804B-3742F77E387A}"/>
              </a:ext>
            </a:extLst>
          </p:cNvPr>
          <p:cNvGrpSpPr/>
          <p:nvPr/>
        </p:nvGrpSpPr>
        <p:grpSpPr>
          <a:xfrm>
            <a:off x="405663" y="4041415"/>
            <a:ext cx="3776397" cy="1061169"/>
            <a:chOff x="2819107" y="1183268"/>
            <a:chExt cx="1870819" cy="991513"/>
          </a:xfrm>
        </p:grpSpPr>
        <p:sp>
          <p:nvSpPr>
            <p:cNvPr id="52" name="TextBox 10">
              <a:extLst>
                <a:ext uri="{FF2B5EF4-FFF2-40B4-BE49-F238E27FC236}">
                  <a16:creationId xmlns:a16="http://schemas.microsoft.com/office/drawing/2014/main" id="{C67C5B32-AAFB-E64E-A229-F8810EA78E6F}"/>
                </a:ext>
              </a:extLst>
            </p:cNvPr>
            <p:cNvSpPr txBox="1"/>
            <p:nvPr/>
          </p:nvSpPr>
          <p:spPr>
            <a:xfrm>
              <a:off x="2819107" y="1183268"/>
              <a:ext cx="871311" cy="243205"/>
            </a:xfrm>
            <a:prstGeom prst="rect">
              <a:avLst/>
            </a:prstGeom>
            <a:solidFill>
              <a:schemeClr val="bg2">
                <a:lumMod val="50000"/>
              </a:schemeClr>
            </a:solidFill>
          </p:spPr>
          <p:txBody>
            <a:bodyPr wrap="square" rtlCol="0">
              <a:noAutofit/>
            </a:bodyPr>
            <a:lstStyle/>
            <a:p>
              <a:pPr marL="0" marR="0" algn="ctr">
                <a:spcBef>
                  <a:spcPts val="0"/>
                </a:spcBef>
                <a:spcAft>
                  <a:spcPts val="0"/>
                </a:spcAft>
              </a:pPr>
              <a:r>
                <a:rPr lang="en-GB" sz="600" dirty="0">
                  <a:solidFill>
                    <a:schemeClr val="bg1"/>
                  </a:solidFill>
                  <a:effectLst/>
                  <a:latin typeface="Times New Roman"/>
                  <a:ea typeface="Times New Roman"/>
                </a:rPr>
                <a:t>Drinks (Alcoholic)</a:t>
              </a:r>
            </a:p>
          </p:txBody>
        </p:sp>
        <p:sp>
          <p:nvSpPr>
            <p:cNvPr id="53" name="TextBox 8">
              <a:extLst>
                <a:ext uri="{FF2B5EF4-FFF2-40B4-BE49-F238E27FC236}">
                  <a16:creationId xmlns:a16="http://schemas.microsoft.com/office/drawing/2014/main" id="{FFF8CAD8-C2DC-6A44-8BBF-8374A9D3FEB2}"/>
                </a:ext>
              </a:extLst>
            </p:cNvPr>
            <p:cNvSpPr txBox="1"/>
            <p:nvPr/>
          </p:nvSpPr>
          <p:spPr>
            <a:xfrm>
              <a:off x="3818615" y="1304870"/>
              <a:ext cx="871311" cy="869911"/>
            </a:xfrm>
            <a:prstGeom prst="rect">
              <a:avLst/>
            </a:prstGeom>
            <a:noFill/>
          </p:spPr>
          <p:txBody>
            <a:bodyPr wrap="square" rtlCol="0">
              <a:spAutoFit/>
            </a:bodyPr>
            <a:lstStyle/>
            <a:p>
              <a:pPr marL="0" marR="0" algn="just">
                <a:spcBef>
                  <a:spcPts val="0"/>
                </a:spcBef>
                <a:spcAft>
                  <a:spcPts val="0"/>
                </a:spcAft>
              </a:pPr>
              <a:r>
                <a:rPr lang="en-US" sz="1050" b="1" kern="1200" dirty="0">
                  <a:solidFill>
                    <a:srgbClr val="C4BD97"/>
                  </a:solidFill>
                  <a:effectLst/>
                  <a:latin typeface="Calibri"/>
                  <a:ea typeface="Times New Roman"/>
                  <a:cs typeface="Vrinda"/>
                </a:rPr>
                <a:t>Name: Champagne</a:t>
              </a:r>
            </a:p>
            <a:p>
              <a:r>
                <a:rPr lang="en-GB" sz="800" dirty="0" err="1">
                  <a:solidFill>
                    <a:schemeClr val="bg1"/>
                  </a:solidFill>
                  <a:effectLst/>
                  <a:latin typeface="EBGaramond"/>
                  <a:ea typeface="Times New Roman" panose="02020603050405020304" pitchFamily="18" charset="0"/>
                </a:rPr>
                <a:t>Larmandier</a:t>
              </a:r>
              <a:r>
                <a:rPr lang="en-GB" sz="800" dirty="0">
                  <a:solidFill>
                    <a:schemeClr val="bg1"/>
                  </a:solidFill>
                  <a:effectLst/>
                  <a:latin typeface="EBGaramond"/>
                  <a:ea typeface="Times New Roman" panose="02020603050405020304" pitchFamily="18" charset="0"/>
                </a:rPr>
                <a:t>-Bernier, Extra Brut, Grand Cru, Blanc de </a:t>
              </a:r>
              <a:r>
                <a:rPr lang="en-GB" sz="800" dirty="0" err="1">
                  <a:solidFill>
                    <a:schemeClr val="bg1"/>
                  </a:solidFill>
                  <a:effectLst/>
                  <a:latin typeface="EBGaramond"/>
                  <a:ea typeface="Times New Roman" panose="02020603050405020304" pitchFamily="18" charset="0"/>
                </a:rPr>
                <a:t>Blancs</a:t>
              </a:r>
              <a:r>
                <a:rPr lang="en-GB" sz="800" dirty="0">
                  <a:solidFill>
                    <a:schemeClr val="bg1"/>
                  </a:solidFill>
                  <a:effectLst/>
                  <a:latin typeface="EBGaramond"/>
                  <a:ea typeface="Times New Roman" panose="02020603050405020304" pitchFamily="18" charset="0"/>
                </a:rPr>
                <a:t> ‘</a:t>
              </a:r>
              <a:r>
                <a:rPr lang="en-GB" sz="800" dirty="0" err="1">
                  <a:solidFill>
                    <a:schemeClr val="bg1"/>
                  </a:solidFill>
                  <a:effectLst/>
                  <a:latin typeface="EBGaramond"/>
                  <a:ea typeface="Times New Roman" panose="02020603050405020304" pitchFamily="18" charset="0"/>
                </a:rPr>
                <a:t>Vieille</a:t>
              </a:r>
              <a:r>
                <a:rPr lang="en-GB" sz="800" dirty="0">
                  <a:solidFill>
                    <a:schemeClr val="bg1"/>
                  </a:solidFill>
                  <a:effectLst/>
                  <a:latin typeface="EBGaramond"/>
                  <a:ea typeface="Times New Roman" panose="02020603050405020304" pitchFamily="18" charset="0"/>
                </a:rPr>
                <a:t> </a:t>
              </a:r>
              <a:r>
                <a:rPr lang="en-GB" sz="800" dirty="0" err="1">
                  <a:solidFill>
                    <a:schemeClr val="bg1"/>
                  </a:solidFill>
                  <a:effectLst/>
                  <a:latin typeface="EBGaramond"/>
                  <a:ea typeface="Times New Roman" panose="02020603050405020304" pitchFamily="18" charset="0"/>
                </a:rPr>
                <a:t>Vigne</a:t>
              </a:r>
              <a:r>
                <a:rPr lang="en-GB" sz="800" dirty="0">
                  <a:solidFill>
                    <a:schemeClr val="bg1"/>
                  </a:solidFill>
                  <a:effectLst/>
                  <a:latin typeface="EBGaramond"/>
                  <a:ea typeface="Times New Roman" panose="02020603050405020304" pitchFamily="18" charset="0"/>
                </a:rPr>
                <a:t> du Levant’ ‘2012 </a:t>
              </a:r>
              <a:endParaRPr lang="en-GB" sz="800" dirty="0">
                <a:solidFill>
                  <a:schemeClr val="bg1"/>
                </a:solidFill>
                <a:effectLst/>
                <a:latin typeface="Times New Roman" panose="02020603050405020304" pitchFamily="18" charset="0"/>
                <a:ea typeface="Times New Roman" panose="02020603050405020304" pitchFamily="18" charset="0"/>
              </a:endParaRPr>
            </a:p>
            <a:p>
              <a:pPr>
                <a:lnSpc>
                  <a:spcPct val="150000"/>
                </a:lnSpc>
              </a:pPr>
              <a:r>
                <a:rPr lang="en-GB" sz="800" dirty="0">
                  <a:solidFill>
                    <a:schemeClr val="bg1"/>
                  </a:solidFill>
                  <a:effectLst/>
                  <a:latin typeface="Times New Roman" panose="02020603050405020304" pitchFamily="18" charset="0"/>
                  <a:ea typeface="Times New Roman" panose="02020603050405020304" pitchFamily="18" charset="0"/>
                </a:rPr>
                <a:t>                        Bottle - 100</a:t>
              </a:r>
            </a:p>
            <a:p>
              <a:pPr algn="ctr"/>
              <a:endParaRPr lang="en-US" sz="800" b="1" kern="1200" dirty="0">
                <a:solidFill>
                  <a:schemeClr val="bg1"/>
                </a:solidFill>
                <a:effectLst/>
                <a:latin typeface="Calibri"/>
                <a:ea typeface="Times New Roman"/>
                <a:cs typeface="Vrinda"/>
              </a:endParaRPr>
            </a:p>
          </p:txBody>
        </p:sp>
      </p:grpSp>
      <p:sp>
        <p:nvSpPr>
          <p:cNvPr id="9" name="TextBox 8">
            <a:extLst>
              <a:ext uri="{FF2B5EF4-FFF2-40B4-BE49-F238E27FC236}">
                <a16:creationId xmlns:a16="http://schemas.microsoft.com/office/drawing/2014/main" id="{244BDB8C-3529-684A-BC5E-79B45BFA68AD}"/>
              </a:ext>
            </a:extLst>
          </p:cNvPr>
          <p:cNvSpPr txBox="1"/>
          <p:nvPr/>
        </p:nvSpPr>
        <p:spPr>
          <a:xfrm>
            <a:off x="808535" y="1865718"/>
            <a:ext cx="241442" cy="937242"/>
          </a:xfrm>
          <a:prstGeom prst="rect">
            <a:avLst/>
          </a:prstGeom>
          <a:noFill/>
        </p:spPr>
        <p:txBody>
          <a:bodyPr wrap="square" rtlCol="0">
            <a:spAutoFit/>
          </a:bodyPr>
          <a:lstStyle/>
          <a:p>
            <a:endParaRPr lang="en-US" dirty="0"/>
          </a:p>
        </p:txBody>
      </p:sp>
      <p:pic>
        <p:nvPicPr>
          <p:cNvPr id="1034" name="Picture 10" descr="10 White Wines Perfect For Summer">
            <a:extLst>
              <a:ext uri="{FF2B5EF4-FFF2-40B4-BE49-F238E27FC236}">
                <a16:creationId xmlns:a16="http://schemas.microsoft.com/office/drawing/2014/main" id="{79733847-72D4-474E-8B08-D28BA20A96B5}"/>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92510" y="2887577"/>
            <a:ext cx="821531" cy="914400"/>
          </a:xfrm>
          <a:prstGeom prst="rect">
            <a:avLst/>
          </a:prstGeom>
          <a:noFill/>
          <a:extLst>
            <a:ext uri="{909E8E84-426E-40DD-AFC4-6F175D3DCCD1}">
              <a14:hiddenFill xmlns:a14="http://schemas.microsoft.com/office/drawing/2010/main">
                <a:solidFill>
                  <a:srgbClr val="FFFFFF"/>
                </a:solidFill>
              </a14:hiddenFill>
            </a:ext>
          </a:extLst>
        </p:spPr>
      </p:pic>
      <p:sp>
        <p:nvSpPr>
          <p:cNvPr id="64" name="Text Box 36">
            <a:extLst>
              <a:ext uri="{FF2B5EF4-FFF2-40B4-BE49-F238E27FC236}">
                <a16:creationId xmlns:a16="http://schemas.microsoft.com/office/drawing/2014/main" id="{155065B2-B7E5-D649-A71A-7D03285C4CCF}"/>
              </a:ext>
            </a:extLst>
          </p:cNvPr>
          <p:cNvSpPr txBox="1"/>
          <p:nvPr/>
        </p:nvSpPr>
        <p:spPr>
          <a:xfrm>
            <a:off x="382417" y="7010400"/>
            <a:ext cx="2133600" cy="1140516"/>
          </a:xfrm>
          <a:prstGeom prst="rect">
            <a:avLst/>
          </a:prstGeom>
          <a:solidFill>
            <a:schemeClr val="bg2">
              <a:lumMod val="75000"/>
            </a:schemeClr>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r>
              <a:rPr lang="en-GB" sz="1200" dirty="0">
                <a:solidFill>
                  <a:srgbClr val="FFC000"/>
                </a:solidFill>
                <a:effectLst/>
                <a:latin typeface="Arial" panose="020B0604020202020204" pitchFamily="34" charset="0"/>
                <a:ea typeface="Calibri" panose="020F0502020204030204" pitchFamily="34" charset="0"/>
                <a:cs typeface="Vrinda" panose="020B0502040204020203" pitchFamily="34" charset="0"/>
              </a:rPr>
              <a:t>     </a:t>
            </a:r>
            <a:r>
              <a:rPr lang="en-GB" sz="800" dirty="0">
                <a:effectLst/>
                <a:latin typeface="Bahnschrift SemiBold" panose="020B0502040204020203" pitchFamily="34" charset="0"/>
                <a:ea typeface="Calibri" panose="020F0502020204030204" pitchFamily="34" charset="0"/>
                <a:cs typeface="Arial" panose="020B0604020202020204" pitchFamily="34" charset="0"/>
              </a:rPr>
              <a:t>Please note that our dishes may contain allergens that may not be suitable for you. If you have any dietary requirements, please let us know. Also, we are only receiving payment through cards, google pay and apple pay to ensure the safety of our customers.</a:t>
            </a:r>
            <a:endParaRPr lang="en-GB" sz="800" dirty="0">
              <a:effectLst/>
              <a:latin typeface="Calibri" panose="020F0502020204030204" pitchFamily="34" charset="0"/>
              <a:ea typeface="Calibri" panose="020F0502020204030204" pitchFamily="34" charset="0"/>
              <a:cs typeface="Vrinda" panose="020B0502040204020203" pitchFamily="34" charset="0"/>
            </a:endParaRPr>
          </a:p>
          <a:p>
            <a:pPr algn="ctr"/>
            <a:r>
              <a:rPr lang="en-GB" sz="800" dirty="0">
                <a:effectLst/>
                <a:latin typeface="Bahnschrift SemiBold" panose="020B0502040204020203" pitchFamily="34" charset="0"/>
                <a:ea typeface="Calibri" panose="020F0502020204030204" pitchFamily="34" charset="0"/>
                <a:cs typeface="Arial" panose="020B0604020202020204" pitchFamily="34" charset="0"/>
              </a:rPr>
              <a:t>gf - Gluten Free |   n - Nuts   |   vg - Vegan</a:t>
            </a:r>
            <a:endParaRPr lang="en-GB" sz="800" dirty="0">
              <a:effectLst/>
              <a:latin typeface="Calibri" panose="020F0502020204030204" pitchFamily="34" charset="0"/>
              <a:ea typeface="Calibri" panose="020F0502020204030204" pitchFamily="34" charset="0"/>
              <a:cs typeface="Vrinda" panose="020B0502040204020203" pitchFamily="34" charset="0"/>
            </a:endParaRPr>
          </a:p>
          <a:p>
            <a:pPr>
              <a:lnSpc>
                <a:spcPct val="107000"/>
              </a:lnSpc>
              <a:spcAft>
                <a:spcPts val="800"/>
              </a:spcAft>
            </a:pPr>
            <a:r>
              <a:rPr lang="en-US" sz="1100" dirty="0">
                <a:effectLst/>
                <a:latin typeface="Arial" panose="020B0604020202020204" pitchFamily="34" charset="0"/>
                <a:ea typeface="Calibri" panose="020F0502020204030204" pitchFamily="34" charset="0"/>
                <a:cs typeface="Vrinda" panose="020B0502040204020203" pitchFamily="34" charset="0"/>
              </a:rPr>
              <a:t> </a:t>
            </a:r>
            <a:endParaRPr lang="en-GB" sz="1100" dirty="0">
              <a:effectLst/>
              <a:latin typeface="Calibri" panose="020F0502020204030204" pitchFamily="34" charset="0"/>
              <a:ea typeface="Calibri" panose="020F0502020204030204" pitchFamily="34" charset="0"/>
              <a:cs typeface="Vrinda" panose="020B0502040204020203" pitchFamily="34" charset="0"/>
            </a:endParaRPr>
          </a:p>
        </p:txBody>
      </p:sp>
      <p:grpSp>
        <p:nvGrpSpPr>
          <p:cNvPr id="65" name="Group 64">
            <a:extLst>
              <a:ext uri="{FF2B5EF4-FFF2-40B4-BE49-F238E27FC236}">
                <a16:creationId xmlns:a16="http://schemas.microsoft.com/office/drawing/2014/main" id="{77130F6F-E55C-B144-A33F-7FEFD57917AF}"/>
              </a:ext>
            </a:extLst>
          </p:cNvPr>
          <p:cNvGrpSpPr/>
          <p:nvPr/>
        </p:nvGrpSpPr>
        <p:grpSpPr>
          <a:xfrm>
            <a:off x="451495" y="5433748"/>
            <a:ext cx="3776623" cy="1513656"/>
            <a:chOff x="2819107" y="1183268"/>
            <a:chExt cx="1870931" cy="1021350"/>
          </a:xfrm>
        </p:grpSpPr>
        <p:sp>
          <p:nvSpPr>
            <p:cNvPr id="66" name="TextBox 10">
              <a:extLst>
                <a:ext uri="{FF2B5EF4-FFF2-40B4-BE49-F238E27FC236}">
                  <a16:creationId xmlns:a16="http://schemas.microsoft.com/office/drawing/2014/main" id="{DFB62106-DD7F-9B4D-A555-D224E987611B}"/>
                </a:ext>
              </a:extLst>
            </p:cNvPr>
            <p:cNvSpPr txBox="1"/>
            <p:nvPr/>
          </p:nvSpPr>
          <p:spPr>
            <a:xfrm>
              <a:off x="2819107" y="1183268"/>
              <a:ext cx="871311" cy="243205"/>
            </a:xfrm>
            <a:prstGeom prst="rect">
              <a:avLst/>
            </a:prstGeom>
            <a:solidFill>
              <a:schemeClr val="bg2">
                <a:lumMod val="50000"/>
              </a:schemeClr>
            </a:solidFill>
          </p:spPr>
          <p:txBody>
            <a:bodyPr wrap="square" rtlCol="0">
              <a:noAutofit/>
            </a:bodyPr>
            <a:lstStyle/>
            <a:p>
              <a:pPr marL="0" marR="0" algn="ctr">
                <a:spcBef>
                  <a:spcPts val="0"/>
                </a:spcBef>
                <a:spcAft>
                  <a:spcPts val="0"/>
                </a:spcAft>
              </a:pPr>
              <a:r>
                <a:rPr lang="en-GB" sz="1000" dirty="0">
                  <a:solidFill>
                    <a:schemeClr val="bg1"/>
                  </a:solidFill>
                  <a:effectLst/>
                  <a:latin typeface="Times New Roman"/>
                  <a:ea typeface="Times New Roman"/>
                </a:rPr>
                <a:t>Drinks (Non-Alcoholic)</a:t>
              </a:r>
            </a:p>
          </p:txBody>
        </p:sp>
        <p:sp>
          <p:nvSpPr>
            <p:cNvPr id="67" name="TextBox 8">
              <a:extLst>
                <a:ext uri="{FF2B5EF4-FFF2-40B4-BE49-F238E27FC236}">
                  <a16:creationId xmlns:a16="http://schemas.microsoft.com/office/drawing/2014/main" id="{53E73B0C-DD63-3B43-99AE-54EC65F7F5AF}"/>
                </a:ext>
              </a:extLst>
            </p:cNvPr>
            <p:cNvSpPr txBox="1"/>
            <p:nvPr/>
          </p:nvSpPr>
          <p:spPr>
            <a:xfrm>
              <a:off x="3818727" y="1370654"/>
              <a:ext cx="871311" cy="833964"/>
            </a:xfrm>
            <a:prstGeom prst="rect">
              <a:avLst/>
            </a:prstGeom>
            <a:noFill/>
          </p:spPr>
          <p:txBody>
            <a:bodyPr wrap="square" rtlCol="0">
              <a:spAutoFit/>
            </a:bodyPr>
            <a:lstStyle/>
            <a:p>
              <a:pPr marL="0" marR="0" algn="ctr">
                <a:spcBef>
                  <a:spcPts val="0"/>
                </a:spcBef>
                <a:spcAft>
                  <a:spcPts val="0"/>
                </a:spcAft>
              </a:pPr>
              <a:r>
                <a:rPr lang="en-US" sz="900" b="1" dirty="0">
                  <a:solidFill>
                    <a:srgbClr val="C4BD97"/>
                  </a:solidFill>
                  <a:latin typeface="Calibri"/>
                  <a:ea typeface="Times New Roman"/>
                  <a:cs typeface="Vrinda"/>
                </a:rPr>
                <a:t>Coke/</a:t>
              </a:r>
              <a:r>
                <a:rPr lang="en-US" sz="900" b="1" dirty="0" err="1">
                  <a:solidFill>
                    <a:srgbClr val="C4BD97"/>
                  </a:solidFill>
                  <a:latin typeface="Calibri"/>
                  <a:ea typeface="Times New Roman"/>
                  <a:cs typeface="Vrinda"/>
                </a:rPr>
                <a:t>D.Coke</a:t>
              </a:r>
              <a:r>
                <a:rPr lang="en-US" sz="900" b="1" dirty="0">
                  <a:solidFill>
                    <a:srgbClr val="C4BD97"/>
                  </a:solidFill>
                  <a:latin typeface="Calibri"/>
                  <a:ea typeface="Times New Roman"/>
                  <a:cs typeface="Vrinda"/>
                </a:rPr>
                <a:t>/Lemonade/tango</a:t>
              </a:r>
            </a:p>
            <a:p>
              <a:pPr marL="0" marR="0" algn="ctr">
                <a:spcBef>
                  <a:spcPts val="0"/>
                </a:spcBef>
                <a:spcAft>
                  <a:spcPts val="0"/>
                </a:spcAft>
              </a:pPr>
              <a:r>
                <a:rPr lang="en-US" sz="900" b="1" kern="1200" dirty="0">
                  <a:solidFill>
                    <a:srgbClr val="C4BD97"/>
                  </a:solidFill>
                  <a:effectLst/>
                  <a:latin typeface="Calibri"/>
                  <a:ea typeface="Times New Roman"/>
                  <a:cs typeface="Vrinda"/>
                </a:rPr>
                <a:t>3.95/250ml</a:t>
              </a:r>
            </a:p>
            <a:p>
              <a:pPr algn="ctr"/>
              <a:endParaRPr lang="en-GB" sz="800" dirty="0">
                <a:solidFill>
                  <a:schemeClr val="bg1"/>
                </a:solidFill>
                <a:effectLst/>
                <a:latin typeface="EBGaramond"/>
                <a:ea typeface="Times New Roman" panose="02020603050405020304" pitchFamily="18" charset="0"/>
              </a:endParaRPr>
            </a:p>
            <a:p>
              <a:pPr marL="0" marR="0" algn="ctr">
                <a:spcBef>
                  <a:spcPts val="0"/>
                </a:spcBef>
                <a:spcAft>
                  <a:spcPts val="0"/>
                </a:spcAft>
              </a:pPr>
              <a:r>
                <a:rPr lang="en-US" sz="900" b="1" dirty="0">
                  <a:solidFill>
                    <a:srgbClr val="C4BD97"/>
                  </a:solidFill>
                  <a:latin typeface="Calibri"/>
                  <a:ea typeface="Times New Roman"/>
                  <a:cs typeface="Vrinda"/>
                </a:rPr>
                <a:t>Fresh Orange/Apple/Pineapple </a:t>
              </a:r>
            </a:p>
            <a:p>
              <a:pPr marL="0" marR="0" algn="ctr">
                <a:spcBef>
                  <a:spcPts val="0"/>
                </a:spcBef>
                <a:spcAft>
                  <a:spcPts val="0"/>
                </a:spcAft>
              </a:pPr>
              <a:r>
                <a:rPr lang="en-US" sz="800" b="1" dirty="0">
                  <a:solidFill>
                    <a:srgbClr val="C4BD97"/>
                  </a:solidFill>
                  <a:latin typeface="Calibri"/>
                  <a:ea typeface="Times New Roman"/>
                  <a:cs typeface="Vrinda"/>
                </a:rPr>
                <a:t>5.95</a:t>
              </a:r>
              <a:r>
                <a:rPr lang="en-US" sz="800" b="1" kern="1200" dirty="0">
                  <a:solidFill>
                    <a:srgbClr val="C4BD97"/>
                  </a:solidFill>
                  <a:effectLst/>
                  <a:latin typeface="Calibri"/>
                  <a:ea typeface="Times New Roman"/>
                  <a:cs typeface="Vrinda"/>
                </a:rPr>
                <a:t>/250ml</a:t>
              </a:r>
            </a:p>
            <a:p>
              <a:pPr algn="ctr"/>
              <a:endParaRPr lang="en-US" sz="800" b="1" kern="1200" dirty="0">
                <a:solidFill>
                  <a:schemeClr val="bg1"/>
                </a:solidFill>
                <a:effectLst/>
                <a:latin typeface="Calibri"/>
                <a:ea typeface="Times New Roman"/>
                <a:cs typeface="Vrinda"/>
              </a:endParaRPr>
            </a:p>
          </p:txBody>
        </p:sp>
      </p:grpSp>
      <p:pic>
        <p:nvPicPr>
          <p:cNvPr id="1040" name="Picture 16" descr="Soft Drinks stock photo. Image of refreshment, refreshing - 24045450">
            <a:extLst>
              <a:ext uri="{FF2B5EF4-FFF2-40B4-BE49-F238E27FC236}">
                <a16:creationId xmlns:a16="http://schemas.microsoft.com/office/drawing/2014/main" id="{BA727D2B-6561-5643-9526-61858240C86D}"/>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517138" y="5744143"/>
            <a:ext cx="1547054" cy="1119650"/>
          </a:xfrm>
          <a:prstGeom prst="rect">
            <a:avLst/>
          </a:prstGeom>
          <a:noFill/>
          <a:extLst>
            <a:ext uri="{909E8E84-426E-40DD-AFC4-6F175D3DCCD1}">
              <a14:hiddenFill xmlns:a14="http://schemas.microsoft.com/office/drawing/2010/main">
                <a:solidFill>
                  <a:srgbClr val="FFFFFF"/>
                </a:solidFill>
              </a14:hiddenFill>
            </a:ext>
          </a:extLst>
        </p:spPr>
      </p:pic>
      <p:sp>
        <p:nvSpPr>
          <p:cNvPr id="71" name="Text Box 36">
            <a:extLst>
              <a:ext uri="{FF2B5EF4-FFF2-40B4-BE49-F238E27FC236}">
                <a16:creationId xmlns:a16="http://schemas.microsoft.com/office/drawing/2014/main" id="{ECF14625-9AD1-054D-B20D-3F40D4E54225}"/>
              </a:ext>
            </a:extLst>
          </p:cNvPr>
          <p:cNvSpPr txBox="1"/>
          <p:nvPr/>
        </p:nvSpPr>
        <p:spPr>
          <a:xfrm>
            <a:off x="2867770" y="7387383"/>
            <a:ext cx="1864022" cy="842948"/>
          </a:xfrm>
          <a:prstGeom prst="rect">
            <a:avLst/>
          </a:prstGeom>
          <a:solidFill>
            <a:schemeClr val="bg2">
              <a:lumMod val="75000"/>
            </a:schemeClr>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07000"/>
              </a:lnSpc>
              <a:spcAft>
                <a:spcPts val="800"/>
              </a:spcAft>
            </a:pPr>
            <a:r>
              <a:rPr lang="en-US" sz="1100" dirty="0">
                <a:solidFill>
                  <a:srgbClr val="FF0000"/>
                </a:solidFill>
                <a:effectLst/>
                <a:latin typeface="Arial" panose="020B0604020202020204" pitchFamily="34" charset="0"/>
                <a:ea typeface="Calibri" panose="020F0502020204030204" pitchFamily="34" charset="0"/>
                <a:cs typeface="Vrinda" panose="020B0502040204020203" pitchFamily="34" charset="0"/>
              </a:rPr>
              <a:t>      Live Christmas Music</a:t>
            </a:r>
            <a:endParaRPr lang="en-US" sz="1100" dirty="0">
              <a:solidFill>
                <a:schemeClr val="tx1">
                  <a:lumMod val="95000"/>
                  <a:lumOff val="5000"/>
                </a:schemeClr>
              </a:solidFill>
              <a:effectLst/>
              <a:latin typeface="Arial" panose="020B0604020202020204" pitchFamily="34" charset="0"/>
              <a:ea typeface="Calibri" panose="020F0502020204030204" pitchFamily="34" charset="0"/>
              <a:cs typeface="Vrinda" panose="020B0502040204020203" pitchFamily="34" charset="0"/>
            </a:endParaRPr>
          </a:p>
          <a:p>
            <a:pPr>
              <a:lnSpc>
                <a:spcPct val="107000"/>
              </a:lnSpc>
              <a:spcAft>
                <a:spcPts val="800"/>
              </a:spcAft>
            </a:pPr>
            <a:r>
              <a:rPr lang="en-US" sz="1100" dirty="0">
                <a:solidFill>
                  <a:schemeClr val="tx1">
                    <a:lumMod val="95000"/>
                    <a:lumOff val="5000"/>
                  </a:schemeClr>
                </a:solidFill>
                <a:effectLst/>
                <a:latin typeface="Arial" panose="020B0604020202020204" pitchFamily="34" charset="0"/>
                <a:ea typeface="Calibri" panose="020F0502020204030204" pitchFamily="34" charset="0"/>
                <a:cs typeface="Vrinda" panose="020B0502040204020203" pitchFamily="34" charset="0"/>
              </a:rPr>
              <a:t>Enjoy your </a:t>
            </a:r>
            <a:r>
              <a:rPr lang="en-US" sz="1100" dirty="0">
                <a:solidFill>
                  <a:schemeClr val="tx1">
                    <a:lumMod val="95000"/>
                    <a:lumOff val="5000"/>
                  </a:schemeClr>
                </a:solidFill>
                <a:latin typeface="Arial" panose="020B0604020202020204" pitchFamily="34" charset="0"/>
                <a:ea typeface="Calibri" panose="020F0502020204030204" pitchFamily="34" charset="0"/>
                <a:cs typeface="Vrinda" panose="020B0502040204020203" pitchFamily="34" charset="0"/>
              </a:rPr>
              <a:t>party with live </a:t>
            </a:r>
          </a:p>
          <a:p>
            <a:pPr>
              <a:lnSpc>
                <a:spcPct val="107000"/>
              </a:lnSpc>
              <a:spcAft>
                <a:spcPts val="800"/>
              </a:spcAft>
            </a:pPr>
            <a:r>
              <a:rPr lang="en-US" sz="1100" dirty="0">
                <a:solidFill>
                  <a:schemeClr val="tx1">
                    <a:lumMod val="95000"/>
                    <a:lumOff val="5000"/>
                  </a:schemeClr>
                </a:solidFill>
                <a:effectLst/>
                <a:latin typeface="Arial" panose="020B0604020202020204" pitchFamily="34" charset="0"/>
                <a:ea typeface="Calibri" panose="020F0502020204030204" pitchFamily="34" charset="0"/>
                <a:cs typeface="Vrinda" panose="020B0502040204020203" pitchFamily="34" charset="0"/>
              </a:rPr>
              <a:t>Christmas theme Music. </a:t>
            </a:r>
            <a:r>
              <a:rPr lang="en-US" sz="1100" dirty="0">
                <a:solidFill>
                  <a:srgbClr val="FF0000"/>
                </a:solidFill>
                <a:effectLst/>
                <a:latin typeface="Arial" panose="020B0604020202020204" pitchFamily="34" charset="0"/>
                <a:ea typeface="Calibri" panose="020F0502020204030204" pitchFamily="34" charset="0"/>
                <a:cs typeface="Vrinda" panose="020B0502040204020203" pitchFamily="34" charset="0"/>
              </a:rPr>
              <a:t> </a:t>
            </a:r>
            <a:endParaRPr lang="en-GB" sz="1100" dirty="0">
              <a:solidFill>
                <a:srgbClr val="FF0000"/>
              </a:solidFill>
              <a:effectLst/>
              <a:latin typeface="Calibri" panose="020F0502020204030204" pitchFamily="34" charset="0"/>
              <a:ea typeface="Calibri" panose="020F0502020204030204" pitchFamily="34" charset="0"/>
              <a:cs typeface="Vrinda" panose="020B0502040204020203" pitchFamily="34" charset="0"/>
            </a:endParaRPr>
          </a:p>
        </p:txBody>
      </p:sp>
      <p:pic>
        <p:nvPicPr>
          <p:cNvPr id="1046" name="Picture 22" descr="Christmas Music - Compilation by Various Artists | Spotify">
            <a:extLst>
              <a:ext uri="{FF2B5EF4-FFF2-40B4-BE49-F238E27FC236}">
                <a16:creationId xmlns:a16="http://schemas.microsoft.com/office/drawing/2014/main" id="{042C344C-88A4-6E4F-BF8C-EB52ABF76806}"/>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2949833" y="6601010"/>
            <a:ext cx="1658739" cy="8074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27979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64331" y="579745"/>
            <a:ext cx="4419600" cy="1446550"/>
          </a:xfrm>
          <a:prstGeom prst="rect">
            <a:avLst/>
          </a:prstGeom>
        </p:spPr>
        <p:txBody>
          <a:bodyPr wrap="square">
            <a:spAutoFit/>
          </a:bodyPr>
          <a:lstStyle/>
          <a:p>
            <a:r>
              <a:rPr lang="en-US" sz="1100" b="1" dirty="0"/>
              <a:t>References</a:t>
            </a:r>
          </a:p>
          <a:p>
            <a:r>
              <a:rPr lang="en-US" sz="1100" dirty="0"/>
              <a:t>Sims, R. (2015). Putting place on the menu: The negotiation of locality in UK food tourism, from production to consumption. </a:t>
            </a:r>
            <a:r>
              <a:rPr lang="en-US" sz="1100" i="1" dirty="0"/>
              <a:t>Journal of Rural Studies</a:t>
            </a:r>
            <a:r>
              <a:rPr lang="en-US" sz="1100" dirty="0"/>
              <a:t>, 26(2), pp.105–115. doi:10.1016/j.jrurstud.2015.09.003.</a:t>
            </a:r>
          </a:p>
          <a:p>
            <a:r>
              <a:rPr lang="en-US" sz="1100" dirty="0" err="1"/>
              <a:t>Reale</a:t>
            </a:r>
            <a:r>
              <a:rPr lang="en-US" sz="1100" dirty="0"/>
              <a:t>, S. and Flint, S.W. (2016). Menu </a:t>
            </a:r>
            <a:r>
              <a:rPr lang="en-US" sz="1100" dirty="0" err="1"/>
              <a:t>labelling</a:t>
            </a:r>
            <a:r>
              <a:rPr lang="en-US" sz="1100" dirty="0"/>
              <a:t> and food choice in obese adults: a feasibility study. </a:t>
            </a:r>
            <a:r>
              <a:rPr lang="en-US" sz="1100" i="1" dirty="0"/>
              <a:t>BMC Obesity</a:t>
            </a:r>
            <a:r>
              <a:rPr lang="en-US" sz="1100" dirty="0"/>
              <a:t>, 3(1). doi:10.1186/s40608-016-0095-3.</a:t>
            </a:r>
          </a:p>
          <a:p>
            <a:endParaRPr lang="en-US" sz="1100" dirty="0"/>
          </a:p>
        </p:txBody>
      </p:sp>
    </p:spTree>
    <p:extLst>
      <p:ext uri="{BB962C8B-B14F-4D97-AF65-F5344CB8AC3E}">
        <p14:creationId xmlns:p14="http://schemas.microsoft.com/office/powerpoint/2010/main" val="11411810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408</TotalTime>
  <Words>619</Words>
  <Application>Microsoft Office PowerPoint</Application>
  <PresentationFormat>Custom</PresentationFormat>
  <Paragraphs>98</Paragraphs>
  <Slides>3</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vt:i4>
      </vt:variant>
    </vt:vector>
  </HeadingPairs>
  <TitlesOfParts>
    <vt:vector size="12" baseType="lpstr">
      <vt:lpstr>Arial</vt:lpstr>
      <vt:lpstr>Bahnschrift SemiBold</vt:lpstr>
      <vt:lpstr>Bahnschrift SemiLight Condensed</vt:lpstr>
      <vt:lpstr>Calibri</vt:lpstr>
      <vt:lpstr>EBGaramond</vt:lpstr>
      <vt:lpstr>MV Boli</vt:lpstr>
      <vt:lpstr>Times New Roman</vt:lpstr>
      <vt:lpstr>Vrinda</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User</cp:lastModifiedBy>
  <cp:revision>44</cp:revision>
  <dcterms:created xsi:type="dcterms:W3CDTF">2006-08-16T00:00:00Z</dcterms:created>
  <dcterms:modified xsi:type="dcterms:W3CDTF">2022-11-18T04:33:52Z</dcterms:modified>
</cp:coreProperties>
</file>