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7" r:id="rId2"/>
    <p:sldId id="271" r:id="rId3"/>
    <p:sldId id="272" r:id="rId4"/>
    <p:sldId id="258" r:id="rId5"/>
    <p:sldId id="273" r:id="rId6"/>
    <p:sldId id="260" r:id="rId7"/>
    <p:sldId id="283" r:id="rId8"/>
    <p:sldId id="284" r:id="rId9"/>
    <p:sldId id="285" r:id="rId10"/>
    <p:sldId id="302" r:id="rId11"/>
    <p:sldId id="303" r:id="rId12"/>
    <p:sldId id="305" r:id="rId13"/>
    <p:sldId id="281" r:id="rId14"/>
    <p:sldId id="306" r:id="rId15"/>
    <p:sldId id="300" r:id="rId16"/>
    <p:sldId id="282" r:id="rId17"/>
    <p:sldId id="299" r:id="rId18"/>
    <p:sldId id="298" r:id="rId19"/>
    <p:sldId id="297" r:id="rId20"/>
    <p:sldId id="296" r:id="rId21"/>
    <p:sldId id="294" r:id="rId22"/>
    <p:sldId id="293" r:id="rId23"/>
    <p:sldId id="286" r:id="rId24"/>
    <p:sldId id="287" r:id="rId25"/>
    <p:sldId id="289" r:id="rId26"/>
    <p:sldId id="288" r:id="rId27"/>
    <p:sldId id="290" r:id="rId28"/>
    <p:sldId id="291" r:id="rId29"/>
    <p:sldId id="292" r:id="rId30"/>
    <p:sldId id="301" r:id="rId31"/>
    <p:sldId id="274" r:id="rId32"/>
    <p:sldId id="275" r:id="rId33"/>
    <p:sldId id="276" r:id="rId34"/>
    <p:sldId id="304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3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4CDEE0-6E8B-4279-8CBF-0C0054D67CE8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DAA761-95DA-41B0-8F17-CA87A43E24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227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3F40A1D4-3B0F-4277-BD4B-FAE89A35BC62}" type="slidenum">
              <a:rPr lang="en-US" altLang="en-US" smtClean="0">
                <a:latin typeface="Arial" charset="0"/>
              </a:rPr>
              <a:pPr eaLnBrk="1" hangingPunct="1"/>
              <a:t>2</a:t>
            </a:fld>
            <a:endParaRPr lang="en-US" alt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ar-SA" alt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C3621177-68AD-48D8-811F-E482B56FEC61}" type="slidenum">
              <a:rPr lang="en-US" altLang="en-US" smtClean="0">
                <a:latin typeface="Arial" charset="0"/>
              </a:rPr>
              <a:pPr eaLnBrk="1" hangingPunct="1"/>
              <a:t>3</a:t>
            </a:fld>
            <a:endParaRPr lang="en-US" altLang="en-US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ar-SA" alt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A5BAC41C-CB45-498E-8742-90431F48539C}" type="slidenum">
              <a:rPr lang="en-US" altLang="en-US" smtClean="0">
                <a:latin typeface="Arial" charset="0"/>
              </a:rPr>
              <a:pPr eaLnBrk="1" hangingPunct="1"/>
              <a:t>31</a:t>
            </a:fld>
            <a:endParaRPr lang="en-US" altLang="en-US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ar-SA" alt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0C098194-2DF6-412D-8E05-A06AB9995D7A}" type="slidenum">
              <a:rPr lang="en-US" altLang="en-US" smtClean="0">
                <a:latin typeface="Arial" charset="0"/>
              </a:rPr>
              <a:pPr eaLnBrk="1" hangingPunct="1"/>
              <a:t>32</a:t>
            </a:fld>
            <a:endParaRPr lang="en-US" alt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ar-SA" alt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18A09E19-2E7C-499A-97A8-8A77E9035BAA}" type="slidenum">
              <a:rPr lang="en-US" altLang="en-US" smtClean="0">
                <a:latin typeface="Arial" charset="0"/>
              </a:rPr>
              <a:pPr eaLnBrk="1" hangingPunct="1"/>
              <a:t>33</a:t>
            </a:fld>
            <a:endParaRPr lang="en-US" altLang="en-US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ar-SA" altLang="en-US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79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485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704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291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94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416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39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358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99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248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441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77724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2688" y="4151313"/>
            <a:ext cx="77724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771CA8-1145-4B99-8AF1-1875ADFFFD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725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036A2-EA0C-4176-9618-A47BB07756D5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D741AC-E04B-46D7-87C0-486722D33C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273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2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paPlKPb4ek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634E5E7C-1976-4C3E-A934-9425D4F2B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78D323F3-5366-46A1-A430-A21785CAC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7711" y="4638503"/>
            <a:ext cx="6288577" cy="133263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77340" y="4727448"/>
            <a:ext cx="5987034" cy="8686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Neuromuscular Junction</a:t>
            </a:r>
            <a:br>
              <a:rPr lang="en-US" altLang="en-US" sz="2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(NMJ)</a:t>
            </a:r>
          </a:p>
        </p:txBody>
      </p:sp>
      <p:sp>
        <p:nvSpPr>
          <p:cNvPr id="140" name="Rectangle: Rounded Corners 139">
            <a:extLst>
              <a:ext uri="{FF2B5EF4-FFF2-40B4-BE49-F238E27FC236}">
                <a16:creationId xmlns:a16="http://schemas.microsoft.com/office/drawing/2014/main" id="{F94368A0-A606-4A85-99C2-5DEC95FCC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2332" y="5628237"/>
            <a:ext cx="5419335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25" r="15441" b="1"/>
          <a:stretch/>
        </p:blipFill>
        <p:spPr bwMode="auto">
          <a:xfrm>
            <a:off x="20" y="10"/>
            <a:ext cx="4491970" cy="4426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" r="5392" b="2"/>
          <a:stretch/>
        </p:blipFill>
        <p:spPr bwMode="auto">
          <a:xfrm>
            <a:off x="4652010" y="10"/>
            <a:ext cx="4491990" cy="4426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0" y="3962400"/>
            <a:ext cx="1841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 sz="44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68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Neuromuscular junction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526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Neuromuscular junction :</a:t>
            </a:r>
            <a:r>
              <a:rPr lang="en-US" altLang="en-US" sz="2800" dirty="0"/>
              <a:t> the synapse between motor neuron and muscle </a:t>
            </a:r>
            <a:r>
              <a:rPr lang="en-US" altLang="en-US" sz="2800" dirty="0" err="1"/>
              <a:t>fibre</a:t>
            </a:r>
            <a:br>
              <a:rPr lang="en-US" altLang="en-US" sz="2800" dirty="0"/>
            </a:b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Motor neurons :</a:t>
            </a:r>
            <a:r>
              <a:rPr lang="en-US" altLang="en-US" sz="2800" dirty="0"/>
              <a:t> are the nerves that innervate (power) muscle </a:t>
            </a:r>
            <a:r>
              <a:rPr lang="en-US" altLang="en-US" sz="2800" dirty="0" err="1"/>
              <a:t>fibres</a:t>
            </a:r>
            <a:r>
              <a:rPr lang="en-US" altLang="en-US" sz="2800" dirty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Motor unit : </a:t>
            </a:r>
            <a:r>
              <a:rPr lang="en-US" altLang="en-US" sz="2800" dirty="0"/>
              <a:t>single motor neuron and the muscle </a:t>
            </a:r>
            <a:r>
              <a:rPr lang="en-US" altLang="en-US" sz="2800" dirty="0" err="1"/>
              <a:t>fibre</a:t>
            </a:r>
            <a:r>
              <a:rPr lang="en-US" altLang="en-US" sz="2800" dirty="0"/>
              <a:t> it innervates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b="1" dirty="0"/>
              <a:t>Axon</a:t>
            </a:r>
            <a:r>
              <a:rPr lang="en-US" altLang="en-US" sz="2800" dirty="0"/>
              <a:t>: </a:t>
            </a:r>
            <a:r>
              <a:rPr lang="en-US" sz="2800" dirty="0"/>
              <a:t>nerve </a:t>
            </a:r>
            <a:r>
              <a:rPr lang="en-US" sz="2800" dirty="0" err="1"/>
              <a:t>fibre</a:t>
            </a:r>
            <a:r>
              <a:rPr lang="en-US" sz="2800" dirty="0"/>
              <a:t> that is a long, slender projection of a nerve cell, or neuron</a:t>
            </a: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 dirty="0"/>
          </a:p>
        </p:txBody>
      </p:sp>
      <p:sp>
        <p:nvSpPr>
          <p:cNvPr id="512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9000ECFD-1DE2-4C83-B458-0FB204E9875C}" type="slidenum">
              <a:rPr lang="en-US" altLang="en-US" smtClean="0"/>
              <a:pPr eaLnBrk="1" hangingPunct="1"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8041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pPr eaLnBrk="1" hangingPunct="1"/>
            <a:r>
              <a:rPr lang="en-US" altLang="en-US" dirty="0"/>
              <a:t>As an axon approaches muscle, it divides into many terminal branches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Each of these axon terminal forms special junction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dirty="0"/>
              <a:t>a neuromuscular junction with one or more muscle </a:t>
            </a:r>
            <a:r>
              <a:rPr lang="en-US" altLang="en-US" dirty="0" err="1"/>
              <a:t>fibre</a:t>
            </a:r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6148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B69B18BC-A30D-4E7A-8F70-0370AF2A6119}" type="slidenum">
              <a:rPr lang="en-US" altLang="en-US" smtClean="0"/>
              <a:pPr eaLnBrk="1" hangingPunct="1"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9718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WINDOWS\Desktop\RLK PowerPoint Presentations\PowerPoint Tools\neurons_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136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ar-SA" altLang="en-US"/>
          </a:p>
        </p:txBody>
      </p:sp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AF156393-F5EE-41D6-94EE-109CB83FD9C8}" type="slidenum">
              <a:rPr lang="en-US" altLang="en-US" smtClean="0"/>
              <a:pPr eaLnBrk="1" hangingPunct="1"/>
              <a:t>5</a:t>
            </a:fld>
            <a:endParaRPr lang="en-US" altLang="en-US"/>
          </a:p>
        </p:txBody>
      </p:sp>
      <p:pic>
        <p:nvPicPr>
          <p:cNvPr id="7172" name="Picture1" descr="07f0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62"/>
          <a:stretch>
            <a:fillRect/>
          </a:stretch>
        </p:blipFill>
        <p:spPr>
          <a:xfrm>
            <a:off x="265113" y="228600"/>
            <a:ext cx="8247062" cy="6445250"/>
          </a:xfrm>
          <a:noFill/>
        </p:spPr>
      </p:pic>
    </p:spTree>
    <p:extLst>
      <p:ext uri="{BB962C8B-B14F-4D97-AF65-F5344CB8AC3E}">
        <p14:creationId xmlns:p14="http://schemas.microsoft.com/office/powerpoint/2010/main" val="615282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WINDOWS\Desktop\RLK PowerPoint Presentations\PowerPoint Tools\motor end plate pic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190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US" altLang="en-US" sz="3500" b="1">
                <a:latin typeface="+mn-lt"/>
              </a:rPr>
              <a:t>Synaptic Terminal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US" altLang="en-US" sz="2800" dirty="0">
                <a:latin typeface="Calibri" panose="020F0502020204030204" pitchFamily="34" charset="0"/>
              </a:rPr>
              <a:t>Contains molecules of </a:t>
            </a:r>
            <a:r>
              <a:rPr lang="en-US" altLang="en-US" sz="2800" b="1" dirty="0">
                <a:latin typeface="Calibri" panose="020F0502020204030204" pitchFamily="34" charset="0"/>
              </a:rPr>
              <a:t>Acetylcholine (</a:t>
            </a:r>
            <a:r>
              <a:rPr lang="en-US" altLang="en-US" sz="2800" b="1" dirty="0" err="1">
                <a:latin typeface="Calibri" panose="020F0502020204030204" pitchFamily="34" charset="0"/>
              </a:rPr>
              <a:t>ACh</a:t>
            </a:r>
            <a:r>
              <a:rPr lang="en-US" altLang="en-US" sz="2800" b="1" dirty="0">
                <a:latin typeface="Calibri" panose="020F0502020204030204" pitchFamily="34" charset="0"/>
              </a:rPr>
              <a:t>)</a:t>
            </a:r>
            <a:br>
              <a:rPr lang="en-US" altLang="en-US" sz="2800" b="1" dirty="0">
                <a:latin typeface="Calibri" panose="020F0502020204030204" pitchFamily="34" charset="0"/>
              </a:rPr>
            </a:br>
            <a:endParaRPr lang="en-US" altLang="en-US" sz="2800" b="1" dirty="0">
              <a:latin typeface="Calibri" panose="020F0502020204030204" pitchFamily="34" charset="0"/>
            </a:endParaRPr>
          </a:p>
          <a:p>
            <a:r>
              <a:rPr lang="en-US" altLang="en-US" sz="2800" b="1" u="sng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ACh</a:t>
            </a:r>
            <a:r>
              <a:rPr lang="en-US" altLang="en-US" sz="2800" dirty="0">
                <a:latin typeface="Calibri" panose="020F0502020204030204" pitchFamily="34" charset="0"/>
              </a:rPr>
              <a:t> is a neurotransmitter </a:t>
            </a:r>
            <a:r>
              <a:rPr lang="en-US" altLang="en-US" sz="2800" dirty="0">
                <a:latin typeface="Calibri" panose="020F0502020204030204" pitchFamily="34" charset="0"/>
                <a:sym typeface="Wingdings" panose="05000000000000000000" pitchFamily="2" charset="2"/>
              </a:rPr>
              <a:t></a:t>
            </a:r>
            <a:r>
              <a:rPr lang="en-US" altLang="en-US" sz="2800" dirty="0">
                <a:latin typeface="Calibri" panose="020F0502020204030204" pitchFamily="34" charset="0"/>
              </a:rPr>
              <a:t> chemical released by neurons to change the membrane properties of other cells. </a:t>
            </a:r>
          </a:p>
        </p:txBody>
      </p:sp>
    </p:spTree>
    <p:extLst>
      <p:ext uri="{BB962C8B-B14F-4D97-AF65-F5344CB8AC3E}">
        <p14:creationId xmlns:p14="http://schemas.microsoft.com/office/powerpoint/2010/main" val="88469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 fontScale="90000"/>
          </a:bodyPr>
          <a:lstStyle/>
          <a:p>
            <a:r>
              <a:rPr lang="en-US" altLang="en-US" sz="6000" b="1" dirty="0">
                <a:latin typeface="Calibri" panose="020F0502020204030204" pitchFamily="34" charset="0"/>
              </a:rPr>
              <a:t>Synaptic Cleft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4000" dirty="0">
                <a:latin typeface="Calibri" panose="020F0502020204030204" pitchFamily="34" charset="0"/>
              </a:rPr>
              <a:t>A </a:t>
            </a:r>
            <a:r>
              <a:rPr lang="en-US" altLang="en-US" sz="40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narrow space</a:t>
            </a:r>
            <a:r>
              <a:rPr lang="en-US" altLang="en-US" sz="4000" dirty="0">
                <a:latin typeface="Calibri" panose="020F0502020204030204" pitchFamily="34" charset="0"/>
              </a:rPr>
              <a:t> that separates the synaptic terminal of the neuron from the sarcolemma surface.</a:t>
            </a:r>
            <a:br>
              <a:rPr lang="en-US" altLang="en-US" sz="4000" dirty="0">
                <a:latin typeface="Calibri" panose="020F0502020204030204" pitchFamily="34" charset="0"/>
              </a:rPr>
            </a:br>
            <a:endParaRPr lang="en-US" altLang="en-US" sz="4000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4000" dirty="0">
                <a:latin typeface="Calibri" panose="020F0502020204030204" pitchFamily="34" charset="0"/>
              </a:rPr>
              <a:t>Contains Acetylcholinesterase </a:t>
            </a:r>
            <a:r>
              <a:rPr lang="en-US" altLang="en-US" sz="4000" b="1" u="sng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(</a:t>
            </a:r>
            <a:r>
              <a:rPr lang="en-US" altLang="en-US" sz="4000" b="1" u="sng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AChE</a:t>
            </a:r>
            <a:r>
              <a:rPr lang="en-US" altLang="en-US" sz="4000" b="1" u="sng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)</a:t>
            </a:r>
            <a:r>
              <a:rPr lang="en-US" altLang="en-US" sz="4000" dirty="0">
                <a:latin typeface="Calibri" panose="020F0502020204030204" pitchFamily="34" charset="0"/>
              </a:rPr>
              <a:t> which breaks down </a:t>
            </a:r>
            <a:r>
              <a:rPr lang="en-US" altLang="en-US" sz="4000" b="1" u="sng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Ach</a:t>
            </a:r>
            <a:endParaRPr lang="en-US" altLang="en-US" sz="4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460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44562"/>
          </a:xfrm>
        </p:spPr>
        <p:txBody>
          <a:bodyPr>
            <a:normAutofit fontScale="90000"/>
          </a:bodyPr>
          <a:lstStyle/>
          <a:p>
            <a:r>
              <a:rPr lang="en-US" altLang="en-US" sz="6000" b="1" dirty="0">
                <a:latin typeface="Calibri" panose="020F0502020204030204" pitchFamily="34" charset="0"/>
              </a:rPr>
              <a:t>Motor End Plate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4400" dirty="0">
                <a:latin typeface="Calibri" panose="020F0502020204030204" pitchFamily="34" charset="0"/>
              </a:rPr>
              <a:t>The surface of the sarcolemma that contains membrane receptors that bind </a:t>
            </a:r>
            <a:r>
              <a:rPr lang="en-US" altLang="en-US" sz="4400" b="1" u="sng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ACh</a:t>
            </a:r>
            <a:endParaRPr lang="en-US" altLang="en-US" sz="4400" b="1" u="sng" dirty="0">
              <a:effectLst>
                <a:outerShdw blurRad="38100" dist="38100" dir="2700000" algn="tl">
                  <a:srgbClr val="FFFFFF"/>
                </a:outerShdw>
              </a:effectLst>
              <a:latin typeface="Calibri" panose="020F0502020204030204" pitchFamily="34" charset="0"/>
            </a:endParaRPr>
          </a:p>
          <a:p>
            <a:endParaRPr lang="en-US" altLang="en-US" sz="4400" b="1" u="sng" dirty="0">
              <a:effectLst>
                <a:outerShdw blurRad="38100" dist="38100" dir="2700000" algn="tl">
                  <a:srgbClr val="FFFFFF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4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3" descr="Hard_Drive:ehap_work:title-bar.gif"/>
          <p:cNvSpPr>
            <a:spLocks noGrp="1" noChangeArrowheads="1"/>
          </p:cNvSpPr>
          <p:nvPr>
            <p:ph type="title"/>
          </p:nvPr>
        </p:nvSpPr>
        <p:spPr>
          <a:xfrm>
            <a:off x="456406" y="152400"/>
            <a:ext cx="8229600" cy="1143000"/>
          </a:xfrm>
        </p:spPr>
        <p:txBody>
          <a:bodyPr/>
          <a:lstStyle/>
          <a:p>
            <a:r>
              <a:rPr lang="en-US" altLang="en-US" dirty="0"/>
              <a:t>Nerve Stimulus to Muscles</a:t>
            </a:r>
          </a:p>
        </p:txBody>
      </p:sp>
      <p:sp>
        <p:nvSpPr>
          <p:cNvPr id="57347" name="Rectangle 14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r>
              <a:rPr lang="en-US" altLang="en-US" dirty="0"/>
              <a:t>Neuromuscular junctions – association site of nerve and muscle</a:t>
            </a:r>
          </a:p>
        </p:txBody>
      </p:sp>
      <p:pic>
        <p:nvPicPr>
          <p:cNvPr id="57349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402" r="32819" b="6943"/>
          <a:stretch>
            <a:fillRect/>
          </a:stretch>
        </p:blipFill>
        <p:spPr bwMode="auto">
          <a:xfrm>
            <a:off x="762000" y="2438400"/>
            <a:ext cx="74676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965354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12" descr="Hard_Drive:ehap_work:title-bar.gif"/>
          <p:cNvSpPr>
            <a:spLocks noGrp="1" noChangeArrowheads="1"/>
          </p:cNvSpPr>
          <p:nvPr>
            <p:ph type="title"/>
          </p:nvPr>
        </p:nvSpPr>
        <p:spPr>
          <a:xfrm>
            <a:off x="890954" y="23446"/>
            <a:ext cx="8229600" cy="1143000"/>
          </a:xfrm>
        </p:spPr>
        <p:txBody>
          <a:bodyPr/>
          <a:lstStyle/>
          <a:p>
            <a:r>
              <a:rPr lang="en-US" altLang="en-US" dirty="0"/>
              <a:t>Nerve Stimulus to Muscles</a:t>
            </a:r>
          </a:p>
        </p:txBody>
      </p:sp>
      <p:sp>
        <p:nvSpPr>
          <p:cNvPr id="58371" name="Rectangle 13"/>
          <p:cNvSpPr>
            <a:spLocks noGrp="1" noChangeArrowheads="1"/>
          </p:cNvSpPr>
          <p:nvPr>
            <p:ph type="body" idx="1"/>
          </p:nvPr>
        </p:nvSpPr>
        <p:spPr>
          <a:xfrm>
            <a:off x="381000" y="1219200"/>
            <a:ext cx="3887787" cy="5792787"/>
          </a:xfrm>
        </p:spPr>
        <p:txBody>
          <a:bodyPr/>
          <a:lstStyle/>
          <a:p>
            <a:r>
              <a:rPr lang="en-US" altLang="en-US" dirty="0"/>
              <a:t>Synaptic cleft – gap between nerve and muscle</a:t>
            </a:r>
          </a:p>
          <a:p>
            <a:pPr lvl="1"/>
            <a:r>
              <a:rPr lang="en-US" altLang="en-US" dirty="0"/>
              <a:t>Nerve and muscle do not make contact</a:t>
            </a:r>
          </a:p>
          <a:p>
            <a:pPr lvl="1"/>
            <a:r>
              <a:rPr lang="en-US" altLang="en-US" dirty="0"/>
              <a:t>Area between </a:t>
            </a:r>
            <a:br>
              <a:rPr lang="en-US" altLang="en-US" dirty="0"/>
            </a:br>
            <a:r>
              <a:rPr lang="en-US" altLang="en-US" dirty="0"/>
              <a:t>nerve and muscle</a:t>
            </a:r>
            <a:br>
              <a:rPr lang="en-US" altLang="en-US" dirty="0"/>
            </a:br>
            <a:r>
              <a:rPr lang="en-US" altLang="en-US" dirty="0"/>
              <a:t>is filled with fluid</a:t>
            </a:r>
          </a:p>
        </p:txBody>
      </p:sp>
      <p:pic>
        <p:nvPicPr>
          <p:cNvPr id="58373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402" r="32819" b="6943"/>
          <a:stretch>
            <a:fillRect/>
          </a:stretch>
        </p:blipFill>
        <p:spPr bwMode="auto">
          <a:xfrm>
            <a:off x="4038600" y="1524000"/>
            <a:ext cx="4899025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565035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neurons connecting">
            <a:extLst>
              <a:ext uri="{FF2B5EF4-FFF2-40B4-BE49-F238E27FC236}">
                <a16:creationId xmlns:a16="http://schemas.microsoft.com/office/drawing/2014/main" id="{20554E1B-C6B9-4EA2-9458-8C0A7CE8F9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3773" r="7226" b="-1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09939E-046A-4E9A-8E28-325A3A43F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941832"/>
            <a:ext cx="7879842" cy="2057400"/>
          </a:xfrm>
        </p:spPr>
        <p:txBody>
          <a:bodyPr anchor="b">
            <a:normAutofit/>
          </a:bodyPr>
          <a:lstStyle/>
          <a:p>
            <a:r>
              <a:rPr lang="en-GB" dirty="0"/>
              <a:t>What is an action potential?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18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3241202"/>
            <a:ext cx="7879842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13D78-F548-4E5E-A92D-D9EA6EC4D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3502152"/>
            <a:ext cx="7879842" cy="2670048"/>
          </a:xfrm>
        </p:spPr>
        <p:txBody>
          <a:bodyPr>
            <a:normAutofit/>
          </a:bodyPr>
          <a:lstStyle/>
          <a:p>
            <a:r>
              <a:rPr lang="en-GB" sz="3600" b="0" i="0" dirty="0">
                <a:effectLst/>
                <a:latin typeface="Roboto" panose="02000000000000000000" pitchFamily="2" charset="0"/>
              </a:rPr>
              <a:t>The change in electrical potential associated with the passage of an impulse along the membrane of a muscle cell or nerve cell.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84126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91" name="Rectangle 201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8610" y="991443"/>
            <a:ext cx="3332365" cy="1087819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3000" b="1"/>
              <a:t>Sequence of events</a:t>
            </a:r>
          </a:p>
        </p:txBody>
      </p:sp>
      <p:sp>
        <p:nvSpPr>
          <p:cNvPr id="41992" name="Rectangle 203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7773" y="45651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993" name="Rectangle 205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610" y="2285541"/>
            <a:ext cx="32918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8610" y="2684095"/>
            <a:ext cx="3332365" cy="3492868"/>
          </a:xfrm>
        </p:spPr>
        <p:txBody>
          <a:bodyPr>
            <a:normAutofit lnSpcReduction="10000"/>
          </a:bodyPr>
          <a:lstStyle/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sz="2400" dirty="0">
                <a:cs typeface="Times New Roman" charset="0"/>
              </a:rPr>
              <a:t>An action potential arrives at the end of a motor neurone, at the neuromuscular junction.</a:t>
            </a:r>
            <a:br>
              <a:rPr lang="en-GB" altLang="en-US" sz="2400" dirty="0">
                <a:cs typeface="Times New Roman" charset="0"/>
              </a:rPr>
            </a:br>
            <a:endParaRPr lang="en-GB" altLang="en-US" sz="2400" dirty="0">
              <a:cs typeface="Times New Roman" charset="0"/>
            </a:endParaRPr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sz="2400" dirty="0">
                <a:cs typeface="Times New Roman" charset="0"/>
              </a:rPr>
              <a:t>This causes the release of the neurotransmitter acetylcholine</a:t>
            </a:r>
            <a:r>
              <a:rPr lang="en-GB" altLang="en-US" sz="1600" dirty="0">
                <a:cs typeface="Times New Roman" charset="0"/>
              </a:rPr>
              <a:t>.</a:t>
            </a:r>
          </a:p>
        </p:txBody>
      </p:sp>
      <p:pic>
        <p:nvPicPr>
          <p:cNvPr id="41989" name="Picture 41988" descr="Neuron system in 3D rendering">
            <a:extLst>
              <a:ext uri="{FF2B5EF4-FFF2-40B4-BE49-F238E27FC236}">
                <a16:creationId xmlns:a16="http://schemas.microsoft.com/office/drawing/2014/main" id="{447A23A1-76CD-4A8E-ACA0-E88A059168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33" r="19432" b="-1"/>
          <a:stretch/>
        </p:blipFill>
        <p:spPr>
          <a:xfrm>
            <a:off x="4039362" y="853979"/>
            <a:ext cx="4830318" cy="509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91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emical formulae are written on paper">
            <a:extLst>
              <a:ext uri="{FF2B5EF4-FFF2-40B4-BE49-F238E27FC236}">
                <a16:creationId xmlns:a16="http://schemas.microsoft.com/office/drawing/2014/main" id="{7A37CC3C-9956-4D35-9554-23D656864D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2272" r="12728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24C471-1A46-4C97-BA0C-9DB922F87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941832"/>
            <a:ext cx="7879842" cy="2057400"/>
          </a:xfrm>
        </p:spPr>
        <p:txBody>
          <a:bodyPr anchor="b">
            <a:normAutofit/>
          </a:bodyPr>
          <a:lstStyle/>
          <a:p>
            <a:r>
              <a:rPr lang="en-GB" dirty="0"/>
              <a:t>What is a</a:t>
            </a:r>
            <a:r>
              <a:rPr lang="en-GB" altLang="en-US">
                <a:cs typeface="Times New Roman" charset="0"/>
              </a:rPr>
              <a:t> acetylcholine?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18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3241202"/>
            <a:ext cx="7879842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14228-DC46-4CB3-9EF1-EE2B1E017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3502152"/>
            <a:ext cx="7879842" cy="2670048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 A compound which occurs throughout the nervous system, in which it functions as a neurotransmitter</a:t>
            </a:r>
            <a:r>
              <a:rPr lang="en-GB" sz="1700" b="0" i="0" dirty="0">
                <a:effectLst/>
                <a:latin typeface="Roboto" panose="02000000000000000000" pitchFamily="2" charset="0"/>
              </a:rPr>
              <a:t>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206673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Sequence of events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3"/>
            </a:pPr>
            <a:r>
              <a:rPr lang="en-GB" altLang="en-US" dirty="0">
                <a:cs typeface="Times New Roman" charset="0"/>
              </a:rPr>
              <a:t>This initiates an action potential in the muscle cell membrane (Sarcolemma).</a:t>
            </a:r>
            <a:br>
              <a:rPr lang="en-GB" altLang="en-US" dirty="0">
                <a:cs typeface="Times New Roman" charset="0"/>
              </a:rPr>
            </a:br>
            <a:endParaRPr lang="en-GB" altLang="en-US" dirty="0">
              <a:cs typeface="Times New Roman" charset="0"/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en-GB" altLang="en-US" dirty="0">
                <a:cs typeface="Times New Roman" charset="0"/>
              </a:rPr>
              <a:t>This action potential is carried quickly into the large muscle cell by invaginations in the cell membrane called T-tubules.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1930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88988" y="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Sequence of events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334375" cy="5386388"/>
          </a:xfrm>
        </p:spPr>
        <p:txBody>
          <a:bodyPr/>
          <a:lstStyle/>
          <a:p>
            <a:pPr marL="514350" indent="-514350" eaLnBrk="1" hangingPunct="1">
              <a:lnSpc>
                <a:spcPct val="90000"/>
              </a:lnSpc>
              <a:buFont typeface="+mj-lt"/>
              <a:buAutoNum type="arabicPeriod" startAt="5"/>
            </a:pPr>
            <a:r>
              <a:rPr lang="en-GB" altLang="en-US" dirty="0">
                <a:cs typeface="Times New Roman" charset="0"/>
              </a:rPr>
              <a:t>The action potential causes the sarcoplasmic reticulum to release its store of calcium into the myofibrils.</a:t>
            </a:r>
            <a:br>
              <a:rPr lang="en-GB" altLang="en-US" dirty="0">
                <a:cs typeface="Times New Roman" charset="0"/>
              </a:rPr>
            </a:br>
            <a:endParaRPr lang="en-GB" altLang="en-US" dirty="0">
              <a:cs typeface="Times New Roman" charset="0"/>
            </a:endParaRP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 startAt="5"/>
            </a:pPr>
            <a:r>
              <a:rPr lang="en-GB" altLang="en-US" dirty="0">
                <a:cs typeface="Times New Roman" charset="0"/>
              </a:rPr>
              <a:t>Ca</a:t>
            </a:r>
            <a:r>
              <a:rPr lang="en-GB" altLang="en-US" baseline="30000" dirty="0">
                <a:cs typeface="Times New Roman" charset="0"/>
              </a:rPr>
              <a:t>2+</a:t>
            </a:r>
            <a:r>
              <a:rPr lang="en-GB" altLang="en-US" dirty="0">
                <a:cs typeface="Times New Roman" charset="0"/>
              </a:rPr>
              <a:t> causes </a:t>
            </a:r>
            <a:r>
              <a:rPr lang="en-GB" altLang="en-US" dirty="0" err="1">
                <a:cs typeface="Times New Roman" charset="0"/>
              </a:rPr>
              <a:t>tropomoysin</a:t>
            </a:r>
            <a:r>
              <a:rPr lang="en-GB" altLang="en-US" dirty="0">
                <a:cs typeface="Times New Roman" charset="0"/>
              </a:rPr>
              <a:t> to be displaced uncovering myosin binding sites on actin.</a:t>
            </a:r>
            <a:br>
              <a:rPr lang="en-GB" altLang="en-US" dirty="0">
                <a:cs typeface="Times New Roman" charset="0"/>
              </a:rPr>
            </a:br>
            <a:r>
              <a:rPr lang="en-GB" altLang="en-US" dirty="0">
                <a:cs typeface="Times New Roman" charset="0"/>
              </a:rPr>
              <a:t> 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 startAt="5"/>
            </a:pPr>
            <a:r>
              <a:rPr lang="en-GB" altLang="en-US" dirty="0">
                <a:cs typeface="Times New Roman" charset="0"/>
              </a:rPr>
              <a:t>Myosin cross bridges can now attach and the cross bridge cycle can take place.</a:t>
            </a:r>
            <a:br>
              <a:rPr lang="en-GB" altLang="en-US" dirty="0">
                <a:cs typeface="Times New Roman" charset="0"/>
              </a:rPr>
            </a:br>
            <a:endParaRPr lang="en-GB" altLang="en-US" dirty="0">
              <a:cs typeface="Times New Roman" charset="0"/>
            </a:endParaRP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 startAt="5"/>
            </a:pPr>
            <a:r>
              <a:rPr lang="en-GB" altLang="en-US" dirty="0">
                <a:cs typeface="Times New Roman" charset="0"/>
              </a:rPr>
              <a:t>Relaxation is the reverse of these steps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48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2250832"/>
              </p:ext>
            </p:extLst>
          </p:nvPr>
        </p:nvGraphicFramePr>
        <p:xfrm>
          <a:off x="533400" y="762000"/>
          <a:ext cx="7924800" cy="57920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8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762000"/>
                        <a:ext cx="7924800" cy="57920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>
          <a:xfrm>
            <a:off x="533400" y="228600"/>
            <a:ext cx="8305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FF00"/>
              </a:buClr>
              <a:buSzPct val="80000"/>
              <a:buFont typeface="Wingdings" pitchFamily="2" charset="2"/>
              <a:buNone/>
            </a:pPr>
            <a:r>
              <a:rPr lang="en-GB" altLang="en-US" b="1" dirty="0">
                <a:latin typeface="Arial" charset="0"/>
              </a:rPr>
              <a:t>Neuromuscular junction: Note Ach = Acetylcholine</a:t>
            </a:r>
            <a:endParaRPr lang="en-GB" altLang="en-US" b="1" dirty="0">
              <a:solidFill>
                <a:srgbClr val="66FF33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114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291024"/>
              </p:ext>
            </p:extLst>
          </p:nvPr>
        </p:nvGraphicFramePr>
        <p:xfrm>
          <a:off x="457200" y="457200"/>
          <a:ext cx="8210550" cy="60333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4" name="Artwork" r:id="rId3" imgW="10915200" imgH="8020800" progId="Adobe.Illustrator.9">
                  <p:embed/>
                </p:oleObj>
              </mc:Choice>
              <mc:Fallback>
                <p:oleObj name="Artwork" r:id="rId3" imgW="10915200" imgH="8020800" progId="Adobe.Illustrator.9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457200"/>
                        <a:ext cx="8210550" cy="603334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049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7121795"/>
              </p:ext>
            </p:extLst>
          </p:nvPr>
        </p:nvGraphicFramePr>
        <p:xfrm>
          <a:off x="533400" y="381000"/>
          <a:ext cx="8134350" cy="59451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0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381000"/>
                        <a:ext cx="8134350" cy="594515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0856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4385210"/>
              </p:ext>
            </p:extLst>
          </p:nvPr>
        </p:nvGraphicFramePr>
        <p:xfrm>
          <a:off x="400050" y="381000"/>
          <a:ext cx="8439150" cy="61679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2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050" y="381000"/>
                        <a:ext cx="8439150" cy="61679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0234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2341871"/>
              </p:ext>
            </p:extLst>
          </p:nvPr>
        </p:nvGraphicFramePr>
        <p:xfrm>
          <a:off x="323850" y="304800"/>
          <a:ext cx="8515350" cy="62236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8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04800"/>
                        <a:ext cx="8515350" cy="62236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9044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6429293"/>
              </p:ext>
            </p:extLst>
          </p:nvPr>
        </p:nvGraphicFramePr>
        <p:xfrm>
          <a:off x="304800" y="381000"/>
          <a:ext cx="8515350" cy="62236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4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381000"/>
                        <a:ext cx="8515350" cy="62236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3171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417455"/>
              </p:ext>
            </p:extLst>
          </p:nvPr>
        </p:nvGraphicFramePr>
        <p:xfrm>
          <a:off x="304800" y="457200"/>
          <a:ext cx="8439150" cy="61679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0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457200"/>
                        <a:ext cx="8439150" cy="61679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127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7050101"/>
              </p:ext>
            </p:extLst>
          </p:nvPr>
        </p:nvGraphicFramePr>
        <p:xfrm>
          <a:off x="323850" y="381000"/>
          <a:ext cx="8515350" cy="62236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6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81000"/>
                        <a:ext cx="8515350" cy="62236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8124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9596681"/>
              </p:ext>
            </p:extLst>
          </p:nvPr>
        </p:nvGraphicFramePr>
        <p:xfrm>
          <a:off x="304800" y="304800"/>
          <a:ext cx="8286750" cy="60565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2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304800"/>
                        <a:ext cx="8286750" cy="605654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8014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9691440"/>
              </p:ext>
            </p:extLst>
          </p:nvPr>
        </p:nvGraphicFramePr>
        <p:xfrm>
          <a:off x="381000" y="304800"/>
          <a:ext cx="8362950" cy="6112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8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04800"/>
                        <a:ext cx="8362950" cy="61122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55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8527107"/>
              </p:ext>
            </p:extLst>
          </p:nvPr>
        </p:nvGraphicFramePr>
        <p:xfrm>
          <a:off x="228600" y="304800"/>
          <a:ext cx="8667750" cy="6335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" y="304800"/>
                        <a:ext cx="8667750" cy="6335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9007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2530573"/>
              </p:ext>
            </p:extLst>
          </p:nvPr>
        </p:nvGraphicFramePr>
        <p:xfrm>
          <a:off x="323850" y="304800"/>
          <a:ext cx="8515350" cy="62236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Artwork" r:id="rId3" imgW="10915200" imgH="7977600" progId="Adobe.Illustrator.9">
                  <p:embed/>
                </p:oleObj>
              </mc:Choice>
              <mc:Fallback>
                <p:oleObj name="Artwork" r:id="rId3" imgW="10915200" imgH="7977600" progId="Adobe.Illustrator.9">
                  <p:embed/>
                  <p:pic>
                    <p:nvPicPr>
                      <p:cNvPr id="0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04800"/>
                        <a:ext cx="8515350" cy="62236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8439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3310716"/>
              </p:ext>
            </p:extLst>
          </p:nvPr>
        </p:nvGraphicFramePr>
        <p:xfrm>
          <a:off x="393758" y="250825"/>
          <a:ext cx="8369242" cy="614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Artwork" r:id="rId3" imgW="10915200" imgH="8020800" progId="Adobe.Illustrator.9">
                  <p:embed/>
                </p:oleObj>
              </mc:Choice>
              <mc:Fallback>
                <p:oleObj name="Artwork" r:id="rId3" imgW="10915200" imgH="8020800" progId="Adobe.Illustrator.9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758" y="250825"/>
                        <a:ext cx="8369242" cy="614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2993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BFB4FF0A-A691-4B86-99AF-F350C8D55A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51" r="2869" b="-1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 txBox="1">
            <a:spLocks/>
          </p:cNvSpPr>
          <p:nvPr/>
        </p:nvSpPr>
        <p:spPr>
          <a:xfrm>
            <a:off x="358485" y="1122363"/>
            <a:ext cx="301752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4200"/>
              <a:t>In Summary…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615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382000" cy="1265238"/>
          </a:xfrm>
        </p:spPr>
        <p:txBody>
          <a:bodyPr anchor="t"/>
          <a:lstStyle/>
          <a:p>
            <a:pPr eaLnBrk="1" hangingPunct="1"/>
            <a:r>
              <a:rPr lang="en-US" altLang="en-US" sz="2800" b="1" dirty="0"/>
              <a:t>Sequence Of Events At Neuromuscular Junction</a:t>
            </a:r>
          </a:p>
        </p:txBody>
      </p:sp>
      <p:pic>
        <p:nvPicPr>
          <p:cNvPr id="10243" name="Picture 12" descr="Picture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914400"/>
            <a:ext cx="6116636" cy="449579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A1848D20-F23A-477E-B19F-7AB49C5FABDB}" type="slidenum">
              <a:rPr lang="en-US" altLang="en-US" smtClean="0"/>
              <a:pPr eaLnBrk="1" hangingPunct="1"/>
              <a:t>31</a:t>
            </a:fld>
            <a:endParaRPr lang="en-US" altLang="en-US"/>
          </a:p>
        </p:txBody>
      </p:sp>
      <p:sp>
        <p:nvSpPr>
          <p:cNvPr id="10245" name="TextBox 2"/>
          <p:cNvSpPr txBox="1">
            <a:spLocks noChangeArrowheads="1"/>
          </p:cNvSpPr>
          <p:nvPr/>
        </p:nvSpPr>
        <p:spPr bwMode="auto">
          <a:xfrm>
            <a:off x="533400" y="5562600"/>
            <a:ext cx="83058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400" dirty="0"/>
              <a:t>Action potentials arrives at the presynaptic terminal </a:t>
            </a:r>
            <a:r>
              <a:rPr lang="en-US" altLang="en-US" sz="2400" dirty="0">
                <a:sym typeface="Wingdings" panose="05000000000000000000" pitchFamily="2" charset="2"/>
              </a:rPr>
              <a:t> </a:t>
            </a:r>
            <a:r>
              <a:rPr lang="en-US" altLang="en-US" sz="2400" dirty="0"/>
              <a:t>causes voltage-gated Ca</a:t>
            </a:r>
            <a:r>
              <a:rPr lang="en-US" altLang="en-US" sz="2400" baseline="30000" dirty="0"/>
              <a:t>2+</a:t>
            </a:r>
            <a:r>
              <a:rPr lang="en-US" altLang="en-US" sz="2400" dirty="0"/>
              <a:t> channels to open.</a:t>
            </a:r>
          </a:p>
          <a:p>
            <a:pPr eaLnBrk="1" hangingPunct="1"/>
            <a:endParaRPr lang="ar-SA" altLang="en-US" dirty="0"/>
          </a:p>
        </p:txBody>
      </p:sp>
    </p:spTree>
    <p:extLst>
      <p:ext uri="{BB962C8B-B14F-4D97-AF65-F5344CB8AC3E}">
        <p14:creationId xmlns:p14="http://schemas.microsoft.com/office/powerpoint/2010/main" val="8230000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"/>
            <a:ext cx="7793037" cy="1462088"/>
          </a:xfrm>
        </p:spPr>
        <p:txBody>
          <a:bodyPr anchor="t"/>
          <a:lstStyle/>
          <a:p>
            <a:pPr eaLnBrk="1" hangingPunct="1"/>
            <a:r>
              <a:rPr lang="en-US" altLang="en-US" sz="2800" b="1" dirty="0"/>
              <a:t>Sequence Of Events At Neuromuscular Junction </a:t>
            </a:r>
            <a:endParaRPr lang="en-US" altLang="en-US" sz="1200" b="1" dirty="0"/>
          </a:p>
        </p:txBody>
      </p:sp>
      <p:pic>
        <p:nvPicPr>
          <p:cNvPr id="11267" name="Picture 5" descr="Picture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5" t="2" r="15388" b="17024"/>
          <a:stretch>
            <a:fillRect/>
          </a:stretch>
        </p:blipFill>
        <p:spPr>
          <a:xfrm>
            <a:off x="2209800" y="685800"/>
            <a:ext cx="5029200" cy="419444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68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F5D3A35C-F981-4E66-8C79-6316E57166FB}" type="slidenum">
              <a:rPr lang="en-US" altLang="en-US" smtClean="0"/>
              <a:pPr eaLnBrk="1" hangingPunct="1"/>
              <a:t>32</a:t>
            </a:fld>
            <a:endParaRPr lang="en-US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6200" y="5105400"/>
            <a:ext cx="8915400" cy="1477963"/>
          </a:xfrm>
          <a:prstGeom prst="rect">
            <a:avLst/>
          </a:prstGeom>
          <a:noFill/>
        </p:spPr>
        <p:txBody>
          <a:bodyPr rtlCol="1">
            <a:spAutoFit/>
          </a:bodyPr>
          <a:lstStyle/>
          <a:p>
            <a:pPr algn="just">
              <a:defRPr/>
            </a:pPr>
            <a:r>
              <a:rPr lang="en-US" sz="2400" dirty="0">
                <a:latin typeface="+mn-lt"/>
                <a:cs typeface="+mn-cs"/>
              </a:rPr>
              <a:t>Ca2+ uptake into the terminal causes release of the neurotransmitter acetylcholine into synaptic cleft, which has been synthesized &amp; stored into synaptic vesicles </a:t>
            </a:r>
          </a:p>
          <a:p>
            <a:pPr>
              <a:defRPr/>
            </a:pPr>
            <a:endParaRPr lang="ar-SA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7857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762000" y="152400"/>
            <a:ext cx="7793037" cy="1462087"/>
          </a:xfrm>
        </p:spPr>
        <p:txBody>
          <a:bodyPr anchor="t"/>
          <a:lstStyle/>
          <a:p>
            <a:pPr eaLnBrk="1" hangingPunct="1"/>
            <a:r>
              <a:rPr lang="en-US" altLang="en-US" sz="2800" b="1" dirty="0"/>
              <a:t>Sequence Of Events At Neuromuscular Junction</a:t>
            </a:r>
            <a:endParaRPr lang="en-US" altLang="en-US" sz="2000" b="1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5867400"/>
            <a:ext cx="8574088" cy="1066800"/>
          </a:xfrm>
        </p:spPr>
        <p:txBody>
          <a:bodyPr/>
          <a:lstStyle/>
          <a:p>
            <a:pPr eaLnBrk="1" hangingPunct="1"/>
            <a:r>
              <a:rPr lang="en-US" altLang="en-US" sz="2400"/>
              <a:t>Ach travels across the synaptic cleft to postsynaptic membrane which is also known as motor end plate.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800"/>
          </a:p>
          <a:p>
            <a:pPr eaLnBrk="1" hangingPunct="1"/>
            <a:endParaRPr lang="en-US" altLang="en-US" sz="2800"/>
          </a:p>
        </p:txBody>
      </p:sp>
      <p:pic>
        <p:nvPicPr>
          <p:cNvPr id="12292" name="Picture 6" descr="Picture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507"/>
          <a:stretch>
            <a:fillRect/>
          </a:stretch>
        </p:blipFill>
        <p:spPr>
          <a:xfrm>
            <a:off x="439738" y="838200"/>
            <a:ext cx="8018462" cy="52117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3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DA08B7A7-2D8D-4AFB-B683-45AD26258118}" type="slidenum">
              <a:rPr lang="en-US" altLang="en-US" smtClean="0"/>
              <a:pPr eaLnBrk="1" hangingPunct="1"/>
              <a:t>33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38827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B80C6-76CF-43D3-B591-CA84992BF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pic>
        <p:nvPicPr>
          <p:cNvPr id="4" name="Online Media 3" title="Neuromuscular Junction">
            <a:hlinkClick r:id="" action="ppaction://media"/>
            <a:extLst>
              <a:ext uri="{FF2B5EF4-FFF2-40B4-BE49-F238E27FC236}">
                <a16:creationId xmlns:a16="http://schemas.microsoft.com/office/drawing/2014/main" id="{B9B81D93-2DD0-47B1-8378-3183C696CE5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6738" y="1600200"/>
            <a:ext cx="8010525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15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486</Words>
  <Application>Microsoft Office PowerPoint</Application>
  <PresentationFormat>On-screen Show (4:3)</PresentationFormat>
  <Paragraphs>60</Paragraphs>
  <Slides>34</Slides>
  <Notes>5</Notes>
  <HiddenSlides>0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Avenir Next LT Pro</vt:lpstr>
      <vt:lpstr>Calibri</vt:lpstr>
      <vt:lpstr>Comic Sans MS</vt:lpstr>
      <vt:lpstr>Roboto</vt:lpstr>
      <vt:lpstr>Tahoma</vt:lpstr>
      <vt:lpstr>Wingdings</vt:lpstr>
      <vt:lpstr>Office Theme</vt:lpstr>
      <vt:lpstr>Artwork</vt:lpstr>
      <vt:lpstr>Neuromuscular Junction (NMJ)</vt:lpstr>
      <vt:lpstr>Neuromuscular junction </vt:lpstr>
      <vt:lpstr>PowerPoint Presentation</vt:lpstr>
      <vt:lpstr>PowerPoint Presentation</vt:lpstr>
      <vt:lpstr>PowerPoint Presentation</vt:lpstr>
      <vt:lpstr>PowerPoint Presentation</vt:lpstr>
      <vt:lpstr>Synaptic Terminal</vt:lpstr>
      <vt:lpstr>Synaptic Cleft</vt:lpstr>
      <vt:lpstr>Motor End Plate</vt:lpstr>
      <vt:lpstr>Nerve Stimulus to Muscles</vt:lpstr>
      <vt:lpstr>Nerve Stimulus to Muscles</vt:lpstr>
      <vt:lpstr>What is an action potential?</vt:lpstr>
      <vt:lpstr>Sequence of events</vt:lpstr>
      <vt:lpstr>What is a acetylcholine?</vt:lpstr>
      <vt:lpstr>Sequence of events</vt:lpstr>
      <vt:lpstr>Sequence of events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Sequence Of Events At Neuromuscular Junction</vt:lpstr>
      <vt:lpstr>Sequence Of Events At Neuromuscular Junction </vt:lpstr>
      <vt:lpstr>Sequence Of Events At Neuromuscular Junction</vt:lpstr>
      <vt:lpstr>Recap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Kelly Frames</dc:creator>
  <cp:lastModifiedBy>Felicity Peacock</cp:lastModifiedBy>
  <cp:revision>18</cp:revision>
  <dcterms:created xsi:type="dcterms:W3CDTF">2015-07-22T07:44:44Z</dcterms:created>
  <dcterms:modified xsi:type="dcterms:W3CDTF">2022-02-21T13:18:40Z</dcterms:modified>
</cp:coreProperties>
</file>