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275" r:id="rId13"/>
    <p:sldId id="265" r:id="rId14"/>
    <p:sldId id="263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4663B0-905E-DC14-20BA-27FFC009A45B}" v="59" dt="2025-10-12T17:59:28.66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bor Solt (2435917)" userId="S::2435917@student.uwtsd.ac.uk::0b71d7e9-d173-4da4-8bff-8c1c1c027979" providerId="AD" clId="Web-{5509BDF8-6095-6324-B1D7-585C5FCC67DC}"/>
    <pc:docChg chg="modSld">
      <pc:chgData name="Gabor Solt (2435917)" userId="S::2435917@student.uwtsd.ac.uk::0b71d7e9-d173-4da4-8bff-8c1c1c027979" providerId="AD" clId="Web-{5509BDF8-6095-6324-B1D7-585C5FCC67DC}" dt="2025-10-08T11:08:25.699" v="1254" actId="20577"/>
      <pc:docMkLst>
        <pc:docMk/>
      </pc:docMkLst>
      <pc:sldChg chg="modSp">
        <pc:chgData name="Gabor Solt (2435917)" userId="S::2435917@student.uwtsd.ac.uk::0b71d7e9-d173-4da4-8bff-8c1c1c027979" providerId="AD" clId="Web-{5509BDF8-6095-6324-B1D7-585C5FCC67DC}" dt="2025-10-08T11:08:09.167" v="1248"/>
        <pc:sldMkLst>
          <pc:docMk/>
          <pc:sldMk cId="764605052" sldId="261"/>
        </pc:sldMkLst>
        <pc:graphicFrameChg chg="mod modGraphic">
          <ac:chgData name="Gabor Solt (2435917)" userId="S::2435917@student.uwtsd.ac.uk::0b71d7e9-d173-4da4-8bff-8c1c1c027979" providerId="AD" clId="Web-{5509BDF8-6095-6324-B1D7-585C5FCC67DC}" dt="2025-10-08T11:08:09.167" v="1248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">
        <pc:chgData name="Gabor Solt (2435917)" userId="S::2435917@student.uwtsd.ac.uk::0b71d7e9-d173-4da4-8bff-8c1c1c027979" providerId="AD" clId="Web-{5509BDF8-6095-6324-B1D7-585C5FCC67DC}" dt="2025-10-08T11:08:25.699" v="1254" actId="20577"/>
        <pc:sldMkLst>
          <pc:docMk/>
          <pc:sldMk cId="2451324015" sldId="263"/>
        </pc:sldMkLst>
        <pc:spChg chg="mod">
          <ac:chgData name="Gabor Solt (2435917)" userId="S::2435917@student.uwtsd.ac.uk::0b71d7e9-d173-4da4-8bff-8c1c1c027979" providerId="AD" clId="Web-{5509BDF8-6095-6324-B1D7-585C5FCC67DC}" dt="2025-10-08T11:08:25.699" v="1254" actId="20577"/>
          <ac:spMkLst>
            <pc:docMk/>
            <pc:sldMk cId="2451324015" sldId="263"/>
            <ac:spMk id="3" creationId="{E04C29E1-0FF6-7114-4118-5B68E71110F6}"/>
          </ac:spMkLst>
        </pc:spChg>
      </pc:sldChg>
      <pc:sldChg chg="modSp">
        <pc:chgData name="Gabor Solt (2435917)" userId="S::2435917@student.uwtsd.ac.uk::0b71d7e9-d173-4da4-8bff-8c1c1c027979" providerId="AD" clId="Web-{5509BDF8-6095-6324-B1D7-585C5FCC67DC}" dt="2025-10-08T11:03:24.601" v="1143" actId="20577"/>
        <pc:sldMkLst>
          <pc:docMk/>
          <pc:sldMk cId="2661610389" sldId="273"/>
        </pc:sldMkLst>
        <pc:spChg chg="mod">
          <ac:chgData name="Gabor Solt (2435917)" userId="S::2435917@student.uwtsd.ac.uk::0b71d7e9-d173-4da4-8bff-8c1c1c027979" providerId="AD" clId="Web-{5509BDF8-6095-6324-B1D7-585C5FCC67DC}" dt="2025-10-08T11:03:24.601" v="1143" actId="20577"/>
          <ac:spMkLst>
            <pc:docMk/>
            <pc:sldMk cId="2661610389" sldId="273"/>
            <ac:spMk id="3" creationId="{881B820E-B9B3-5CF2-E1AE-F54AA3FA003E}"/>
          </ac:spMkLst>
        </pc:spChg>
      </pc:sldChg>
      <pc:sldChg chg="modSp">
        <pc:chgData name="Gabor Solt (2435917)" userId="S::2435917@student.uwtsd.ac.uk::0b71d7e9-d173-4da4-8bff-8c1c1c027979" providerId="AD" clId="Web-{5509BDF8-6095-6324-B1D7-585C5FCC67DC}" dt="2025-10-08T09:37:02.778" v="443"/>
        <pc:sldMkLst>
          <pc:docMk/>
          <pc:sldMk cId="2496961718" sldId="336"/>
        </pc:sldMkLst>
        <pc:graphicFrameChg chg="mod modGraphic">
          <ac:chgData name="Gabor Solt (2435917)" userId="S::2435917@student.uwtsd.ac.uk::0b71d7e9-d173-4da4-8bff-8c1c1c027979" providerId="AD" clId="Web-{5509BDF8-6095-6324-B1D7-585C5FCC67DC}" dt="2025-10-08T09:37:02.778" v="443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  <pc:sldChg chg="modSp">
        <pc:chgData name="Gabor Solt (2435917)" userId="S::2435917@student.uwtsd.ac.uk::0b71d7e9-d173-4da4-8bff-8c1c1c027979" providerId="AD" clId="Web-{5509BDF8-6095-6324-B1D7-585C5FCC67DC}" dt="2025-10-08T11:03:42.276" v="1160" actId="20577"/>
        <pc:sldMkLst>
          <pc:docMk/>
          <pc:sldMk cId="2319079123" sldId="337"/>
        </pc:sldMkLst>
        <pc:spChg chg="mod">
          <ac:chgData name="Gabor Solt (2435917)" userId="S::2435917@student.uwtsd.ac.uk::0b71d7e9-d173-4da4-8bff-8c1c1c027979" providerId="AD" clId="Web-{5509BDF8-6095-6324-B1D7-585C5FCC67DC}" dt="2025-10-08T11:03:42.276" v="1160" actId="20577"/>
          <ac:spMkLst>
            <pc:docMk/>
            <pc:sldMk cId="2319079123" sldId="337"/>
            <ac:spMk id="3" creationId="{1B4D8426-20C5-630E-80E5-EAB06B11CCD5}"/>
          </ac:spMkLst>
        </pc:spChg>
      </pc:sldChg>
    </pc:docChg>
  </pc:docChgLst>
  <pc:docChgLst>
    <pc:chgData name="Gabor Solt (2435917)" userId="S::2435917@student.uwtsd.ac.uk::0b71d7e9-d173-4da4-8bff-8c1c1c027979" providerId="AD" clId="Web-{0CFFB88B-B5C3-E888-A897-600D29FF7244}"/>
    <pc:docChg chg="modSld">
      <pc:chgData name="Gabor Solt (2435917)" userId="S::2435917@student.uwtsd.ac.uk::0b71d7e9-d173-4da4-8bff-8c1c1c027979" providerId="AD" clId="Web-{0CFFB88B-B5C3-E888-A897-600D29FF7244}" dt="2025-09-24T11:20:42.826" v="2048"/>
      <pc:docMkLst>
        <pc:docMk/>
      </pc:docMkLst>
      <pc:sldChg chg="modSp">
        <pc:chgData name="Gabor Solt (2435917)" userId="S::2435917@student.uwtsd.ac.uk::0b71d7e9-d173-4da4-8bff-8c1c1c027979" providerId="AD" clId="Web-{0CFFB88B-B5C3-E888-A897-600D29FF7244}" dt="2025-09-24T11:05:37.408" v="1491" actId="20577"/>
        <pc:sldMkLst>
          <pc:docMk/>
          <pc:sldMk cId="764605052" sldId="261"/>
        </pc:sldMkLst>
        <pc:spChg chg="mod">
          <ac:chgData name="Gabor Solt (2435917)" userId="S::2435917@student.uwtsd.ac.uk::0b71d7e9-d173-4da4-8bff-8c1c1c027979" providerId="AD" clId="Web-{0CFFB88B-B5C3-E888-A897-600D29FF7244}" dt="2025-09-24T11:05:37.408" v="1491" actId="20577"/>
          <ac:spMkLst>
            <pc:docMk/>
            <pc:sldMk cId="764605052" sldId="261"/>
            <ac:spMk id="3" creationId="{E04C29E1-0FF6-7114-4118-5B68E71110F6}"/>
          </ac:spMkLst>
        </pc:spChg>
        <pc:graphicFrameChg chg="mod modGraphic">
          <ac:chgData name="Gabor Solt (2435917)" userId="S::2435917@student.uwtsd.ac.uk::0b71d7e9-d173-4da4-8bff-8c1c1c027979" providerId="AD" clId="Web-{0CFFB88B-B5C3-E888-A897-600D29FF7244}" dt="2025-09-24T11:00:38.687" v="1490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">
        <pc:chgData name="Gabor Solt (2435917)" userId="S::2435917@student.uwtsd.ac.uk::0b71d7e9-d173-4da4-8bff-8c1c1c027979" providerId="AD" clId="Web-{0CFFB88B-B5C3-E888-A897-600D29FF7244}" dt="2025-09-24T11:20:42.826" v="2048"/>
        <pc:sldMkLst>
          <pc:docMk/>
          <pc:sldMk cId="2496961718" sldId="336"/>
        </pc:sldMkLst>
        <pc:spChg chg="mod">
          <ac:chgData name="Gabor Solt (2435917)" userId="S::2435917@student.uwtsd.ac.uk::0b71d7e9-d173-4da4-8bff-8c1c1c027979" providerId="AD" clId="Web-{0CFFB88B-B5C3-E888-A897-600D29FF7244}" dt="2025-09-24T11:12:42.444" v="1492" actId="1076"/>
          <ac:spMkLst>
            <pc:docMk/>
            <pc:sldMk cId="2496961718" sldId="336"/>
            <ac:spMk id="6" creationId="{BF06D522-2E79-CDE6-025D-40436EF041A1}"/>
          </ac:spMkLst>
        </pc:spChg>
        <pc:graphicFrameChg chg="mod modGraphic">
          <ac:chgData name="Gabor Solt (2435917)" userId="S::2435917@student.uwtsd.ac.uk::0b71d7e9-d173-4da4-8bff-8c1c1c027979" providerId="AD" clId="Web-{0CFFB88B-B5C3-E888-A897-600D29FF7244}" dt="2025-09-24T11:20:42.826" v="2048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</pc:docChg>
  </pc:docChgLst>
  <pc:docChgLst>
    <pc:chgData name="Gabor Solt (2435917)" userId="S::2435917@student.uwtsd.ac.uk::0b71d7e9-d173-4da4-8bff-8c1c1c027979" providerId="AD" clId="Web-{ED2653F8-0DFE-B986-AC21-83E54DB08F25}"/>
    <pc:docChg chg="modSld">
      <pc:chgData name="Gabor Solt (2435917)" userId="S::2435917@student.uwtsd.ac.uk::0b71d7e9-d173-4da4-8bff-8c1c1c027979" providerId="AD" clId="Web-{ED2653F8-0DFE-B986-AC21-83E54DB08F25}" dt="2025-10-08T09:21:29.193" v="554"/>
      <pc:docMkLst>
        <pc:docMk/>
      </pc:docMkLst>
      <pc:sldChg chg="modSp">
        <pc:chgData name="Gabor Solt (2435917)" userId="S::2435917@student.uwtsd.ac.uk::0b71d7e9-d173-4da4-8bff-8c1c1c027979" providerId="AD" clId="Web-{ED2653F8-0DFE-B986-AC21-83E54DB08F25}" dt="2025-10-08T09:21:29.193" v="554"/>
        <pc:sldMkLst>
          <pc:docMk/>
          <pc:sldMk cId="2496961718" sldId="336"/>
        </pc:sldMkLst>
        <pc:graphicFrameChg chg="mod modGraphic">
          <ac:chgData name="Gabor Solt (2435917)" userId="S::2435917@student.uwtsd.ac.uk::0b71d7e9-d173-4da4-8bff-8c1c1c027979" providerId="AD" clId="Web-{ED2653F8-0DFE-B986-AC21-83E54DB08F25}" dt="2025-10-08T09:21:29.193" v="554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</pc:docChg>
  </pc:docChgLst>
  <pc:docChgLst>
    <pc:chgData name="Gabor Solt (2435917)" userId="S::2435917@student.uwtsd.ac.uk::0b71d7e9-d173-4da4-8bff-8c1c1c027979" providerId="AD" clId="Web-{8C4663B0-905E-DC14-20BA-27FFC009A45B}"/>
    <pc:docChg chg="modSld">
      <pc:chgData name="Gabor Solt (2435917)" userId="S::2435917@student.uwtsd.ac.uk::0b71d7e9-d173-4da4-8bff-8c1c1c027979" providerId="AD" clId="Web-{8C4663B0-905E-DC14-20BA-27FFC009A45B}" dt="2025-10-12T17:59:23.384" v="28" actId="20577"/>
      <pc:docMkLst>
        <pc:docMk/>
      </pc:docMkLst>
      <pc:sldChg chg="modSp">
        <pc:chgData name="Gabor Solt (2435917)" userId="S::2435917@student.uwtsd.ac.uk::0b71d7e9-d173-4da4-8bff-8c1c1c027979" providerId="AD" clId="Web-{8C4663B0-905E-DC14-20BA-27FFC009A45B}" dt="2025-10-12T17:59:23.384" v="28" actId="20577"/>
        <pc:sldMkLst>
          <pc:docMk/>
          <pc:sldMk cId="702059637" sldId="270"/>
        </pc:sldMkLst>
        <pc:spChg chg="mod">
          <ac:chgData name="Gabor Solt (2435917)" userId="S::2435917@student.uwtsd.ac.uk::0b71d7e9-d173-4da4-8bff-8c1c1c027979" providerId="AD" clId="Web-{8C4663B0-905E-DC14-20BA-27FFC009A45B}" dt="2025-10-12T17:59:23.384" v="28" actId="20577"/>
          <ac:spMkLst>
            <pc:docMk/>
            <pc:sldMk cId="702059637" sldId="270"/>
            <ac:spMk id="4" creationId="{0275301B-F9FE-639C-99FA-5A78A9B0F8A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15498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 dirty="0">
                <a:latin typeface="Arial"/>
                <a:cs typeface="Arial"/>
              </a:rPr>
              <a:t>Student Name:	Gabor Solt</a:t>
            </a:r>
            <a:endParaRPr lang="en-GB" sz="3200" dirty="0">
              <a:latin typeface="Arial"/>
              <a:cs typeface="Arial"/>
            </a:endParaRP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/>
                <a:cs typeface="Arial"/>
              </a:rPr>
              <a:t>Student ID:		2435917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/>
                <a:cs typeface="Arial"/>
              </a:rPr>
              <a:t>Lecturer’s Name:	Dian </a:t>
            </a:r>
            <a:r>
              <a:rPr lang="en-GB" sz="3200" b="1" dirty="0" err="1">
                <a:latin typeface="Arial"/>
                <a:cs typeface="Arial"/>
              </a:rPr>
              <a:t>Mayasari</a:t>
            </a:r>
            <a:endParaRPr lang="en-GB" sz="3200" dirty="0" err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/>
                <a:cs typeface="Arial"/>
              </a:rPr>
              <a:t>Module Code: </a:t>
            </a:r>
            <a:r>
              <a:rPr lang="en-GB" sz="2800" b="1" dirty="0">
                <a:latin typeface="Arial"/>
                <a:cs typeface="Arial"/>
              </a:rPr>
              <a:t>	</a:t>
            </a:r>
            <a:r>
              <a:rPr lang="en-GB" sz="2800" dirty="0">
                <a:latin typeface="Arial"/>
                <a:cs typeface="Arial"/>
              </a:rPr>
              <a:t>LCLM 4004</a:t>
            </a: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/>
                <a:cs typeface="Arial"/>
              </a:rPr>
              <a:t>Module Name: </a:t>
            </a:r>
            <a:r>
              <a:rPr lang="en-GB" sz="2800" b="1" dirty="0">
                <a:latin typeface="Arial"/>
                <a:cs typeface="Arial"/>
              </a:rPr>
              <a:t>	</a:t>
            </a:r>
            <a:r>
              <a:rPr lang="en-GB" sz="2800" dirty="0">
                <a:latin typeface="Arial"/>
                <a:cs typeface="Arial"/>
              </a:rPr>
              <a:t>Problem Solving and Decision-Making</a:t>
            </a: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/>
                <a:cs typeface="Arial"/>
              </a:rPr>
              <a:t>Component 1: </a:t>
            </a:r>
            <a:r>
              <a:rPr lang="en-GB" sz="2800" b="1" dirty="0">
                <a:latin typeface="Arial"/>
                <a:cs typeface="Arial"/>
              </a:rPr>
              <a:t>	</a:t>
            </a:r>
            <a:r>
              <a:rPr lang="en-GB" sz="2800" dirty="0">
                <a:latin typeface="Arial"/>
                <a:cs typeface="Arial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rmAutofit fontScale="90000"/>
          </a:bodyPr>
          <a:lstStyle/>
          <a:p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Provide an Overview of your presentation 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161751"/>
            <a:ext cx="11102197" cy="5451893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For example:</a:t>
            </a:r>
          </a:p>
          <a:p>
            <a:endParaRPr lang="en-GB" sz="9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Good morning/afternoon. My name is……</a:t>
            </a:r>
          </a:p>
          <a:p>
            <a:pPr marL="0" indent="0">
              <a:lnSpc>
                <a:spcPct val="120000"/>
              </a:lnSpc>
              <a:buNone/>
            </a:pPr>
            <a:endParaRPr lang="en-GB" sz="9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Provide an overview Green Havan Florists and the nature and scope of the problems they are encountering.</a:t>
            </a:r>
          </a:p>
          <a:p>
            <a:pPr lvl="1"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Provide an application of the 5W2H model that summarises these issues.</a:t>
            </a:r>
          </a:p>
          <a:p>
            <a:pPr lvl="1"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Provide an overview of Green Havan Florists (approx. 30 seconds).</a:t>
            </a:r>
            <a:endParaRPr lang="en-GB" sz="3200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89527"/>
            <a:ext cx="10515600" cy="3531379"/>
          </a:xfrm>
        </p:spPr>
        <p:txBody>
          <a:bodyPr/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Assume that the audience does not know anything about Green Havan Florists and has not read the assignment brief.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Provide an overview of the Green Havan Florists so that the audience is now familiar with the case-study.</a:t>
            </a: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Provide an insight into the problems Green Haven Florists are facing (approx. 1 minute).</a:t>
            </a:r>
            <a:endParaRPr lang="en-GB" sz="3200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Identify and discuss Green Haven Florists root problem (e.g. the 30% decline in in-store sales).</a:t>
            </a:r>
          </a:p>
          <a:p>
            <a:endParaRPr lang="en-GB" sz="9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Breakdown the case-study and identify the reasons that are contributing to this decline in sales.</a:t>
            </a:r>
          </a:p>
          <a:p>
            <a:endParaRPr lang="en-GB" sz="9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Evaluate the nature and scope of these problems.</a:t>
            </a:r>
          </a:p>
          <a:p>
            <a:pPr lvl="2">
              <a:lnSpc>
                <a:spcPct val="120000"/>
              </a:lnSpc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For example: </a:t>
            </a:r>
          </a:p>
          <a:p>
            <a:pPr lvl="3">
              <a:lnSpc>
                <a:spcPct val="120000"/>
              </a:lnSpc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Identify which problems are ‘internal’ or ‘external’.</a:t>
            </a:r>
          </a:p>
          <a:p>
            <a:pPr lvl="3">
              <a:lnSpc>
                <a:spcPct val="120000"/>
              </a:lnSpc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Discuss how much ‘control’ Green Haven have over these problems.</a:t>
            </a:r>
          </a:p>
          <a:p>
            <a:pPr marL="1371600" lvl="3" indent="0">
              <a:buNone/>
            </a:pPr>
            <a:endParaRPr lang="en-GB" sz="2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3"/>
            <a:r>
              <a:rPr lang="en-GB" sz="2600" b="1">
                <a:latin typeface="Arial" panose="020B0604020202020204" pitchFamily="34" charset="0"/>
                <a:cs typeface="Arial" panose="020B0604020202020204" pitchFamily="34" charset="0"/>
              </a:rPr>
              <a:t>NOTE: </a:t>
            </a: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Keep focused on the problems…</a:t>
            </a:r>
            <a:r>
              <a:rPr lang="en-GB" sz="2600" b="1" u="sng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 the solutions.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1754216"/>
              </p:ext>
            </p:extLst>
          </p:nvPr>
        </p:nvGraphicFramePr>
        <p:xfrm>
          <a:off x="791307" y="1240692"/>
          <a:ext cx="10478867" cy="6318873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496981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496981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496981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496981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496981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496981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496981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640344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Identify the Root Problem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971557"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898956">
                <a:tc>
                  <a:txBody>
                    <a:bodyPr/>
                    <a:lstStyle/>
                    <a:p>
                      <a:r>
                        <a:rPr lang="en-GB"/>
                        <a:t>30% decline in in-store sales.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At the flower shop in Norwich.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Over the past 12 months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The owners (Liam and Priya)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Changing towards online shopping, higher 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competition, 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The business is struggling to remain profitable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30% decline in store sales and rising operational costs.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81699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800"/>
                        <a:t>Fewer daily customers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Physical store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Noticeable after COVID recovery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Employees with fewer hours 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New, cheaper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  <a:p>
                      <a:pPr marL="0" lvl="0" indent="0">
                        <a:buNone/>
                      </a:pPr>
                      <a:r>
                        <a:rPr lang="en-GB"/>
                        <a:t>competitors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Lower revenue vs fixed costs 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Higher rent and costs 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861153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More unsold stock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Weekday sales hit hardest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Sharpest drop in last 6 months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Regular costumers shifting away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Weak digital presence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Outdated marketing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Lower profit margin 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43057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Details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Details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Details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Details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Details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Details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Details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596716" y="272668"/>
            <a:ext cx="10584611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u="sng">
                <a:latin typeface="Arial" panose="020B0604020202020204" pitchFamily="34" charset="0"/>
                <a:cs typeface="Arial" panose="020B0604020202020204" pitchFamily="34" charset="0"/>
              </a:rPr>
              <a:t>Based on your insight, apply a 5W2H model and discuss the information provided in your table (approx. 1 minute).</a:t>
            </a:r>
          </a:p>
          <a:p>
            <a:endParaRPr lang="en-GB" sz="3200" b="1" u="sng"/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Provide a critique of the PESTEL Framework (approx. 1 minute).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100000"/>
              </a:lnSpc>
            </a:pPr>
            <a:r>
              <a:rPr lang="en-GB" dirty="0">
                <a:latin typeface="Arial"/>
                <a:cs typeface="Arial"/>
              </a:rPr>
              <a:t>For example: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/>
                <a:cs typeface="Arial"/>
              </a:rPr>
              <a:t>Explain what a PESTEL Framework is. </a:t>
            </a:r>
            <a:r>
              <a:rPr lang="en-GB" sz="1600" dirty="0">
                <a:latin typeface="Arial"/>
                <a:cs typeface="Arial"/>
              </a:rPr>
              <a:t>(A tool to analyse external macro environmental factors. (Political, Economic, Social, Technological, Environment, Legal)                                </a:t>
            </a:r>
          </a:p>
          <a:p>
            <a:pPr lvl="1">
              <a:lnSpc>
                <a:spcPct val="100000"/>
              </a:lnSpc>
            </a:pPr>
            <a:r>
              <a:rPr lang="en-GB" sz="1600" dirty="0">
                <a:latin typeface="Arial"/>
                <a:cs typeface="Arial"/>
              </a:rPr>
              <a:t>( </a:t>
            </a:r>
            <a:r>
              <a:rPr lang="en-GB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Institute of Leadership &amp; Management. 2013 )</a:t>
            </a:r>
            <a:endParaRPr lang="en-GB" sz="1600" dirty="0">
              <a:ea typeface="Calibri"/>
              <a:cs typeface="Calibri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/>
                <a:cs typeface="Arial"/>
              </a:rPr>
              <a:t>Why is it used? </a:t>
            </a:r>
            <a:r>
              <a:rPr lang="en-GB" sz="1600" dirty="0">
                <a:latin typeface="Arial"/>
                <a:cs typeface="Arial"/>
              </a:rPr>
              <a:t>(To identify opportunities and threats affecting business strategy)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/>
                <a:cs typeface="Arial"/>
              </a:rPr>
              <a:t>Where/how is it used? </a:t>
            </a:r>
            <a:r>
              <a:rPr lang="en-GB" sz="1600" dirty="0">
                <a:latin typeface="Arial"/>
                <a:cs typeface="Arial"/>
              </a:rPr>
              <a:t>(Used In strategic planning, </a:t>
            </a:r>
            <a:r>
              <a:rPr lang="en-GB" sz="1600" dirty="0" err="1">
                <a:latin typeface="Arial"/>
                <a:cs typeface="Arial"/>
              </a:rPr>
              <a:t>amarket</a:t>
            </a:r>
            <a:r>
              <a:rPr lang="en-GB" sz="1600" dirty="0">
                <a:latin typeface="Arial"/>
                <a:cs typeface="Arial"/>
              </a:rPr>
              <a:t> analysis, and decision making)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/>
                <a:cs typeface="Arial"/>
              </a:rPr>
              <a:t>What are the benefits of this framework?</a:t>
            </a:r>
            <a:r>
              <a:rPr lang="en-GB" sz="1600" dirty="0">
                <a:latin typeface="Arial"/>
                <a:cs typeface="Arial"/>
              </a:rPr>
              <a:t> (Simple, structured, and helps anticipate external changes.)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/>
                <a:cs typeface="Arial"/>
              </a:rPr>
              <a:t>What are the criticisms of this framework? </a:t>
            </a:r>
            <a:r>
              <a:rPr lang="en-GB" sz="1600" dirty="0">
                <a:latin typeface="Arial"/>
                <a:cs typeface="Arial"/>
              </a:rPr>
              <a:t>(Too general, subjective, and quickly outdated.)</a:t>
            </a:r>
            <a:endParaRPr lang="en-GB" sz="1600" dirty="0">
              <a:ea typeface="Calibri"/>
              <a:cs typeface="Calibri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/>
                <a:cs typeface="Arial"/>
              </a:rPr>
              <a:t>Ensure that you reference all the sources you have used in this discussion on the slide/s. </a:t>
            </a:r>
            <a:r>
              <a:rPr lang="en-GB" sz="1600" dirty="0">
                <a:latin typeface="Arial"/>
                <a:cs typeface="Arial"/>
              </a:rPr>
              <a:t>(Johnson, G., Scholes, K. &amp; Whittington, R. (2017) Exploring corporate strategy.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10515600" cy="1179002"/>
          </a:xfrm>
        </p:spPr>
        <p:txBody>
          <a:bodyPr>
            <a:normAutofit fontScale="90000"/>
          </a:bodyPr>
          <a:lstStyle/>
          <a:p>
            <a:b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provided in your PESTEL Framework (approx. </a:t>
            </a:r>
            <a:br>
              <a:rPr lang="en-GB" sz="3600" b="1" u="sng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>
                <a:latin typeface="Arial" panose="020B0604020202020204" pitchFamily="34" charset="0"/>
                <a:cs typeface="Arial" panose="020B0604020202020204" pitchFamily="34" charset="0"/>
              </a:rPr>
              <a:t>1 minute).</a:t>
            </a:r>
            <a:br>
              <a:rPr lang="en-GB" b="1" u="sng"/>
            </a:br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671496" cy="497432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/>
              <a:cs typeface="Arial"/>
            </a:endParaRPr>
          </a:p>
          <a:p>
            <a:endParaRPr lang="en-GB">
              <a:latin typeface="Arial"/>
              <a:cs typeface="Arial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the slide/s.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919662"/>
              </p:ext>
            </p:extLst>
          </p:nvPr>
        </p:nvGraphicFramePr>
        <p:xfrm>
          <a:off x="948904" y="2172867"/>
          <a:ext cx="9782355" cy="36762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483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674466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661081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663784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376648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11546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Government support for small business.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Import/</a:t>
                      </a:r>
                      <a:r>
                        <a:rPr lang="en-GB" sz="1400" b="1" dirty="0" err="1"/>
                        <a:t>Exportregulations</a:t>
                      </a:r>
                      <a:r>
                        <a:rPr lang="en-GB" sz="1400" b="1" dirty="0"/>
                        <a:t> on flowers.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Rising operational costs. (Morning Advertiser 2025)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Inflation and higher costs of imported flowers.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. Most people shop online.  (Statista 2025)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  <a:p>
                      <a:pPr marL="0" lvl="0" indent="0">
                        <a:buNone/>
                      </a:pPr>
                      <a:endParaRPr lang="en-GB" sz="1400" b="1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Increasing demand for sustainable  and eco friendly products. </a:t>
                      </a:r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New modern user friendly websites and digital marketing tools.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Growth of online flower delivery platforms.</a:t>
                      </a:r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Safe packaging regulations.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  <a:p>
                      <a:pPr marL="0" lvl="0" indent="0">
                        <a:buNone/>
                      </a:pPr>
                      <a:endParaRPr lang="en-GB" sz="1400" b="1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Data privacy for online orders.</a:t>
                      </a:r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Climate change and supply chain disruptions affecting flower availability and price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Pressure to reduce carbon footprint from deliveries.</a:t>
                      </a:r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Provide a critique of the Cause-and-Effect model (approx. 1 minute).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100000"/>
              </a:lnSpc>
            </a:pPr>
            <a:r>
              <a:rPr lang="en-GB" dirty="0">
                <a:latin typeface="Arial"/>
                <a:cs typeface="Arial"/>
              </a:rPr>
              <a:t>For example, discuss: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/>
                <a:cs typeface="Arial"/>
              </a:rPr>
              <a:t>The Cause-and-Effect Model is. </a:t>
            </a:r>
            <a:r>
              <a:rPr lang="en-GB" sz="1600" dirty="0">
                <a:latin typeface="Arial"/>
                <a:cs typeface="Arial"/>
              </a:rPr>
              <a:t>(A tool that identifies and visualises the root causes of a problem also known as the Fishbone or Ishikawa diagram.) </a:t>
            </a:r>
          </a:p>
          <a:p>
            <a:pPr lvl="1">
              <a:lnSpc>
                <a:spcPct val="100000"/>
              </a:lnSpc>
            </a:pPr>
            <a:r>
              <a:rPr lang="en-GB" sz="17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(Institute of Leadership &amp; Management. 2013)</a:t>
            </a:r>
            <a:endParaRPr lang="en-GB" sz="16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/>
                <a:cs typeface="Arial"/>
              </a:rPr>
              <a:t>Why is it used? </a:t>
            </a:r>
            <a:r>
              <a:rPr lang="en-GB" sz="1600" dirty="0">
                <a:latin typeface="Arial"/>
                <a:cs typeface="Arial"/>
              </a:rPr>
              <a:t>(To find underlying reasons behind issues and prevent recurrence)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/>
                <a:cs typeface="Arial"/>
              </a:rPr>
              <a:t>Where/how is it used? </a:t>
            </a:r>
            <a:r>
              <a:rPr lang="en-GB" sz="1600" dirty="0">
                <a:latin typeface="Arial"/>
                <a:cs typeface="Arial"/>
              </a:rPr>
              <a:t>(Used in quality management, problem solving, and process improvement.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/>
                <a:cs typeface="Arial"/>
              </a:rPr>
              <a:t>What are the benefits of this model? </a:t>
            </a:r>
            <a:r>
              <a:rPr lang="en-GB" sz="1600" dirty="0">
                <a:latin typeface="Arial"/>
                <a:cs typeface="Arial"/>
              </a:rPr>
              <a:t>(Simple, visual, and promotes teamwork and structured thinking.)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/>
                <a:cs typeface="Arial"/>
              </a:rPr>
              <a:t>What are the criticisms of this model?</a:t>
            </a:r>
            <a:r>
              <a:rPr lang="en-GB" sz="1600" dirty="0">
                <a:latin typeface="Arial"/>
                <a:cs typeface="Arial"/>
              </a:rPr>
              <a:t>(Can be subjective, may oversimplify complex issues, and relief on group judgement.)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/>
                <a:cs typeface="Arial"/>
              </a:rPr>
              <a:t>Ensure that you reference all the sources you have used in this discussion on the slide/s. </a:t>
            </a:r>
            <a:r>
              <a:rPr lang="en-GB" sz="1600" dirty="0">
                <a:latin typeface="Arial"/>
                <a:cs typeface="Arial"/>
              </a:rPr>
              <a:t>Ishikawa, K. (1985) What is total Quality Control? Practice Hall; and MindTools (2023) Fishbone Diagram: Identifying Cause and Effect.</a:t>
            </a:r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What is a Fishbone Diagram? A Guide to Problem-Solving – HKMLC Smart Board">
            <a:extLst>
              <a:ext uri="{FF2B5EF4-FFF2-40B4-BE49-F238E27FC236}">
                <a16:creationId xmlns:a16="http://schemas.microsoft.com/office/drawing/2014/main" id="{1798DD34-A1DE-B2C0-3EA4-13491D3F844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" r="1899"/>
          <a:stretch>
            <a:fillRect/>
          </a:stretch>
        </p:blipFill>
        <p:spPr bwMode="auto">
          <a:xfrm>
            <a:off x="2056021" y="1807852"/>
            <a:ext cx="7829852" cy="36063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505395B-EB6B-5ED1-186D-E017DA15A205}"/>
              </a:ext>
            </a:extLst>
          </p:cNvPr>
          <p:cNvSpPr txBox="1"/>
          <p:nvPr/>
        </p:nvSpPr>
        <p:spPr>
          <a:xfrm>
            <a:off x="827129" y="275265"/>
            <a:ext cx="10287636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provided in your Cause-and Effect diagram (approx. 1 minute).</a:t>
            </a:r>
            <a:endParaRPr lang="en-GB" sz="32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945A82A-043D-3087-38CE-0365EA342AE0}"/>
              </a:ext>
            </a:extLst>
          </p:cNvPr>
          <p:cNvSpPr txBox="1"/>
          <p:nvPr/>
        </p:nvSpPr>
        <p:spPr>
          <a:xfrm>
            <a:off x="827128" y="5751738"/>
            <a:ext cx="1022330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the slide/s.</a:t>
            </a:r>
          </a:p>
        </p:txBody>
      </p:sp>
    </p:spTree>
    <p:extLst>
      <p:ext uri="{BB962C8B-B14F-4D97-AF65-F5344CB8AC3E}">
        <p14:creationId xmlns:p14="http://schemas.microsoft.com/office/powerpoint/2010/main" val="17807301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Provide a summary of your Key Findings 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/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Detail and discuss the key findings from your presentation:</a:t>
            </a:r>
          </a:p>
          <a:p>
            <a:endParaRPr lang="en-GB" sz="1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algn="just"/>
            <a:r>
              <a:rPr lang="en-GB" dirty="0">
                <a:latin typeface="Arial"/>
                <a:ea typeface="DengXian"/>
                <a:cs typeface="Arial"/>
              </a:rPr>
              <a:t>Provide a list of the sources you have used in this presentation.</a:t>
            </a:r>
          </a:p>
          <a:p>
            <a:pPr algn="just"/>
            <a:r>
              <a:rPr lang="en-GB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Institute of Leadership &amp; Management. </a:t>
            </a:r>
            <a:r>
              <a:rPr lang="en-GB" sz="16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Solving Problems and Making Decisions</a:t>
            </a:r>
            <a:r>
              <a:rPr lang="en-GB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. Routledge, 17 June 2013.</a:t>
            </a: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“Rising Costs Force Almost Half of Operators to Slash Capex.” </a:t>
            </a:r>
            <a:r>
              <a:rPr lang="en-GB" sz="16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MorningAdvertiser.co.uk</a:t>
            </a:r>
            <a:r>
              <a:rPr lang="en-GB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6 Oct. 2025, www.morningadvertiser.co.uk/Article/2025/10/06/rising-costs-force-hospitality-businesses-to-cut-investment/. Accessed 8 Oct. 2025.</a:t>
            </a:r>
          </a:p>
          <a:p>
            <a:pPr algn="just"/>
            <a:r>
              <a:rPr lang="en-GB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Statista. “Online Shopping </a:t>
            </a:r>
            <a:r>
              <a:rPr lang="en-GB" sz="1600" err="1">
                <a:solidFill>
                  <a:srgbClr val="747F8B"/>
                </a:solidFill>
                <a:latin typeface="Roboto"/>
                <a:ea typeface="Roboto"/>
                <a:cs typeface="Roboto"/>
              </a:rPr>
              <a:t>Behavior</a:t>
            </a:r>
            <a:r>
              <a:rPr lang="en-GB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in the UK.” </a:t>
            </a:r>
            <a:r>
              <a:rPr lang="en-GB" sz="16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Statista</a:t>
            </a:r>
            <a:r>
              <a:rPr lang="en-GB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9 Jan. 2025, www.statista.com/topics/7887/online-shopping-behavior-in-the-uk/.</a:t>
            </a:r>
          </a:p>
          <a:p>
            <a:pPr marL="0" indent="0" algn="just">
              <a:buNone/>
            </a:pPr>
            <a:endParaRPr lang="en-GB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dirty="0">
                <a:effectLst/>
                <a:latin typeface="Arial"/>
                <a:ea typeface="DengXian"/>
                <a:cs typeface="Arial"/>
              </a:rPr>
              <a:t>Note: You should not include any sources that have not been specifically cited in the previous slides.</a:t>
            </a:r>
          </a:p>
          <a:p>
            <a:pPr algn="just"/>
            <a:endParaRPr lang="en-GB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dirty="0">
                <a:effectLst/>
                <a:latin typeface="Arial"/>
                <a:ea typeface="DengXian"/>
                <a:cs typeface="Arial"/>
              </a:rPr>
              <a:t>Ensure this list is presented in the correct format. See the Harvard Reference Handbook for further clarification. </a:t>
            </a:r>
          </a:p>
          <a:p>
            <a:pPr marL="0" indent="0" algn="just">
              <a:buNone/>
            </a:pPr>
            <a:endParaRPr lang="en-GB" sz="160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A555A84-5542-4C22-B1A5-EDBFC0292EFA}">
  <ds:schemaRefs>
    <ds:schemaRef ds:uri="3e4d8a5d-01f3-43bc-a8af-65fd9717c73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Provide an Overview of your presentation (approx. 30 seconds)</vt:lpstr>
      <vt:lpstr>Provide an overview of Green Havan Florists (approx. 30 seconds).</vt:lpstr>
      <vt:lpstr>Provide an insight into the problems Green Haven Florists are facing (approx. 1 minute).</vt:lpstr>
      <vt:lpstr>PowerPoint Presentation</vt:lpstr>
      <vt:lpstr>Provide a critique of the PESTEL Framework (approx. 1 minute).</vt:lpstr>
      <vt:lpstr>  Provide an application and discuss the information provided in your PESTEL Framework (approx.  1 minute).  </vt:lpstr>
      <vt:lpstr>Provide a critique of the Cause-and-Effect model (approx. 1 minute).</vt:lpstr>
      <vt:lpstr>PowerPoint Presentation</vt:lpstr>
      <vt:lpstr>Provide a summary of your Key Findings (approx. 30 seconds)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revision>92</cp:revision>
  <dcterms:created xsi:type="dcterms:W3CDTF">2024-01-29T11:42:05Z</dcterms:created>
  <dcterms:modified xsi:type="dcterms:W3CDTF">2025-10-12T17:59:29Z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