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notesMasterIdLst>
    <p:notesMasterId r:id="rId15"/>
  </p:notesMasterIdLst>
  <p:sldIdLst>
    <p:sldId id="256" r:id="rId2"/>
    <p:sldId id="257" r:id="rId3"/>
    <p:sldId id="259" r:id="rId4"/>
    <p:sldId id="269" r:id="rId5"/>
    <p:sldId id="260" r:id="rId6"/>
    <p:sldId id="261" r:id="rId7"/>
    <p:sldId id="262" r:id="rId8"/>
    <p:sldId id="263" r:id="rId9"/>
    <p:sldId id="265" r:id="rId10"/>
    <p:sldId id="264"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1688" autoAdjust="0"/>
  </p:normalViewPr>
  <p:slideViewPr>
    <p:cSldViewPr snapToGrid="0">
      <p:cViewPr varScale="1">
        <p:scale>
          <a:sx n="51" d="100"/>
          <a:sy n="51" d="100"/>
        </p:scale>
        <p:origin x="-1440" y="-96"/>
      </p:cViewPr>
      <p:guideLst>
        <p:guide orient="horz" pos="2160"/>
        <p:guide pos="3840"/>
      </p:guideLst>
    </p:cSldViewPr>
  </p:slideViewPr>
  <p:notesTextViewPr>
    <p:cViewPr>
      <p:scale>
        <a:sx n="1" d="1"/>
        <a:sy n="1" d="1"/>
      </p:scale>
      <p:origin x="0" y="492"/>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heme" Target="theme/theme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presProps" Target="pres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notesMaster" Target="notesMasters/notesMaster1.xml" /><Relationship Id="rId10" Type="http://schemas.openxmlformats.org/officeDocument/2006/relationships/slide" Target="slides/slide9.xml" /><Relationship Id="rId19"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9B2867-CD70-4C06-B102-CF99B0FFB289}" type="datetimeFigureOut">
              <a:rPr lang="en-US" smtClean="0"/>
              <a:pPr/>
              <a:t>4/25/2021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9D85FE-3C0A-4F88-B976-CA33652DAD80}" type="slidenum">
              <a:rPr lang="en-US" smtClean="0"/>
              <a:pPr/>
              <a:t>‹#›</a:t>
            </a:fld>
            <a:endParaRPr lang="en-US"/>
          </a:p>
        </p:txBody>
      </p:sp>
    </p:spTree>
    <p:extLst>
      <p:ext uri="{BB962C8B-B14F-4D97-AF65-F5344CB8AC3E}">
        <p14:creationId xmlns:p14="http://schemas.microsoft.com/office/powerpoint/2010/main" val="1024703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100" b="0" kern="1200" noProof="0" dirty="0">
                <a:solidFill>
                  <a:schemeClr val="tx1"/>
                </a:solidFill>
                <a:effectLst/>
                <a:latin typeface="Arial" pitchFamily="34" charset="0"/>
                <a:ea typeface="+mn-ea"/>
                <a:cs typeface="Arial" pitchFamily="34" charset="0"/>
              </a:rPr>
              <a:t>The health and social care sector is the backbone of every society. It includes all the related organisation who is involved to provide health care services such as hospital as well as healthcare units dentists and physiotherapy centres. In recent years, the importance of the healthcare industry has grown dramatically. As a senior support worker in the healthcare industry, you must be able to cultivate an employability experience that benefits both the employer and the social work element. Employability encompasses a variety of capabilities that are needed to change the corporate atmosphere and social aspects that have evolved as a result of this specific position's portfolio. Working as a senior support worker necessitates understanding how to effectively communicate with other healthcare support staff as well as the will to persevere in the face of adversity. Employability skills must also be learned from previous working interactions. A senior support worker is responsible for providing social care support by regulate all the support staff and manage the entire teams across a cluster of services. Hence, it is essential to choose a career goal to achieve career ambition. For this reason, the study is discussed about the learning experiences in the entire academic seasons and also conclude about the work experiences during the course or work in the health and social care sector. A personal SWOT is also done to understand the key characteristics of the senior support worker. Hence based on the SWOT analysis personal development plan is developed. To prepare the personal development plan academic and job oriented experiences is also considered which is discussed in the reflective part of the presentation.</a:t>
            </a:r>
          </a:p>
        </p:txBody>
      </p:sp>
      <p:sp>
        <p:nvSpPr>
          <p:cNvPr id="4" name="Slide Number Placeholder 3"/>
          <p:cNvSpPr>
            <a:spLocks noGrp="1"/>
          </p:cNvSpPr>
          <p:nvPr>
            <p:ph type="sldNum" sz="quarter" idx="10"/>
          </p:nvPr>
        </p:nvSpPr>
        <p:spPr/>
        <p:txBody>
          <a:bodyPr/>
          <a:lstStyle/>
          <a:p>
            <a:fld id="{B19D85FE-3C0A-4F88-B976-CA33652DAD80}" type="slidenum">
              <a:rPr lang="en-US" smtClean="0"/>
              <a:pPr/>
              <a:t>2</a:t>
            </a:fld>
            <a:endParaRPr lang="en-US"/>
          </a:p>
        </p:txBody>
      </p:sp>
    </p:spTree>
    <p:extLst>
      <p:ext uri="{BB962C8B-B14F-4D97-AF65-F5344CB8AC3E}">
        <p14:creationId xmlns:p14="http://schemas.microsoft.com/office/powerpoint/2010/main" val="760947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100" b="0" kern="1200" noProof="0" dirty="0">
                <a:solidFill>
                  <a:schemeClr val="tx1"/>
                </a:solidFill>
                <a:effectLst/>
                <a:latin typeface="Arial" pitchFamily="34" charset="0"/>
                <a:ea typeface="+mn-ea"/>
                <a:cs typeface="Arial" pitchFamily="34" charset="0"/>
              </a:rPr>
              <a:t>The entire career experiences are a set of aspect which can be utilized by the individual to achieve the future ambition. In this recent slide, the discussion about the career experiences is formulated and the future career ambitions are identified to set the future goals. Employability refers to a set of skills that are required to improve the organisational culture and social aspects that have arisen as a consequence of this position's responsibilities. A senior support worker is in charge of delivering social care support by supervising and managing all support workers within a cluster of programmes. The job experience which is involved working as a senior support worker includes learning how to communicate effectively with the support staffs in a healthcare unit as well as the will or motive to persevere in the face of adversity within the organisation. Moreover, it is necessary to achieve employability skills through the use of past academic experiences. The future ambition includes two types of goals, the short term goal is to Become a member of a charitable hospital organisation and the long term goal is to gather information and use it to become a more responsible citizen.</a:t>
            </a:r>
          </a:p>
        </p:txBody>
      </p:sp>
      <p:sp>
        <p:nvSpPr>
          <p:cNvPr id="4" name="Slide Number Placeholder 3"/>
          <p:cNvSpPr>
            <a:spLocks noGrp="1"/>
          </p:cNvSpPr>
          <p:nvPr>
            <p:ph type="sldNum" sz="quarter" idx="10"/>
          </p:nvPr>
        </p:nvSpPr>
        <p:spPr/>
        <p:txBody>
          <a:bodyPr/>
          <a:lstStyle/>
          <a:p>
            <a:fld id="{B19D85FE-3C0A-4F88-B976-CA33652DAD80}" type="slidenum">
              <a:rPr lang="en-US" smtClean="0"/>
              <a:pPr/>
              <a:t>3</a:t>
            </a:fld>
            <a:endParaRPr lang="en-US"/>
          </a:p>
        </p:txBody>
      </p:sp>
    </p:spTree>
    <p:extLst>
      <p:ext uri="{BB962C8B-B14F-4D97-AF65-F5344CB8AC3E}">
        <p14:creationId xmlns:p14="http://schemas.microsoft.com/office/powerpoint/2010/main" val="40538184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100" b="0" kern="1200" noProof="0" dirty="0">
                <a:solidFill>
                  <a:schemeClr val="tx1"/>
                </a:solidFill>
                <a:effectLst/>
                <a:latin typeface="Arial" pitchFamily="34" charset="0"/>
                <a:ea typeface="+mn-ea"/>
                <a:cs typeface="Arial" pitchFamily="34" charset="0"/>
              </a:rPr>
              <a:t>The above slide is discussed about the two aspects. The first aspect is related to communication power and the second aspect is related to team management power, which is needed to serve in the health and social care sectors. To incorporate the support staffs, good communication skills are needed. Moreover, In order to handle the support personnel, you'll need to be able to work in a group. Therefore, both the skilled substitute of each other because to manage the support staffs a good communication skill is needed. To improve the service level of senior support workers, proper preparation is needed. This slide lists some of the basic employability skills needed to become a senior support worker. The basic character trait of a senior support worker is preparation and organisation.</a:t>
            </a:r>
          </a:p>
        </p:txBody>
      </p:sp>
      <p:sp>
        <p:nvSpPr>
          <p:cNvPr id="4" name="Slide Number Placeholder 3"/>
          <p:cNvSpPr>
            <a:spLocks noGrp="1"/>
          </p:cNvSpPr>
          <p:nvPr>
            <p:ph type="sldNum" sz="quarter" idx="10"/>
          </p:nvPr>
        </p:nvSpPr>
        <p:spPr/>
        <p:txBody>
          <a:bodyPr/>
          <a:lstStyle/>
          <a:p>
            <a:fld id="{B19D85FE-3C0A-4F88-B976-CA33652DAD80}" type="slidenum">
              <a:rPr lang="en-US" smtClean="0"/>
              <a:pPr/>
              <a:t>4</a:t>
            </a:fld>
            <a:endParaRPr lang="en-US"/>
          </a:p>
        </p:txBody>
      </p:sp>
    </p:spTree>
    <p:extLst>
      <p:ext uri="{BB962C8B-B14F-4D97-AF65-F5344CB8AC3E}">
        <p14:creationId xmlns:p14="http://schemas.microsoft.com/office/powerpoint/2010/main" val="40856763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100" b="0" kern="1200" noProof="0" dirty="0">
                <a:solidFill>
                  <a:schemeClr val="tx1"/>
                </a:solidFill>
                <a:effectLst/>
                <a:latin typeface="Arial" pitchFamily="34" charset="0"/>
                <a:ea typeface="+mn-ea"/>
                <a:cs typeface="Arial" pitchFamily="34" charset="0"/>
              </a:rPr>
              <a:t>Another two important skills are technological as well as planning and organizing skill which is needed to consume the time within the health and social care organisation. Moreover, appropriate planning is also necessary to enhance the service quality of senior support worker. Some of the basic required employability skill to become a senior support worker is listed on this slide. A senior support worker's basic character trait is planning and organising. A professional employee must be senior support staff. Strong technological skills are needed to integrate the support workers. Furthermore, you must be able to operate as a squad to manage the support staff.</a:t>
            </a:r>
          </a:p>
        </p:txBody>
      </p:sp>
      <p:sp>
        <p:nvSpPr>
          <p:cNvPr id="4" name="Slide Number Placeholder 3"/>
          <p:cNvSpPr>
            <a:spLocks noGrp="1"/>
          </p:cNvSpPr>
          <p:nvPr>
            <p:ph type="sldNum" sz="quarter" idx="10"/>
          </p:nvPr>
        </p:nvSpPr>
        <p:spPr/>
        <p:txBody>
          <a:bodyPr/>
          <a:lstStyle/>
          <a:p>
            <a:fld id="{B19D85FE-3C0A-4F88-B976-CA33652DAD80}" type="slidenum">
              <a:rPr lang="en-US" smtClean="0"/>
              <a:pPr/>
              <a:t>5</a:t>
            </a:fld>
            <a:endParaRPr lang="en-US"/>
          </a:p>
        </p:txBody>
      </p:sp>
    </p:spTree>
    <p:extLst>
      <p:ext uri="{BB962C8B-B14F-4D97-AF65-F5344CB8AC3E}">
        <p14:creationId xmlns:p14="http://schemas.microsoft.com/office/powerpoint/2010/main" val="17247574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100" b="0" kern="1200" noProof="0" dirty="0">
                <a:solidFill>
                  <a:schemeClr val="tx1"/>
                </a:solidFill>
                <a:effectLst/>
                <a:latin typeface="Arial" pitchFamily="34" charset="0"/>
                <a:ea typeface="+mn-ea"/>
                <a:cs typeface="Arial" pitchFamily="34" charset="0"/>
              </a:rPr>
              <a:t>The two characters are described in this slide to understand the job role of the senior support workers in a health and social care organisation. Problem-solving is a special skill that the senior support worker would provide in order to handle the workforce. Critical thinking ability is applied by the senior support worker to think critically to reduce risk in health and social care organisations.</a:t>
            </a:r>
          </a:p>
        </p:txBody>
      </p:sp>
      <p:sp>
        <p:nvSpPr>
          <p:cNvPr id="4" name="Slide Number Placeholder 3"/>
          <p:cNvSpPr>
            <a:spLocks noGrp="1"/>
          </p:cNvSpPr>
          <p:nvPr>
            <p:ph type="sldNum" sz="quarter" idx="10"/>
          </p:nvPr>
        </p:nvSpPr>
        <p:spPr/>
        <p:txBody>
          <a:bodyPr/>
          <a:lstStyle/>
          <a:p>
            <a:fld id="{B19D85FE-3C0A-4F88-B976-CA33652DAD80}" type="slidenum">
              <a:rPr lang="en-US" smtClean="0"/>
              <a:pPr/>
              <a:t>6</a:t>
            </a:fld>
            <a:endParaRPr lang="en-US"/>
          </a:p>
        </p:txBody>
      </p:sp>
    </p:spTree>
    <p:extLst>
      <p:ext uri="{BB962C8B-B14F-4D97-AF65-F5344CB8AC3E}">
        <p14:creationId xmlns:p14="http://schemas.microsoft.com/office/powerpoint/2010/main" val="1667087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100" b="0" kern="1200" noProof="0" dirty="0">
                <a:solidFill>
                  <a:schemeClr val="tx1"/>
                </a:solidFill>
                <a:effectLst/>
                <a:latin typeface="Arial" pitchFamily="34" charset="0"/>
                <a:ea typeface="+mn-ea"/>
                <a:cs typeface="Arial" pitchFamily="34" charset="0"/>
              </a:rPr>
              <a:t>Knowing and comprehending one's Strength, weakness, opportunity, and threats (SWOT) will aid in the development of a career strategy. This is especially helpful if a senior support worker looking for a promotion. The personal SWOT analysis is prepared through the use of past experiences of the senior support worker. Number skills, composition skills, and time management are also strengths, which is experiencing by the senior support worker. Though, the senior support worker also experiencing some shortcomings such as a lack of communication ability. Therefore, it is adversely affected at the time of manage support staffs. Hence, a progressive training program is needed to address those issues.</a:t>
            </a:r>
          </a:p>
        </p:txBody>
      </p:sp>
      <p:sp>
        <p:nvSpPr>
          <p:cNvPr id="4" name="Slide Number Placeholder 3"/>
          <p:cNvSpPr>
            <a:spLocks noGrp="1"/>
          </p:cNvSpPr>
          <p:nvPr>
            <p:ph type="sldNum" sz="quarter" idx="10"/>
          </p:nvPr>
        </p:nvSpPr>
        <p:spPr/>
        <p:txBody>
          <a:bodyPr/>
          <a:lstStyle/>
          <a:p>
            <a:fld id="{B19D85FE-3C0A-4F88-B976-CA33652DAD80}" type="slidenum">
              <a:rPr lang="en-US" smtClean="0"/>
              <a:pPr/>
              <a:t>7</a:t>
            </a:fld>
            <a:endParaRPr lang="en-US"/>
          </a:p>
        </p:txBody>
      </p:sp>
    </p:spTree>
    <p:extLst>
      <p:ext uri="{BB962C8B-B14F-4D97-AF65-F5344CB8AC3E}">
        <p14:creationId xmlns:p14="http://schemas.microsoft.com/office/powerpoint/2010/main" val="42843457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100" b="0" kern="1200" noProof="0" dirty="0">
                <a:solidFill>
                  <a:schemeClr val="tx1"/>
                </a:solidFill>
                <a:effectLst/>
                <a:latin typeface="Arial" pitchFamily="34" charset="0"/>
                <a:ea typeface="+mn-ea"/>
                <a:cs typeface="Arial" pitchFamily="34" charset="0"/>
              </a:rPr>
              <a:t>It is essential to utilize the time management tools to minimise the service time. The time management tool provides a flexible work environment to do the task more easily. In the health and social care industry, a variety of time management techniques are available. Some of the time management tool and their usage in the health and social care units are described in the above slide. Google Sheets and Docs can be used to keep track of tasks and save time. Goole drives can also be used to manage time. that the senior support worker is using to save important records for future use. The use of Google mail is gradually becoming more common as a means of notifying helpful workers about current issues. All the tools, which is provided by </a:t>
            </a:r>
            <a:r>
              <a:rPr lang="en-GB" sz="1100" b="0" kern="1200" noProof="0" dirty="0" err="1">
                <a:solidFill>
                  <a:schemeClr val="tx1"/>
                </a:solidFill>
                <a:effectLst/>
                <a:latin typeface="Arial" pitchFamily="34" charset="0"/>
                <a:ea typeface="+mn-ea"/>
                <a:cs typeface="Arial" pitchFamily="34" charset="0"/>
              </a:rPr>
              <a:t>Goolge</a:t>
            </a:r>
            <a:r>
              <a:rPr lang="en-GB" sz="1100" b="0" kern="1200" noProof="0" dirty="0">
                <a:solidFill>
                  <a:schemeClr val="tx1"/>
                </a:solidFill>
                <a:effectLst/>
                <a:latin typeface="Arial" pitchFamily="34" charset="0"/>
                <a:ea typeface="+mn-ea"/>
                <a:cs typeface="Arial" pitchFamily="34" charset="0"/>
              </a:rPr>
              <a:t> LLC. is more reliable than any other tools. The tools provide flexibility and customize option to protect health-related information in an appropriate manner. It can eliminate the manual documentation process in the health care sectors. </a:t>
            </a:r>
          </a:p>
        </p:txBody>
      </p:sp>
      <p:sp>
        <p:nvSpPr>
          <p:cNvPr id="4" name="Slide Number Placeholder 3"/>
          <p:cNvSpPr>
            <a:spLocks noGrp="1"/>
          </p:cNvSpPr>
          <p:nvPr>
            <p:ph type="sldNum" sz="quarter" idx="10"/>
          </p:nvPr>
        </p:nvSpPr>
        <p:spPr/>
        <p:txBody>
          <a:bodyPr/>
          <a:lstStyle/>
          <a:p>
            <a:fld id="{B19D85FE-3C0A-4F88-B976-CA33652DAD80}" type="slidenum">
              <a:rPr lang="en-US" smtClean="0"/>
              <a:pPr/>
              <a:t>8</a:t>
            </a:fld>
            <a:endParaRPr lang="en-US"/>
          </a:p>
        </p:txBody>
      </p:sp>
    </p:spTree>
    <p:extLst>
      <p:ext uri="{BB962C8B-B14F-4D97-AF65-F5344CB8AC3E}">
        <p14:creationId xmlns:p14="http://schemas.microsoft.com/office/powerpoint/2010/main" val="36027853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100" b="0" kern="1200" noProof="0" dirty="0">
                <a:solidFill>
                  <a:schemeClr val="tx1"/>
                </a:solidFill>
                <a:effectLst/>
                <a:latin typeface="Arial" pitchFamily="34" charset="0"/>
                <a:ea typeface="+mn-ea"/>
                <a:cs typeface="Arial" pitchFamily="34" charset="0"/>
              </a:rPr>
              <a:t>A Professional Development Plan is a written record of self-reflection and progress that often serves as a comprehensive action plan for achieving learning, personal, or career-related objectives. It's normally developed at work or while learning and working by encouraging people to set goals, recognise their strengths and shortcomings, and see where they need to develop. The first goal is to improve leadership skills by addressing current events in the health and social spheres with a variety of people. The strategy is expected to be formulated within the next two weeks and completed between October 2021 and October 2022. It is also important to develop staff management skills by participating in a variety of educational programmes relating to health and social care operations. The proposal will be finalised in the next three to four weeks, and it is planned to be completed by November 2021. The final and most important plan is to boost morale by taking on more responsibilities at work. The proposal will be unveiled in a week and completed by November 2021.</a:t>
            </a:r>
          </a:p>
        </p:txBody>
      </p:sp>
      <p:sp>
        <p:nvSpPr>
          <p:cNvPr id="4" name="Slide Number Placeholder 3"/>
          <p:cNvSpPr>
            <a:spLocks noGrp="1"/>
          </p:cNvSpPr>
          <p:nvPr>
            <p:ph type="sldNum" sz="quarter" idx="10"/>
          </p:nvPr>
        </p:nvSpPr>
        <p:spPr/>
        <p:txBody>
          <a:bodyPr/>
          <a:lstStyle/>
          <a:p>
            <a:fld id="{B19D85FE-3C0A-4F88-B976-CA33652DAD80}" type="slidenum">
              <a:rPr lang="en-US" smtClean="0"/>
              <a:pPr/>
              <a:t>9</a:t>
            </a:fld>
            <a:endParaRPr lang="en-US"/>
          </a:p>
        </p:txBody>
      </p:sp>
    </p:spTree>
    <p:extLst>
      <p:ext uri="{BB962C8B-B14F-4D97-AF65-F5344CB8AC3E}">
        <p14:creationId xmlns:p14="http://schemas.microsoft.com/office/powerpoint/2010/main" val="36602774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100" b="0" kern="1200" noProof="0" dirty="0">
                <a:solidFill>
                  <a:schemeClr val="tx1"/>
                </a:solidFill>
                <a:effectLst/>
                <a:latin typeface="Arial" pitchFamily="34" charset="0"/>
                <a:ea typeface="+mn-ea"/>
                <a:cs typeface="Arial" pitchFamily="34" charset="0"/>
              </a:rPr>
              <a:t>It is important to discuss the past experiences to support the fact of the current study. Starting a career as a health and social care professional, in my experience, is both daunting and appealing. It is also crucial to understand some employability theory to enhance my personality. The behavioural theory of employability focuses on the staff's behaviour to manage them properly. On the other hand trait theory of employability is also focus on the employee's character to improve the behaviour in the workplace. Both of the theories are important to conduct the service operation within the health and social care organisations. I am focused on both theories to improve behavioural performance. I'm having some issues with the supervision of friendly workers, and I'm hoping to fix them with the guidance of a well-prepared personal growth strategy. Moreover, I have learned various topics in my academic sessions that are related to the conduct of the service operation in various organisation. Though, I choose the health and social care sectors because there is a lack of awareness between the people about the health and social care services. Also, I was interested to become a healthcare staff to provide assistance to the individual by promoting health-related services from the beginning of my career. Although, the sector is experiencing a lot of challenges. As I am working as a senior support worker, there has a serious concern about the lack of workforce is present to provide daily basis services. Moreover, the allocation and the collection of the fund to provide health and social services are not adequate to provide assistance to the individual. For example, I was failed to provide adequate health service at the time of the Covid-19 pandemic due to the lack of fund is available for all the individual. Therefore, in my opinion, the interrogation of all stakeholder is needed to resolve this kind of challenges.</a:t>
            </a:r>
          </a:p>
        </p:txBody>
      </p:sp>
      <p:sp>
        <p:nvSpPr>
          <p:cNvPr id="4" name="Slide Number Placeholder 3"/>
          <p:cNvSpPr>
            <a:spLocks noGrp="1"/>
          </p:cNvSpPr>
          <p:nvPr>
            <p:ph type="sldNum" sz="quarter" idx="10"/>
          </p:nvPr>
        </p:nvSpPr>
        <p:spPr/>
        <p:txBody>
          <a:bodyPr/>
          <a:lstStyle/>
          <a:p>
            <a:fld id="{B19D85FE-3C0A-4F88-B976-CA33652DAD80}" type="slidenum">
              <a:rPr lang="en-US" smtClean="0"/>
              <a:pPr/>
              <a:t>10</a:t>
            </a:fld>
            <a:endParaRPr lang="en-US"/>
          </a:p>
        </p:txBody>
      </p:sp>
    </p:spTree>
    <p:extLst>
      <p:ext uri="{BB962C8B-B14F-4D97-AF65-F5344CB8AC3E}">
        <p14:creationId xmlns:p14="http://schemas.microsoft.com/office/powerpoint/2010/main" val="9942676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100" b="0" kern="1200" noProof="0" dirty="0">
                <a:solidFill>
                  <a:schemeClr val="tx1"/>
                </a:solidFill>
                <a:effectLst/>
                <a:latin typeface="Arial" pitchFamily="34" charset="0"/>
                <a:ea typeface="+mn-ea"/>
                <a:cs typeface="Arial" pitchFamily="34" charset="0"/>
              </a:rPr>
              <a:t>At the end of the study, it can be concluded that there are innovative carrier choices in the health and social care market. A variety of employability skills are required to serve as a Senior Support Worker. The most commons employability skills are communicative skills, managerial skills, problem-solving and critical thinking skill and at the final stage, the technical skill is needed to become a muster in the health and social care sectors. In order to manage the workforce, the senior support worker must have problem-solving as a special skill. The senior support worker uses analytical thinking skills to think creatively in order to minimise risk in health and social care organisations. Strong communication skills are needed to integrate the support workers. Furthermore, one must be able to operate as a squad to manage the support staff. As a result, all professional substitutes for each other because managing support staffs necessitates strong communication skills. Proper training is needed to increase the quality of service provided by senior support staff. Working as a senior support worker necessitates knowledge about how to efficiently collaborate with other healthcare support staff, as well as the capacity to persevere in the face of hardship. Moreover, it is crucial to managing time to complete the task as a senior support worker more easily. Therefore, using various tame management tool is needed. It is important to make use of time scheduling techniques in order to reduce service time. The time management technique allows for a more flexible work environment, making it easier to complete the job. A multitude of time management methods are available in the health and social care sector. The above slide describes some of the time management tools and how they are used in health and social care settings. Google Sheets is an online spreadsheet </a:t>
            </a:r>
            <a:r>
              <a:rPr lang="en-GB" sz="1100" b="0" kern="1200" noProof="0" dirty="0" err="1">
                <a:solidFill>
                  <a:schemeClr val="tx1"/>
                </a:solidFill>
                <a:effectLst/>
                <a:latin typeface="Arial" pitchFamily="34" charset="0"/>
                <a:ea typeface="+mn-ea"/>
                <a:cs typeface="Arial" pitchFamily="34" charset="0"/>
              </a:rPr>
              <a:t>programme.In</a:t>
            </a:r>
            <a:r>
              <a:rPr lang="en-GB" sz="1100" b="0" kern="1200" noProof="0" dirty="0">
                <a:solidFill>
                  <a:schemeClr val="tx1"/>
                </a:solidFill>
                <a:effectLst/>
                <a:latin typeface="Arial" pitchFamily="34" charset="0"/>
                <a:ea typeface="+mn-ea"/>
                <a:cs typeface="Arial" pitchFamily="34" charset="0"/>
              </a:rPr>
              <a:t> most cases, it is examined that there is a certain type to risk that is also related to the use of those time management tools. The experts who are involved with the building time management tools ignore to protect the valuable data. The latest study also focuses on the preparation of a personal development plan to eliminate the weakness of the senior support staff. Employees' personality skills can be improved by preparing a PDP with the aid of a SWOT examination. A Professional Development Plan is a published record of personality and achievement that also serves as a concise action plan for achieving schooling, family, or career objectives. It's usually developed at work or while learning and practising by assisting individuals in setting goals, recognising their strengths and shortcomings, and identifying opportunities for improvement. The personal SWOT review is created using the senior support worker's previous experiences. The senior support worker has a number of talents, including number skills, writing skills, and time management. The senior support officer, on the other hand, has certain flaws, such as a lack of organisational skills.</a:t>
            </a:r>
          </a:p>
        </p:txBody>
      </p:sp>
      <p:sp>
        <p:nvSpPr>
          <p:cNvPr id="4" name="Slide Number Placeholder 3"/>
          <p:cNvSpPr>
            <a:spLocks noGrp="1"/>
          </p:cNvSpPr>
          <p:nvPr>
            <p:ph type="sldNum" sz="quarter" idx="10"/>
          </p:nvPr>
        </p:nvSpPr>
        <p:spPr/>
        <p:txBody>
          <a:bodyPr/>
          <a:lstStyle/>
          <a:p>
            <a:fld id="{B19D85FE-3C0A-4F88-B976-CA33652DAD80}" type="slidenum">
              <a:rPr lang="en-US" smtClean="0"/>
              <a:pPr/>
              <a:t>11</a:t>
            </a:fld>
            <a:endParaRPr lang="en-US"/>
          </a:p>
        </p:txBody>
      </p:sp>
    </p:spTree>
    <p:extLst>
      <p:ext uri="{BB962C8B-B14F-4D97-AF65-F5344CB8AC3E}">
        <p14:creationId xmlns:p14="http://schemas.microsoft.com/office/powerpoint/2010/main" val="23449042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2B58A38-BD09-4ADD-9DE9-C6C96EFE2112}" type="datetimeFigureOut">
              <a:rPr lang="en-GB" smtClean="0"/>
              <a:pPr/>
              <a:t>25/04/2021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6CAEEE-F382-4A59-A0B6-0A2D6D259F6E}" type="slidenum">
              <a:rPr lang="en-GB" smtClean="0"/>
              <a:pPr/>
              <a:t>‹#›</a:t>
            </a:fld>
            <a:endParaRPr lang="en-GB"/>
          </a:p>
        </p:txBody>
      </p:sp>
    </p:spTree>
    <p:extLst>
      <p:ext uri="{BB962C8B-B14F-4D97-AF65-F5344CB8AC3E}">
        <p14:creationId xmlns:p14="http://schemas.microsoft.com/office/powerpoint/2010/main" val="25732924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B58A38-BD09-4ADD-9DE9-C6C96EFE2112}" type="datetimeFigureOut">
              <a:rPr lang="en-GB" smtClean="0"/>
              <a:pPr/>
              <a:t>25/04/2021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6CAEEE-F382-4A59-A0B6-0A2D6D259F6E}" type="slidenum">
              <a:rPr lang="en-GB" smtClean="0"/>
              <a:pPr/>
              <a:t>‹#›</a:t>
            </a:fld>
            <a:endParaRPr lang="en-GB"/>
          </a:p>
        </p:txBody>
      </p:sp>
    </p:spTree>
    <p:extLst>
      <p:ext uri="{BB962C8B-B14F-4D97-AF65-F5344CB8AC3E}">
        <p14:creationId xmlns:p14="http://schemas.microsoft.com/office/powerpoint/2010/main" val="32597912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72B58A38-BD09-4ADD-9DE9-C6C96EFE2112}" type="datetimeFigureOut">
              <a:rPr lang="en-GB" smtClean="0"/>
              <a:pPr/>
              <a:t>25/04/2021</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656CAEEE-F382-4A59-A0B6-0A2D6D259F6E}" type="slidenum">
              <a:rPr lang="en-GB" smtClean="0"/>
              <a:pPr/>
              <a:t>‹#›</a:t>
            </a:fld>
            <a:endParaRPr lang="en-GB"/>
          </a:p>
        </p:txBody>
      </p:sp>
    </p:spTree>
    <p:extLst>
      <p:ext uri="{BB962C8B-B14F-4D97-AF65-F5344CB8AC3E}">
        <p14:creationId xmlns:p14="http://schemas.microsoft.com/office/powerpoint/2010/main" val="48079426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2B58A38-BD09-4ADD-9DE9-C6C96EFE2112}" type="datetimeFigureOut">
              <a:rPr lang="en-GB" smtClean="0"/>
              <a:pPr/>
              <a:t>25/04/2021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6CAEEE-F382-4A59-A0B6-0A2D6D259F6E}" type="slidenum">
              <a:rPr lang="en-GB" smtClean="0"/>
              <a:pPr/>
              <a:t>‹#›</a:t>
            </a:fld>
            <a:endParaRPr lang="en-GB"/>
          </a:p>
        </p:txBody>
      </p:sp>
    </p:spTree>
    <p:extLst>
      <p:ext uri="{BB962C8B-B14F-4D97-AF65-F5344CB8AC3E}">
        <p14:creationId xmlns:p14="http://schemas.microsoft.com/office/powerpoint/2010/main" val="1509674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2B58A38-BD09-4ADD-9DE9-C6C96EFE2112}" type="datetimeFigureOut">
              <a:rPr lang="en-GB" smtClean="0"/>
              <a:pPr/>
              <a:t>25/04/2021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56CAEEE-F382-4A59-A0B6-0A2D6D259F6E}" type="slidenum">
              <a:rPr lang="en-GB" smtClean="0"/>
              <a:pPr/>
              <a:t>‹#›</a:t>
            </a:fld>
            <a:endParaRPr lang="en-GB"/>
          </a:p>
        </p:txBody>
      </p:sp>
    </p:spTree>
    <p:extLst>
      <p:ext uri="{BB962C8B-B14F-4D97-AF65-F5344CB8AC3E}">
        <p14:creationId xmlns:p14="http://schemas.microsoft.com/office/powerpoint/2010/main" val="42797807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2B58A38-BD09-4ADD-9DE9-C6C96EFE2112}" type="datetimeFigureOut">
              <a:rPr lang="en-GB" smtClean="0"/>
              <a:pPr/>
              <a:t>25/04/2021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56CAEEE-F382-4A59-A0B6-0A2D6D259F6E}" type="slidenum">
              <a:rPr lang="en-GB" smtClean="0"/>
              <a:pPr/>
              <a:t>‹#›</a:t>
            </a:fld>
            <a:endParaRPr lang="en-GB"/>
          </a:p>
        </p:txBody>
      </p:sp>
    </p:spTree>
    <p:extLst>
      <p:ext uri="{BB962C8B-B14F-4D97-AF65-F5344CB8AC3E}">
        <p14:creationId xmlns:p14="http://schemas.microsoft.com/office/powerpoint/2010/main" val="37362376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B58A38-BD09-4ADD-9DE9-C6C96EFE2112}" type="datetimeFigureOut">
              <a:rPr lang="en-GB" smtClean="0"/>
              <a:pPr/>
              <a:t>25/04/2021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56CAEEE-F382-4A59-A0B6-0A2D6D259F6E}" type="slidenum">
              <a:rPr lang="en-GB" smtClean="0"/>
              <a:pPr/>
              <a:t>‹#›</a:t>
            </a:fld>
            <a:endParaRPr lang="en-GB"/>
          </a:p>
        </p:txBody>
      </p:sp>
    </p:spTree>
    <p:extLst>
      <p:ext uri="{BB962C8B-B14F-4D97-AF65-F5344CB8AC3E}">
        <p14:creationId xmlns:p14="http://schemas.microsoft.com/office/powerpoint/2010/main" val="21402502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2B58A38-BD09-4ADD-9DE9-C6C96EFE2112}" type="datetimeFigureOut">
              <a:rPr lang="en-GB" smtClean="0"/>
              <a:pPr/>
              <a:t>25/04/2021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6CAEEE-F382-4A59-A0B6-0A2D6D259F6E}" type="slidenum">
              <a:rPr lang="en-GB" smtClean="0"/>
              <a:pPr/>
              <a:t>‹#›</a:t>
            </a:fld>
            <a:endParaRPr lang="en-GB"/>
          </a:p>
        </p:txBody>
      </p:sp>
    </p:spTree>
    <p:extLst>
      <p:ext uri="{BB962C8B-B14F-4D97-AF65-F5344CB8AC3E}">
        <p14:creationId xmlns:p14="http://schemas.microsoft.com/office/powerpoint/2010/main" val="17209157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2B58A38-BD09-4ADD-9DE9-C6C96EFE2112}" type="datetimeFigureOut">
              <a:rPr lang="en-GB" smtClean="0"/>
              <a:pPr/>
              <a:t>25/04/2021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6CAEEE-F382-4A59-A0B6-0A2D6D259F6E}" type="slidenum">
              <a:rPr lang="en-GB" smtClean="0"/>
              <a:pPr/>
              <a:t>‹#›</a:t>
            </a:fld>
            <a:endParaRPr lang="en-GB"/>
          </a:p>
        </p:txBody>
      </p:sp>
    </p:spTree>
    <p:extLst>
      <p:ext uri="{BB962C8B-B14F-4D97-AF65-F5344CB8AC3E}">
        <p14:creationId xmlns:p14="http://schemas.microsoft.com/office/powerpoint/2010/main" val="2192251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B58A38-BD09-4ADD-9DE9-C6C96EFE2112}" type="datetimeFigureOut">
              <a:rPr lang="en-GB" smtClean="0"/>
              <a:pPr/>
              <a:t>25/04/2021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6CAEEE-F382-4A59-A0B6-0A2D6D259F6E}" type="slidenum">
              <a:rPr lang="en-GB" smtClean="0"/>
              <a:pPr/>
              <a:t>‹#›</a:t>
            </a:fld>
            <a:endParaRPr lang="en-GB"/>
          </a:p>
        </p:txBody>
      </p:sp>
    </p:spTree>
    <p:extLst>
      <p:ext uri="{BB962C8B-B14F-4D97-AF65-F5344CB8AC3E}">
        <p14:creationId xmlns:p14="http://schemas.microsoft.com/office/powerpoint/2010/main" val="3049430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72B58A38-BD09-4ADD-9DE9-C6C96EFE2112}" type="datetimeFigureOut">
              <a:rPr lang="en-GB" smtClean="0"/>
              <a:pPr/>
              <a:t>25/04/2021</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656CAEEE-F382-4A59-A0B6-0A2D6D259F6E}" type="slidenum">
              <a:rPr lang="en-GB" smtClean="0"/>
              <a:pPr/>
              <a:t>‹#›</a:t>
            </a:fld>
            <a:endParaRPr lang="en-GB"/>
          </a:p>
        </p:txBody>
      </p:sp>
    </p:spTree>
    <p:extLst>
      <p:ext uri="{BB962C8B-B14F-4D97-AF65-F5344CB8AC3E}">
        <p14:creationId xmlns:p14="http://schemas.microsoft.com/office/powerpoint/2010/main" val="33418599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72B58A38-BD09-4ADD-9DE9-C6C96EFE2112}" type="datetimeFigureOut">
              <a:rPr lang="en-GB" smtClean="0"/>
              <a:pPr/>
              <a:t>25/04/2021</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656CAEEE-F382-4A59-A0B6-0A2D6D259F6E}" type="slidenum">
              <a:rPr lang="en-GB" smtClean="0"/>
              <a:pPr/>
              <a:t>‹#›</a:t>
            </a:fld>
            <a:endParaRPr lang="en-GB"/>
          </a:p>
        </p:txBody>
      </p:sp>
    </p:spTree>
    <p:extLst>
      <p:ext uri="{BB962C8B-B14F-4D97-AF65-F5344CB8AC3E}">
        <p14:creationId xmlns:p14="http://schemas.microsoft.com/office/powerpoint/2010/main" val="2544927014"/>
      </p:ext>
    </p:extLst>
  </p:cSld>
  <p:clrMap bg1="dk1" tx1="lt1" bg2="dk2" tx2="lt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6.jpe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7.jpeg" /><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8.jpeg" /><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notesSlide" Target="../notesSlides/notesSlide9.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3" Type="http://schemas.openxmlformats.org/officeDocument/2006/relationships/image" Target="../media/image11.jpeg" /><Relationship Id="rId2" Type="http://schemas.openxmlformats.org/officeDocument/2006/relationships/notesSlide" Target="../notesSlides/notesSlide10.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2" Type="http://schemas.openxmlformats.org/officeDocument/2006/relationships/image" Target="../media/image12.jpeg"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4511A-5EBD-4AD9-B94F-88AE82BCE742}"/>
              </a:ext>
            </a:extLst>
          </p:cNvPr>
          <p:cNvSpPr>
            <a:spLocks noGrp="1"/>
          </p:cNvSpPr>
          <p:nvPr>
            <p:ph type="ctrTitle"/>
          </p:nvPr>
        </p:nvSpPr>
        <p:spPr/>
        <p:txBody>
          <a:bodyPr>
            <a:normAutofit/>
          </a:bodyPr>
          <a:lstStyle/>
          <a:p>
            <a:r>
              <a:rPr lang="en-GB" sz="4000" b="1" dirty="0">
                <a:latin typeface="Arial" panose="020B0604020202020204" pitchFamily="34" charset="0"/>
                <a:cs typeface="Arial" panose="020B0604020202020204" pitchFamily="34" charset="0"/>
              </a:rPr>
              <a:t>Academic And Employability Skills</a:t>
            </a:r>
          </a:p>
        </p:txBody>
      </p:sp>
      <p:sp>
        <p:nvSpPr>
          <p:cNvPr id="3" name="Subtitle 2">
            <a:extLst>
              <a:ext uri="{FF2B5EF4-FFF2-40B4-BE49-F238E27FC236}">
                <a16:creationId xmlns:a16="http://schemas.microsoft.com/office/drawing/2014/main" id="{6B8A8BA5-97DE-4E92-96C0-00FC0760D03E}"/>
              </a:ext>
            </a:extLst>
          </p:cNvPr>
          <p:cNvSpPr>
            <a:spLocks noGrp="1"/>
          </p:cNvSpPr>
          <p:nvPr>
            <p:ph type="subTitle" idx="1"/>
          </p:nvPr>
        </p:nvSpPr>
        <p:spPr/>
        <p:txBody>
          <a:bodyPr>
            <a:normAutofit/>
          </a:bodyPr>
          <a:lstStyle/>
          <a:p>
            <a:pPr algn="r"/>
            <a:r>
              <a:rPr lang="en-GB" sz="3200" b="1" dirty="0">
                <a:latin typeface="Arial" panose="020B0604020202020204" pitchFamily="34" charset="0"/>
                <a:cs typeface="Arial" panose="020B0604020202020204" pitchFamily="34" charset="0"/>
              </a:rPr>
              <a:t>ACE Practical Portfolio</a:t>
            </a:r>
            <a:endParaRPr lang="en-GB" b="1" dirty="0">
              <a:latin typeface="Arial" panose="020B0604020202020204" pitchFamily="34" charset="0"/>
              <a:cs typeface="Arial" panose="020B0604020202020204" pitchFamily="34" charset="0"/>
            </a:endParaRPr>
          </a:p>
        </p:txBody>
      </p:sp>
      <p:pic>
        <p:nvPicPr>
          <p:cNvPr id="2050" name="Picture 2" descr="How the improvement of long-term employability skills can decrease  unemployment rates in Europe | Institute of Entrepreneurship Develop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759" y="4142010"/>
            <a:ext cx="3947883" cy="2508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73930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4C838-AD2C-49E9-A8B3-51CFD7C3BDA2}"/>
              </a:ext>
            </a:extLst>
          </p:cNvPr>
          <p:cNvSpPr>
            <a:spLocks noGrp="1"/>
          </p:cNvSpPr>
          <p:nvPr>
            <p:ph type="title"/>
          </p:nvPr>
        </p:nvSpPr>
        <p:spPr/>
        <p:txBody>
          <a:bodyPr>
            <a:normAutofit/>
          </a:bodyPr>
          <a:lstStyle/>
          <a:p>
            <a:r>
              <a:rPr lang="en-US" b="1" u="sng" dirty="0">
                <a:latin typeface="Arial" panose="020B0604020202020204" pitchFamily="34" charset="0"/>
                <a:cs typeface="Arial" panose="020B0604020202020204" pitchFamily="34" charset="0"/>
              </a:rPr>
              <a:t>Introduction</a:t>
            </a:r>
            <a:endParaRPr lang="en-GB"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6CCE14C-621E-4218-A100-60AF131CA5F7}"/>
              </a:ext>
            </a:extLst>
          </p:cNvPr>
          <p:cNvSpPr>
            <a:spLocks noGrp="1"/>
          </p:cNvSpPr>
          <p:nvPr>
            <p:ph idx="1"/>
          </p:nvPr>
        </p:nvSpPr>
        <p:spPr>
          <a:xfrm>
            <a:off x="680321" y="2336873"/>
            <a:ext cx="6543439" cy="3599316"/>
          </a:xfrm>
        </p:spPr>
        <p:txBody>
          <a:bodyPr>
            <a:normAutofit/>
          </a:bodyPr>
          <a:lstStyle/>
          <a:p>
            <a:pPr lvl="0" algn="just"/>
            <a:r>
              <a:rPr lang="en-US" sz="2400" b="1" dirty="0">
                <a:latin typeface="Arial" panose="020B0604020202020204" pitchFamily="34" charset="0"/>
                <a:cs typeface="Arial" panose="020B0604020202020204" pitchFamily="34" charset="0"/>
              </a:rPr>
              <a:t>The health and social care sector is the backbone of every society (Beresford, 2019).</a:t>
            </a:r>
            <a:endParaRPr lang="en-GB" sz="2400" dirty="0">
              <a:latin typeface="Arial" panose="020B0604020202020204" pitchFamily="34" charset="0"/>
              <a:cs typeface="Arial" panose="020B0604020202020204" pitchFamily="34" charset="0"/>
            </a:endParaRPr>
          </a:p>
          <a:p>
            <a:pPr lvl="0" algn="just"/>
            <a:r>
              <a:rPr lang="en-US" sz="2400" b="1" dirty="0">
                <a:latin typeface="Arial" panose="020B0604020202020204" pitchFamily="34" charset="0"/>
                <a:cs typeface="Arial" panose="020B0604020202020204" pitchFamily="34" charset="0"/>
              </a:rPr>
              <a:t>Healthcare units along with physiotherapy </a:t>
            </a:r>
            <a:r>
              <a:rPr lang="en-US" sz="2400" b="1" dirty="0" err="1">
                <a:latin typeface="Arial" panose="020B0604020202020204" pitchFamily="34" charset="0"/>
                <a:cs typeface="Arial" panose="020B0604020202020204" pitchFamily="34" charset="0"/>
              </a:rPr>
              <a:t>centre</a:t>
            </a:r>
            <a:r>
              <a:rPr lang="en-US" sz="2400" b="1" dirty="0">
                <a:latin typeface="Arial" panose="020B0604020202020204" pitchFamily="34" charset="0"/>
                <a:cs typeface="Arial" panose="020B0604020202020204" pitchFamily="34" charset="0"/>
              </a:rPr>
              <a:t>, nursing homes are health and social service </a:t>
            </a:r>
            <a:r>
              <a:rPr lang="en-US" sz="2400" b="1" dirty="0" err="1">
                <a:latin typeface="Arial" panose="020B0604020202020204" pitchFamily="34" charset="0"/>
                <a:cs typeface="Arial" panose="020B0604020202020204" pitchFamily="34" charset="0"/>
              </a:rPr>
              <a:t>organisation</a:t>
            </a:r>
            <a:r>
              <a:rPr lang="en-US" sz="2400" b="1" dirty="0">
                <a:latin typeface="Arial" panose="020B0604020202020204" pitchFamily="34" charset="0"/>
                <a:cs typeface="Arial" panose="020B0604020202020204" pitchFamily="34" charset="0"/>
              </a:rPr>
              <a:t>.</a:t>
            </a:r>
            <a:endParaRPr lang="en-GB" sz="2400" dirty="0">
              <a:latin typeface="Arial" panose="020B0604020202020204" pitchFamily="34" charset="0"/>
              <a:cs typeface="Arial" panose="020B0604020202020204" pitchFamily="34" charset="0"/>
            </a:endParaRPr>
          </a:p>
          <a:p>
            <a:pPr lvl="0" algn="just"/>
            <a:r>
              <a:rPr lang="en-US" sz="2400" b="1" dirty="0">
                <a:latin typeface="Arial" panose="020B0604020202020204" pitchFamily="34" charset="0"/>
                <a:cs typeface="Arial" panose="020B0604020202020204" pitchFamily="34" charset="0"/>
              </a:rPr>
              <a:t>A senior support worker is responsible for providing social care services.</a:t>
            </a:r>
            <a:endParaRPr lang="en-GB" sz="2400" dirty="0">
              <a:latin typeface="Arial" panose="020B0604020202020204" pitchFamily="34" charset="0"/>
              <a:cs typeface="Arial" panose="020B0604020202020204" pitchFamily="34" charset="0"/>
            </a:endParaRPr>
          </a:p>
        </p:txBody>
      </p:sp>
      <p:pic>
        <p:nvPicPr>
          <p:cNvPr id="3074" name="Picture 2" descr="Employability Skills: Re-skilling The Key To Find Stay In The Jo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0718" y="2940170"/>
            <a:ext cx="4293233" cy="2149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3920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7C2A9-726E-43D0-8558-2AEA4A7AA70E}"/>
              </a:ext>
            </a:extLst>
          </p:cNvPr>
          <p:cNvSpPr>
            <a:spLocks noGrp="1"/>
          </p:cNvSpPr>
          <p:nvPr>
            <p:ph type="title"/>
          </p:nvPr>
        </p:nvSpPr>
        <p:spPr/>
        <p:txBody>
          <a:bodyPr/>
          <a:lstStyle/>
          <a:p>
            <a:r>
              <a:rPr lang="en-US" b="1" u="sng" dirty="0">
                <a:latin typeface="Arial" panose="020B0604020202020204" pitchFamily="34" charset="0"/>
                <a:cs typeface="Arial" panose="020B0604020202020204" pitchFamily="34" charset="0"/>
              </a:rPr>
              <a:t>Intended career</a:t>
            </a:r>
            <a:endParaRPr lang="en-GB"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2F21A4C-D80C-4484-B8D4-4A95C5A7F113}"/>
              </a:ext>
            </a:extLst>
          </p:cNvPr>
          <p:cNvSpPr>
            <a:spLocks noGrp="1"/>
          </p:cNvSpPr>
          <p:nvPr>
            <p:ph idx="1"/>
          </p:nvPr>
        </p:nvSpPr>
        <p:spPr>
          <a:xfrm>
            <a:off x="3023116" y="2336872"/>
            <a:ext cx="8864082" cy="4343845"/>
          </a:xfrm>
        </p:spPr>
        <p:txBody>
          <a:bodyPr>
            <a:noAutofit/>
          </a:bodyPr>
          <a:lstStyle/>
          <a:p>
            <a:pPr algn="just"/>
            <a:r>
              <a:rPr lang="en-US" sz="2400" b="1" u="sng" dirty="0">
                <a:latin typeface="Arial" panose="020B0604020202020204" pitchFamily="34" charset="0"/>
                <a:cs typeface="Arial" panose="020B0604020202020204" pitchFamily="34" charset="0"/>
              </a:rPr>
              <a:t>Carrier experience</a:t>
            </a:r>
            <a:endParaRPr lang="en-GB" sz="2400" dirty="0">
              <a:latin typeface="Arial" panose="020B0604020202020204" pitchFamily="34" charset="0"/>
              <a:cs typeface="Arial" panose="020B0604020202020204" pitchFamily="34" charset="0"/>
            </a:endParaRPr>
          </a:p>
          <a:p>
            <a:pPr lvl="0" algn="just"/>
            <a:r>
              <a:rPr lang="en-US" sz="2400" b="1" dirty="0">
                <a:latin typeface="Arial" panose="020B0604020202020204" pitchFamily="34" charset="0"/>
                <a:cs typeface="Arial" panose="020B0604020202020204" pitchFamily="34" charset="0"/>
              </a:rPr>
              <a:t>Archive employability skills</a:t>
            </a:r>
            <a:endParaRPr lang="en-GB" sz="2400" dirty="0">
              <a:latin typeface="Arial" panose="020B0604020202020204" pitchFamily="34" charset="0"/>
              <a:cs typeface="Arial" panose="020B0604020202020204" pitchFamily="34" charset="0"/>
            </a:endParaRPr>
          </a:p>
          <a:p>
            <a:pPr lvl="0" algn="just"/>
            <a:r>
              <a:rPr lang="en-US" sz="2400" b="1" dirty="0">
                <a:latin typeface="Arial" panose="020B0604020202020204" pitchFamily="34" charset="0"/>
                <a:cs typeface="Arial" panose="020B0604020202020204" pitchFamily="34" charset="0"/>
              </a:rPr>
              <a:t>Learn excellent communication</a:t>
            </a:r>
            <a:endParaRPr lang="en-GB" sz="2400" dirty="0">
              <a:latin typeface="Arial" panose="020B0604020202020204" pitchFamily="34" charset="0"/>
              <a:cs typeface="Arial" panose="020B0604020202020204" pitchFamily="34" charset="0"/>
            </a:endParaRPr>
          </a:p>
          <a:p>
            <a:pPr lvl="0" algn="just"/>
            <a:r>
              <a:rPr lang="en-US" sz="2400" b="1" dirty="0">
                <a:latin typeface="Arial" panose="020B0604020202020204" pitchFamily="34" charset="0"/>
                <a:cs typeface="Arial" panose="020B0604020202020204" pitchFamily="34" charset="0"/>
              </a:rPr>
              <a:t>Resilience to cope with difficult situations</a:t>
            </a:r>
            <a:endParaRPr lang="en-GB" sz="2400" dirty="0">
              <a:latin typeface="Arial" panose="020B0604020202020204" pitchFamily="34" charset="0"/>
              <a:cs typeface="Arial" panose="020B0604020202020204" pitchFamily="34" charset="0"/>
            </a:endParaRPr>
          </a:p>
          <a:p>
            <a:pPr algn="just"/>
            <a:r>
              <a:rPr lang="en-US" sz="2400" b="1" u="sng" dirty="0">
                <a:latin typeface="Arial" panose="020B0604020202020204" pitchFamily="34" charset="0"/>
                <a:cs typeface="Arial" panose="020B0604020202020204" pitchFamily="34" charset="0"/>
              </a:rPr>
              <a:t>Future ambition</a:t>
            </a:r>
            <a:endParaRPr lang="en-GB" sz="2400" dirty="0">
              <a:latin typeface="Arial" panose="020B0604020202020204" pitchFamily="34" charset="0"/>
              <a:cs typeface="Arial" panose="020B0604020202020204" pitchFamily="34" charset="0"/>
            </a:endParaRPr>
          </a:p>
          <a:p>
            <a:pPr algn="just"/>
            <a:r>
              <a:rPr lang="en-US" sz="2400" b="1" dirty="0">
                <a:latin typeface="Arial" panose="020B0604020202020204" pitchFamily="34" charset="0"/>
                <a:cs typeface="Arial" panose="020B0604020202020204" pitchFamily="34" charset="0"/>
              </a:rPr>
              <a:t>Short term goal: Join a healthcare charitable </a:t>
            </a:r>
            <a:r>
              <a:rPr lang="en-US" sz="2400" b="1" dirty="0" err="1">
                <a:latin typeface="Arial" panose="020B0604020202020204" pitchFamily="34" charset="0"/>
                <a:cs typeface="Arial" panose="020B0604020202020204" pitchFamily="34" charset="0"/>
              </a:rPr>
              <a:t>organisation</a:t>
            </a:r>
            <a:endParaRPr lang="en-GB" sz="2400" dirty="0">
              <a:latin typeface="Arial" panose="020B0604020202020204" pitchFamily="34" charset="0"/>
              <a:cs typeface="Arial" panose="020B0604020202020204" pitchFamily="34" charset="0"/>
            </a:endParaRPr>
          </a:p>
          <a:p>
            <a:pPr algn="just"/>
            <a:r>
              <a:rPr lang="en-US" sz="2400" b="1" dirty="0">
                <a:latin typeface="Arial" panose="020B0604020202020204" pitchFamily="34" charset="0"/>
                <a:cs typeface="Arial" panose="020B0604020202020204" pitchFamily="34" charset="0"/>
              </a:rPr>
              <a:t>Long term goal: Gather knowledge and apply it to become a more responsible person</a:t>
            </a:r>
            <a:endParaRPr lang="en-US" sz="2400" b="1" dirty="0">
              <a:solidFill>
                <a:schemeClr val="bg1"/>
              </a:solidFill>
              <a:latin typeface="Arial" panose="020B0604020202020204" pitchFamily="34" charset="0"/>
              <a:cs typeface="Arial" panose="020B0604020202020204" pitchFamily="34" charset="0"/>
            </a:endParaRPr>
          </a:p>
        </p:txBody>
      </p:sp>
      <p:pic>
        <p:nvPicPr>
          <p:cNvPr id="4100" name="Picture 4" descr="Career Development Servi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344" y="2950234"/>
            <a:ext cx="2627306" cy="2587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05395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03567-F164-4311-BEAA-8A1549C17819}"/>
              </a:ext>
            </a:extLst>
          </p:cNvPr>
          <p:cNvSpPr>
            <a:spLocks noGrp="1"/>
          </p:cNvSpPr>
          <p:nvPr>
            <p:ph type="title"/>
          </p:nvPr>
        </p:nvSpPr>
        <p:spPr/>
        <p:txBody>
          <a:bodyPr>
            <a:normAutofit/>
          </a:bodyPr>
          <a:lstStyle/>
          <a:p>
            <a:r>
              <a:rPr lang="en-US" b="1" u="sng" dirty="0">
                <a:latin typeface="Arial" panose="020B0604020202020204" pitchFamily="34" charset="0"/>
                <a:cs typeface="Arial" panose="020B0604020202020204" pitchFamily="34" charset="0"/>
              </a:rPr>
              <a:t>Required employment skills</a:t>
            </a:r>
            <a:endParaRPr lang="en-GB"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88550C4-541B-4915-81DC-73DAEF010B41}"/>
              </a:ext>
            </a:extLst>
          </p:cNvPr>
          <p:cNvSpPr>
            <a:spLocks noGrp="1"/>
          </p:cNvSpPr>
          <p:nvPr>
            <p:ph idx="1"/>
          </p:nvPr>
        </p:nvSpPr>
        <p:spPr>
          <a:xfrm>
            <a:off x="680322" y="2336873"/>
            <a:ext cx="6478124" cy="3599316"/>
          </a:xfrm>
        </p:spPr>
        <p:txBody>
          <a:bodyPr>
            <a:normAutofit/>
          </a:bodyPr>
          <a:lstStyle/>
          <a:p>
            <a:pPr algn="just"/>
            <a:r>
              <a:rPr lang="en-US" sz="2400" b="1" u="sng" dirty="0">
                <a:latin typeface="Arial" panose="020B0604020202020204" pitchFamily="34" charset="0"/>
                <a:cs typeface="Arial" panose="020B0604020202020204" pitchFamily="34" charset="0"/>
              </a:rPr>
              <a:t>Communication:</a:t>
            </a:r>
            <a:r>
              <a:rPr lang="en-US" sz="2400" b="1" dirty="0">
                <a:latin typeface="Arial" panose="020B0604020202020204" pitchFamily="34" charset="0"/>
                <a:cs typeface="Arial" panose="020B0604020202020204" pitchFamily="34" charset="0"/>
              </a:rPr>
              <a:t> Good communication skill is needed to integrate the support staffs</a:t>
            </a:r>
            <a:endParaRPr lang="en-GB" sz="2400" dirty="0">
              <a:latin typeface="Arial" panose="020B0604020202020204" pitchFamily="34" charset="0"/>
              <a:cs typeface="Arial" panose="020B0604020202020204" pitchFamily="34" charset="0"/>
            </a:endParaRPr>
          </a:p>
          <a:p>
            <a:pPr algn="just"/>
            <a:r>
              <a:rPr lang="en-US" sz="2400" b="1" u="sng" dirty="0">
                <a:latin typeface="Arial" panose="020B0604020202020204" pitchFamily="34" charset="0"/>
                <a:cs typeface="Arial" panose="020B0604020202020204" pitchFamily="34" charset="0"/>
              </a:rPr>
              <a:t>Team management:</a:t>
            </a:r>
            <a:r>
              <a:rPr lang="en-US" sz="2400" b="1" dirty="0">
                <a:latin typeface="Arial" panose="020B0604020202020204" pitchFamily="34" charset="0"/>
                <a:cs typeface="Arial" panose="020B0604020202020204" pitchFamily="34" charset="0"/>
              </a:rPr>
              <a:t> Team management capability is necessary to manage the support staffs</a:t>
            </a:r>
            <a:endParaRPr lang="en-GB" sz="2400" dirty="0">
              <a:latin typeface="Arial" panose="020B0604020202020204" pitchFamily="34" charset="0"/>
              <a:cs typeface="Arial" panose="020B0604020202020204" pitchFamily="34" charset="0"/>
            </a:endParaRPr>
          </a:p>
        </p:txBody>
      </p:sp>
      <p:pic>
        <p:nvPicPr>
          <p:cNvPr id="5122" name="Picture 2" descr="Top Skills and Attributes Employers Look F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70346" y="2587924"/>
            <a:ext cx="4341982" cy="3071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63030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9278E-8179-494A-A873-D145F5EBA6FE}"/>
              </a:ext>
            </a:extLst>
          </p:cNvPr>
          <p:cNvSpPr>
            <a:spLocks noGrp="1"/>
          </p:cNvSpPr>
          <p:nvPr>
            <p:ph type="title"/>
          </p:nvPr>
        </p:nvSpPr>
        <p:spPr/>
        <p:txBody>
          <a:bodyPr>
            <a:normAutofit/>
          </a:bodyPr>
          <a:lstStyle/>
          <a:p>
            <a:r>
              <a:rPr lang="en-US" b="1" u="sng" dirty="0">
                <a:latin typeface="Arial" panose="020B0604020202020204" pitchFamily="34" charset="0"/>
                <a:cs typeface="Arial" panose="020B0604020202020204" pitchFamily="34" charset="0"/>
              </a:rPr>
              <a:t>Required employability skills</a:t>
            </a:r>
            <a:endParaRPr lang="en-GB"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6869929-4EE0-47DD-89F7-2E7F43C17476}"/>
              </a:ext>
            </a:extLst>
          </p:cNvPr>
          <p:cNvSpPr>
            <a:spLocks noGrp="1"/>
          </p:cNvSpPr>
          <p:nvPr>
            <p:ph idx="1"/>
          </p:nvPr>
        </p:nvSpPr>
        <p:spPr>
          <a:xfrm>
            <a:off x="2750664" y="2355535"/>
            <a:ext cx="7132320" cy="3599316"/>
          </a:xfrm>
        </p:spPr>
        <p:txBody>
          <a:bodyPr>
            <a:noAutofit/>
          </a:bodyPr>
          <a:lstStyle/>
          <a:p>
            <a:pPr algn="just"/>
            <a:r>
              <a:rPr lang="en-US" sz="2400" b="1" u="sng" dirty="0">
                <a:latin typeface="Arial" panose="020B0604020202020204" pitchFamily="34" charset="0"/>
                <a:cs typeface="Arial" panose="020B0604020202020204" pitchFamily="34" charset="0"/>
              </a:rPr>
              <a:t>Planning and </a:t>
            </a:r>
            <a:r>
              <a:rPr lang="en-US" sz="2400" b="1" u="sng" dirty="0" err="1">
                <a:latin typeface="Arial" panose="020B0604020202020204" pitchFamily="34" charset="0"/>
                <a:cs typeface="Arial" panose="020B0604020202020204" pitchFamily="34" charset="0"/>
              </a:rPr>
              <a:t>organising</a:t>
            </a:r>
            <a:r>
              <a:rPr lang="en-US" sz="2400" b="1" u="sng"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Planning and organizing is the basic character of a senior support worker.</a:t>
            </a:r>
            <a:endParaRPr lang="en-GB" sz="2400" dirty="0">
              <a:latin typeface="Arial" panose="020B0604020202020204" pitchFamily="34" charset="0"/>
              <a:cs typeface="Arial" panose="020B0604020202020204" pitchFamily="34" charset="0"/>
            </a:endParaRPr>
          </a:p>
          <a:p>
            <a:pPr algn="just"/>
            <a:r>
              <a:rPr lang="en-US" sz="2400" b="1" u="sng" dirty="0">
                <a:latin typeface="Arial" panose="020B0604020202020204" pitchFamily="34" charset="0"/>
                <a:cs typeface="Arial" panose="020B0604020202020204" pitchFamily="34" charset="0"/>
              </a:rPr>
              <a:t>Technology: </a:t>
            </a:r>
            <a:r>
              <a:rPr lang="en-US" sz="2400" b="1" dirty="0">
                <a:latin typeface="Arial" panose="020B0604020202020204" pitchFamily="34" charset="0"/>
                <a:cs typeface="Arial" panose="020B0604020202020204" pitchFamily="34" charset="0"/>
              </a:rPr>
              <a:t>Senior support worker must be a technical person.</a:t>
            </a:r>
            <a:endParaRPr lang="en-GB" sz="2400" dirty="0">
              <a:latin typeface="Arial" panose="020B0604020202020204" pitchFamily="34" charset="0"/>
              <a:cs typeface="Arial" panose="020B0604020202020204" pitchFamily="34" charset="0"/>
            </a:endParaRPr>
          </a:p>
        </p:txBody>
      </p:sp>
      <p:pic>
        <p:nvPicPr>
          <p:cNvPr id="6146" name="Picture 2" descr="Discussions : Skills for Employment : Skills for Rural Employ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515" y="3174275"/>
            <a:ext cx="2619149" cy="19618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5916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05ED5-F39B-4D0D-8F8C-A1C7F689E795}"/>
              </a:ext>
            </a:extLst>
          </p:cNvPr>
          <p:cNvSpPr>
            <a:spLocks noGrp="1"/>
          </p:cNvSpPr>
          <p:nvPr>
            <p:ph type="title"/>
          </p:nvPr>
        </p:nvSpPr>
        <p:spPr/>
        <p:txBody>
          <a:bodyPr/>
          <a:lstStyle/>
          <a:p>
            <a:r>
              <a:rPr lang="en-US" b="1" u="sng" dirty="0">
                <a:latin typeface="Arial" panose="020B0604020202020204" pitchFamily="34" charset="0"/>
                <a:cs typeface="Arial" panose="020B0604020202020204" pitchFamily="34" charset="0"/>
              </a:rPr>
              <a:t>Required employability skills</a:t>
            </a:r>
            <a:endParaRPr lang="en-GB"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3184A2A-3271-4C55-8782-6959AA4D5270}"/>
              </a:ext>
            </a:extLst>
          </p:cNvPr>
          <p:cNvSpPr>
            <a:spLocks noGrp="1"/>
          </p:cNvSpPr>
          <p:nvPr>
            <p:ph idx="1"/>
          </p:nvPr>
        </p:nvSpPr>
        <p:spPr>
          <a:xfrm>
            <a:off x="680322" y="2336873"/>
            <a:ext cx="6830822" cy="3599316"/>
          </a:xfrm>
        </p:spPr>
        <p:txBody>
          <a:bodyPr>
            <a:normAutofit/>
          </a:bodyPr>
          <a:lstStyle/>
          <a:p>
            <a:pPr algn="just"/>
            <a:r>
              <a:rPr lang="en-US" sz="2400" b="1" u="sng" dirty="0">
                <a:latin typeface="Arial" panose="020B0604020202020204" pitchFamily="34" charset="0"/>
                <a:cs typeface="Arial" panose="020B0604020202020204" pitchFamily="34" charset="0"/>
              </a:rPr>
              <a:t>Problem-solving:</a:t>
            </a:r>
            <a:r>
              <a:rPr lang="en-US" sz="2400" b="1" dirty="0">
                <a:latin typeface="Arial" panose="020B0604020202020204" pitchFamily="34" charset="0"/>
                <a:cs typeface="Arial" panose="020B0604020202020204" pitchFamily="34" charset="0"/>
              </a:rPr>
              <a:t> It is a unique power that is needed for the senior support worker to manage the workforce</a:t>
            </a:r>
            <a:endParaRPr lang="en-GB" sz="2400" dirty="0">
              <a:latin typeface="Arial" panose="020B0604020202020204" pitchFamily="34" charset="0"/>
              <a:cs typeface="Arial" panose="020B0604020202020204" pitchFamily="34" charset="0"/>
            </a:endParaRPr>
          </a:p>
          <a:p>
            <a:pPr algn="just"/>
            <a:r>
              <a:rPr lang="en-US" sz="2400" b="1" u="sng" dirty="0">
                <a:latin typeface="Arial" panose="020B0604020202020204" pitchFamily="34" charset="0"/>
                <a:cs typeface="Arial" panose="020B0604020202020204" pitchFamily="34" charset="0"/>
              </a:rPr>
              <a:t>Critical thinking: </a:t>
            </a:r>
            <a:r>
              <a:rPr lang="en-US" sz="2400" b="1" dirty="0">
                <a:latin typeface="Arial" panose="020B0604020202020204" pitchFamily="34" charset="0"/>
                <a:cs typeface="Arial" panose="020B0604020202020204" pitchFamily="34" charset="0"/>
              </a:rPr>
              <a:t>The critical thinking power can </a:t>
            </a:r>
            <a:r>
              <a:rPr lang="en-US" sz="2400" b="1" dirty="0" err="1">
                <a:latin typeface="Arial" panose="020B0604020202020204" pitchFamily="34" charset="0"/>
                <a:cs typeface="Arial" panose="020B0604020202020204" pitchFamily="34" charset="0"/>
              </a:rPr>
              <a:t>minimise</a:t>
            </a:r>
            <a:r>
              <a:rPr lang="en-US" sz="2400" b="1" dirty="0">
                <a:latin typeface="Arial" panose="020B0604020202020204" pitchFamily="34" charset="0"/>
                <a:cs typeface="Arial" panose="020B0604020202020204" pitchFamily="34" charset="0"/>
              </a:rPr>
              <a:t> the risk effect within the health and social care </a:t>
            </a:r>
            <a:r>
              <a:rPr lang="en-US" sz="2400" b="1" dirty="0" err="1">
                <a:latin typeface="Arial" panose="020B0604020202020204" pitchFamily="34" charset="0"/>
                <a:cs typeface="Arial" panose="020B0604020202020204" pitchFamily="34" charset="0"/>
              </a:rPr>
              <a:t>organisation</a:t>
            </a:r>
            <a:r>
              <a:rPr lang="en-US" sz="2400" b="1" dirty="0">
                <a:latin typeface="Arial" panose="020B0604020202020204" pitchFamily="34" charset="0"/>
                <a:cs typeface="Arial" panose="020B0604020202020204" pitchFamily="34" charset="0"/>
              </a:rPr>
              <a:t>.</a:t>
            </a:r>
            <a:endParaRPr lang="en-GB" sz="2400" dirty="0">
              <a:latin typeface="Arial" panose="020B0604020202020204" pitchFamily="34" charset="0"/>
              <a:cs typeface="Arial" panose="020B0604020202020204" pitchFamily="34" charset="0"/>
            </a:endParaRPr>
          </a:p>
        </p:txBody>
      </p:sp>
      <p:pic>
        <p:nvPicPr>
          <p:cNvPr id="7170" name="Picture 2" descr="Top ten skills employers look for | Careers and Employ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8268" y="3096605"/>
            <a:ext cx="3577345" cy="2079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84831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32112-0B22-457A-83C8-60525BCE52B0}"/>
              </a:ext>
            </a:extLst>
          </p:cNvPr>
          <p:cNvSpPr>
            <a:spLocks noGrp="1"/>
          </p:cNvSpPr>
          <p:nvPr>
            <p:ph type="title"/>
          </p:nvPr>
        </p:nvSpPr>
        <p:spPr/>
        <p:txBody>
          <a:bodyPr/>
          <a:lstStyle/>
          <a:p>
            <a:pPr lvl="0"/>
            <a:r>
              <a:rPr lang="en-US" b="1" u="sng" dirty="0">
                <a:latin typeface="Arial" panose="020B0604020202020204" pitchFamily="34" charset="0"/>
                <a:cs typeface="Arial" panose="020B0604020202020204" pitchFamily="34" charset="0"/>
              </a:rPr>
              <a:t>Personal SWOT analysis</a:t>
            </a:r>
            <a:endParaRPr lang="en-GB"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F6F2438-94A3-467D-B78A-BD3A9B911F2F}"/>
              </a:ext>
            </a:extLst>
          </p:cNvPr>
          <p:cNvSpPr>
            <a:spLocks noGrp="1"/>
          </p:cNvSpPr>
          <p:nvPr>
            <p:ph idx="1"/>
          </p:nvPr>
        </p:nvSpPr>
        <p:spPr>
          <a:xfrm>
            <a:off x="5238206" y="2336873"/>
            <a:ext cx="6191794" cy="3599316"/>
          </a:xfrm>
        </p:spPr>
        <p:txBody>
          <a:bodyPr>
            <a:noAutofit/>
          </a:bodyPr>
          <a:lstStyle/>
          <a:p>
            <a:pPr lvl="0" algn="just" fontAlgn="base"/>
            <a:r>
              <a:rPr lang="en-US" sz="2400" b="1" u="sng" dirty="0">
                <a:latin typeface="Arial" panose="020B0604020202020204" pitchFamily="34" charset="0"/>
                <a:cs typeface="Arial" panose="020B0604020202020204" pitchFamily="34" charset="0"/>
              </a:rPr>
              <a:t>Strength:</a:t>
            </a:r>
            <a:r>
              <a:rPr lang="en-US" sz="2400" b="1" dirty="0">
                <a:latin typeface="Arial" panose="020B0604020202020204" pitchFamily="34" charset="0"/>
                <a:cs typeface="Arial" panose="020B0604020202020204" pitchFamily="34" charset="0"/>
              </a:rPr>
              <a:t> Number skills, writing skills and time management</a:t>
            </a:r>
            <a:endParaRPr lang="en-GB" sz="2400" dirty="0">
              <a:latin typeface="Arial" panose="020B0604020202020204" pitchFamily="34" charset="0"/>
              <a:cs typeface="Arial" panose="020B0604020202020204" pitchFamily="34" charset="0"/>
            </a:endParaRPr>
          </a:p>
          <a:p>
            <a:pPr lvl="0" algn="just" fontAlgn="base"/>
            <a:r>
              <a:rPr lang="en-US" sz="2400" b="1" u="sng" dirty="0">
                <a:latin typeface="Arial" panose="020B0604020202020204" pitchFamily="34" charset="0"/>
                <a:cs typeface="Arial" panose="020B0604020202020204" pitchFamily="34" charset="0"/>
              </a:rPr>
              <a:t>Weakness:</a:t>
            </a:r>
            <a:r>
              <a:rPr lang="en-US" sz="2400" b="1" dirty="0">
                <a:latin typeface="Arial" panose="020B0604020202020204" pitchFamily="34" charset="0"/>
                <a:cs typeface="Arial" panose="020B0604020202020204" pitchFamily="34" charset="0"/>
              </a:rPr>
              <a:t> Communicate with people, people management, confidence level (</a:t>
            </a:r>
            <a:r>
              <a:rPr lang="en-US" sz="2400" b="1" dirty="0" err="1">
                <a:latin typeface="Arial" panose="020B0604020202020204" pitchFamily="34" charset="0"/>
                <a:cs typeface="Arial" panose="020B0604020202020204" pitchFamily="34" charset="0"/>
              </a:rPr>
              <a:t>Issayev</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Masalimova</a:t>
            </a:r>
            <a:r>
              <a:rPr lang="en-US" sz="2400" b="1" dirty="0">
                <a:latin typeface="Arial" panose="020B0604020202020204" pitchFamily="34" charset="0"/>
                <a:cs typeface="Arial" panose="020B0604020202020204" pitchFamily="34" charset="0"/>
              </a:rPr>
              <a:t> and </a:t>
            </a:r>
            <a:r>
              <a:rPr lang="en-US" sz="2400" b="1" dirty="0" err="1">
                <a:latin typeface="Arial" panose="020B0604020202020204" pitchFamily="34" charset="0"/>
                <a:cs typeface="Arial" panose="020B0604020202020204" pitchFamily="34" charset="0"/>
              </a:rPr>
              <a:t>Magzumova</a:t>
            </a:r>
            <a:r>
              <a:rPr lang="en-US" sz="2400" b="1" dirty="0">
                <a:latin typeface="Arial" panose="020B0604020202020204" pitchFamily="34" charset="0"/>
                <a:cs typeface="Arial" panose="020B0604020202020204" pitchFamily="34" charset="0"/>
              </a:rPr>
              <a:t>, 2018)</a:t>
            </a:r>
            <a:endParaRPr lang="en-GB" sz="2400" dirty="0">
              <a:latin typeface="Arial" panose="020B0604020202020204" pitchFamily="34" charset="0"/>
              <a:cs typeface="Arial" panose="020B0604020202020204" pitchFamily="34" charset="0"/>
            </a:endParaRPr>
          </a:p>
          <a:p>
            <a:pPr lvl="0" algn="just"/>
            <a:r>
              <a:rPr lang="en-US" sz="2400" b="1" u="sng" dirty="0">
                <a:latin typeface="Arial" panose="020B0604020202020204" pitchFamily="34" charset="0"/>
                <a:cs typeface="Arial" panose="020B0604020202020204" pitchFamily="34" charset="0"/>
              </a:rPr>
              <a:t>Opportunity:</a:t>
            </a:r>
            <a:r>
              <a:rPr lang="en-US" sz="2400"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More support staffs and available training program.</a:t>
            </a:r>
            <a:endParaRPr lang="en-GB" sz="2400" dirty="0">
              <a:latin typeface="Arial" panose="020B0604020202020204" pitchFamily="34" charset="0"/>
              <a:cs typeface="Arial" panose="020B0604020202020204" pitchFamily="34" charset="0"/>
            </a:endParaRPr>
          </a:p>
          <a:p>
            <a:pPr algn="just"/>
            <a:r>
              <a:rPr lang="en-US" sz="2400" b="1" u="sng" dirty="0">
                <a:latin typeface="Arial" panose="020B0604020202020204" pitchFamily="34" charset="0"/>
                <a:cs typeface="Arial" panose="020B0604020202020204" pitchFamily="34" charset="0"/>
              </a:rPr>
              <a:t>Threats:</a:t>
            </a:r>
            <a:r>
              <a:rPr lang="en-US" sz="2400" b="1" dirty="0">
                <a:latin typeface="Arial" panose="020B0604020202020204" pitchFamily="34" charset="0"/>
                <a:cs typeface="Arial" panose="020B0604020202020204" pitchFamily="34" charset="0"/>
              </a:rPr>
              <a:t> Stress and rigid work condition.</a:t>
            </a:r>
            <a:endParaRPr lang="en-GB" sz="2400" b="1" dirty="0">
              <a:solidFill>
                <a:schemeClr val="bg1"/>
              </a:solidFill>
              <a:latin typeface="Arial" panose="020B0604020202020204" pitchFamily="34" charset="0"/>
              <a:cs typeface="Arial" panose="020B0604020202020204" pitchFamily="34" charset="0"/>
            </a:endParaRPr>
          </a:p>
        </p:txBody>
      </p:sp>
      <p:pic>
        <p:nvPicPr>
          <p:cNvPr id="8194" name="Picture 2" descr="Personal SWOT Analysis - Career Planning from MindTools.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125" y="2192846"/>
            <a:ext cx="4364667" cy="4364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69694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2CD0B-A839-4282-A550-33B51F41A282}"/>
              </a:ext>
            </a:extLst>
          </p:cNvPr>
          <p:cNvSpPr>
            <a:spLocks noGrp="1"/>
          </p:cNvSpPr>
          <p:nvPr>
            <p:ph type="title"/>
          </p:nvPr>
        </p:nvSpPr>
        <p:spPr/>
        <p:txBody>
          <a:bodyPr/>
          <a:lstStyle/>
          <a:p>
            <a:pPr lvl="0"/>
            <a:r>
              <a:rPr lang="en-US" b="1" u="sng" dirty="0">
                <a:latin typeface="Arial" panose="020B0604020202020204" pitchFamily="34" charset="0"/>
                <a:cs typeface="Arial" panose="020B0604020202020204" pitchFamily="34" charset="0"/>
              </a:rPr>
              <a:t>Time Management tools</a:t>
            </a:r>
            <a:endParaRPr lang="en-GB"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B870346-D1C0-4FE6-81E8-B6D812AFC0E4}"/>
              </a:ext>
            </a:extLst>
          </p:cNvPr>
          <p:cNvSpPr>
            <a:spLocks noGrp="1"/>
          </p:cNvSpPr>
          <p:nvPr>
            <p:ph idx="1"/>
          </p:nvPr>
        </p:nvSpPr>
        <p:spPr>
          <a:xfrm>
            <a:off x="680322" y="2336873"/>
            <a:ext cx="6373622" cy="3599316"/>
          </a:xfrm>
        </p:spPr>
        <p:txBody>
          <a:bodyPr>
            <a:normAutofit/>
          </a:bodyPr>
          <a:lstStyle/>
          <a:p>
            <a:pPr algn="just"/>
            <a:r>
              <a:rPr lang="en-US" sz="2400" b="1" dirty="0">
                <a:latin typeface="Arial" panose="020B0604020202020204" pitchFamily="34" charset="0"/>
                <a:cs typeface="Arial" panose="020B0604020202020204" pitchFamily="34" charset="0"/>
              </a:rPr>
              <a:t>Various tools are available to manage time in the health and social care sector</a:t>
            </a:r>
            <a:endParaRPr lang="en-GB" sz="2400" dirty="0">
              <a:latin typeface="Arial" panose="020B0604020202020204" pitchFamily="34" charset="0"/>
              <a:cs typeface="Arial" panose="020B0604020202020204" pitchFamily="34" charset="0"/>
            </a:endParaRPr>
          </a:p>
          <a:p>
            <a:pPr algn="just"/>
            <a:r>
              <a:rPr lang="en-US" sz="2400" b="1" u="sng" dirty="0">
                <a:latin typeface="Arial" panose="020B0604020202020204" pitchFamily="34" charset="0"/>
                <a:cs typeface="Arial" panose="020B0604020202020204" pitchFamily="34" charset="0"/>
              </a:rPr>
              <a:t>Google sheet and docs:</a:t>
            </a:r>
            <a:r>
              <a:rPr lang="en-US" sz="2400" b="1" dirty="0">
                <a:latin typeface="Arial" panose="020B0604020202020204" pitchFamily="34" charset="0"/>
                <a:cs typeface="Arial" panose="020B0604020202020204" pitchFamily="34" charset="0"/>
              </a:rPr>
              <a:t> Listing of the task to save the time</a:t>
            </a:r>
            <a:endParaRPr lang="en-GB" sz="2400" dirty="0">
              <a:latin typeface="Arial" panose="020B0604020202020204" pitchFamily="34" charset="0"/>
              <a:cs typeface="Arial" panose="020B0604020202020204" pitchFamily="34" charset="0"/>
            </a:endParaRPr>
          </a:p>
          <a:p>
            <a:pPr algn="just"/>
            <a:r>
              <a:rPr lang="en-US" sz="2400" b="1" u="sng" dirty="0">
                <a:latin typeface="Arial" panose="020B0604020202020204" pitchFamily="34" charset="0"/>
                <a:cs typeface="Arial" panose="020B0604020202020204" pitchFamily="34" charset="0"/>
              </a:rPr>
              <a:t>Google drive:</a:t>
            </a:r>
            <a:r>
              <a:rPr lang="en-US" sz="2400" b="1" dirty="0">
                <a:latin typeface="Arial" panose="020B0604020202020204" pitchFamily="34" charset="0"/>
                <a:cs typeface="Arial" panose="020B0604020202020204" pitchFamily="34" charset="0"/>
              </a:rPr>
              <a:t> Save the valuable documents for further use.</a:t>
            </a:r>
            <a:endParaRPr lang="en-GB" sz="2400" dirty="0">
              <a:latin typeface="Arial" panose="020B0604020202020204" pitchFamily="34" charset="0"/>
              <a:cs typeface="Arial" panose="020B0604020202020204" pitchFamily="34" charset="0"/>
            </a:endParaRPr>
          </a:p>
          <a:p>
            <a:pPr algn="just"/>
            <a:r>
              <a:rPr lang="en-US" sz="2400" b="1" u="sng" dirty="0">
                <a:latin typeface="Arial" panose="020B0604020202020204" pitchFamily="34" charset="0"/>
                <a:cs typeface="Arial" panose="020B0604020202020204" pitchFamily="34" charset="0"/>
              </a:rPr>
              <a:t>Google mail:</a:t>
            </a:r>
            <a:r>
              <a:rPr lang="en-US" sz="2400" b="1" dirty="0">
                <a:latin typeface="Arial" panose="020B0604020202020204" pitchFamily="34" charset="0"/>
                <a:cs typeface="Arial" panose="020B0604020202020204" pitchFamily="34" charset="0"/>
              </a:rPr>
              <a:t> Notify to the supportive staffs</a:t>
            </a:r>
            <a:endParaRPr lang="en-GB" sz="2400" dirty="0">
              <a:latin typeface="Arial" panose="020B0604020202020204" pitchFamily="34" charset="0"/>
              <a:cs typeface="Arial" panose="020B0604020202020204" pitchFamily="34" charset="0"/>
            </a:endParaRPr>
          </a:p>
        </p:txBody>
      </p:sp>
      <p:pic>
        <p:nvPicPr>
          <p:cNvPr id="9218" name="Picture 2" descr="Improve Your Time Management with These Tools and Techniqu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2702" y="2613654"/>
            <a:ext cx="4570879" cy="3045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7889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BA9C-FDC1-4641-A37B-F01F6BDD19F6}"/>
              </a:ext>
            </a:extLst>
          </p:cNvPr>
          <p:cNvSpPr>
            <a:spLocks noGrp="1"/>
          </p:cNvSpPr>
          <p:nvPr>
            <p:ph type="title"/>
          </p:nvPr>
        </p:nvSpPr>
        <p:spPr/>
        <p:txBody>
          <a:bodyPr>
            <a:normAutofit/>
          </a:bodyPr>
          <a:lstStyle/>
          <a:p>
            <a:pPr lvl="0"/>
            <a:r>
              <a:rPr lang="en-US" b="1" u="sng" dirty="0">
                <a:latin typeface="Arial" panose="020B0604020202020204" pitchFamily="34" charset="0"/>
                <a:cs typeface="Arial" panose="020B0604020202020204" pitchFamily="34" charset="0"/>
              </a:rPr>
              <a:t>Personal development plan</a:t>
            </a:r>
            <a:endParaRPr lang="en-GB" b="1" u="sng" dirty="0">
              <a:latin typeface="Arial" panose="020B0604020202020204" pitchFamily="34" charset="0"/>
              <a:cs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345665063"/>
              </p:ext>
            </p:extLst>
          </p:nvPr>
        </p:nvGraphicFramePr>
        <p:xfrm>
          <a:off x="642172" y="2294630"/>
          <a:ext cx="10710190" cy="3890890"/>
        </p:xfrm>
        <a:graphic>
          <a:graphicData uri="http://schemas.openxmlformats.org/drawingml/2006/table">
            <a:tbl>
              <a:tblPr firstRow="1" firstCol="1" bandRow="1">
                <a:tableStyleId>{5C22544A-7EE6-4342-B048-85BDC9FD1C3A}</a:tableStyleId>
              </a:tblPr>
              <a:tblGrid>
                <a:gridCol w="3569299">
                  <a:extLst>
                    <a:ext uri="{9D8B030D-6E8A-4147-A177-3AD203B41FA5}">
                      <a16:colId xmlns:a16="http://schemas.microsoft.com/office/drawing/2014/main" val="3231443771"/>
                    </a:ext>
                  </a:extLst>
                </a:gridCol>
                <a:gridCol w="5115743">
                  <a:extLst>
                    <a:ext uri="{9D8B030D-6E8A-4147-A177-3AD203B41FA5}">
                      <a16:colId xmlns:a16="http://schemas.microsoft.com/office/drawing/2014/main" val="1064179094"/>
                    </a:ext>
                  </a:extLst>
                </a:gridCol>
                <a:gridCol w="2025148">
                  <a:extLst>
                    <a:ext uri="{9D8B030D-6E8A-4147-A177-3AD203B41FA5}">
                      <a16:colId xmlns:a16="http://schemas.microsoft.com/office/drawing/2014/main" val="3843390771"/>
                    </a:ext>
                  </a:extLst>
                </a:gridCol>
              </a:tblGrid>
              <a:tr h="393229">
                <a:tc>
                  <a:txBody>
                    <a:bodyPr/>
                    <a:lstStyle/>
                    <a:p>
                      <a:pPr algn="ctr">
                        <a:lnSpc>
                          <a:spcPct val="115000"/>
                        </a:lnSpc>
                        <a:spcAft>
                          <a:spcPts val="0"/>
                        </a:spcAft>
                      </a:pPr>
                      <a:r>
                        <a:rPr lang="en-US" sz="2400" dirty="0">
                          <a:effectLst/>
                          <a:latin typeface="Arial" panose="020B0604020202020204" pitchFamily="34" charset="0"/>
                          <a:cs typeface="Arial" panose="020B0604020202020204" pitchFamily="34" charset="0"/>
                        </a:rPr>
                        <a:t>Target</a:t>
                      </a:r>
                      <a:endParaRPr lang="en-GB" sz="2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2400">
                          <a:effectLst/>
                          <a:latin typeface="Arial" panose="020B0604020202020204" pitchFamily="34" charset="0"/>
                          <a:cs typeface="Arial" panose="020B0604020202020204" pitchFamily="34" charset="0"/>
                        </a:rPr>
                        <a:t>Procedure to achieve</a:t>
                      </a:r>
                      <a:endParaRPr lang="en-GB" sz="24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2400">
                          <a:effectLst/>
                          <a:latin typeface="Arial" panose="020B0604020202020204" pitchFamily="34" charset="0"/>
                          <a:cs typeface="Arial" panose="020B0604020202020204" pitchFamily="34" charset="0"/>
                        </a:rPr>
                        <a:t>Duration</a:t>
                      </a:r>
                      <a:endParaRPr lang="en-GB" sz="24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285733905"/>
                  </a:ext>
                </a:extLst>
              </a:tr>
              <a:tr h="1602860">
                <a:tc>
                  <a:txBody>
                    <a:bodyPr/>
                    <a:lstStyle/>
                    <a:p>
                      <a:pPr algn="ctr">
                        <a:lnSpc>
                          <a:spcPct val="115000"/>
                        </a:lnSpc>
                        <a:spcAft>
                          <a:spcPts val="0"/>
                        </a:spcAft>
                      </a:pPr>
                      <a:r>
                        <a:rPr lang="en-US" sz="2400" dirty="0">
                          <a:effectLst/>
                          <a:latin typeface="Arial" panose="020B0604020202020204" pitchFamily="34" charset="0"/>
                          <a:cs typeface="Arial" panose="020B0604020202020204" pitchFamily="34" charset="0"/>
                        </a:rPr>
                        <a:t>Enhance communication skill</a:t>
                      </a:r>
                      <a:endParaRPr lang="en-GB" sz="2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2400" dirty="0">
                          <a:effectLst/>
                          <a:latin typeface="Arial" panose="020B0604020202020204" pitchFamily="34" charset="0"/>
                          <a:cs typeface="Arial" panose="020B0604020202020204" pitchFamily="34" charset="0"/>
                        </a:rPr>
                        <a:t>Through discuss various recent affairs about the health and social sectors with various peoples (</a:t>
                      </a:r>
                      <a:r>
                        <a:rPr lang="en-US" sz="2400" dirty="0" err="1">
                          <a:effectLst/>
                          <a:latin typeface="Arial" panose="020B0604020202020204" pitchFamily="34" charset="0"/>
                          <a:cs typeface="Arial" panose="020B0604020202020204" pitchFamily="34" charset="0"/>
                        </a:rPr>
                        <a:t>Buse</a:t>
                      </a:r>
                      <a:r>
                        <a:rPr lang="en-US" sz="2400" dirty="0">
                          <a:effectLst/>
                          <a:latin typeface="Arial" panose="020B0604020202020204" pitchFamily="34" charset="0"/>
                          <a:cs typeface="Arial" panose="020B0604020202020204" pitchFamily="34" charset="0"/>
                        </a:rPr>
                        <a:t>, Martin and Nettleton, 2018)</a:t>
                      </a:r>
                      <a:endParaRPr lang="en-GB" sz="2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2400" dirty="0">
                          <a:effectLst/>
                          <a:latin typeface="Arial" panose="020B0604020202020204" pitchFamily="34" charset="0"/>
                          <a:cs typeface="Arial" panose="020B0604020202020204" pitchFamily="34" charset="0"/>
                        </a:rPr>
                        <a:t>October 2021</a:t>
                      </a:r>
                      <a:endParaRPr lang="en-GB" sz="2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241974714"/>
                  </a:ext>
                </a:extLst>
              </a:tr>
              <a:tr h="783999">
                <a:tc>
                  <a:txBody>
                    <a:bodyPr/>
                    <a:lstStyle/>
                    <a:p>
                      <a:pPr algn="ctr">
                        <a:lnSpc>
                          <a:spcPct val="115000"/>
                        </a:lnSpc>
                        <a:spcAft>
                          <a:spcPts val="0"/>
                        </a:spcAft>
                      </a:pPr>
                      <a:r>
                        <a:rPr lang="en-US" sz="2400" dirty="0">
                          <a:effectLst/>
                          <a:latin typeface="Arial" panose="020B0604020202020204" pitchFamily="34" charset="0"/>
                          <a:cs typeface="Arial" panose="020B0604020202020204" pitchFamily="34" charset="0"/>
                        </a:rPr>
                        <a:t>Improve Staff Management skill</a:t>
                      </a:r>
                      <a:endParaRPr lang="en-GB" sz="2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2400" dirty="0">
                          <a:effectLst/>
                          <a:latin typeface="Arial" panose="020B0604020202020204" pitchFamily="34" charset="0"/>
                          <a:cs typeface="Arial" panose="020B0604020202020204" pitchFamily="34" charset="0"/>
                        </a:rPr>
                        <a:t>Through joining in a various training program </a:t>
                      </a:r>
                      <a:endParaRPr lang="en-GB" sz="2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2400" dirty="0">
                          <a:effectLst/>
                          <a:latin typeface="Arial" panose="020B0604020202020204" pitchFamily="34" charset="0"/>
                          <a:cs typeface="Arial" panose="020B0604020202020204" pitchFamily="34" charset="0"/>
                        </a:rPr>
                        <a:t>November 2021</a:t>
                      </a:r>
                      <a:endParaRPr lang="en-GB" sz="2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864133442"/>
                  </a:ext>
                </a:extLst>
              </a:tr>
              <a:tr h="946522">
                <a:tc>
                  <a:txBody>
                    <a:bodyPr/>
                    <a:lstStyle/>
                    <a:p>
                      <a:pPr algn="ctr">
                        <a:lnSpc>
                          <a:spcPct val="115000"/>
                        </a:lnSpc>
                        <a:spcAft>
                          <a:spcPts val="0"/>
                        </a:spcAft>
                      </a:pPr>
                      <a:r>
                        <a:rPr lang="en-US" sz="2400">
                          <a:effectLst/>
                          <a:latin typeface="Arial" panose="020B0604020202020204" pitchFamily="34" charset="0"/>
                          <a:cs typeface="Arial" panose="020B0604020202020204" pitchFamily="34" charset="0"/>
                        </a:rPr>
                        <a:t>Enhance confidence level</a:t>
                      </a:r>
                      <a:endParaRPr lang="en-GB" sz="24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2400" dirty="0">
                          <a:effectLst/>
                          <a:latin typeface="Arial" panose="020B0604020202020204" pitchFamily="34" charset="0"/>
                          <a:cs typeface="Arial" panose="020B0604020202020204" pitchFamily="34" charset="0"/>
                        </a:rPr>
                        <a:t>Through taking more  responsibility </a:t>
                      </a:r>
                      <a:endParaRPr lang="en-GB" sz="2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2400" dirty="0">
                          <a:effectLst/>
                          <a:latin typeface="Arial" panose="020B0604020202020204" pitchFamily="34" charset="0"/>
                          <a:cs typeface="Arial" panose="020B0604020202020204" pitchFamily="34" charset="0"/>
                        </a:rPr>
                        <a:t>November 2021</a:t>
                      </a:r>
                      <a:endParaRPr lang="en-GB" sz="2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131241863"/>
                  </a:ext>
                </a:extLst>
              </a:tr>
            </a:tbl>
          </a:graphicData>
        </a:graphic>
      </p:graphicFrame>
    </p:spTree>
    <p:extLst>
      <p:ext uri="{BB962C8B-B14F-4D97-AF65-F5344CB8AC3E}">
        <p14:creationId xmlns:p14="http://schemas.microsoft.com/office/powerpoint/2010/main" val="3203144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587612-39CA-43D8-B2AE-FF874FF2C3F5}"/>
              </a:ext>
            </a:extLst>
          </p:cNvPr>
          <p:cNvSpPr>
            <a:spLocks noGrp="1"/>
          </p:cNvSpPr>
          <p:nvPr>
            <p:ph type="title"/>
          </p:nvPr>
        </p:nvSpPr>
        <p:spPr/>
        <p:txBody>
          <a:bodyPr>
            <a:normAutofit/>
          </a:bodyPr>
          <a:lstStyle/>
          <a:p>
            <a:pPr lvl="0"/>
            <a:r>
              <a:rPr lang="en-US" b="1" u="sng" dirty="0">
                <a:latin typeface="Arial" panose="020B0604020202020204" pitchFamily="34" charset="0"/>
                <a:cs typeface="Arial" panose="020B0604020202020204" pitchFamily="34" charset="0"/>
              </a:rPr>
              <a:t>Self-reflection</a:t>
            </a:r>
            <a:endParaRPr lang="en-GB"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32F8B89-1837-470B-8CE0-B8C3782159AB}"/>
              </a:ext>
            </a:extLst>
          </p:cNvPr>
          <p:cNvSpPr>
            <a:spLocks noGrp="1"/>
          </p:cNvSpPr>
          <p:nvPr>
            <p:ph idx="1"/>
          </p:nvPr>
        </p:nvSpPr>
        <p:spPr>
          <a:xfrm>
            <a:off x="3899140" y="2095332"/>
            <a:ext cx="7763773" cy="3839641"/>
          </a:xfrm>
        </p:spPr>
        <p:txBody>
          <a:bodyPr>
            <a:noAutofit/>
          </a:bodyPr>
          <a:lstStyle/>
          <a:p>
            <a:pPr algn="just"/>
            <a:r>
              <a:rPr lang="en-US" sz="2400" b="1" dirty="0">
                <a:latin typeface="Arial" panose="020B0604020202020204" pitchFamily="34" charset="0"/>
                <a:cs typeface="Arial" panose="020B0604020202020204" pitchFamily="34" charset="0"/>
              </a:rPr>
              <a:t>In my opinion, it is quite difficult as well as attractive to start a carrier as a health and social care worker.</a:t>
            </a:r>
            <a:endParaRPr lang="en-GB" sz="2400" dirty="0">
              <a:latin typeface="Arial" panose="020B0604020202020204" pitchFamily="34" charset="0"/>
              <a:cs typeface="Arial" panose="020B0604020202020204" pitchFamily="34" charset="0"/>
            </a:endParaRPr>
          </a:p>
          <a:p>
            <a:pPr algn="just"/>
            <a:r>
              <a:rPr lang="en-US" sz="2400" b="1" dirty="0">
                <a:latin typeface="Arial" panose="020B0604020202020204" pitchFamily="34" charset="0"/>
                <a:cs typeface="Arial" panose="020B0604020202020204" pitchFamily="34" charset="0"/>
              </a:rPr>
              <a:t>I am experiencing some sort of problems regarding the management of supportive staffs</a:t>
            </a:r>
            <a:endParaRPr lang="en-GB" sz="2400" dirty="0">
              <a:latin typeface="Arial" panose="020B0604020202020204" pitchFamily="34" charset="0"/>
              <a:cs typeface="Arial" panose="020B0604020202020204" pitchFamily="34" charset="0"/>
            </a:endParaRPr>
          </a:p>
          <a:p>
            <a:pPr algn="just"/>
            <a:r>
              <a:rPr lang="en-US" sz="2400" b="1" dirty="0">
                <a:latin typeface="Arial" panose="020B0604020202020204" pitchFamily="34" charset="0"/>
                <a:cs typeface="Arial" panose="020B0604020202020204" pitchFamily="34" charset="0"/>
              </a:rPr>
              <a:t>I can resolve those problems with the help of a prepared Personal development plan.</a:t>
            </a:r>
          </a:p>
          <a:p>
            <a:r>
              <a:rPr lang="en-US" sz="2400" b="1" u="sng" dirty="0">
                <a:latin typeface="Arial" panose="020B0604020202020204" pitchFamily="34" charset="0"/>
                <a:cs typeface="Arial" panose="020B0604020202020204" pitchFamily="34" charset="0"/>
              </a:rPr>
              <a:t>Employability theories:</a:t>
            </a:r>
            <a:endParaRPr lang="en-GB" sz="2400" dirty="0">
              <a:latin typeface="Arial" panose="020B0604020202020204" pitchFamily="34" charset="0"/>
              <a:cs typeface="Arial" panose="020B0604020202020204" pitchFamily="34" charset="0"/>
            </a:endParaRPr>
          </a:p>
          <a:p>
            <a:pPr lvl="0"/>
            <a:r>
              <a:rPr lang="en-US" sz="2400" b="1" dirty="0">
                <a:latin typeface="Arial" panose="020B0604020202020204" pitchFamily="34" charset="0"/>
                <a:cs typeface="Arial" panose="020B0604020202020204" pitchFamily="34" charset="0"/>
              </a:rPr>
              <a:t>A </a:t>
            </a:r>
            <a:r>
              <a:rPr lang="en-US" sz="2400" b="1" dirty="0" err="1">
                <a:latin typeface="Arial" panose="020B0604020202020204" pitchFamily="34" charset="0"/>
                <a:cs typeface="Arial" panose="020B0604020202020204" pitchFamily="34" charset="0"/>
              </a:rPr>
              <a:t>behavioural</a:t>
            </a:r>
            <a:r>
              <a:rPr lang="en-US" sz="2400" b="1" dirty="0">
                <a:latin typeface="Arial" panose="020B0604020202020204" pitchFamily="34" charset="0"/>
                <a:cs typeface="Arial" panose="020B0604020202020204" pitchFamily="34" charset="0"/>
              </a:rPr>
              <a:t> theory of employability</a:t>
            </a:r>
            <a:endParaRPr lang="en-GB" sz="2400" dirty="0">
              <a:latin typeface="Arial" panose="020B0604020202020204" pitchFamily="34" charset="0"/>
              <a:cs typeface="Arial" panose="020B0604020202020204" pitchFamily="34" charset="0"/>
            </a:endParaRPr>
          </a:p>
          <a:p>
            <a:pPr lvl="0"/>
            <a:r>
              <a:rPr lang="en-US" sz="2400" b="1" dirty="0">
                <a:latin typeface="Arial" panose="020B0604020202020204" pitchFamily="34" charset="0"/>
                <a:cs typeface="Arial" panose="020B0604020202020204" pitchFamily="34" charset="0"/>
              </a:rPr>
              <a:t>A trait theory of employability</a:t>
            </a:r>
            <a:endParaRPr lang="en-GB" sz="2400" dirty="0">
              <a:latin typeface="Arial" panose="020B0604020202020204" pitchFamily="34" charset="0"/>
              <a:cs typeface="Arial" panose="020B0604020202020204" pitchFamily="34" charset="0"/>
            </a:endParaRPr>
          </a:p>
          <a:p>
            <a:pPr algn="just"/>
            <a:endParaRPr lang="en-GB" sz="2400" dirty="0">
              <a:latin typeface="Arial" panose="020B0604020202020204" pitchFamily="34" charset="0"/>
              <a:cs typeface="Arial" panose="020B0604020202020204" pitchFamily="34" charset="0"/>
            </a:endParaRPr>
          </a:p>
        </p:txBody>
      </p:sp>
      <p:pic>
        <p:nvPicPr>
          <p:cNvPr id="10242" name="Picture 2" descr="Carl Jung on “Self-Reflection” Quotations – Carl Jung Depth Psycholog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883" y="2679495"/>
            <a:ext cx="3561751" cy="2671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8845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6988D-7D74-4791-A294-9DE832C554D7}"/>
              </a:ext>
            </a:extLst>
          </p:cNvPr>
          <p:cNvSpPr>
            <a:spLocks noGrp="1"/>
          </p:cNvSpPr>
          <p:nvPr>
            <p:ph type="title"/>
          </p:nvPr>
        </p:nvSpPr>
        <p:spPr/>
        <p:txBody>
          <a:bodyPr>
            <a:normAutofit/>
          </a:bodyPr>
          <a:lstStyle/>
          <a:p>
            <a:pPr lvl="0"/>
            <a:r>
              <a:rPr lang="en-US" b="1" u="sng" dirty="0">
                <a:latin typeface="Arial" panose="020B0604020202020204" pitchFamily="34" charset="0"/>
                <a:cs typeface="Arial" panose="020B0604020202020204" pitchFamily="34" charset="0"/>
              </a:rPr>
              <a:t>Conclusion</a:t>
            </a:r>
            <a:endParaRPr lang="en-GB"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A0FD071-03BD-420F-9D07-78BE1110F67A}"/>
              </a:ext>
            </a:extLst>
          </p:cNvPr>
          <p:cNvSpPr>
            <a:spLocks noGrp="1"/>
          </p:cNvSpPr>
          <p:nvPr>
            <p:ph idx="1"/>
          </p:nvPr>
        </p:nvSpPr>
        <p:spPr>
          <a:xfrm>
            <a:off x="4885509" y="2336873"/>
            <a:ext cx="6492239" cy="3599316"/>
          </a:xfrm>
        </p:spPr>
        <p:txBody>
          <a:bodyPr>
            <a:normAutofit/>
          </a:bodyPr>
          <a:lstStyle/>
          <a:p>
            <a:pPr algn="just"/>
            <a:r>
              <a:rPr lang="en-US" sz="2400" b="1" dirty="0">
                <a:latin typeface="Arial" panose="020B0604020202020204" pitchFamily="34" charset="0"/>
                <a:cs typeface="Arial" panose="020B0604020202020204" pitchFamily="34" charset="0"/>
              </a:rPr>
              <a:t>The health and social care sector have progressive carrier options.</a:t>
            </a:r>
            <a:endParaRPr lang="en-GB" sz="2400" dirty="0">
              <a:latin typeface="Arial" panose="020B0604020202020204" pitchFamily="34" charset="0"/>
              <a:cs typeface="Arial" panose="020B0604020202020204" pitchFamily="34" charset="0"/>
            </a:endParaRPr>
          </a:p>
          <a:p>
            <a:pPr algn="just"/>
            <a:r>
              <a:rPr lang="en-US" sz="2400" b="1" dirty="0">
                <a:latin typeface="Arial" panose="020B0604020202020204" pitchFamily="34" charset="0"/>
                <a:cs typeface="Arial" panose="020B0604020202020204" pitchFamily="34" charset="0"/>
              </a:rPr>
              <a:t>To work as a Senior support worker various employability skill is needed.</a:t>
            </a:r>
            <a:endParaRPr lang="en-GB" sz="2400" dirty="0">
              <a:latin typeface="Arial" panose="020B0604020202020204" pitchFamily="34" charset="0"/>
              <a:cs typeface="Arial" panose="020B0604020202020204" pitchFamily="34" charset="0"/>
            </a:endParaRPr>
          </a:p>
          <a:p>
            <a:pPr algn="just"/>
            <a:r>
              <a:rPr lang="en-US" sz="2400" b="1" dirty="0">
                <a:latin typeface="Arial" panose="020B0604020202020204" pitchFamily="34" charset="0"/>
                <a:cs typeface="Arial" panose="020B0604020202020204" pitchFamily="34" charset="0"/>
              </a:rPr>
              <a:t>Prepared PDP with the help of SWOT analysis can improve the personality skill of the employees. </a:t>
            </a:r>
            <a:endParaRPr lang="en-GB" sz="2400" dirty="0">
              <a:latin typeface="Arial" panose="020B0604020202020204" pitchFamily="34" charset="0"/>
              <a:cs typeface="Arial" panose="020B0604020202020204" pitchFamily="34" charset="0"/>
            </a:endParaRPr>
          </a:p>
        </p:txBody>
      </p:sp>
      <p:pic>
        <p:nvPicPr>
          <p:cNvPr id="4" name="Picture 2" descr="Conclusion – Islamophobia اسلام فوبیا"/>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609" y="3061718"/>
            <a:ext cx="4358991" cy="1648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25431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59603-0C36-4017-BB29-2892D62B0A4D}"/>
              </a:ext>
            </a:extLst>
          </p:cNvPr>
          <p:cNvSpPr>
            <a:spLocks noGrp="1"/>
          </p:cNvSpPr>
          <p:nvPr>
            <p:ph type="title"/>
          </p:nvPr>
        </p:nvSpPr>
        <p:spPr/>
        <p:txBody>
          <a:bodyPr/>
          <a:lstStyle/>
          <a:p>
            <a:r>
              <a:rPr lang="en-US" b="1" u="sng" dirty="0">
                <a:latin typeface="Arial" panose="020B0604020202020204" pitchFamily="34" charset="0"/>
                <a:cs typeface="Arial" panose="020B0604020202020204" pitchFamily="34" charset="0"/>
              </a:rPr>
              <a:t>Reference List</a:t>
            </a:r>
            <a:endParaRPr lang="en-GB"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CBB9AE6-4C1B-41C0-AEA9-99C2CEC56100}"/>
              </a:ext>
            </a:extLst>
          </p:cNvPr>
          <p:cNvSpPr>
            <a:spLocks noGrp="1"/>
          </p:cNvSpPr>
          <p:nvPr>
            <p:ph idx="1"/>
          </p:nvPr>
        </p:nvSpPr>
        <p:spPr>
          <a:xfrm>
            <a:off x="448575" y="1965466"/>
            <a:ext cx="11473132" cy="4424984"/>
          </a:xfrm>
        </p:spPr>
        <p:txBody>
          <a:bodyPr>
            <a:noAutofit/>
          </a:bodyPr>
          <a:lstStyle/>
          <a:p>
            <a:pPr>
              <a:lnSpc>
                <a:spcPct val="100000"/>
              </a:lnSpc>
            </a:pPr>
            <a:r>
              <a:rPr lang="en-US" sz="2000" b="1" dirty="0">
                <a:latin typeface="Arial" panose="020B0604020202020204" pitchFamily="34" charset="0"/>
                <a:cs typeface="Arial" panose="020B0604020202020204" pitchFamily="34" charset="0"/>
              </a:rPr>
              <a:t>Beresford, P., (2019) Public participation in health and social care: exploring the co-production of knowledge. </a:t>
            </a:r>
            <a:r>
              <a:rPr lang="en-GB" sz="2000" b="1" i="1" dirty="0">
                <a:latin typeface="Arial" panose="020B0604020202020204" pitchFamily="34" charset="0"/>
                <a:cs typeface="Arial" panose="020B0604020202020204" pitchFamily="34" charset="0"/>
              </a:rPr>
              <a:t>Frontiers in Sociology</a:t>
            </a:r>
            <a:r>
              <a:rPr lang="en-GB" sz="2000" b="1" dirty="0">
                <a:latin typeface="Arial" panose="020B0604020202020204" pitchFamily="34" charset="0"/>
                <a:cs typeface="Arial" panose="020B0604020202020204" pitchFamily="34" charset="0"/>
              </a:rPr>
              <a:t>, </a:t>
            </a:r>
            <a:r>
              <a:rPr lang="en-GB" sz="2000" b="1" i="1" dirty="0">
                <a:latin typeface="Arial" panose="020B0604020202020204" pitchFamily="34" charset="0"/>
                <a:cs typeface="Arial" panose="020B0604020202020204" pitchFamily="34" charset="0"/>
              </a:rPr>
              <a:t>3</a:t>
            </a:r>
            <a:r>
              <a:rPr lang="en-GB" sz="2000" b="1" dirty="0">
                <a:latin typeface="Arial" panose="020B0604020202020204" pitchFamily="34" charset="0"/>
                <a:cs typeface="Arial" panose="020B0604020202020204" pitchFamily="34" charset="0"/>
              </a:rPr>
              <a:t>, p.41.</a:t>
            </a:r>
            <a:endParaRPr lang="en-IN" sz="2000" b="1" dirty="0">
              <a:latin typeface="Arial" panose="020B0604020202020204" pitchFamily="34" charset="0"/>
              <a:cs typeface="Arial" panose="020B0604020202020204" pitchFamily="34" charset="0"/>
            </a:endParaRPr>
          </a:p>
          <a:p>
            <a:pPr>
              <a:lnSpc>
                <a:spcPct val="100000"/>
              </a:lnSpc>
            </a:pPr>
            <a:r>
              <a:rPr lang="en-US" sz="2000" b="1" dirty="0">
                <a:latin typeface="Arial" panose="020B0604020202020204" pitchFamily="34" charset="0"/>
                <a:cs typeface="Arial" panose="020B0604020202020204" pitchFamily="34" charset="0"/>
              </a:rPr>
              <a:t>de Freitas, C., (2017) Public and patient participation in health policy, care and research. </a:t>
            </a:r>
            <a:r>
              <a:rPr lang="en-IN" sz="2000" b="1" i="1" dirty="0">
                <a:latin typeface="Arial" panose="020B0604020202020204" pitchFamily="34" charset="0"/>
                <a:cs typeface="Arial" panose="020B0604020202020204" pitchFamily="34" charset="0"/>
              </a:rPr>
              <a:t>Porto Biomedical Journal</a:t>
            </a:r>
            <a:r>
              <a:rPr lang="en-IN" sz="2000" b="1" dirty="0">
                <a:latin typeface="Arial" panose="020B0604020202020204" pitchFamily="34" charset="0"/>
                <a:cs typeface="Arial" panose="020B0604020202020204" pitchFamily="34" charset="0"/>
              </a:rPr>
              <a:t>, </a:t>
            </a:r>
            <a:r>
              <a:rPr lang="en-IN" sz="2000" b="1" i="1" dirty="0">
                <a:latin typeface="Arial" panose="020B0604020202020204" pitchFamily="34" charset="0"/>
                <a:cs typeface="Arial" panose="020B0604020202020204" pitchFamily="34" charset="0"/>
              </a:rPr>
              <a:t>2</a:t>
            </a:r>
            <a:r>
              <a:rPr lang="en-IN" sz="2000" b="1" dirty="0">
                <a:latin typeface="Arial" panose="020B0604020202020204" pitchFamily="34" charset="0"/>
                <a:cs typeface="Arial" panose="020B0604020202020204" pitchFamily="34" charset="0"/>
              </a:rPr>
              <a:t>(2), p.31. </a:t>
            </a:r>
          </a:p>
          <a:p>
            <a:pPr>
              <a:lnSpc>
                <a:spcPct val="100000"/>
              </a:lnSpc>
            </a:pPr>
            <a:r>
              <a:rPr lang="en-US" sz="2000" b="1" dirty="0">
                <a:latin typeface="Arial" panose="020B0604020202020204" pitchFamily="34" charset="0"/>
                <a:cs typeface="Arial" panose="020B0604020202020204" pitchFamily="34" charset="0"/>
              </a:rPr>
              <a:t>Green, G., Boaz, A. and Stuttaford, M., (2019) public participation in health care: exploring the co-production of knowledge. </a:t>
            </a:r>
            <a:r>
              <a:rPr lang="en-IN" sz="2000" b="1" i="1" dirty="0">
                <a:latin typeface="Arial" panose="020B0604020202020204" pitchFamily="34" charset="0"/>
                <a:cs typeface="Arial" panose="020B0604020202020204" pitchFamily="34" charset="0"/>
              </a:rPr>
              <a:t>Frontiers in Sociology</a:t>
            </a:r>
            <a:r>
              <a:rPr lang="en-IN" sz="2000" b="1" dirty="0">
                <a:latin typeface="Arial" panose="020B0604020202020204" pitchFamily="34" charset="0"/>
                <a:cs typeface="Arial" panose="020B0604020202020204" pitchFamily="34" charset="0"/>
              </a:rPr>
              <a:t>, </a:t>
            </a:r>
            <a:r>
              <a:rPr lang="en-IN" sz="2000" b="1" i="1" dirty="0">
                <a:latin typeface="Arial" panose="020B0604020202020204" pitchFamily="34" charset="0"/>
                <a:cs typeface="Arial" panose="020B0604020202020204" pitchFamily="34" charset="0"/>
              </a:rPr>
              <a:t>4</a:t>
            </a:r>
            <a:r>
              <a:rPr lang="en-IN" sz="2000" b="1" dirty="0">
                <a:latin typeface="Arial" panose="020B0604020202020204" pitchFamily="34" charset="0"/>
                <a:cs typeface="Arial" panose="020B0604020202020204" pitchFamily="34" charset="0"/>
              </a:rPr>
              <a:t>, p.73.</a:t>
            </a:r>
          </a:p>
          <a:p>
            <a:pPr>
              <a:lnSpc>
                <a:spcPct val="100000"/>
              </a:lnSpc>
            </a:pPr>
            <a:r>
              <a:rPr lang="en-US" sz="2000" b="1" dirty="0">
                <a:latin typeface="Arial" panose="020B0604020202020204" pitchFamily="34" charset="0"/>
                <a:cs typeface="Arial" panose="020B0604020202020204" pitchFamily="34" charset="0"/>
              </a:rPr>
              <a:t>Martin, D. and Nettleton, S., (2018) </a:t>
            </a:r>
            <a:r>
              <a:rPr lang="en-US" sz="2000" b="1" dirty="0" err="1">
                <a:latin typeface="Arial" panose="020B0604020202020204" pitchFamily="34" charset="0"/>
                <a:cs typeface="Arial" panose="020B0604020202020204" pitchFamily="34" charset="0"/>
              </a:rPr>
              <a:t>Conceptualising</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materialities</a:t>
            </a:r>
            <a:r>
              <a:rPr lang="en-US" sz="2000" b="1" dirty="0">
                <a:latin typeface="Arial" panose="020B0604020202020204" pitchFamily="34" charset="0"/>
                <a:cs typeface="Arial" panose="020B0604020202020204" pitchFamily="34" charset="0"/>
              </a:rPr>
              <a:t> of care’: making visible mundane material culture in health and social care contexts. </a:t>
            </a:r>
            <a:r>
              <a:rPr lang="en-GB" sz="2000" b="1" i="1" dirty="0">
                <a:latin typeface="Arial" panose="020B0604020202020204" pitchFamily="34" charset="0"/>
                <a:cs typeface="Arial" panose="020B0604020202020204" pitchFamily="34" charset="0"/>
              </a:rPr>
              <a:t>Sociology of Health &amp; Illness</a:t>
            </a:r>
            <a:r>
              <a:rPr lang="en-GB" sz="2000" b="1" dirty="0">
                <a:latin typeface="Arial" panose="020B0604020202020204" pitchFamily="34" charset="0"/>
                <a:cs typeface="Arial" panose="020B0604020202020204" pitchFamily="34" charset="0"/>
              </a:rPr>
              <a:t>, </a:t>
            </a:r>
            <a:r>
              <a:rPr lang="en-GB" sz="2000" b="1" i="1" dirty="0">
                <a:latin typeface="Arial" panose="020B0604020202020204" pitchFamily="34" charset="0"/>
                <a:cs typeface="Arial" panose="020B0604020202020204" pitchFamily="34" charset="0"/>
              </a:rPr>
              <a:t>40</a:t>
            </a:r>
            <a:r>
              <a:rPr lang="en-GB" sz="2000" b="1" dirty="0">
                <a:latin typeface="Arial" panose="020B0604020202020204" pitchFamily="34" charset="0"/>
                <a:cs typeface="Arial" panose="020B0604020202020204" pitchFamily="34" charset="0"/>
              </a:rPr>
              <a:t>(2), pp.243-255. </a:t>
            </a:r>
            <a:endParaRPr lang="en-IN" sz="2000" b="1" dirty="0">
              <a:latin typeface="Arial" panose="020B0604020202020204" pitchFamily="34" charset="0"/>
              <a:cs typeface="Arial" panose="020B0604020202020204" pitchFamily="34" charset="0"/>
            </a:endParaRPr>
          </a:p>
          <a:p>
            <a:pPr>
              <a:lnSpc>
                <a:spcPct val="100000"/>
              </a:lnSpc>
            </a:pPr>
            <a:r>
              <a:rPr lang="en-US" sz="2000" b="1" dirty="0" err="1">
                <a:latin typeface="Arial" panose="020B0604020202020204" pitchFamily="34" charset="0"/>
                <a:cs typeface="Arial" panose="020B0604020202020204" pitchFamily="34" charset="0"/>
              </a:rPr>
              <a:t>Masalimova</a:t>
            </a:r>
            <a:r>
              <a:rPr lang="en-US" sz="2000" b="1" dirty="0">
                <a:latin typeface="Arial" panose="020B0604020202020204" pitchFamily="34" charset="0"/>
                <a:cs typeface="Arial" panose="020B0604020202020204" pitchFamily="34" charset="0"/>
              </a:rPr>
              <a:t>, A. and </a:t>
            </a:r>
            <a:r>
              <a:rPr lang="en-US" sz="2000" b="1" dirty="0" err="1">
                <a:latin typeface="Arial" panose="020B0604020202020204" pitchFamily="34" charset="0"/>
                <a:cs typeface="Arial" panose="020B0604020202020204" pitchFamily="34" charset="0"/>
              </a:rPr>
              <a:t>Magzumova</a:t>
            </a:r>
            <a:r>
              <a:rPr lang="en-US" sz="2000" b="1" dirty="0">
                <a:latin typeface="Arial" panose="020B0604020202020204" pitchFamily="34" charset="0"/>
                <a:cs typeface="Arial" panose="020B0604020202020204" pitchFamily="34" charset="0"/>
              </a:rPr>
              <a:t>, R., (2018) SWOT-ANALYSIS OF PROFESSIONAL-PERSONAL COMPETENCE OF ECONOMISTS IN MEDICAL ORGANIZATIONS. </a:t>
            </a:r>
            <a:r>
              <a:rPr lang="en-GB" sz="2000" b="1" i="1" dirty="0">
                <a:latin typeface="Arial" panose="020B0604020202020204" pitchFamily="34" charset="0"/>
                <a:cs typeface="Arial" panose="020B0604020202020204" pitchFamily="34" charset="0"/>
              </a:rPr>
              <a:t>Georgian medical news</a:t>
            </a:r>
            <a:r>
              <a:rPr lang="en-GB" sz="2000" b="1" dirty="0">
                <a:latin typeface="Arial" panose="020B0604020202020204" pitchFamily="34" charset="0"/>
                <a:cs typeface="Arial" panose="020B0604020202020204" pitchFamily="34" charset="0"/>
              </a:rPr>
              <a:t>, (276), pp.1143-1153.</a:t>
            </a:r>
            <a:endParaRPr lang="en-IN"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752481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4 More Powerful Ways to Say &quot;Thank You&quot; | Inc.com">
            <a:extLst>
              <a:ext uri="{FF2B5EF4-FFF2-40B4-BE49-F238E27FC236}">
                <a16:creationId xmlns:a16="http://schemas.microsoft.com/office/drawing/2014/main" id="{AB7C6BFD-BFBF-4B3D-9290-42C56593CF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176" y="2330086"/>
            <a:ext cx="7445829" cy="41882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18353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Banded</Template>
  <TotalTime>233</TotalTime>
  <Words>2679</Words>
  <Application>Microsoft Office PowerPoint</Application>
  <PresentationFormat>Widescreen</PresentationFormat>
  <Paragraphs>83</Paragraphs>
  <Slides>13</Slides>
  <Notes>10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Banded</vt:lpstr>
      <vt:lpstr>Academic And Employability Skills</vt:lpstr>
      <vt:lpstr>Introduction</vt:lpstr>
      <vt:lpstr>Intended career</vt:lpstr>
      <vt:lpstr>Required employment skills</vt:lpstr>
      <vt:lpstr>Required employability skills</vt:lpstr>
      <vt:lpstr>Required employability skills</vt:lpstr>
      <vt:lpstr>Personal SWOT analysis</vt:lpstr>
      <vt:lpstr>Time Management tools</vt:lpstr>
      <vt:lpstr>Personal development plan</vt:lpstr>
      <vt:lpstr>Self-reflection</vt:lpstr>
      <vt:lpstr>Conclusion</vt:lpstr>
      <vt:lpstr>Reference List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Academic And Employability Skills</dc:title>
  <cp:lastModifiedBy>Liana Alexandra Kover</cp:lastModifiedBy>
  <cp:revision>2</cp:revision>
  <dcterms:created xsi:type="dcterms:W3CDTF">2021-03-18T12:26:40Z</dcterms:created>
  <dcterms:modified xsi:type="dcterms:W3CDTF">2021-04-25T12:46:17Z</dcterms:modified>
</cp:coreProperties>
</file>