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9"/>
  </p:notesMasterIdLst>
  <p:sldIdLst>
    <p:sldId id="273" r:id="rId2"/>
    <p:sldId id="256" r:id="rId3"/>
    <p:sldId id="263" r:id="rId4"/>
    <p:sldId id="267" r:id="rId5"/>
    <p:sldId id="258" r:id="rId6"/>
    <p:sldId id="257" r:id="rId7"/>
    <p:sldId id="271" r:id="rId8"/>
    <p:sldId id="260" r:id="rId9"/>
    <p:sldId id="261" r:id="rId10"/>
    <p:sldId id="262" r:id="rId11"/>
    <p:sldId id="264" r:id="rId12"/>
    <p:sldId id="265" r:id="rId13"/>
    <p:sldId id="268" r:id="rId14"/>
    <p:sldId id="259" r:id="rId15"/>
    <p:sldId id="269" r:id="rId16"/>
    <p:sldId id="272" r:id="rId17"/>
    <p:sldId id="270" r:id="rId18"/>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50000" autoAdjust="0"/>
  </p:normalViewPr>
  <p:slideViewPr>
    <p:cSldViewPr snapToGrid="0">
      <p:cViewPr varScale="1">
        <p:scale>
          <a:sx n="58" d="100"/>
          <a:sy n="58" d="100"/>
        </p:scale>
        <p:origin x="257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2F967C0A-6B1D-4BC3-87F9-50E045ACB200}" type="datetimeFigureOut">
              <a:rPr lang="en-GB" smtClean="0"/>
              <a:t>08/11/2017</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4A41D85D-C8FF-4D24-96A1-0E25858629C5}" type="slidenum">
              <a:rPr lang="en-GB" smtClean="0"/>
              <a:t>‹#›</a:t>
            </a:fld>
            <a:endParaRPr lang="en-GB"/>
          </a:p>
        </p:txBody>
      </p:sp>
    </p:spTree>
    <p:extLst>
      <p:ext uri="{BB962C8B-B14F-4D97-AF65-F5344CB8AC3E}">
        <p14:creationId xmlns:p14="http://schemas.microsoft.com/office/powerpoint/2010/main" val="2629437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A41D85D-C8FF-4D24-96A1-0E25858629C5}" type="slidenum">
              <a:rPr lang="en-GB" smtClean="0"/>
              <a:t>2</a:t>
            </a:fld>
            <a:endParaRPr lang="en-GB"/>
          </a:p>
        </p:txBody>
      </p:sp>
    </p:spTree>
    <p:extLst>
      <p:ext uri="{BB962C8B-B14F-4D97-AF65-F5344CB8AC3E}">
        <p14:creationId xmlns:p14="http://schemas.microsoft.com/office/powerpoint/2010/main" val="28305491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A41D85D-C8FF-4D24-96A1-0E25858629C5}" type="slidenum">
              <a:rPr lang="en-GB" smtClean="0"/>
              <a:t>3</a:t>
            </a:fld>
            <a:endParaRPr lang="en-GB"/>
          </a:p>
        </p:txBody>
      </p:sp>
    </p:spTree>
    <p:extLst>
      <p:ext uri="{BB962C8B-B14F-4D97-AF65-F5344CB8AC3E}">
        <p14:creationId xmlns:p14="http://schemas.microsoft.com/office/powerpoint/2010/main" val="12470712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year is 1800 the industrial revolution is in full swing, the</a:t>
            </a:r>
            <a:r>
              <a:rPr lang="en-GB" baseline="0" dirty="0"/>
              <a:t> population is growing at an unprecedented rate and new innovations in agricultural technology and practices free up more people to work in the new factories and mills. This rapid pace of change results in low wages, poor sanitation and conditions and the increasing use of child labour. The government took a very laisse fair attitude to the conditions of the poor and in particular the children of the poor. In 1802 however this changed the factory act required an employer to provide secular instruction in reading, writing and arithmetic.</a:t>
            </a:r>
          </a:p>
          <a:p>
            <a:r>
              <a:rPr lang="en-GB" dirty="0"/>
              <a:t>This was followed in 1807</a:t>
            </a:r>
            <a:r>
              <a:rPr lang="en-GB" baseline="0" dirty="0"/>
              <a:t> by the hotly contested Parochial schools act. This act made provision for the education of the labouring classes through a series of parish schools based on Anglican principals.</a:t>
            </a:r>
          </a:p>
          <a:p>
            <a:r>
              <a:rPr lang="en-GB" baseline="0" dirty="0"/>
              <a:t>These schools were initially set up by the national society a church of England organisation and then in 1814 the British and foreign school society was founded by liberal Anglicans, Catholics and Jews as an alternative to the national society. The home and colonial institution and central society were founded in 1836, home and colonial to establish infant schools and central society to try and keep religion out of education all together.</a:t>
            </a:r>
          </a:p>
          <a:p>
            <a:r>
              <a:rPr lang="en-GB" dirty="0"/>
              <a:t>In all cases these schools were set up by individuals</a:t>
            </a:r>
            <a:r>
              <a:rPr lang="en-GB" baseline="0" dirty="0"/>
              <a:t> who believed in mass education and</a:t>
            </a:r>
            <a:r>
              <a:rPr lang="en-GB" dirty="0"/>
              <a:t> was funded either by rates paid</a:t>
            </a:r>
            <a:r>
              <a:rPr lang="en-GB" baseline="0" dirty="0"/>
              <a:t> direct by the parents of the pupils or through the employers of the child or through charitable contributions from local wealthy patrons. </a:t>
            </a:r>
          </a:p>
          <a:p>
            <a:r>
              <a:rPr lang="en-GB" baseline="0" dirty="0"/>
              <a:t>Central Government provided little to no funding for education. Though did make provision for county and parish councils to raise money for buildings and land through rates and provided small grants to support this. Key point education provision was informal or semi formal at best and the quality of provision was patchy </a:t>
            </a:r>
            <a:endParaRPr lang="en-GB" dirty="0"/>
          </a:p>
        </p:txBody>
      </p:sp>
      <p:sp>
        <p:nvSpPr>
          <p:cNvPr id="4" name="Slide Number Placeholder 3"/>
          <p:cNvSpPr>
            <a:spLocks noGrp="1"/>
          </p:cNvSpPr>
          <p:nvPr>
            <p:ph type="sldNum" sz="quarter" idx="10"/>
          </p:nvPr>
        </p:nvSpPr>
        <p:spPr/>
        <p:txBody>
          <a:bodyPr/>
          <a:lstStyle/>
          <a:p>
            <a:fld id="{4A41D85D-C8FF-4D24-96A1-0E25858629C5}" type="slidenum">
              <a:rPr lang="en-GB" smtClean="0"/>
              <a:t>4</a:t>
            </a:fld>
            <a:endParaRPr lang="en-GB"/>
          </a:p>
        </p:txBody>
      </p:sp>
    </p:spTree>
    <p:extLst>
      <p:ext uri="{BB962C8B-B14F-4D97-AF65-F5344CB8AC3E}">
        <p14:creationId xmlns:p14="http://schemas.microsoft.com/office/powerpoint/2010/main" val="19635876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A41D85D-C8FF-4D24-96A1-0E25858629C5}" type="slidenum">
              <a:rPr lang="en-GB" smtClean="0"/>
              <a:t>5</a:t>
            </a:fld>
            <a:endParaRPr lang="en-GB"/>
          </a:p>
        </p:txBody>
      </p:sp>
    </p:spTree>
    <p:extLst>
      <p:ext uri="{BB962C8B-B14F-4D97-AF65-F5344CB8AC3E}">
        <p14:creationId xmlns:p14="http://schemas.microsoft.com/office/powerpoint/2010/main" val="18190125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A41D85D-C8FF-4D24-96A1-0E25858629C5}" type="slidenum">
              <a:rPr lang="en-GB" smtClean="0"/>
              <a:t>6</a:t>
            </a:fld>
            <a:endParaRPr lang="en-GB"/>
          </a:p>
        </p:txBody>
      </p:sp>
    </p:spTree>
    <p:extLst>
      <p:ext uri="{BB962C8B-B14F-4D97-AF65-F5344CB8AC3E}">
        <p14:creationId xmlns:p14="http://schemas.microsoft.com/office/powerpoint/2010/main" val="20954055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A41D85D-C8FF-4D24-96A1-0E25858629C5}" type="slidenum">
              <a:rPr lang="en-GB" smtClean="0"/>
              <a:t>7</a:t>
            </a:fld>
            <a:endParaRPr lang="en-GB"/>
          </a:p>
        </p:txBody>
      </p:sp>
    </p:spTree>
    <p:extLst>
      <p:ext uri="{BB962C8B-B14F-4D97-AF65-F5344CB8AC3E}">
        <p14:creationId xmlns:p14="http://schemas.microsoft.com/office/powerpoint/2010/main" val="7146644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Newcastle commission was set up in 1858 to report</a:t>
            </a:r>
            <a:r>
              <a:rPr lang="en-GB" baseline="0" dirty="0"/>
              <a:t> on the state of education in the UK. It found that on the whole many children were enrolled in some form of school, however of these nearly 800,000 of the 1.6 million children in denominational schools attended for less than 100 days and less than 20% attended after their 12</a:t>
            </a:r>
            <a:r>
              <a:rPr lang="en-GB" baseline="30000" dirty="0"/>
              <a:t>th</a:t>
            </a:r>
            <a:r>
              <a:rPr lang="en-GB" baseline="0" dirty="0"/>
              <a:t> Birthday.  The report was highly critical of the education the pupils actually received. Much of the teaching at the time was conducted on the monitoring system with 1 teacher dealing with up to 120 pupils whilst being supported by either senior pupils or pupil teachers. Rote learning was standard and therefore little understanding was actually gained. From the findings of the Newcastle report the 1870 Forster Act was proposed and passed. The act was wide ranging in its scope covering everything from school fees to employment of managers and included a number of significant provisions; </a:t>
            </a:r>
          </a:p>
          <a:p>
            <a:r>
              <a:rPr lang="en-GB" baseline="0" dirty="0"/>
              <a:t>Sufficient local school places</a:t>
            </a:r>
          </a:p>
          <a:p>
            <a:r>
              <a:rPr lang="en-GB" baseline="0" dirty="0"/>
              <a:t>The formation of school boards to ensure provision was in place</a:t>
            </a:r>
          </a:p>
          <a:p>
            <a:r>
              <a:rPr lang="en-GB" baseline="0" dirty="0"/>
              <a:t>The right of parents to remove their child from religious instruction</a:t>
            </a:r>
          </a:p>
          <a:p>
            <a:r>
              <a:rPr lang="en-GB" baseline="0" dirty="0"/>
              <a:t>School boards were also given the power to pay school fees for those who could not afford them due to poverty</a:t>
            </a:r>
          </a:p>
          <a:p>
            <a:r>
              <a:rPr lang="en-GB" baseline="0" dirty="0"/>
              <a:t>School attendance was also provided for, though this was not made compulsory unless the school board passed a byelaw.</a:t>
            </a:r>
          </a:p>
          <a:p>
            <a:r>
              <a:rPr lang="en-GB" baseline="0" dirty="0"/>
              <a:t>In all cases though whilst the act was passed by government local school boards retained responsibility for the enforcement of the act and set many of the costs or times contained in it.</a:t>
            </a:r>
          </a:p>
          <a:p>
            <a:r>
              <a:rPr lang="en-GB" baseline="0" dirty="0"/>
              <a:t>The 1873 Agricultural Children act made provision for preventing farmers from employing children and ensuring these children attended school, however if the child’s parent was the farmer and they were working on their own land they could still be employed. </a:t>
            </a:r>
          </a:p>
          <a:p>
            <a:r>
              <a:rPr lang="en-GB" baseline="0" dirty="0"/>
              <a:t>The 1873 and 1876 Elementary acts largely tweaked the 1870 act amending the amount of fees that could be charged and the rates available to schools.</a:t>
            </a:r>
          </a:p>
          <a:p>
            <a:endParaRPr lang="en-GB" dirty="0"/>
          </a:p>
        </p:txBody>
      </p:sp>
      <p:sp>
        <p:nvSpPr>
          <p:cNvPr id="4" name="Slide Number Placeholder 3"/>
          <p:cNvSpPr>
            <a:spLocks noGrp="1"/>
          </p:cNvSpPr>
          <p:nvPr>
            <p:ph type="sldNum" sz="quarter" idx="10"/>
          </p:nvPr>
        </p:nvSpPr>
        <p:spPr/>
        <p:txBody>
          <a:bodyPr/>
          <a:lstStyle/>
          <a:p>
            <a:fld id="{4A41D85D-C8FF-4D24-96A1-0E25858629C5}" type="slidenum">
              <a:rPr lang="en-GB" smtClean="0"/>
              <a:t>8</a:t>
            </a:fld>
            <a:endParaRPr lang="en-GB"/>
          </a:p>
        </p:txBody>
      </p:sp>
    </p:spTree>
    <p:extLst>
      <p:ext uri="{BB962C8B-B14F-4D97-AF65-F5344CB8AC3E}">
        <p14:creationId xmlns:p14="http://schemas.microsoft.com/office/powerpoint/2010/main" val="15454976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t>
            </a:r>
            <a:r>
              <a:rPr lang="en-GB" dirty="0" err="1"/>
              <a:t>Mundella</a:t>
            </a:r>
            <a:r>
              <a:rPr lang="en-GB" dirty="0"/>
              <a:t> Act finally made provision for compulsory elementary</a:t>
            </a:r>
            <a:r>
              <a:rPr lang="en-GB" baseline="0" dirty="0"/>
              <a:t> education proposed in the Forster act by imposing the requirement on school boards to pass byelaws requiring children to attend school and setting fines for those who illegally employed 10 to 13 year olds. </a:t>
            </a:r>
          </a:p>
          <a:p>
            <a:r>
              <a:rPr lang="en-GB" baseline="0" dirty="0"/>
              <a:t>The 1891 Act was another significant step on the road to universal elementary education as it scrapped school fees and provided 10 shillings per year for each child over three and under 15 attending a public elementary school.</a:t>
            </a:r>
          </a:p>
          <a:p>
            <a:r>
              <a:rPr lang="en-GB" dirty="0"/>
              <a:t>The board of education act set up a government department responsible for education and provided for a legislative framework for a teachers register.</a:t>
            </a:r>
          </a:p>
          <a:p>
            <a:r>
              <a:rPr lang="en-GB" dirty="0"/>
              <a:t>The</a:t>
            </a:r>
            <a:r>
              <a:rPr lang="en-GB" baseline="0" dirty="0"/>
              <a:t> 1900 Elementary education act was largely technical in nature adjusting the penalties imposed for non attendance by a child and dealing with grants payable for attendance.</a:t>
            </a:r>
            <a:endParaRPr lang="en-GB" dirty="0"/>
          </a:p>
        </p:txBody>
      </p:sp>
      <p:sp>
        <p:nvSpPr>
          <p:cNvPr id="4" name="Slide Number Placeholder 3"/>
          <p:cNvSpPr>
            <a:spLocks noGrp="1"/>
          </p:cNvSpPr>
          <p:nvPr>
            <p:ph type="sldNum" sz="quarter" idx="10"/>
          </p:nvPr>
        </p:nvSpPr>
        <p:spPr/>
        <p:txBody>
          <a:bodyPr/>
          <a:lstStyle/>
          <a:p>
            <a:fld id="{4A41D85D-C8FF-4D24-96A1-0E25858629C5}" type="slidenum">
              <a:rPr lang="en-GB" smtClean="0"/>
              <a:t>9</a:t>
            </a:fld>
            <a:endParaRPr lang="en-GB"/>
          </a:p>
        </p:txBody>
      </p:sp>
    </p:spTree>
    <p:extLst>
      <p:ext uri="{BB962C8B-B14F-4D97-AF65-F5344CB8AC3E}">
        <p14:creationId xmlns:p14="http://schemas.microsoft.com/office/powerpoint/2010/main" val="14078265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Following on from the 1870 Elementary</a:t>
            </a:r>
            <a:r>
              <a:rPr lang="en-GB" baseline="0" dirty="0"/>
              <a:t> Education act some of the more enterprising school boards had been using rates and grants to set up additional school provision for both gifted children and evening classes for adults. This didn’t go down well with the churches who were already seeing a decline in worshippers and by older Grammar schools who’s finances were not in the best of health. This led to leading conservatives particularly </a:t>
            </a:r>
            <a:r>
              <a:rPr lang="en-GB" sz="1200" b="0" i="0" kern="1200" dirty="0">
                <a:solidFill>
                  <a:schemeClr val="tx1"/>
                </a:solidFill>
                <a:effectLst/>
                <a:latin typeface="+mn-lt"/>
                <a:ea typeface="+mn-ea"/>
                <a:cs typeface="+mn-cs"/>
              </a:rPr>
              <a:t>Sir John </a:t>
            </a:r>
            <a:r>
              <a:rPr lang="en-GB" sz="1200" b="0" i="0" kern="1200" dirty="0" err="1">
                <a:solidFill>
                  <a:schemeClr val="tx1"/>
                </a:solidFill>
                <a:effectLst/>
                <a:latin typeface="+mn-lt"/>
                <a:ea typeface="+mn-ea"/>
                <a:cs typeface="+mn-cs"/>
              </a:rPr>
              <a:t>Gorst</a:t>
            </a:r>
            <a:r>
              <a:rPr lang="en-GB" sz="1200" b="0" i="0" kern="1200" dirty="0">
                <a:solidFill>
                  <a:schemeClr val="tx1"/>
                </a:solidFill>
                <a:effectLst/>
                <a:latin typeface="+mn-lt"/>
                <a:ea typeface="+mn-ea"/>
                <a:cs typeface="+mn-cs"/>
              </a:rPr>
              <a:t> vice president of the committee for education to</a:t>
            </a:r>
            <a:r>
              <a:rPr lang="en-GB" sz="1200" b="0" i="0" kern="1200" baseline="0" dirty="0">
                <a:solidFill>
                  <a:schemeClr val="tx1"/>
                </a:solidFill>
                <a:effectLst/>
                <a:latin typeface="+mn-lt"/>
                <a:ea typeface="+mn-ea"/>
                <a:cs typeface="+mn-cs"/>
              </a:rPr>
              <a:t> attack the school boards for their inappropriate use of rates and even formed a committee specifically to combat the school boards and undermine the advanced work they were promoting.</a:t>
            </a:r>
          </a:p>
          <a:p>
            <a:r>
              <a:rPr lang="en-GB" sz="1200" b="0" i="0" kern="1200" baseline="0" dirty="0" err="1">
                <a:solidFill>
                  <a:schemeClr val="tx1"/>
                </a:solidFill>
                <a:effectLst/>
                <a:latin typeface="+mn-lt"/>
                <a:ea typeface="+mn-ea"/>
                <a:cs typeface="+mn-cs"/>
              </a:rPr>
              <a:t>Gorst</a:t>
            </a:r>
            <a:r>
              <a:rPr lang="en-GB" sz="1200" b="0" i="0" kern="1200" baseline="0" dirty="0">
                <a:solidFill>
                  <a:schemeClr val="tx1"/>
                </a:solidFill>
                <a:effectLst/>
                <a:latin typeface="+mn-lt"/>
                <a:ea typeface="+mn-ea"/>
                <a:cs typeface="+mn-cs"/>
              </a:rPr>
              <a:t> and his secretary </a:t>
            </a:r>
            <a:r>
              <a:rPr lang="en-GB" sz="1200" b="0" i="0" kern="1200" baseline="0" dirty="0" err="1">
                <a:solidFill>
                  <a:schemeClr val="tx1"/>
                </a:solidFill>
                <a:effectLst/>
                <a:latin typeface="+mn-lt"/>
                <a:ea typeface="+mn-ea"/>
                <a:cs typeface="+mn-cs"/>
              </a:rPr>
              <a:t>Morant</a:t>
            </a:r>
            <a:r>
              <a:rPr lang="en-GB" sz="1200" b="0" i="0" kern="1200" baseline="0" dirty="0">
                <a:solidFill>
                  <a:schemeClr val="tx1"/>
                </a:solidFill>
                <a:effectLst/>
                <a:latin typeface="+mn-lt"/>
                <a:ea typeface="+mn-ea"/>
                <a:cs typeface="+mn-cs"/>
              </a:rPr>
              <a:t> had two objectives;</a:t>
            </a:r>
          </a:p>
          <a:p>
            <a:r>
              <a:rPr lang="en-GB" sz="1200" b="0" i="0" kern="1200" baseline="0" dirty="0">
                <a:solidFill>
                  <a:schemeClr val="tx1"/>
                </a:solidFill>
                <a:effectLst/>
                <a:latin typeface="+mn-lt"/>
                <a:ea typeface="+mn-ea"/>
                <a:cs typeface="+mn-cs"/>
              </a:rPr>
              <a:t>Prevent school boards from funding anything but Elementary education</a:t>
            </a:r>
          </a:p>
          <a:p>
            <a:r>
              <a:rPr lang="en-GB" sz="1200" b="0" i="0" kern="1200" baseline="0" dirty="0">
                <a:solidFill>
                  <a:schemeClr val="tx1"/>
                </a:solidFill>
                <a:effectLst/>
                <a:latin typeface="+mn-lt"/>
                <a:ea typeface="+mn-ea"/>
                <a:cs typeface="+mn-cs"/>
              </a:rPr>
              <a:t>Secondly create all encompassing local education authorities and provide much needed funds for church schools.</a:t>
            </a:r>
          </a:p>
          <a:p>
            <a:r>
              <a:rPr lang="en-GB" sz="1200" b="0" i="0" kern="1200" baseline="0" dirty="0">
                <a:solidFill>
                  <a:schemeClr val="tx1"/>
                </a:solidFill>
                <a:effectLst/>
                <a:latin typeface="+mn-lt"/>
                <a:ea typeface="+mn-ea"/>
                <a:cs typeface="+mn-cs"/>
              </a:rPr>
              <a:t>In 1899 a test case was engineered between a school of art who complained about the competition from a London school board’s evening classes. The district auditor (</a:t>
            </a:r>
            <a:r>
              <a:rPr lang="en-GB" sz="1200" b="0" i="0" kern="1200" baseline="0" dirty="0" err="1">
                <a:solidFill>
                  <a:schemeClr val="tx1"/>
                </a:solidFill>
                <a:effectLst/>
                <a:latin typeface="+mn-lt"/>
                <a:ea typeface="+mn-ea"/>
                <a:cs typeface="+mn-cs"/>
              </a:rPr>
              <a:t>Cockerton</a:t>
            </a:r>
            <a:r>
              <a:rPr lang="en-GB" sz="1200" b="0" i="0" kern="1200" baseline="0" dirty="0">
                <a:solidFill>
                  <a:schemeClr val="tx1"/>
                </a:solidFill>
                <a:effectLst/>
                <a:latin typeface="+mn-lt"/>
                <a:ea typeface="+mn-ea"/>
                <a:cs typeface="+mn-cs"/>
              </a:rPr>
              <a:t>) ruled that school boards could not use rates to fund higher grade classes in science or the arts. This achieved </a:t>
            </a:r>
            <a:r>
              <a:rPr lang="en-GB" sz="1200" b="0" i="0" kern="1200" baseline="0" dirty="0" err="1">
                <a:solidFill>
                  <a:schemeClr val="tx1"/>
                </a:solidFill>
                <a:effectLst/>
                <a:latin typeface="+mn-lt"/>
                <a:ea typeface="+mn-ea"/>
                <a:cs typeface="+mn-cs"/>
              </a:rPr>
              <a:t>Gorst</a:t>
            </a:r>
            <a:r>
              <a:rPr lang="en-GB" sz="1200" b="0" i="0" kern="1200" baseline="0" dirty="0">
                <a:solidFill>
                  <a:schemeClr val="tx1"/>
                </a:solidFill>
                <a:effectLst/>
                <a:latin typeface="+mn-lt"/>
                <a:ea typeface="+mn-ea"/>
                <a:cs typeface="+mn-cs"/>
              </a:rPr>
              <a:t> and </a:t>
            </a:r>
            <a:r>
              <a:rPr lang="en-GB" sz="1200" b="0" i="0" kern="1200" baseline="0" dirty="0" err="1">
                <a:solidFill>
                  <a:schemeClr val="tx1"/>
                </a:solidFill>
                <a:effectLst/>
                <a:latin typeface="+mn-lt"/>
                <a:ea typeface="+mn-ea"/>
                <a:cs typeface="+mn-cs"/>
              </a:rPr>
              <a:t>Morant’s</a:t>
            </a:r>
            <a:r>
              <a:rPr lang="en-GB" sz="1200" b="0" i="0" kern="1200" baseline="0" dirty="0">
                <a:solidFill>
                  <a:schemeClr val="tx1"/>
                </a:solidFill>
                <a:effectLst/>
                <a:latin typeface="+mn-lt"/>
                <a:ea typeface="+mn-ea"/>
                <a:cs typeface="+mn-cs"/>
              </a:rPr>
              <a:t> first objective their second was achieved through the 1902 Education act. This act created the LEAs based on county and county borough councils. The LEAs had responsibility for the secular curriculum and provided grants for building maintenance but if a school wanted to provide denominational teaching building maintenance had to be paid for by the church. The act also combined higher elementary schools and fee paying secondary schools. This created two types of secondary schools, endowed grammar and municipal or county secondary schools. This laid the basis for a national system of secondary education. The Balfour act laid out a clear distinction between elementary school and secondary school with the vast majority of pupils remaining in elementary school until they reach the end of compulsory schooling.</a:t>
            </a:r>
          </a:p>
          <a:p>
            <a:r>
              <a:rPr lang="en-GB" sz="1200" b="0" i="0" kern="1200" baseline="0" dirty="0">
                <a:solidFill>
                  <a:schemeClr val="tx1"/>
                </a:solidFill>
                <a:effectLst/>
                <a:latin typeface="+mn-lt"/>
                <a:ea typeface="+mn-ea"/>
                <a:cs typeface="+mn-cs"/>
              </a:rPr>
              <a:t>The 1904 regulations for secondary schools was published by the board of education and provided a four year instructional </a:t>
            </a:r>
            <a:r>
              <a:rPr lang="en-GB" sz="1200" b="0" i="0" kern="1200" dirty="0">
                <a:solidFill>
                  <a:schemeClr val="tx1"/>
                </a:solidFill>
                <a:effectLst/>
                <a:latin typeface="+mn-lt"/>
                <a:ea typeface="+mn-ea"/>
                <a:cs typeface="+mn-cs"/>
              </a:rPr>
              <a:t>subject-based course leading to a certificate in English language and literature, geography, history, a foreign language, mathematics, science, drawing, manual work, physical training, and, for girls, housewifery. It did not, however, specify</a:t>
            </a:r>
            <a:r>
              <a:rPr lang="en-GB" sz="1200" b="0" i="0" kern="1200" baseline="0" dirty="0">
                <a:solidFill>
                  <a:schemeClr val="tx1"/>
                </a:solidFill>
                <a:effectLst/>
                <a:latin typeface="+mn-lt"/>
                <a:ea typeface="+mn-ea"/>
                <a:cs typeface="+mn-cs"/>
              </a:rPr>
              <a:t> the content of the courses merely that these were desirable and that these subjects offered a breadth and richness in the curriculum. </a:t>
            </a:r>
          </a:p>
          <a:p>
            <a:r>
              <a:rPr lang="en-GB" sz="1200" b="0" i="0" kern="1200" baseline="0" dirty="0">
                <a:solidFill>
                  <a:schemeClr val="tx1"/>
                </a:solidFill>
                <a:effectLst/>
                <a:latin typeface="+mn-lt"/>
                <a:ea typeface="+mn-ea"/>
                <a:cs typeface="+mn-cs"/>
              </a:rPr>
              <a:t>The provision of meals acts in 1906 and 1914 allowed LEAs to provide meals for undernourished children and is another indication of the governments growing sense of obligation to those too poor to adequately support themselves.</a:t>
            </a:r>
          </a:p>
          <a:p>
            <a:r>
              <a:rPr lang="en-GB" sz="1200" b="0" i="0" kern="1200" baseline="0" dirty="0">
                <a:solidFill>
                  <a:schemeClr val="tx1"/>
                </a:solidFill>
                <a:effectLst/>
                <a:latin typeface="+mn-lt"/>
                <a:ea typeface="+mn-ea"/>
                <a:cs typeface="+mn-cs"/>
              </a:rPr>
              <a:t>The 1906 Dyke report was tasked to consider the </a:t>
            </a:r>
            <a:r>
              <a:rPr lang="en-GB" sz="1200" b="0" i="0" kern="1200" dirty="0">
                <a:solidFill>
                  <a:schemeClr val="tx1"/>
                </a:solidFill>
                <a:effectLst/>
                <a:latin typeface="+mn-lt"/>
                <a:ea typeface="+mn-ea"/>
                <a:cs typeface="+mn-cs"/>
              </a:rPr>
              <a:t>he curriculum of Higher Elementary Schools at the time this was expected to be predominantly scientific</a:t>
            </a:r>
            <a:r>
              <a:rPr lang="en-GB" sz="1200" b="0" i="0" kern="1200" baseline="0" dirty="0">
                <a:solidFill>
                  <a:schemeClr val="tx1"/>
                </a:solidFill>
                <a:effectLst/>
                <a:latin typeface="+mn-lt"/>
                <a:ea typeface="+mn-ea"/>
                <a:cs typeface="+mn-cs"/>
              </a:rPr>
              <a:t> interestingly the report made several recommendations that could be seen as progressive even by todays standards</a:t>
            </a:r>
          </a:p>
          <a:p>
            <a:r>
              <a:rPr lang="en-GB" sz="1200" b="0" i="0" kern="1200" dirty="0">
                <a:solidFill>
                  <a:schemeClr val="tx1"/>
                </a:solidFill>
                <a:effectLst/>
                <a:latin typeface="+mn-lt"/>
                <a:ea typeface="+mn-ea"/>
                <a:cs typeface="+mn-cs"/>
              </a:rPr>
              <a:t>a good general education is of paramount importance;</a:t>
            </a:r>
          </a:p>
          <a:p>
            <a:r>
              <a:rPr lang="en-GB" sz="1200" b="0" i="0" kern="1200" dirty="0">
                <a:solidFill>
                  <a:schemeClr val="tx1"/>
                </a:solidFill>
                <a:effectLst/>
                <a:latin typeface="+mn-lt"/>
                <a:ea typeface="+mn-ea"/>
                <a:cs typeface="+mn-cs"/>
              </a:rPr>
              <a:t>a Higher Elementary School should educate for life as well as for livelihood;</a:t>
            </a:r>
          </a:p>
          <a:p>
            <a:r>
              <a:rPr lang="en-GB" sz="1200" b="0" i="0" kern="1200" dirty="0">
                <a:solidFill>
                  <a:schemeClr val="tx1"/>
                </a:solidFill>
                <a:effectLst/>
                <a:latin typeface="+mn-lt"/>
                <a:ea typeface="+mn-ea"/>
                <a:cs typeface="+mn-cs"/>
              </a:rPr>
              <a:t>the curriculum should have a practical bias, with subjects illustrated by practical examples that are familiar to the children;</a:t>
            </a:r>
          </a:p>
          <a:p>
            <a:r>
              <a:rPr lang="en-GB" sz="1200" b="0" i="0" kern="1200" dirty="0">
                <a:solidFill>
                  <a:schemeClr val="tx1"/>
                </a:solidFill>
                <a:effectLst/>
                <a:latin typeface="+mn-lt"/>
                <a:ea typeface="+mn-ea"/>
                <a:cs typeface="+mn-cs"/>
              </a:rPr>
              <a:t>the course should be planned with the school's context in mind, especially in rural areas;</a:t>
            </a:r>
          </a:p>
          <a:p>
            <a:r>
              <a:rPr lang="en-GB" sz="1200" b="0" i="0" kern="1200" dirty="0">
                <a:solidFill>
                  <a:schemeClr val="tx1"/>
                </a:solidFill>
                <a:effectLst/>
                <a:latin typeface="+mn-lt"/>
                <a:ea typeface="+mn-ea"/>
                <a:cs typeface="+mn-cs"/>
              </a:rPr>
              <a:t>in small towns Higher Elementary Schools should not be established - the need for higher primary instruction should be met by Supplementary Courses in elementary schools;</a:t>
            </a:r>
          </a:p>
          <a:p>
            <a:r>
              <a:rPr lang="en-GB" sz="1200" b="0" i="0" kern="1200" dirty="0">
                <a:solidFill>
                  <a:schemeClr val="tx1"/>
                </a:solidFill>
                <a:effectLst/>
                <a:latin typeface="+mn-lt"/>
                <a:ea typeface="+mn-ea"/>
                <a:cs typeface="+mn-cs"/>
              </a:rPr>
              <a:t>in large towns there is a need for Higher Elementary Schools;</a:t>
            </a:r>
          </a:p>
          <a:p>
            <a:r>
              <a:rPr lang="en-GB" sz="1200" b="0" i="0" kern="1200" dirty="0">
                <a:solidFill>
                  <a:schemeClr val="tx1"/>
                </a:solidFill>
                <a:effectLst/>
                <a:latin typeface="+mn-lt"/>
                <a:ea typeface="+mn-ea"/>
                <a:cs typeface="+mn-cs"/>
              </a:rPr>
              <a:t>Higher Elementary Schools should be staffed by good elementary school teachers with an interest in science and technology and the training colleges should offer appropriate courses for them.</a:t>
            </a:r>
          </a:p>
          <a:p>
            <a:r>
              <a:rPr lang="en-GB" sz="1200" b="0" i="0" kern="1200" baseline="0" dirty="0">
                <a:solidFill>
                  <a:schemeClr val="tx1"/>
                </a:solidFill>
                <a:effectLst/>
                <a:latin typeface="+mn-lt"/>
                <a:ea typeface="+mn-ea"/>
                <a:cs typeface="+mn-cs"/>
              </a:rPr>
              <a:t>The 1907 Education administrative provisions act allowed LEAs to provide scholarships for promising pupils to attend secondary schools and also gave them the responsibility for pupils health requiring a medical inspection for all children in elementary school.</a:t>
            </a:r>
          </a:p>
          <a:p>
            <a:r>
              <a:rPr lang="en-GB" sz="1200" b="0" i="0" kern="1200" baseline="0" dirty="0">
                <a:solidFill>
                  <a:schemeClr val="tx1"/>
                </a:solidFill>
                <a:effectLst/>
                <a:latin typeface="+mn-lt"/>
                <a:ea typeface="+mn-ea"/>
                <a:cs typeface="+mn-cs"/>
              </a:rPr>
              <a:t>Interestingly Acland’s report in 1909 recommended that LEAs be empowered to require under 17’s to participate in some form of post elementary education. </a:t>
            </a:r>
          </a:p>
          <a:p>
            <a:r>
              <a:rPr lang="en-GB" sz="1200" b="0" i="0" kern="1200" baseline="0" dirty="0">
                <a:solidFill>
                  <a:schemeClr val="tx1"/>
                </a:solidFill>
                <a:effectLst/>
                <a:latin typeface="+mn-lt"/>
                <a:ea typeface="+mn-ea"/>
                <a:cs typeface="+mn-cs"/>
              </a:rPr>
              <a:t>So far education has moved from being the preserve of charitable individuals to school boards managing individual schools to now LEAs responsible for all the schools in a county area, but apart from bestowing grants for buildings or providing some regulation the national government is very hands off in the educational sector. </a:t>
            </a:r>
          </a:p>
          <a:p>
            <a:endParaRPr lang="en-GB" dirty="0"/>
          </a:p>
        </p:txBody>
      </p:sp>
      <p:sp>
        <p:nvSpPr>
          <p:cNvPr id="4" name="Slide Number Placeholder 3"/>
          <p:cNvSpPr>
            <a:spLocks noGrp="1"/>
          </p:cNvSpPr>
          <p:nvPr>
            <p:ph type="sldNum" sz="quarter" idx="10"/>
          </p:nvPr>
        </p:nvSpPr>
        <p:spPr/>
        <p:txBody>
          <a:bodyPr/>
          <a:lstStyle/>
          <a:p>
            <a:fld id="{4A41D85D-C8FF-4D24-96A1-0E25858629C5}" type="slidenum">
              <a:rPr lang="en-GB" smtClean="0"/>
              <a:t>10</a:t>
            </a:fld>
            <a:endParaRPr lang="en-GB"/>
          </a:p>
        </p:txBody>
      </p:sp>
    </p:spTree>
    <p:extLst>
      <p:ext uri="{BB962C8B-B14F-4D97-AF65-F5344CB8AC3E}">
        <p14:creationId xmlns:p14="http://schemas.microsoft.com/office/powerpoint/2010/main" val="17797936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1917 </a:t>
            </a:r>
            <a:r>
              <a:rPr lang="en-GB" sz="1200" b="0" i="0" kern="1200" dirty="0" err="1">
                <a:solidFill>
                  <a:schemeClr val="tx1"/>
                </a:solidFill>
                <a:effectLst/>
                <a:latin typeface="+mn-lt"/>
                <a:ea typeface="+mn-ea"/>
                <a:cs typeface="+mn-cs"/>
              </a:rPr>
              <a:t>lewis</a:t>
            </a:r>
            <a:r>
              <a:rPr lang="en-GB" sz="1200" b="0" i="0" kern="1200" dirty="0">
                <a:solidFill>
                  <a:schemeClr val="tx1"/>
                </a:solidFill>
                <a:effectLst/>
                <a:latin typeface="+mn-lt"/>
                <a:ea typeface="+mn-ea"/>
                <a:cs typeface="+mn-cs"/>
              </a:rPr>
              <a:t> report was tasked</a:t>
            </a:r>
            <a:r>
              <a:rPr lang="en-GB" sz="1200" b="0" i="0" kern="1200" baseline="0" dirty="0">
                <a:solidFill>
                  <a:schemeClr val="tx1"/>
                </a:solidFill>
                <a:effectLst/>
                <a:latin typeface="+mn-lt"/>
                <a:ea typeface="+mn-ea"/>
                <a:cs typeface="+mn-cs"/>
              </a:rPr>
              <a:t> to specifically </a:t>
            </a:r>
            <a:r>
              <a:rPr lang="en-GB" sz="1200" b="0" i="0" kern="1200" dirty="0">
                <a:solidFill>
                  <a:schemeClr val="tx1"/>
                </a:solidFill>
                <a:effectLst/>
                <a:latin typeface="+mn-lt"/>
                <a:ea typeface="+mn-ea"/>
                <a:cs typeface="+mn-cs"/>
              </a:rPr>
              <a:t>consider what steps should be taken to make provision for the education and instruction of children and young persons after the war, regard being had particularly to the interests or those</a:t>
            </a:r>
          </a:p>
          <a:p>
            <a:pPr marL="285750" indent="-285750">
              <a:buAutoNum type="romanLcParenBoth"/>
            </a:pPr>
            <a:r>
              <a:rPr lang="en-GB" dirty="0"/>
              <a:t>who have been abnormally employed during the war; </a:t>
            </a:r>
          </a:p>
          <a:p>
            <a:pPr marL="285750" indent="-285750">
              <a:buAutoNum type="romanLcParenBoth"/>
            </a:pPr>
            <a:r>
              <a:rPr lang="en-GB" dirty="0"/>
              <a:t>who cannot immediately find advantageous employment; </a:t>
            </a:r>
          </a:p>
          <a:p>
            <a:pPr marL="285750" indent="-285750">
              <a:buAutoNum type="romanLcParenBoth"/>
            </a:pPr>
            <a:r>
              <a:rPr lang="en-GB" dirty="0"/>
              <a:t>who require special training for employment.</a:t>
            </a:r>
          </a:p>
          <a:p>
            <a:pPr marL="0" indent="0">
              <a:buNone/>
            </a:pPr>
            <a:r>
              <a:rPr lang="en-GB" dirty="0"/>
              <a:t>The Lewis report was highly critical of half</a:t>
            </a:r>
            <a:r>
              <a:rPr lang="en-GB" baseline="0" dirty="0"/>
              <a:t> time schooling, where children attend school for some of the day and are employed for the remainder. The state of </a:t>
            </a:r>
            <a:r>
              <a:rPr lang="en-GB" sz="1200" b="0" i="0" kern="1200" dirty="0">
                <a:solidFill>
                  <a:schemeClr val="tx1"/>
                </a:solidFill>
                <a:effectLst/>
                <a:latin typeface="+mn-lt"/>
                <a:ea typeface="+mn-ea"/>
                <a:cs typeface="+mn-cs"/>
              </a:rPr>
              <a:t>apprenticeships </a:t>
            </a:r>
            <a:r>
              <a:rPr lang="en-GB" baseline="0" dirty="0"/>
              <a:t>and the conditions of child labour, they argued for a complete overhaul of both legislation and attitude, changing peoples views of juveniles from that of a little wage earner to a workman and citizen in training. </a:t>
            </a:r>
            <a:r>
              <a:rPr lang="en-GB" sz="1200" b="0" i="0" kern="1200" dirty="0">
                <a:solidFill>
                  <a:schemeClr val="tx1"/>
                </a:solidFill>
                <a:effectLst/>
                <a:latin typeface="+mn-lt"/>
                <a:ea typeface="+mn-ea"/>
                <a:cs typeface="+mn-cs"/>
              </a:rPr>
              <a:t>The</a:t>
            </a:r>
            <a:r>
              <a:rPr lang="en-GB" sz="1200" b="0" i="0" kern="1200" baseline="0" dirty="0">
                <a:solidFill>
                  <a:schemeClr val="tx1"/>
                </a:solidFill>
                <a:effectLst/>
                <a:latin typeface="+mn-lt"/>
                <a:ea typeface="+mn-ea"/>
                <a:cs typeface="+mn-cs"/>
              </a:rPr>
              <a:t> report</a:t>
            </a:r>
            <a:r>
              <a:rPr lang="en-GB" sz="1200" b="0" i="0" kern="1200" dirty="0">
                <a:solidFill>
                  <a:schemeClr val="tx1"/>
                </a:solidFill>
                <a:effectLst/>
                <a:latin typeface="+mn-lt"/>
                <a:ea typeface="+mn-ea"/>
                <a:cs typeface="+mn-cs"/>
              </a:rPr>
              <a:t> proposed a school leaving age of 14 with no exemptions, followed by attendance for at least 8 hours a week or 320 hours a year at 'day continuation' classes up to age 18. </a:t>
            </a:r>
            <a:r>
              <a:rPr lang="en-GB" baseline="0" dirty="0"/>
              <a:t>The Lewis report also made 22 other recommendations.</a:t>
            </a:r>
          </a:p>
          <a:p>
            <a:pPr marL="0" indent="0">
              <a:buNone/>
            </a:pPr>
            <a:r>
              <a:rPr lang="en-GB" baseline="0" dirty="0"/>
              <a:t>The Fisher Act did enact most of the Lewis reports recommendations with the exception of the raising of the school leaving age that didn’t occur until 1921. The act also extended the powers and responsibilities of the Board of Education.</a:t>
            </a:r>
          </a:p>
          <a:p>
            <a:pPr marL="0" indent="0">
              <a:buNone/>
            </a:pPr>
            <a:r>
              <a:rPr lang="en-GB" dirty="0"/>
              <a:t>The</a:t>
            </a:r>
            <a:r>
              <a:rPr lang="en-GB" baseline="0" dirty="0"/>
              <a:t> act required LEAs to ensure that elementary schools included both practical instruction and more advanced instruction for older or more gifted pupils. They were also required to cooperate with other LEAs to prepare pupils for education in settings other than elementary. LEAs were also required to submit schemes of work to the board of education, for those deemed inadequate the board of education would discuss them with the LEA concerned and if no agreement was made a public enquiry would be held. </a:t>
            </a:r>
          </a:p>
          <a:p>
            <a:r>
              <a:rPr lang="en-GB" baseline="0" dirty="0"/>
              <a:t>The Young report made a number of recommendations regarding school places provision these included</a:t>
            </a:r>
          </a:p>
          <a:p>
            <a:r>
              <a:rPr lang="en-GB" sz="1200" b="0" i="0" kern="1200" dirty="0">
                <a:solidFill>
                  <a:schemeClr val="tx1"/>
                </a:solidFill>
                <a:effectLst/>
                <a:latin typeface="+mn-lt"/>
                <a:ea typeface="+mn-ea"/>
                <a:cs typeface="+mn-cs"/>
              </a:rPr>
              <a:t>Increasing the proportion of free places from 25 to 40 per cent;</a:t>
            </a:r>
          </a:p>
          <a:p>
            <a:r>
              <a:rPr lang="en-GB" sz="1200" b="0" i="0" kern="1200" dirty="0">
                <a:solidFill>
                  <a:schemeClr val="tx1"/>
                </a:solidFill>
                <a:effectLst/>
                <a:latin typeface="+mn-lt"/>
                <a:ea typeface="+mn-ea"/>
                <a:cs typeface="+mn-cs"/>
              </a:rPr>
              <a:t>Increasing the number of secondary schools to provide at least 20 school places for each thousand of population;</a:t>
            </a:r>
          </a:p>
          <a:p>
            <a:r>
              <a:rPr lang="en-GB" sz="1200" b="0" i="0" kern="1200" dirty="0">
                <a:solidFill>
                  <a:schemeClr val="tx1"/>
                </a:solidFill>
                <a:effectLst/>
                <a:latin typeface="+mn-lt"/>
                <a:ea typeface="+mn-ea"/>
                <a:cs typeface="+mn-cs"/>
              </a:rPr>
              <a:t>Selection for secondary education should be by tests in English and arithmetic plus an oral examination;</a:t>
            </a:r>
          </a:p>
          <a:p>
            <a:r>
              <a:rPr lang="en-GB" sz="1200" b="0" i="0" kern="1200" dirty="0">
                <a:solidFill>
                  <a:schemeClr val="tx1"/>
                </a:solidFill>
                <a:effectLst/>
                <a:latin typeface="+mn-lt"/>
                <a:ea typeface="+mn-ea"/>
                <a:cs typeface="+mn-cs"/>
              </a:rPr>
              <a:t>Transfer to secondary schools should be at around age 11;</a:t>
            </a:r>
          </a:p>
          <a:p>
            <a:r>
              <a:rPr lang="en-GB" sz="1200" b="0" i="0" kern="1200" dirty="0">
                <a:solidFill>
                  <a:schemeClr val="tx1"/>
                </a:solidFill>
                <a:effectLst/>
                <a:latin typeface="+mn-lt"/>
                <a:ea typeface="+mn-ea"/>
                <a:cs typeface="+mn-cs"/>
              </a:rPr>
              <a:t>Maintenance allowances should be available for 'all free-place pupils who show need'; and</a:t>
            </a:r>
          </a:p>
          <a:p>
            <a:r>
              <a:rPr lang="en-GB" sz="1200" b="0" i="0" kern="1200" dirty="0">
                <a:solidFill>
                  <a:schemeClr val="tx1"/>
                </a:solidFill>
                <a:effectLst/>
                <a:latin typeface="+mn-lt"/>
                <a:ea typeface="+mn-ea"/>
                <a:cs typeface="+mn-cs"/>
              </a:rPr>
              <a:t>The abolition of all fees in secondary schools should be the long-term aim.</a:t>
            </a:r>
          </a:p>
          <a:p>
            <a:pPr marL="0" indent="0">
              <a:buNone/>
            </a:pPr>
            <a:endParaRPr lang="en-GB" dirty="0"/>
          </a:p>
          <a:p>
            <a:pPr marL="0" indent="0">
              <a:buNone/>
            </a:pPr>
            <a:endParaRPr lang="en-GB" dirty="0"/>
          </a:p>
        </p:txBody>
      </p:sp>
      <p:sp>
        <p:nvSpPr>
          <p:cNvPr id="4" name="Slide Number Placeholder 3"/>
          <p:cNvSpPr>
            <a:spLocks noGrp="1"/>
          </p:cNvSpPr>
          <p:nvPr>
            <p:ph type="sldNum" sz="quarter" idx="10"/>
          </p:nvPr>
        </p:nvSpPr>
        <p:spPr/>
        <p:txBody>
          <a:bodyPr/>
          <a:lstStyle/>
          <a:p>
            <a:fld id="{4A41D85D-C8FF-4D24-96A1-0E25858629C5}" type="slidenum">
              <a:rPr lang="en-GB" smtClean="0"/>
              <a:t>11</a:t>
            </a:fld>
            <a:endParaRPr lang="en-GB"/>
          </a:p>
        </p:txBody>
      </p:sp>
    </p:spTree>
    <p:extLst>
      <p:ext uri="{BB962C8B-B14F-4D97-AF65-F5344CB8AC3E}">
        <p14:creationId xmlns:p14="http://schemas.microsoft.com/office/powerpoint/2010/main" val="35102056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interwar years are seen as a period of</a:t>
            </a:r>
            <a:r>
              <a:rPr lang="en-GB" baseline="0" dirty="0"/>
              <a:t> consolidation in UK education, the great depression made funding for any significant public programs difficult. The 1921 education act consolidated and tidied up all previous legislation and finally raised the school leaving age to 14 this would be raised again, to 15, in 1936. </a:t>
            </a:r>
          </a:p>
          <a:p>
            <a:r>
              <a:rPr lang="en-GB" baseline="0" dirty="0"/>
              <a:t>The </a:t>
            </a:r>
            <a:r>
              <a:rPr lang="en-GB" baseline="0" dirty="0" err="1"/>
              <a:t>Hadow</a:t>
            </a:r>
            <a:r>
              <a:rPr lang="en-GB" baseline="0" dirty="0"/>
              <a:t> reports are seminal works in relation to the development of the education system in the UK and in many ways are extremely progressive for their time </a:t>
            </a:r>
            <a:r>
              <a:rPr lang="en-GB" sz="1200" b="0" i="0" kern="1200" dirty="0">
                <a:solidFill>
                  <a:schemeClr val="tx1"/>
                </a:solidFill>
                <a:effectLst/>
                <a:latin typeface="+mn-lt"/>
                <a:ea typeface="+mn-ea"/>
                <a:cs typeface="+mn-cs"/>
              </a:rPr>
              <a:t>The 1931 report, for example, suggests that 'a good school, in short, is not a place of compulsory instruction, but a community of old and young, engaged in learning by cooperative experiment‘.</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The 1923 report - Differentiation of the Curriculum for Boys and Girls </a:t>
            </a:r>
            <a:r>
              <a:rPr lang="en-GB" sz="1200" b="0" i="0" kern="1200" dirty="0">
                <a:solidFill>
                  <a:schemeClr val="tx1"/>
                </a:solidFill>
                <a:effectLst/>
                <a:latin typeface="+mn-lt"/>
                <a:ea typeface="+mn-ea"/>
                <a:cs typeface="+mn-cs"/>
              </a:rPr>
              <a:t>was tasked to investigate 'whether greater differentiation is desirable in the curriculum for boys and girls respectively in secondary schools' this report made 24 recommendations including greater freedom in the curriculum of both boys' schools and girls' schools, more especially the latter; for more time for pupils - especially senior girls - to develop their own individual interests, for more flexibility in advanced courses and for the relaxation of some university entry</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requirements. The report also concluded that 'the various subjects of the curriculum should be taught in closer correlation with one another' and that school work should be more practical and vocational</a:t>
            </a:r>
            <a:r>
              <a:rPr lang="en-GB" sz="1200" b="0" i="0" kern="1200" baseline="0" dirty="0">
                <a:solidFill>
                  <a:schemeClr val="tx1"/>
                </a:solidFill>
                <a:effectLst/>
                <a:latin typeface="+mn-lt"/>
                <a:ea typeface="+mn-ea"/>
                <a:cs typeface="+mn-cs"/>
              </a:rPr>
              <a:t> </a:t>
            </a:r>
          </a:p>
          <a:p>
            <a:endParaRPr lang="en-GB" sz="1200" b="0" i="0" kern="1200" baseline="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The 1924 report : Psychological Tests of Educable Capacity</a:t>
            </a:r>
            <a:r>
              <a:rPr lang="en-GB" sz="1200" b="1" i="0" kern="1200" baseline="0" dirty="0">
                <a:solidFill>
                  <a:schemeClr val="tx1"/>
                </a:solidFill>
                <a:effectLst/>
                <a:latin typeface="+mn-lt"/>
                <a:ea typeface="+mn-ea"/>
                <a:cs typeface="+mn-cs"/>
              </a:rPr>
              <a:t> </a:t>
            </a:r>
            <a:r>
              <a:rPr lang="en-GB" sz="1200" b="0" i="0" kern="1200" baseline="0" dirty="0">
                <a:solidFill>
                  <a:schemeClr val="tx1"/>
                </a:solidFill>
                <a:effectLst/>
                <a:latin typeface="+mn-lt"/>
                <a:ea typeface="+mn-ea"/>
                <a:cs typeface="+mn-cs"/>
              </a:rPr>
              <a:t>considered </a:t>
            </a:r>
            <a:r>
              <a:rPr lang="en-GB" sz="1200" b="0" i="0" kern="1200" dirty="0">
                <a:solidFill>
                  <a:schemeClr val="tx1"/>
                </a:solidFill>
                <a:effectLst/>
                <a:latin typeface="+mn-lt"/>
                <a:ea typeface="+mn-ea"/>
                <a:cs typeface="+mn-cs"/>
              </a:rPr>
              <a:t>'What use can be made in the public system of education of psychological tests of educable capacity?' The committee does not appear to be have been entirely convinced of the value of widespread testing</a:t>
            </a:r>
            <a:r>
              <a:rPr lang="en-GB" sz="1200" b="0" i="0" kern="1200" baseline="0" dirty="0">
                <a:solidFill>
                  <a:schemeClr val="tx1"/>
                </a:solidFill>
                <a:effectLst/>
                <a:latin typeface="+mn-lt"/>
                <a:ea typeface="+mn-ea"/>
                <a:cs typeface="+mn-cs"/>
              </a:rPr>
              <a:t> and recommends that only experts be allowed to conduct test such as intelligence or scholastic noting that there is little firm evidence of their validity.</a:t>
            </a:r>
          </a:p>
          <a:p>
            <a:endParaRPr lang="en-GB" sz="1200" b="0" i="0" kern="1200" baseline="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The 1926 report: The Education of the Adolescent </a:t>
            </a:r>
            <a:r>
              <a:rPr lang="en-GB" sz="1200" b="0" i="0" kern="1200" dirty="0">
                <a:solidFill>
                  <a:schemeClr val="tx1"/>
                </a:solidFill>
                <a:effectLst/>
                <a:latin typeface="+mn-lt"/>
                <a:ea typeface="+mn-ea"/>
                <a:cs typeface="+mn-cs"/>
              </a:rPr>
              <a:t>was</a:t>
            </a:r>
            <a:r>
              <a:rPr lang="en-GB" sz="1200" b="0" i="0" kern="1200" baseline="0" dirty="0">
                <a:solidFill>
                  <a:schemeClr val="tx1"/>
                </a:solidFill>
                <a:effectLst/>
                <a:latin typeface="+mn-lt"/>
                <a:ea typeface="+mn-ea"/>
                <a:cs typeface="+mn-cs"/>
              </a:rPr>
              <a:t> set up to </a:t>
            </a:r>
            <a:r>
              <a:rPr lang="en-GB" sz="1200" b="0" i="0" kern="1200" dirty="0">
                <a:solidFill>
                  <a:schemeClr val="tx1"/>
                </a:solidFill>
                <a:effectLst/>
                <a:latin typeface="+mn-lt"/>
                <a:ea typeface="+mn-ea"/>
                <a:cs typeface="+mn-cs"/>
              </a:rPr>
              <a:t>consider and report upon the organisation, objective and curriculum of courses of study suitable for children who will remain in full-time attendance at schools, other than Secondary Schools, up to the age of 15'; and to advise on arrangements for testing pupils' attainments at the end of their course and for facilitating 'in suitable cases' the transfer of pupils to Secondary Schools 'at an age above the normal age of admission‘ This report makes 38 recommendations</a:t>
            </a:r>
            <a:r>
              <a:rPr lang="en-GB" sz="1200" b="0" i="0" kern="1200" baseline="0" dirty="0">
                <a:solidFill>
                  <a:schemeClr val="tx1"/>
                </a:solidFill>
                <a:effectLst/>
                <a:latin typeface="+mn-lt"/>
                <a:ea typeface="+mn-ea"/>
                <a:cs typeface="+mn-cs"/>
              </a:rPr>
              <a:t> including;</a:t>
            </a:r>
          </a:p>
          <a:p>
            <a:r>
              <a:rPr lang="en-GB" sz="1200" b="0" i="0" kern="1200" dirty="0">
                <a:solidFill>
                  <a:schemeClr val="tx1"/>
                </a:solidFill>
                <a:effectLst/>
                <a:latin typeface="+mn-lt"/>
                <a:ea typeface="+mn-ea"/>
                <a:cs typeface="+mn-cs"/>
              </a:rPr>
              <a:t>Primary education, should</a:t>
            </a:r>
            <a:r>
              <a:rPr lang="en-GB" sz="1200" b="0" i="0" kern="1200" baseline="0" dirty="0">
                <a:solidFill>
                  <a:schemeClr val="tx1"/>
                </a:solidFill>
                <a:effectLst/>
                <a:latin typeface="+mn-lt"/>
                <a:ea typeface="+mn-ea"/>
                <a:cs typeface="+mn-cs"/>
              </a:rPr>
              <a:t> end </a:t>
            </a:r>
            <a:r>
              <a:rPr lang="en-GB" sz="1200" b="0" i="0" kern="1200" dirty="0">
                <a:solidFill>
                  <a:schemeClr val="tx1"/>
                </a:solidFill>
                <a:effectLst/>
                <a:latin typeface="+mn-lt"/>
                <a:ea typeface="+mn-ea"/>
                <a:cs typeface="+mn-cs"/>
              </a:rPr>
              <a:t>at about the age of 11+ and all 'normal children should go forward to some form of post-primary education' which should be designated 'secondary education' (</a:t>
            </a:r>
            <a:r>
              <a:rPr lang="en-GB" sz="1200" b="0" i="0" kern="1200" dirty="0" err="1">
                <a:solidFill>
                  <a:schemeClr val="tx1"/>
                </a:solidFill>
                <a:effectLst/>
                <a:latin typeface="+mn-lt"/>
                <a:ea typeface="+mn-ea"/>
                <a:cs typeface="+mn-cs"/>
              </a:rPr>
              <a:t>Hadow</a:t>
            </a:r>
            <a:r>
              <a:rPr lang="en-GB" sz="1200" b="0" i="0" kern="1200" dirty="0">
                <a:solidFill>
                  <a:schemeClr val="tx1"/>
                </a:solidFill>
                <a:effectLst/>
                <a:latin typeface="+mn-lt"/>
                <a:ea typeface="+mn-ea"/>
                <a:cs typeface="+mn-cs"/>
              </a:rPr>
              <a:t> 1926:173).</a:t>
            </a:r>
          </a:p>
          <a:p>
            <a:r>
              <a:rPr lang="en-GB" sz="1200" b="0" i="0" kern="1200" dirty="0">
                <a:solidFill>
                  <a:schemeClr val="tx1"/>
                </a:solidFill>
                <a:effectLst/>
                <a:latin typeface="+mn-lt"/>
                <a:ea typeface="+mn-ea"/>
                <a:cs typeface="+mn-cs"/>
              </a:rPr>
              <a:t>In non-selective schools there should be an emphasis on 'opportunities for practical work ... closely related to living interests' (</a:t>
            </a:r>
            <a:r>
              <a:rPr lang="en-GB" sz="1200" b="0" i="0" kern="1200" dirty="0" err="1">
                <a:solidFill>
                  <a:schemeClr val="tx1"/>
                </a:solidFill>
                <a:effectLst/>
                <a:latin typeface="+mn-lt"/>
                <a:ea typeface="+mn-ea"/>
                <a:cs typeface="+mn-cs"/>
              </a:rPr>
              <a:t>Hadow</a:t>
            </a:r>
            <a:r>
              <a:rPr lang="en-GB" sz="1200" b="0" i="0" kern="1200" dirty="0">
                <a:solidFill>
                  <a:schemeClr val="tx1"/>
                </a:solidFill>
                <a:effectLst/>
                <a:latin typeface="+mn-lt"/>
                <a:ea typeface="+mn-ea"/>
                <a:cs typeface="+mn-cs"/>
              </a:rPr>
              <a:t> 1926:174) and staffing ratios in these schools should be at least as favourable as those in grammar schools (</a:t>
            </a:r>
            <a:r>
              <a:rPr lang="en-GB" sz="1200" b="0" i="0" kern="1200" dirty="0" err="1">
                <a:solidFill>
                  <a:schemeClr val="tx1"/>
                </a:solidFill>
                <a:effectLst/>
                <a:latin typeface="+mn-lt"/>
                <a:ea typeface="+mn-ea"/>
                <a:cs typeface="+mn-cs"/>
              </a:rPr>
              <a:t>Hadow</a:t>
            </a:r>
            <a:r>
              <a:rPr lang="en-GB" sz="1200" b="0" i="0" kern="1200" dirty="0">
                <a:solidFill>
                  <a:schemeClr val="tx1"/>
                </a:solidFill>
                <a:effectLst/>
                <a:latin typeface="+mn-lt"/>
                <a:ea typeface="+mn-ea"/>
                <a:cs typeface="+mn-cs"/>
              </a:rPr>
              <a:t> 1926:177).</a:t>
            </a:r>
          </a:p>
          <a:p>
            <a:r>
              <a:rPr lang="en-GB" sz="1200" b="0" i="0" kern="1200" dirty="0">
                <a:solidFill>
                  <a:schemeClr val="tx1"/>
                </a:solidFill>
                <a:effectLst/>
                <a:latin typeface="+mn-lt"/>
                <a:ea typeface="+mn-ea"/>
                <a:cs typeface="+mn-cs"/>
              </a:rPr>
              <a:t>The school leaving age should be raised to 15+, if possible by 1932 (</a:t>
            </a:r>
            <a:r>
              <a:rPr lang="en-GB" sz="1200" b="0" i="0" kern="1200" dirty="0" err="1">
                <a:solidFill>
                  <a:schemeClr val="tx1"/>
                </a:solidFill>
                <a:effectLst/>
                <a:latin typeface="+mn-lt"/>
                <a:ea typeface="+mn-ea"/>
                <a:cs typeface="+mn-cs"/>
              </a:rPr>
              <a:t>Hadow</a:t>
            </a:r>
            <a:r>
              <a:rPr lang="en-GB" sz="1200" b="0" i="0" kern="1200" dirty="0">
                <a:solidFill>
                  <a:schemeClr val="tx1"/>
                </a:solidFill>
                <a:effectLst/>
                <a:latin typeface="+mn-lt"/>
                <a:ea typeface="+mn-ea"/>
                <a:cs typeface="+mn-cs"/>
              </a:rPr>
              <a:t> 1926:178), and new forms of leaving examinations should be developed (</a:t>
            </a:r>
            <a:r>
              <a:rPr lang="en-GB" sz="1200" b="0" i="0" kern="1200" dirty="0" err="1">
                <a:solidFill>
                  <a:schemeClr val="tx1"/>
                </a:solidFill>
                <a:effectLst/>
                <a:latin typeface="+mn-lt"/>
                <a:ea typeface="+mn-ea"/>
                <a:cs typeface="+mn-cs"/>
              </a:rPr>
              <a:t>Hadow</a:t>
            </a:r>
            <a:r>
              <a:rPr lang="en-GB" sz="1200" b="0" i="0" kern="1200" dirty="0">
                <a:solidFill>
                  <a:schemeClr val="tx1"/>
                </a:solidFill>
                <a:effectLst/>
                <a:latin typeface="+mn-lt"/>
                <a:ea typeface="+mn-ea"/>
                <a:cs typeface="+mn-cs"/>
              </a:rPr>
              <a:t> 1926:179).</a:t>
            </a:r>
          </a:p>
          <a:p>
            <a:r>
              <a:rPr lang="en-GB" sz="1200" b="0" i="0" kern="1200" dirty="0">
                <a:solidFill>
                  <a:schemeClr val="tx1"/>
                </a:solidFill>
                <a:effectLst/>
                <a:latin typeface="+mn-lt"/>
                <a:ea typeface="+mn-ea"/>
                <a:cs typeface="+mn-cs"/>
              </a:rPr>
              <a:t>The structure of local education authorities should be rationalised to take account of the new arrangements (</a:t>
            </a:r>
            <a:r>
              <a:rPr lang="en-GB" sz="1200" b="0" i="0" kern="1200" dirty="0" err="1">
                <a:solidFill>
                  <a:schemeClr val="tx1"/>
                </a:solidFill>
                <a:effectLst/>
                <a:latin typeface="+mn-lt"/>
                <a:ea typeface="+mn-ea"/>
                <a:cs typeface="+mn-cs"/>
              </a:rPr>
              <a:t>Hadow</a:t>
            </a:r>
            <a:r>
              <a:rPr lang="en-GB" sz="1200" b="0" i="0" kern="1200" dirty="0">
                <a:solidFill>
                  <a:schemeClr val="tx1"/>
                </a:solidFill>
                <a:effectLst/>
                <a:latin typeface="+mn-lt"/>
                <a:ea typeface="+mn-ea"/>
                <a:cs typeface="+mn-cs"/>
              </a:rPr>
              <a:t> 1926:180).</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1928: Books in Public Elementary Schools </a:t>
            </a:r>
            <a:r>
              <a:rPr lang="en-GB" sz="1200" b="0" i="0" kern="1200" dirty="0">
                <a:solidFill>
                  <a:schemeClr val="tx1"/>
                </a:solidFill>
                <a:effectLst/>
                <a:latin typeface="+mn-lt"/>
                <a:ea typeface="+mn-ea"/>
                <a:cs typeface="+mn-cs"/>
              </a:rPr>
              <a:t>inquired as to the selection and provision of books for public elementary schools and to make recommendations for the improvement of their quality and supply' (</a:t>
            </a:r>
            <a:r>
              <a:rPr lang="en-GB" sz="1200" b="0" i="0" kern="1200" dirty="0" err="1">
                <a:solidFill>
                  <a:schemeClr val="tx1"/>
                </a:solidFill>
                <a:effectLst/>
                <a:latin typeface="+mn-lt"/>
                <a:ea typeface="+mn-ea"/>
                <a:cs typeface="+mn-cs"/>
              </a:rPr>
              <a:t>Hadow</a:t>
            </a:r>
            <a:r>
              <a:rPr lang="en-GB" sz="1200" b="0" i="0" kern="1200" dirty="0">
                <a:solidFill>
                  <a:schemeClr val="tx1"/>
                </a:solidFill>
                <a:effectLst/>
                <a:latin typeface="+mn-lt"/>
                <a:ea typeface="+mn-ea"/>
                <a:cs typeface="+mn-cs"/>
              </a:rPr>
              <a:t> 1928:iv). In this report the</a:t>
            </a:r>
            <a:r>
              <a:rPr lang="en-GB" sz="1200" b="0" i="0" kern="1200" baseline="0" dirty="0">
                <a:solidFill>
                  <a:schemeClr val="tx1"/>
                </a:solidFill>
                <a:effectLst/>
                <a:latin typeface="+mn-lt"/>
                <a:ea typeface="+mn-ea"/>
                <a:cs typeface="+mn-cs"/>
              </a:rPr>
              <a:t> committee argued that all schools must provide sufficient books of sufficient quality for children to learn from them and that for gifted pupils they should be allowed to take these books home.</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 </a:t>
            </a:r>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1931: The Primary School </a:t>
            </a:r>
            <a:r>
              <a:rPr lang="en-GB" sz="1200" b="0" i="0" kern="1200" dirty="0">
                <a:solidFill>
                  <a:schemeClr val="tx1"/>
                </a:solidFill>
                <a:effectLst/>
                <a:latin typeface="+mn-lt"/>
                <a:ea typeface="+mn-ea"/>
                <a:cs typeface="+mn-cs"/>
              </a:rPr>
              <a:t>investigated and reported as to the courses of study suitable for children (other than children in Infants' Departments) up to the age of 11 in Elementary Schools, with special reference to the needs of children in rural areas.' (</a:t>
            </a:r>
            <a:r>
              <a:rPr lang="en-GB" sz="1200" b="0" i="0" kern="1200" dirty="0" err="1">
                <a:solidFill>
                  <a:schemeClr val="tx1"/>
                </a:solidFill>
                <a:effectLst/>
                <a:latin typeface="+mn-lt"/>
                <a:ea typeface="+mn-ea"/>
                <a:cs typeface="+mn-cs"/>
              </a:rPr>
              <a:t>Hadow</a:t>
            </a:r>
            <a:r>
              <a:rPr lang="en-GB" sz="1200" b="0" i="0" kern="1200" dirty="0">
                <a:solidFill>
                  <a:schemeClr val="tx1"/>
                </a:solidFill>
                <a:effectLst/>
                <a:latin typeface="+mn-lt"/>
                <a:ea typeface="+mn-ea"/>
                <a:cs typeface="+mn-cs"/>
              </a:rPr>
              <a:t> 1931:iv) This report is perhaps the most significant in terms of educational structure and curriculum design. It made 70 recommendations</a:t>
            </a:r>
            <a:r>
              <a:rPr lang="en-GB" sz="1200" b="0" i="0" kern="1200" baseline="0" dirty="0">
                <a:solidFill>
                  <a:schemeClr val="tx1"/>
                </a:solidFill>
                <a:effectLst/>
                <a:latin typeface="+mn-lt"/>
                <a:ea typeface="+mn-ea"/>
                <a:cs typeface="+mn-cs"/>
              </a:rPr>
              <a:t> including</a:t>
            </a:r>
          </a:p>
          <a:p>
            <a:endParaRPr lang="en-GB" sz="1200" b="0" i="0" kern="1200" baseline="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primary education should be regarded as ending at the age of eleven' and that 'primary education falls into two well-marked stages - one extending up to the age of seven plus, and the other the period between the ages of seven plus and eleven </a:t>
            </a:r>
            <a:r>
              <a:rPr lang="en-GB" sz="1200" b="0" i="0" kern="1200" dirty="0" err="1">
                <a:solidFill>
                  <a:schemeClr val="tx1"/>
                </a:solidFill>
                <a:effectLst/>
                <a:latin typeface="+mn-lt"/>
                <a:ea typeface="+mn-ea"/>
                <a:cs typeface="+mn-cs"/>
              </a:rPr>
              <a:t>plus'</a:t>
            </a:r>
            <a:r>
              <a:rPr lang="en-GB" sz="1200" b="0" i="0" kern="1200" dirty="0">
                <a:solidFill>
                  <a:schemeClr val="tx1"/>
                </a:solidFill>
                <a:effectLst/>
                <a:latin typeface="+mn-lt"/>
                <a:ea typeface="+mn-ea"/>
                <a:cs typeface="+mn-cs"/>
              </a:rPr>
              <a:t> It recommends separate infant schools where this is possible but urges close cooperation between the stages. </a:t>
            </a:r>
          </a:p>
          <a:p>
            <a:r>
              <a:rPr lang="en-GB" sz="1200" b="0" i="0" kern="1200" dirty="0">
                <a:solidFill>
                  <a:schemeClr val="tx1"/>
                </a:solidFill>
                <a:effectLst/>
                <a:latin typeface="+mn-lt"/>
                <a:ea typeface="+mn-ea"/>
                <a:cs typeface="+mn-cs"/>
              </a:rPr>
              <a:t>It stresses differentiation in the curriculum for</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specially bright and children with ALN to ensure their needs are met and approves of mixed primary schools ‘as long</a:t>
            </a:r>
            <a:r>
              <a:rPr lang="en-GB" sz="1200" b="0" i="0" kern="1200" baseline="0" dirty="0">
                <a:solidFill>
                  <a:schemeClr val="tx1"/>
                </a:solidFill>
                <a:effectLst/>
                <a:latin typeface="+mn-lt"/>
                <a:ea typeface="+mn-ea"/>
                <a:cs typeface="+mn-cs"/>
              </a:rPr>
              <a:t> as</a:t>
            </a:r>
            <a:r>
              <a:rPr lang="en-GB" sz="1200" b="0" i="0" kern="1200" dirty="0">
                <a:solidFill>
                  <a:schemeClr val="tx1"/>
                </a:solidFill>
                <a:effectLst/>
                <a:latin typeface="+mn-lt"/>
                <a:ea typeface="+mn-ea"/>
                <a:cs typeface="+mn-cs"/>
              </a:rPr>
              <a:t> the differing needs of the boys and girls in the matter of games and physical exercises is taken in to account' </a:t>
            </a:r>
          </a:p>
          <a:p>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The report also noted research on children's learning and suggests that, up to the age of eleven, 'school subjects and their presentation should be kept closely related to the children's concrete knowledge and their own immediate experience. And that at this stage any teaching should be based directly upon what the pupil can perceive or recollect at first hand. To</a:t>
            </a:r>
            <a:r>
              <a:rPr lang="en-GB" sz="1200" b="0" i="0" kern="1200" baseline="0" dirty="0">
                <a:solidFill>
                  <a:schemeClr val="tx1"/>
                </a:solidFill>
                <a:effectLst/>
                <a:latin typeface="+mn-lt"/>
                <a:ea typeface="+mn-ea"/>
                <a:cs typeface="+mn-cs"/>
              </a:rPr>
              <a:t> achieve this a </a:t>
            </a:r>
            <a:r>
              <a:rPr lang="en-GB" sz="1200" b="0" i="0" kern="1200" dirty="0">
                <a:solidFill>
                  <a:schemeClr val="tx1"/>
                </a:solidFill>
                <a:effectLst/>
                <a:latin typeface="+mn-lt"/>
                <a:ea typeface="+mn-ea"/>
                <a:cs typeface="+mn-cs"/>
              </a:rPr>
              <a:t>'project' or 'topic' approach to the primary curriculum should be used, though this is subject to sufficient  'provision should be made for an adequate amount of "drill" in reading, writing and arithmetic.  The report also states that the committee are of opinion that the curriculum of the primary school is to be thought of in terms of activity and experience, rather than of knowledge to be acquired and facts to be stored.</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report also made a number of recommendations on staffing in schools including that</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no class should contain more than 40 children</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and that the practice of employing uncertificated teachers as heads should be ended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Despite being</a:t>
            </a:r>
            <a:r>
              <a:rPr lang="en-GB" sz="1200" b="0" i="0" kern="1200" baseline="0" dirty="0">
                <a:solidFill>
                  <a:schemeClr val="tx1"/>
                </a:solidFill>
                <a:effectLst/>
                <a:latin typeface="+mn-lt"/>
                <a:ea typeface="+mn-ea"/>
                <a:cs typeface="+mn-cs"/>
              </a:rPr>
              <a:t> sceptical about the benefits of testing in 1924 the committee does seem to accept that it is necessary recommending that </a:t>
            </a:r>
            <a:r>
              <a:rPr lang="en-GB" sz="1200" b="0" i="0" kern="1200" dirty="0">
                <a:solidFill>
                  <a:schemeClr val="tx1"/>
                </a:solidFill>
                <a:effectLst/>
                <a:latin typeface="+mn-lt"/>
                <a:ea typeface="+mn-ea"/>
                <a:cs typeface="+mn-cs"/>
              </a:rPr>
              <a:t>seven year olds should be assessed on entry to junior schools by means of intelligence tests, school records and consultation between teachers, but it warns that 'the classification of these young children should be regarded as merely provisional, and should be subject to frequent revision though it warns that 'in our opinion it would be inadvisable to rely on such tests alone. It also recommends that a 'continuous record of each child's progress should be kept in primary schools'</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1933: Infant and Nursery Schools </a:t>
            </a:r>
            <a:r>
              <a:rPr lang="en-GB" sz="1200" b="0" i="0" kern="1200" dirty="0">
                <a:solidFill>
                  <a:schemeClr val="tx1"/>
                </a:solidFill>
                <a:effectLst/>
                <a:latin typeface="+mn-lt"/>
                <a:ea typeface="+mn-ea"/>
                <a:cs typeface="+mn-cs"/>
              </a:rPr>
              <a:t>considered and reported on the training and teaching of children attending nursery schools and infants' departments of public elementary schools, and the further development of such educational provision for children up to the age of 7+.‘ this report makes the largest</a:t>
            </a:r>
            <a:r>
              <a:rPr lang="en-GB" sz="1200" b="0" i="0" kern="1200" baseline="0" dirty="0">
                <a:solidFill>
                  <a:schemeClr val="tx1"/>
                </a:solidFill>
                <a:effectLst/>
                <a:latin typeface="+mn-lt"/>
                <a:ea typeface="+mn-ea"/>
                <a:cs typeface="+mn-cs"/>
              </a:rPr>
              <a:t> number of recommendations of any of the </a:t>
            </a:r>
            <a:r>
              <a:rPr lang="en-GB" sz="1200" b="0" i="0" kern="1200" baseline="0" dirty="0" err="1">
                <a:solidFill>
                  <a:schemeClr val="tx1"/>
                </a:solidFill>
                <a:effectLst/>
                <a:latin typeface="+mn-lt"/>
                <a:ea typeface="+mn-ea"/>
                <a:cs typeface="+mn-cs"/>
              </a:rPr>
              <a:t>Hadow</a:t>
            </a:r>
            <a:r>
              <a:rPr lang="en-GB" sz="1200" b="0" i="0" kern="1200" baseline="0" dirty="0">
                <a:solidFill>
                  <a:schemeClr val="tx1"/>
                </a:solidFill>
                <a:effectLst/>
                <a:latin typeface="+mn-lt"/>
                <a:ea typeface="+mn-ea"/>
                <a:cs typeface="+mn-cs"/>
              </a:rPr>
              <a:t> reports and makes recommendations on the importance of detecting ALN early, provision of ALN schooling, the importance of outdoor learning to children’s development</a:t>
            </a:r>
          </a:p>
          <a:p>
            <a:endParaRPr lang="en-GB" sz="1200" b="0" i="0" kern="1200" baseline="0" dirty="0">
              <a:solidFill>
                <a:schemeClr val="tx1"/>
              </a:solidFill>
              <a:effectLst/>
              <a:latin typeface="+mn-lt"/>
              <a:ea typeface="+mn-ea"/>
              <a:cs typeface="+mn-cs"/>
            </a:endParaRPr>
          </a:p>
          <a:p>
            <a:r>
              <a:rPr lang="en-GB" sz="1200" b="0" i="0" kern="1200" baseline="0" dirty="0">
                <a:solidFill>
                  <a:schemeClr val="tx1"/>
                </a:solidFill>
                <a:effectLst/>
                <a:latin typeface="+mn-lt"/>
                <a:ea typeface="+mn-ea"/>
                <a:cs typeface="+mn-cs"/>
              </a:rPr>
              <a:t>The 1936 education act was much watered down by fears of an impending war with Germany and a generally sickly economy still struggling to recover from the great depression it did however raise the school leaving age to 15 and authorise grants for new denominational special agreement senior schools. </a:t>
            </a:r>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 </a:t>
            </a:r>
            <a:endParaRPr lang="en-GB" baseline="0" dirty="0"/>
          </a:p>
          <a:p>
            <a:endParaRPr lang="en-GB" dirty="0"/>
          </a:p>
        </p:txBody>
      </p:sp>
      <p:sp>
        <p:nvSpPr>
          <p:cNvPr id="4" name="Slide Number Placeholder 3"/>
          <p:cNvSpPr>
            <a:spLocks noGrp="1"/>
          </p:cNvSpPr>
          <p:nvPr>
            <p:ph type="sldNum" sz="quarter" idx="10"/>
          </p:nvPr>
        </p:nvSpPr>
        <p:spPr/>
        <p:txBody>
          <a:bodyPr/>
          <a:lstStyle/>
          <a:p>
            <a:fld id="{4A41D85D-C8FF-4D24-96A1-0E25858629C5}" type="slidenum">
              <a:rPr lang="en-GB" smtClean="0"/>
              <a:t>12</a:t>
            </a:fld>
            <a:endParaRPr lang="en-GB"/>
          </a:p>
        </p:txBody>
      </p:sp>
    </p:spTree>
    <p:extLst>
      <p:ext uri="{BB962C8B-B14F-4D97-AF65-F5344CB8AC3E}">
        <p14:creationId xmlns:p14="http://schemas.microsoft.com/office/powerpoint/2010/main" val="31311657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A41D85D-C8FF-4D24-96A1-0E25858629C5}" type="slidenum">
              <a:rPr lang="en-GB" smtClean="0"/>
              <a:t>13</a:t>
            </a:fld>
            <a:endParaRPr lang="en-GB"/>
          </a:p>
        </p:txBody>
      </p:sp>
    </p:spTree>
    <p:extLst>
      <p:ext uri="{BB962C8B-B14F-4D97-AF65-F5344CB8AC3E}">
        <p14:creationId xmlns:p14="http://schemas.microsoft.com/office/powerpoint/2010/main" val="23578446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A41D85D-C8FF-4D24-96A1-0E25858629C5}" type="slidenum">
              <a:rPr lang="en-GB" smtClean="0"/>
              <a:t>14</a:t>
            </a:fld>
            <a:endParaRPr lang="en-GB"/>
          </a:p>
        </p:txBody>
      </p:sp>
    </p:spTree>
    <p:extLst>
      <p:ext uri="{BB962C8B-B14F-4D97-AF65-F5344CB8AC3E}">
        <p14:creationId xmlns:p14="http://schemas.microsoft.com/office/powerpoint/2010/main" val="413639616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A41D85D-C8FF-4D24-96A1-0E25858629C5}" type="slidenum">
              <a:rPr lang="en-GB" smtClean="0"/>
              <a:t>15</a:t>
            </a:fld>
            <a:endParaRPr lang="en-GB"/>
          </a:p>
        </p:txBody>
      </p:sp>
    </p:spTree>
    <p:extLst>
      <p:ext uri="{BB962C8B-B14F-4D97-AF65-F5344CB8AC3E}">
        <p14:creationId xmlns:p14="http://schemas.microsoft.com/office/powerpoint/2010/main" val="41446515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A41D85D-C8FF-4D24-96A1-0E25858629C5}" type="slidenum">
              <a:rPr lang="en-GB" smtClean="0"/>
              <a:t>16</a:t>
            </a:fld>
            <a:endParaRPr lang="en-GB"/>
          </a:p>
        </p:txBody>
      </p:sp>
    </p:spTree>
    <p:extLst>
      <p:ext uri="{BB962C8B-B14F-4D97-AF65-F5344CB8AC3E}">
        <p14:creationId xmlns:p14="http://schemas.microsoft.com/office/powerpoint/2010/main" val="121821934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A41D85D-C8FF-4D24-96A1-0E25858629C5}" type="slidenum">
              <a:rPr lang="en-GB" smtClean="0"/>
              <a:t>17</a:t>
            </a:fld>
            <a:endParaRPr lang="en-GB"/>
          </a:p>
        </p:txBody>
      </p:sp>
    </p:spTree>
    <p:extLst>
      <p:ext uri="{BB962C8B-B14F-4D97-AF65-F5344CB8AC3E}">
        <p14:creationId xmlns:p14="http://schemas.microsoft.com/office/powerpoint/2010/main" val="54609037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11/8/2017</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BFA754-D5C3-4E66-96A6-867B257F58DC}" type="datetimeFigureOut">
              <a:rPr lang="en-US" dirty="0"/>
              <a:t>11/8/2017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11/8/2017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11/8/2017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11/8/2017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11/8/2017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11/8/2017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11/8/2017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11/8/2017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11/8/2017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11/8/2017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11/8/2017</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Education: Past, Present, Future</a:t>
            </a:r>
            <a:endParaRPr lang="en-GB" dirty="0"/>
          </a:p>
        </p:txBody>
      </p:sp>
      <p:sp>
        <p:nvSpPr>
          <p:cNvPr id="3" name="Subtitle 2"/>
          <p:cNvSpPr>
            <a:spLocks noGrp="1"/>
          </p:cNvSpPr>
          <p:nvPr>
            <p:ph type="subTitle" idx="1"/>
          </p:nvPr>
        </p:nvSpPr>
        <p:spPr/>
        <p:txBody>
          <a:bodyPr/>
          <a:lstStyle/>
          <a:p>
            <a:endParaRPr lang="en-GB"/>
          </a:p>
        </p:txBody>
      </p:sp>
    </p:spTree>
    <p:custDataLst>
      <p:tags r:id="rId1"/>
    </p:custDataLst>
    <p:extLst>
      <p:ext uri="{BB962C8B-B14F-4D97-AF65-F5344CB8AC3E}">
        <p14:creationId xmlns:p14="http://schemas.microsoft.com/office/powerpoint/2010/main" val="341004935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Schools and Education up to </a:t>
            </a:r>
            <a:r>
              <a:rPr lang="en-GB" dirty="0" smtClean="0"/>
              <a:t>1937</a:t>
            </a:r>
            <a:endParaRPr lang="en-GB" dirty="0"/>
          </a:p>
        </p:txBody>
      </p:sp>
      <p:sp>
        <p:nvSpPr>
          <p:cNvPr id="3" name="Subtitle 2"/>
          <p:cNvSpPr>
            <a:spLocks noGrp="1"/>
          </p:cNvSpPr>
          <p:nvPr>
            <p:ph type="subTitle" idx="1"/>
          </p:nvPr>
        </p:nvSpPr>
        <p:spPr/>
        <p:txBody>
          <a:bodyPr/>
          <a:lstStyle/>
          <a:p>
            <a:endParaRPr lang="en-GB" dirty="0"/>
          </a:p>
        </p:txBody>
      </p:sp>
    </p:spTree>
    <p:custDataLst>
      <p:tags r:id="rId1"/>
    </p:custDataLst>
    <p:extLst>
      <p:ext uri="{BB962C8B-B14F-4D97-AF65-F5344CB8AC3E}">
        <p14:creationId xmlns:p14="http://schemas.microsoft.com/office/powerpoint/2010/main" val="118410007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Objectives</a:t>
            </a:r>
          </a:p>
        </p:txBody>
      </p:sp>
      <p:sp>
        <p:nvSpPr>
          <p:cNvPr id="3" name="Content Placeholder 2"/>
          <p:cNvSpPr>
            <a:spLocks noGrp="1"/>
          </p:cNvSpPr>
          <p:nvPr>
            <p:ph idx="1"/>
          </p:nvPr>
        </p:nvSpPr>
        <p:spPr/>
        <p:txBody>
          <a:bodyPr/>
          <a:lstStyle/>
          <a:p>
            <a:r>
              <a:rPr lang="en-GB" dirty="0"/>
              <a:t>At the end of this session: </a:t>
            </a:r>
          </a:p>
          <a:p>
            <a:pPr lvl="1"/>
            <a:r>
              <a:rPr lang="en-GB" dirty="0"/>
              <a:t>You will be able to identify the key early acts and reports that shaped educational policy</a:t>
            </a:r>
          </a:p>
          <a:p>
            <a:pPr lvl="1"/>
            <a:r>
              <a:rPr lang="en-GB" dirty="0"/>
              <a:t>You will be able to analyse the key early acts and identify compromises that were made when they were formed </a:t>
            </a:r>
          </a:p>
          <a:p>
            <a:endParaRPr lang="en-GB" dirty="0"/>
          </a:p>
        </p:txBody>
      </p:sp>
    </p:spTree>
    <p:extLst>
      <p:ext uri="{BB962C8B-B14F-4D97-AF65-F5344CB8AC3E}">
        <p14:creationId xmlns:p14="http://schemas.microsoft.com/office/powerpoint/2010/main" val="58070834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Before 1870</a:t>
            </a:r>
          </a:p>
        </p:txBody>
      </p:sp>
      <p:sp>
        <p:nvSpPr>
          <p:cNvPr id="3" name="Content Placeholder 2"/>
          <p:cNvSpPr>
            <a:spLocks noGrp="1"/>
          </p:cNvSpPr>
          <p:nvPr>
            <p:ph idx="1"/>
          </p:nvPr>
        </p:nvSpPr>
        <p:spPr/>
        <p:txBody>
          <a:bodyPr/>
          <a:lstStyle/>
          <a:p>
            <a:r>
              <a:rPr lang="en-GB" dirty="0"/>
              <a:t>1802 Factory Act (Peel)</a:t>
            </a:r>
          </a:p>
          <a:p>
            <a:r>
              <a:rPr lang="en-GB" dirty="0"/>
              <a:t>1807 Parochial Schools Act</a:t>
            </a:r>
          </a:p>
          <a:p>
            <a:r>
              <a:rPr lang="en-GB" dirty="0"/>
              <a:t>National Society</a:t>
            </a:r>
          </a:p>
          <a:p>
            <a:r>
              <a:rPr lang="en-GB" dirty="0"/>
              <a:t>British and Foreign School society</a:t>
            </a:r>
          </a:p>
          <a:p>
            <a:r>
              <a:rPr lang="en-GB" dirty="0"/>
              <a:t>Home and Colonial Institution</a:t>
            </a:r>
          </a:p>
          <a:p>
            <a:r>
              <a:rPr lang="en-GB" dirty="0"/>
              <a:t>Central Society of Education</a:t>
            </a:r>
          </a:p>
          <a:p>
            <a:endParaRPr lang="en-GB" dirty="0"/>
          </a:p>
        </p:txBody>
      </p:sp>
    </p:spTree>
    <p:extLst>
      <p:ext uri="{BB962C8B-B14F-4D97-AF65-F5344CB8AC3E}">
        <p14:creationId xmlns:p14="http://schemas.microsoft.com/office/powerpoint/2010/main" val="28466871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Who did and did not want mass education?</a:t>
            </a:r>
          </a:p>
        </p:txBody>
      </p:sp>
      <p:sp>
        <p:nvSpPr>
          <p:cNvPr id="3" name="Content Placeholder 2"/>
          <p:cNvSpPr>
            <a:spLocks noGrp="1"/>
          </p:cNvSpPr>
          <p:nvPr>
            <p:ph idx="1"/>
          </p:nvPr>
        </p:nvSpPr>
        <p:spPr/>
        <p:txBody>
          <a:bodyPr/>
          <a:lstStyle/>
          <a:p>
            <a:r>
              <a:rPr lang="en-GB" dirty="0"/>
              <a:t>From the readings consider which groups did want a mass education system and which groups did not.</a:t>
            </a:r>
          </a:p>
          <a:p>
            <a:r>
              <a:rPr lang="en-GB" dirty="0"/>
              <a:t>Consider their motivation in context (IE do they have a vested interest)</a:t>
            </a:r>
          </a:p>
          <a:p>
            <a:endParaRPr lang="en-GB" dirty="0"/>
          </a:p>
        </p:txBody>
      </p:sp>
    </p:spTree>
    <p:extLst>
      <p:ext uri="{BB962C8B-B14F-4D97-AF65-F5344CB8AC3E}">
        <p14:creationId xmlns:p14="http://schemas.microsoft.com/office/powerpoint/2010/main" val="8531388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Why did we need a mass education system?</a:t>
            </a:r>
          </a:p>
        </p:txBody>
      </p:sp>
      <p:sp>
        <p:nvSpPr>
          <p:cNvPr id="3" name="Content Placeholder 2"/>
          <p:cNvSpPr>
            <a:spLocks noGrp="1"/>
          </p:cNvSpPr>
          <p:nvPr>
            <p:ph idx="1"/>
          </p:nvPr>
        </p:nvSpPr>
        <p:spPr/>
        <p:txBody>
          <a:bodyPr/>
          <a:lstStyle/>
          <a:p>
            <a:r>
              <a:rPr lang="en-GB" dirty="0"/>
              <a:t>In groups consider how mass education may have benefitted one of the following:</a:t>
            </a:r>
          </a:p>
          <a:p>
            <a:pPr lvl="1"/>
            <a:r>
              <a:rPr lang="en-GB" dirty="0"/>
              <a:t>Industry/Agriculture</a:t>
            </a:r>
          </a:p>
          <a:p>
            <a:pPr lvl="1"/>
            <a:r>
              <a:rPr lang="en-GB" dirty="0"/>
              <a:t>Electoral Reform</a:t>
            </a:r>
          </a:p>
          <a:p>
            <a:pPr lvl="1"/>
            <a:r>
              <a:rPr lang="en-GB" dirty="0"/>
              <a:t>Morality</a:t>
            </a:r>
          </a:p>
          <a:p>
            <a:pPr lvl="1"/>
            <a:r>
              <a:rPr lang="en-GB" dirty="0"/>
              <a:t>Empire</a:t>
            </a:r>
          </a:p>
        </p:txBody>
      </p:sp>
    </p:spTree>
    <p:extLst>
      <p:ext uri="{BB962C8B-B14F-4D97-AF65-F5344CB8AC3E}">
        <p14:creationId xmlns:p14="http://schemas.microsoft.com/office/powerpoint/2010/main" val="11875994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Time Line</a:t>
            </a:r>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505274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1860 - 1879</a:t>
            </a:r>
          </a:p>
        </p:txBody>
      </p:sp>
      <p:sp>
        <p:nvSpPr>
          <p:cNvPr id="3" name="Content Placeholder 2"/>
          <p:cNvSpPr>
            <a:spLocks noGrp="1"/>
          </p:cNvSpPr>
          <p:nvPr>
            <p:ph idx="1"/>
          </p:nvPr>
        </p:nvSpPr>
        <p:spPr/>
        <p:txBody>
          <a:bodyPr/>
          <a:lstStyle/>
          <a:p>
            <a:r>
              <a:rPr lang="en-GB" dirty="0"/>
              <a:t>1861 Newcastle Report</a:t>
            </a:r>
          </a:p>
          <a:p>
            <a:r>
              <a:rPr lang="en-GB" u="sng" dirty="0"/>
              <a:t>1870 Elementary Education Act (Forster Act)</a:t>
            </a:r>
          </a:p>
          <a:p>
            <a:r>
              <a:rPr lang="en-GB" dirty="0"/>
              <a:t>1873 Agricultural Children Act</a:t>
            </a:r>
          </a:p>
          <a:p>
            <a:r>
              <a:rPr lang="en-GB" dirty="0"/>
              <a:t>1873 Elementary Education Act</a:t>
            </a:r>
          </a:p>
          <a:p>
            <a:r>
              <a:rPr lang="en-GB" dirty="0"/>
              <a:t>1876 Elementary Education Act</a:t>
            </a:r>
          </a:p>
          <a:p>
            <a:endParaRPr lang="en-GB" dirty="0"/>
          </a:p>
        </p:txBody>
      </p:sp>
      <p:pic>
        <p:nvPicPr>
          <p:cNvPr id="2050" name="Picture 2" descr="Image result for forster act 187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34611" y="2381615"/>
            <a:ext cx="2961986" cy="36695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18873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1880 - 1900</a:t>
            </a:r>
          </a:p>
        </p:txBody>
      </p:sp>
      <p:sp>
        <p:nvSpPr>
          <p:cNvPr id="3" name="Content Placeholder 2"/>
          <p:cNvSpPr>
            <a:spLocks noGrp="1"/>
          </p:cNvSpPr>
          <p:nvPr>
            <p:ph idx="1"/>
          </p:nvPr>
        </p:nvSpPr>
        <p:spPr/>
        <p:txBody>
          <a:bodyPr/>
          <a:lstStyle/>
          <a:p>
            <a:r>
              <a:rPr lang="en-GB" dirty="0"/>
              <a:t>1880 Elementary Education Act (</a:t>
            </a:r>
            <a:r>
              <a:rPr lang="en-GB" dirty="0" err="1"/>
              <a:t>Mundella</a:t>
            </a:r>
            <a:r>
              <a:rPr lang="en-GB" dirty="0"/>
              <a:t> Act)</a:t>
            </a:r>
          </a:p>
          <a:p>
            <a:r>
              <a:rPr lang="en-GB" dirty="0"/>
              <a:t>1891 Elementary Education Act</a:t>
            </a:r>
          </a:p>
          <a:p>
            <a:r>
              <a:rPr lang="en-GB" dirty="0"/>
              <a:t>1899 Board of Education Act</a:t>
            </a:r>
          </a:p>
          <a:p>
            <a:r>
              <a:rPr lang="en-GB" dirty="0"/>
              <a:t>1900 Elementary Education Act</a:t>
            </a:r>
          </a:p>
          <a:p>
            <a:endParaRPr lang="en-GB" dirty="0"/>
          </a:p>
        </p:txBody>
      </p:sp>
    </p:spTree>
    <p:extLst>
      <p:ext uri="{BB962C8B-B14F-4D97-AF65-F5344CB8AC3E}">
        <p14:creationId xmlns:p14="http://schemas.microsoft.com/office/powerpoint/2010/main" val="15557501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1901 - 1909</a:t>
            </a:r>
          </a:p>
        </p:txBody>
      </p:sp>
      <p:sp>
        <p:nvSpPr>
          <p:cNvPr id="3" name="Content Placeholder 2"/>
          <p:cNvSpPr>
            <a:spLocks noGrp="1"/>
          </p:cNvSpPr>
          <p:nvPr>
            <p:ph idx="1"/>
          </p:nvPr>
        </p:nvSpPr>
        <p:spPr>
          <a:xfrm>
            <a:off x="1295401" y="2556932"/>
            <a:ext cx="7050577" cy="3318936"/>
          </a:xfrm>
        </p:spPr>
        <p:txBody>
          <a:bodyPr>
            <a:normAutofit fontScale="85000" lnSpcReduction="20000"/>
          </a:bodyPr>
          <a:lstStyle/>
          <a:p>
            <a:r>
              <a:rPr lang="en-GB" u="sng" dirty="0"/>
              <a:t>1902 Education Act (Balfour Act)</a:t>
            </a:r>
          </a:p>
          <a:p>
            <a:r>
              <a:rPr lang="en-GB" dirty="0"/>
              <a:t>1904 Regulations for Secondary Schools</a:t>
            </a:r>
          </a:p>
          <a:p>
            <a:r>
              <a:rPr lang="en-GB" dirty="0"/>
              <a:t>1906 Education (provision of meals) Act</a:t>
            </a:r>
          </a:p>
          <a:p>
            <a:r>
              <a:rPr lang="en-GB" dirty="0"/>
              <a:t>1906 Dyke Report</a:t>
            </a:r>
          </a:p>
          <a:p>
            <a:r>
              <a:rPr lang="en-GB" dirty="0"/>
              <a:t>1907 Education Administrative Provisions Act</a:t>
            </a:r>
          </a:p>
          <a:p>
            <a:r>
              <a:rPr lang="en-GB" dirty="0"/>
              <a:t>1908 Acland Report - School Attendance of Children Below the Age of Five</a:t>
            </a:r>
          </a:p>
          <a:p>
            <a:r>
              <a:rPr lang="en-GB" dirty="0"/>
              <a:t>1909 Acland Report - Attendance, Compulsory or Otherwise, at Continuation Schools</a:t>
            </a:r>
          </a:p>
        </p:txBody>
      </p:sp>
      <p:pic>
        <p:nvPicPr>
          <p:cNvPr id="1026" name="Picture 2" descr="http://www.educationengland.org.uk/history/px/balfourarthur.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78847" y="2456627"/>
            <a:ext cx="2317750" cy="35195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229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1910 - 1920</a:t>
            </a:r>
          </a:p>
        </p:txBody>
      </p:sp>
      <p:sp>
        <p:nvSpPr>
          <p:cNvPr id="3" name="Content Placeholder 2"/>
          <p:cNvSpPr>
            <a:spLocks noGrp="1"/>
          </p:cNvSpPr>
          <p:nvPr>
            <p:ph idx="1"/>
          </p:nvPr>
        </p:nvSpPr>
        <p:spPr>
          <a:xfrm>
            <a:off x="1295401" y="2556932"/>
            <a:ext cx="7565966" cy="3318936"/>
          </a:xfrm>
        </p:spPr>
        <p:txBody>
          <a:bodyPr>
            <a:normAutofit lnSpcReduction="10000"/>
          </a:bodyPr>
          <a:lstStyle/>
          <a:p>
            <a:r>
              <a:rPr lang="en-GB" dirty="0"/>
              <a:t>1911 Acland Report - Examinations in Secondary Schools</a:t>
            </a:r>
          </a:p>
          <a:p>
            <a:r>
              <a:rPr lang="en-GB" dirty="0"/>
              <a:t>1913 Acland Report - Practical Work in Secondary Schools</a:t>
            </a:r>
          </a:p>
          <a:p>
            <a:r>
              <a:rPr lang="en-GB" dirty="0"/>
              <a:t>1914 Education (provision of meals) Act</a:t>
            </a:r>
          </a:p>
          <a:p>
            <a:r>
              <a:rPr lang="en-GB" dirty="0"/>
              <a:t>1917 Lewis Report </a:t>
            </a:r>
          </a:p>
          <a:p>
            <a:r>
              <a:rPr lang="en-GB" u="sng" dirty="0"/>
              <a:t>1918 Education Act (Fisher)</a:t>
            </a:r>
          </a:p>
          <a:p>
            <a:r>
              <a:rPr lang="en-GB" dirty="0"/>
              <a:t>1920 Young Report - Report of the Departmental Committee on Scholarships and Free Places </a:t>
            </a:r>
          </a:p>
          <a:p>
            <a:endParaRPr lang="en-GB" dirty="0"/>
          </a:p>
          <a:p>
            <a:endParaRPr lang="en-GB" dirty="0"/>
          </a:p>
        </p:txBody>
      </p:sp>
      <p:pic>
        <p:nvPicPr>
          <p:cNvPr id="4098" name="Picture 2" descr="http://www.educationengland.org.uk/documents/lewis1917/graphics/lewisherbert.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02153" y="2556932"/>
            <a:ext cx="2194444" cy="33355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77723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1921 - 1937</a:t>
            </a:r>
          </a:p>
        </p:txBody>
      </p:sp>
      <p:sp>
        <p:nvSpPr>
          <p:cNvPr id="3" name="Content Placeholder 2"/>
          <p:cNvSpPr>
            <a:spLocks noGrp="1"/>
          </p:cNvSpPr>
          <p:nvPr>
            <p:ph sz="half" idx="1"/>
          </p:nvPr>
        </p:nvSpPr>
        <p:spPr>
          <a:xfrm>
            <a:off x="980902" y="2560320"/>
            <a:ext cx="4289367" cy="3310128"/>
          </a:xfrm>
        </p:spPr>
        <p:txBody>
          <a:bodyPr>
            <a:normAutofit/>
          </a:bodyPr>
          <a:lstStyle/>
          <a:p>
            <a:r>
              <a:rPr lang="en-GB" dirty="0"/>
              <a:t>1921 Education Act</a:t>
            </a:r>
          </a:p>
          <a:p>
            <a:r>
              <a:rPr lang="en-GB" dirty="0"/>
              <a:t>1923 </a:t>
            </a:r>
            <a:r>
              <a:rPr lang="en-GB" dirty="0" err="1"/>
              <a:t>Hadow</a:t>
            </a:r>
            <a:r>
              <a:rPr lang="en-GB" dirty="0"/>
              <a:t> Report</a:t>
            </a:r>
          </a:p>
          <a:p>
            <a:r>
              <a:rPr lang="en-GB" dirty="0"/>
              <a:t>1923 Secondary Education for all became Labour Party policy</a:t>
            </a:r>
          </a:p>
          <a:p>
            <a:r>
              <a:rPr lang="en-GB" dirty="0"/>
              <a:t>1924 </a:t>
            </a:r>
            <a:r>
              <a:rPr lang="en-GB" dirty="0" err="1"/>
              <a:t>Hadow</a:t>
            </a:r>
            <a:r>
              <a:rPr lang="en-GB" dirty="0"/>
              <a:t> Report</a:t>
            </a:r>
          </a:p>
          <a:p>
            <a:r>
              <a:rPr lang="en-GB" dirty="0"/>
              <a:t>1926 </a:t>
            </a:r>
            <a:r>
              <a:rPr lang="en-GB" dirty="0" err="1"/>
              <a:t>Hadow</a:t>
            </a:r>
            <a:r>
              <a:rPr lang="en-GB" dirty="0"/>
              <a:t> Report</a:t>
            </a:r>
          </a:p>
        </p:txBody>
      </p:sp>
      <p:sp>
        <p:nvSpPr>
          <p:cNvPr id="6" name="Content Placeholder 5"/>
          <p:cNvSpPr>
            <a:spLocks noGrp="1"/>
          </p:cNvSpPr>
          <p:nvPr>
            <p:ph sz="half" idx="2"/>
          </p:nvPr>
        </p:nvSpPr>
        <p:spPr>
          <a:xfrm>
            <a:off x="5270269" y="2560320"/>
            <a:ext cx="4718304" cy="3310128"/>
          </a:xfrm>
        </p:spPr>
        <p:txBody>
          <a:bodyPr>
            <a:normAutofit/>
          </a:bodyPr>
          <a:lstStyle/>
          <a:p>
            <a:r>
              <a:rPr lang="en-GB" dirty="0"/>
              <a:t>1928 </a:t>
            </a:r>
            <a:r>
              <a:rPr lang="en-GB" dirty="0" err="1"/>
              <a:t>Hadow</a:t>
            </a:r>
            <a:r>
              <a:rPr lang="en-GB" dirty="0"/>
              <a:t> Report</a:t>
            </a:r>
          </a:p>
          <a:p>
            <a:r>
              <a:rPr lang="en-GB" dirty="0"/>
              <a:t>1928 The New Prospect in Education</a:t>
            </a:r>
          </a:p>
          <a:p>
            <a:r>
              <a:rPr lang="en-GB" dirty="0"/>
              <a:t>1931 </a:t>
            </a:r>
            <a:r>
              <a:rPr lang="en-GB" dirty="0" err="1"/>
              <a:t>Hadow</a:t>
            </a:r>
            <a:r>
              <a:rPr lang="en-GB" dirty="0"/>
              <a:t> Report</a:t>
            </a:r>
          </a:p>
          <a:p>
            <a:r>
              <a:rPr lang="en-GB" dirty="0"/>
              <a:t>1933 </a:t>
            </a:r>
            <a:r>
              <a:rPr lang="en-GB" dirty="0" err="1"/>
              <a:t>Hadow</a:t>
            </a:r>
            <a:r>
              <a:rPr lang="en-GB" dirty="0"/>
              <a:t> Report</a:t>
            </a:r>
          </a:p>
          <a:p>
            <a:r>
              <a:rPr lang="en-GB" dirty="0"/>
              <a:t>1936 Education Act</a:t>
            </a:r>
          </a:p>
          <a:p>
            <a:endParaRPr lang="en-GB" dirty="0"/>
          </a:p>
        </p:txBody>
      </p:sp>
    </p:spTree>
    <p:extLst>
      <p:ext uri="{BB962C8B-B14F-4D97-AF65-F5344CB8AC3E}">
        <p14:creationId xmlns:p14="http://schemas.microsoft.com/office/powerpoint/2010/main" val="35564978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a:t>
            </a:r>
          </a:p>
        </p:txBody>
      </p:sp>
      <p:sp>
        <p:nvSpPr>
          <p:cNvPr id="3" name="Content Placeholder 2"/>
          <p:cNvSpPr>
            <a:spLocks noGrp="1"/>
          </p:cNvSpPr>
          <p:nvPr>
            <p:ph idx="1"/>
          </p:nvPr>
        </p:nvSpPr>
        <p:spPr/>
        <p:txBody>
          <a:bodyPr>
            <a:normAutofit fontScale="85000" lnSpcReduction="20000"/>
          </a:bodyPr>
          <a:lstStyle/>
          <a:p>
            <a:r>
              <a:rPr lang="en-GB" dirty="0"/>
              <a:t>In pairs consider the following report and subsequent piece of legislation. Consider the compromises that were made between the report's recommendations and the final legislation as passed.</a:t>
            </a:r>
          </a:p>
          <a:p>
            <a:r>
              <a:rPr lang="en-GB" dirty="0"/>
              <a:t>Use a PESTLE analysis to consider the reasons for the compromises:</a:t>
            </a:r>
          </a:p>
          <a:p>
            <a:pPr lvl="1"/>
            <a:r>
              <a:rPr lang="en-GB" dirty="0"/>
              <a:t>Political</a:t>
            </a:r>
          </a:p>
          <a:p>
            <a:pPr lvl="1"/>
            <a:r>
              <a:rPr lang="en-GB" dirty="0"/>
              <a:t>Economic</a:t>
            </a:r>
          </a:p>
          <a:p>
            <a:pPr lvl="1"/>
            <a:r>
              <a:rPr lang="en-GB" dirty="0"/>
              <a:t>Social</a:t>
            </a:r>
          </a:p>
          <a:p>
            <a:pPr lvl="1"/>
            <a:r>
              <a:rPr lang="en-GB" dirty="0"/>
              <a:t>Technological</a:t>
            </a:r>
          </a:p>
          <a:p>
            <a:pPr lvl="1"/>
            <a:r>
              <a:rPr lang="en-GB" dirty="0"/>
              <a:t>Legal</a:t>
            </a:r>
          </a:p>
          <a:p>
            <a:pPr lvl="1"/>
            <a:r>
              <a:rPr lang="en-GB" dirty="0"/>
              <a:t>Environmental</a:t>
            </a:r>
          </a:p>
        </p:txBody>
      </p:sp>
    </p:spTree>
    <p:extLst>
      <p:ext uri="{BB962C8B-B14F-4D97-AF65-F5344CB8AC3E}">
        <p14:creationId xmlns:p14="http://schemas.microsoft.com/office/powerpoint/2010/main" val="5301615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compromises were made?</a:t>
            </a:r>
          </a:p>
        </p:txBody>
      </p:sp>
      <p:sp>
        <p:nvSpPr>
          <p:cNvPr id="3" name="Content Placeholder 2"/>
          <p:cNvSpPr>
            <a:spLocks noGrp="1"/>
          </p:cNvSpPr>
          <p:nvPr>
            <p:ph idx="1"/>
          </p:nvPr>
        </p:nvSpPr>
        <p:spPr/>
        <p:txBody>
          <a:bodyPr/>
          <a:lstStyle/>
          <a:p>
            <a:r>
              <a:rPr lang="en-GB" dirty="0"/>
              <a:t>Newcastle Report – Elementary Education Act 1870 (Forster Act)</a:t>
            </a:r>
          </a:p>
        </p:txBody>
      </p:sp>
    </p:spTree>
    <p:extLst>
      <p:ext uri="{BB962C8B-B14F-4D97-AF65-F5344CB8AC3E}">
        <p14:creationId xmlns:p14="http://schemas.microsoft.com/office/powerpoint/2010/main" val="24908886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Feedback</a:t>
            </a:r>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22454650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Questions?</a:t>
            </a:r>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4119472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Did we meet our Objectives?</a:t>
            </a:r>
          </a:p>
        </p:txBody>
      </p:sp>
      <p:sp>
        <p:nvSpPr>
          <p:cNvPr id="3" name="Content Placeholder 2"/>
          <p:cNvSpPr>
            <a:spLocks noGrp="1"/>
          </p:cNvSpPr>
          <p:nvPr>
            <p:ph idx="1"/>
          </p:nvPr>
        </p:nvSpPr>
        <p:spPr/>
        <p:txBody>
          <a:bodyPr/>
          <a:lstStyle/>
          <a:p>
            <a:r>
              <a:rPr lang="en-GB" dirty="0"/>
              <a:t>Can you: </a:t>
            </a:r>
          </a:p>
          <a:p>
            <a:pPr lvl="1"/>
            <a:r>
              <a:rPr lang="en-GB" dirty="0"/>
              <a:t>identify the key early acts and reports that shaped educational policy?</a:t>
            </a:r>
          </a:p>
          <a:p>
            <a:pPr lvl="1"/>
            <a:r>
              <a:rPr lang="en-GB" dirty="0"/>
              <a:t>analyse the key early acts and identify compromises that were made when they were formed?</a:t>
            </a:r>
          </a:p>
          <a:p>
            <a:endParaRPr lang="en-GB" dirty="0"/>
          </a:p>
        </p:txBody>
      </p:sp>
    </p:spTree>
    <p:extLst>
      <p:ext uri="{BB962C8B-B14F-4D97-AF65-F5344CB8AC3E}">
        <p14:creationId xmlns:p14="http://schemas.microsoft.com/office/powerpoint/2010/main" val="1895129900"/>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1066</TotalTime>
  <Words>2219</Words>
  <Application>Microsoft Office PowerPoint</Application>
  <PresentationFormat>Widescreen</PresentationFormat>
  <Paragraphs>179</Paragraphs>
  <Slides>17</Slides>
  <Notes>16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Garamond</vt:lpstr>
      <vt:lpstr>Organic</vt:lpstr>
      <vt:lpstr>Education: Past, Present, Future</vt:lpstr>
      <vt:lpstr>Schools and Education up to 1937</vt:lpstr>
      <vt:lpstr>Objectives</vt:lpstr>
      <vt:lpstr>Before 1870</vt:lpstr>
      <vt:lpstr>Who did and did not want mass education?</vt:lpstr>
      <vt:lpstr>Why did we need a mass education system?</vt:lpstr>
      <vt:lpstr>Time Line</vt:lpstr>
      <vt:lpstr>1860 - 1879</vt:lpstr>
      <vt:lpstr>1880 - 1900</vt:lpstr>
      <vt:lpstr>1901 - 1909</vt:lpstr>
      <vt:lpstr>1910 - 1920</vt:lpstr>
      <vt:lpstr>1921 - 1937</vt:lpstr>
      <vt:lpstr>Task</vt:lpstr>
      <vt:lpstr>What compromises were made?</vt:lpstr>
      <vt:lpstr>Feedback</vt:lpstr>
      <vt:lpstr>Questions?</vt:lpstr>
      <vt:lpstr>Did we meet our Objectives?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Schools and Education up to 1943</dc:title>
  <dc:creator>Ross Phillips (P143604)</dc:creator>
  <cp:lastModifiedBy>Ross Phillips</cp:lastModifiedBy>
  <cp:revision>15</cp:revision>
  <cp:lastPrinted>2017-11-02T08:51:47Z</cp:lastPrinted>
  <dcterms:created xsi:type="dcterms:W3CDTF">2017-10-30T10:29:25Z</dcterms:created>
  <dcterms:modified xsi:type="dcterms:W3CDTF">2017-11-08T11:50:04Z</dcterms:modified>
</cp:coreProperties>
</file>