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4"/>
  </p:notesMasterIdLst>
  <p:sldIdLst>
    <p:sldId id="300" r:id="rId2"/>
    <p:sldId id="299" r:id="rId3"/>
    <p:sldId id="279" r:id="rId4"/>
    <p:sldId id="280" r:id="rId5"/>
    <p:sldId id="281" r:id="rId6"/>
    <p:sldId id="294" r:id="rId7"/>
    <p:sldId id="295" r:id="rId8"/>
    <p:sldId id="296" r:id="rId9"/>
    <p:sldId id="298" r:id="rId10"/>
    <p:sldId id="301" r:id="rId11"/>
    <p:sldId id="302" r:id="rId12"/>
    <p:sldId id="303" r:id="rId1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6A6ED-8FF2-4596-A97B-C2B7E6A56790}" v="20" dt="2023-01-13T20:09:16.396"/>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09" autoAdjust="0"/>
  </p:normalViewPr>
  <p:slideViewPr>
    <p:cSldViewPr snapToGrid="0" snapToObjects="1">
      <p:cViewPr varScale="1">
        <p:scale>
          <a:sx n="55" d="100"/>
          <a:sy n="55" d="100"/>
        </p:scale>
        <p:origin x="1096" y="44"/>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orthcarolinahealthnews.org/2017/12/01/probing-dna-prevent-childhood-obesity/" TargetMode="External"/><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B7ACC-F416-5DC3-A38A-6C842963590E}"/>
              </a:ext>
            </a:extLst>
          </p:cNvPr>
          <p:cNvSpPr>
            <a:spLocks noGrp="1"/>
          </p:cNvSpPr>
          <p:nvPr>
            <p:ph type="ctrTitle"/>
          </p:nvPr>
        </p:nvSpPr>
        <p:spPr>
          <a:xfrm>
            <a:off x="3403092" y="1238490"/>
            <a:ext cx="5385816" cy="554817"/>
          </a:xfrm>
        </p:spPr>
        <p:txBody>
          <a:bodyPr/>
          <a:lstStyle/>
          <a:p>
            <a:r>
              <a:rPr lang="en-GB" sz="3200" dirty="0"/>
              <a:t>BMHP 6020</a:t>
            </a:r>
          </a:p>
        </p:txBody>
      </p:sp>
      <p:sp>
        <p:nvSpPr>
          <p:cNvPr id="3" name="Subtitle 2">
            <a:extLst>
              <a:ext uri="{FF2B5EF4-FFF2-40B4-BE49-F238E27FC236}">
                <a16:creationId xmlns:a16="http://schemas.microsoft.com/office/drawing/2014/main" id="{8D0BF94F-0B69-09A8-8212-521AB438C6B1}"/>
              </a:ext>
            </a:extLst>
          </p:cNvPr>
          <p:cNvSpPr>
            <a:spLocks noGrp="1"/>
          </p:cNvSpPr>
          <p:nvPr>
            <p:ph type="subTitle" idx="1"/>
          </p:nvPr>
        </p:nvSpPr>
        <p:spPr>
          <a:xfrm>
            <a:off x="358815" y="1839606"/>
            <a:ext cx="11447362" cy="5064693"/>
          </a:xfrm>
        </p:spPr>
        <p:txBody>
          <a:bodyPr/>
          <a:lstStyle/>
          <a:p>
            <a:r>
              <a:rPr lang="en-GB" dirty="0">
                <a:latin typeface="Arial Black" panose="020B0A04020102020204" pitchFamily="34" charset="0"/>
                <a:cs typeface="Arial" panose="020B0604020202020204" pitchFamily="34" charset="0"/>
              </a:rPr>
              <a:t>The Impact of Childhood Obesity on the Physical, Mental, and Emotional Health on Children.</a:t>
            </a:r>
          </a:p>
          <a:p>
            <a:r>
              <a:rPr lang="en-GB" dirty="0">
                <a:latin typeface="Arial Black" panose="020B0A04020102020204" pitchFamily="34" charset="0"/>
                <a:cs typeface="Arial" panose="020B0604020202020204" pitchFamily="34" charset="0"/>
              </a:rPr>
              <a:t>Franco </a:t>
            </a:r>
            <a:r>
              <a:rPr lang="en-GB" dirty="0" err="1">
                <a:latin typeface="Arial Black" panose="020B0A04020102020204" pitchFamily="34" charset="0"/>
                <a:cs typeface="Arial" panose="020B0604020202020204" pitchFamily="34" charset="0"/>
              </a:rPr>
              <a:t>Okojie-Aidonojie</a:t>
            </a:r>
            <a:endParaRPr lang="en-GB" dirty="0">
              <a:latin typeface="Arial Black" panose="020B0A04020102020204" pitchFamily="34" charset="0"/>
              <a:cs typeface="Arial" panose="020B0604020202020204" pitchFamily="34" charset="0"/>
            </a:endParaRPr>
          </a:p>
          <a:p>
            <a:r>
              <a:rPr lang="en-GB" dirty="0">
                <a:latin typeface="Arial Black" panose="020B0A04020102020204" pitchFamily="34" charset="0"/>
                <a:cs typeface="Arial" panose="020B0604020202020204" pitchFamily="34" charset="0"/>
              </a:rPr>
              <a:t>1809189 </a:t>
            </a:r>
          </a:p>
        </p:txBody>
      </p:sp>
    </p:spTree>
    <p:extLst>
      <p:ext uri="{BB962C8B-B14F-4D97-AF65-F5344CB8AC3E}">
        <p14:creationId xmlns:p14="http://schemas.microsoft.com/office/powerpoint/2010/main" val="1541737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0C9A5-99FE-FEDB-277C-26DFCDDE20F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3576DD08-0F7F-E621-C948-43622001E01B}"/>
              </a:ext>
            </a:extLst>
          </p:cNvPr>
          <p:cNvSpPr>
            <a:spLocks noGrp="1"/>
          </p:cNvSpPr>
          <p:nvPr>
            <p:ph type="body" idx="1"/>
          </p:nvPr>
        </p:nvSpPr>
        <p:spPr/>
        <p:txBody>
          <a:bodyPr/>
          <a:lstStyle/>
          <a:p>
            <a:endParaRPr lang="en-GB"/>
          </a:p>
        </p:txBody>
      </p:sp>
      <p:pic>
        <p:nvPicPr>
          <p:cNvPr id="5" name="Picture 4">
            <a:extLst>
              <a:ext uri="{FF2B5EF4-FFF2-40B4-BE49-F238E27FC236}">
                <a16:creationId xmlns:a16="http://schemas.microsoft.com/office/drawing/2014/main" id="{2B8ED449-CDEF-EF56-56E4-7FAC271C09A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4708" y="0"/>
            <a:ext cx="12691280" cy="7034872"/>
          </a:xfrm>
          <a:prstGeom prst="rect">
            <a:avLst/>
          </a:prstGeom>
        </p:spPr>
      </p:pic>
    </p:spTree>
    <p:extLst>
      <p:ext uri="{BB962C8B-B14F-4D97-AF65-F5344CB8AC3E}">
        <p14:creationId xmlns:p14="http://schemas.microsoft.com/office/powerpoint/2010/main" val="2862215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idx="4294967295"/>
          </p:nvPr>
        </p:nvSpPr>
        <p:spPr>
          <a:xfrm>
            <a:off x="0" y="19050"/>
            <a:ext cx="5692775" cy="768350"/>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Introduction</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4294967295"/>
          </p:nvPr>
        </p:nvSpPr>
        <p:spPr>
          <a:xfrm>
            <a:off x="0" y="19050"/>
            <a:ext cx="12192000" cy="6850063"/>
          </a:xfrm>
        </p:spPr>
        <p:txBody>
          <a:bodyPr>
            <a:normAutofit fontScale="92500" lnSpcReduction="10000"/>
          </a:bodyPr>
          <a:lstStyle/>
          <a:p>
            <a:pPr marL="0" indent="0">
              <a:buNone/>
            </a:pPr>
            <a:r>
              <a:rPr lang="en-US" b="1" dirty="0">
                <a:latin typeface="+mj-lt"/>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Introduction​: The Impact of childhood obesity (physically, mentally, and emotionally).</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Aim: How childhood obesity impacts the physical, mental, and emotional health of children.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​Objectives: To investigate how childhood obesity impacts the lives of children’s physical, mental, and emotional health as well as the cognitive and social developments.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Definition:</a:t>
            </a:r>
          </a:p>
          <a:p>
            <a:r>
              <a:rPr lang="en-US" sz="1800" dirty="0">
                <a:ln>
                  <a:noFill/>
                </a:ln>
                <a:solidFill>
                  <a:srgbClr val="202C8F"/>
                </a:solidFill>
                <a:effectLst>
                  <a:outerShdw blurRad="38100" dist="25400" dir="5400000" algn="ctr">
                    <a:srgbClr val="6E747A">
                      <a:alpha val="43000"/>
                    </a:srgbClr>
                  </a:outerShdw>
                </a:effectLst>
                <a:latin typeface="Arial" panose="020B0604020202020204" pitchFamily="34" charset="0"/>
                <a:ea typeface="Calibri" panose="020F0502020204030204" pitchFamily="34" charset="0"/>
                <a:cs typeface="Arial" panose="020B0604020202020204" pitchFamily="34" charset="0"/>
              </a:rPr>
              <a:t>In the UK, obesity is defined as any person that is overweight, with a huge amount of body fat. Obesity is very prevalent in the UK with 1 in 4 adults classed as obese and 1 in 5 children between the ages 10 – 11 deemed obese. BMI is not used universally to diagnose obesity as some people can carry a higher level of muscle without much fat, but generally a helpful indicator for most people is to use BMI to measure whether they are at a healthy weight. (NHS, 2022).</a:t>
            </a:r>
            <a:r>
              <a:rPr lang="en-US" sz="18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solidFill>
                <a:srgbClr val="202C8F"/>
              </a:solidFill>
              <a:latin typeface="Arial" panose="020B0604020202020204" pitchFamily="34" charset="0"/>
              <a:ea typeface="Calibri" panose="020F050202020403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Childhood obesity is a complex global issue with wide ranging implications.</a:t>
            </a:r>
          </a:p>
          <a:p>
            <a:pPr marL="342900" indent="-3429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Childhood obesity is rising rapidly in developed and developing countries.</a:t>
            </a:r>
          </a:p>
          <a:p>
            <a:pPr marL="342900" indent="-3429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Childhood obesity affects the physical, mental, emotional health and cognitive development of children.</a:t>
            </a:r>
          </a:p>
          <a:p>
            <a:pPr marL="0" indent="0">
              <a:buNone/>
            </a:pPr>
            <a:r>
              <a:rPr lang="en-US" sz="1800"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82632" y="10869"/>
            <a:ext cx="6708455" cy="881759"/>
          </a:xfrm>
        </p:spPr>
        <p:txBody>
          <a:bodyPr/>
          <a:lstStyle/>
          <a:p>
            <a:r>
              <a:rPr lang="en-US" sz="3200" dirty="0"/>
              <a:t>Chapter 2: background</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4</a:t>
            </a:fld>
            <a:endParaRPr lang="en-US" dirty="0"/>
          </a:p>
        </p:txBody>
      </p:sp>
      <p:sp>
        <p:nvSpPr>
          <p:cNvPr id="4" name="Content Placeholder 3">
            <a:extLst>
              <a:ext uri="{FF2B5EF4-FFF2-40B4-BE49-F238E27FC236}">
                <a16:creationId xmlns:a16="http://schemas.microsoft.com/office/drawing/2014/main" id="{FF963F82-5E8E-617C-476E-CBE391D3AAAF}"/>
              </a:ext>
            </a:extLst>
          </p:cNvPr>
          <p:cNvSpPr>
            <a:spLocks noGrp="1"/>
          </p:cNvSpPr>
          <p:nvPr>
            <p:ph idx="1"/>
          </p:nvPr>
        </p:nvSpPr>
        <p:spPr>
          <a:xfrm>
            <a:off x="3429001" y="567160"/>
            <a:ext cx="8762999" cy="6279972"/>
          </a:xfrm>
        </p:spPr>
        <p:txBody>
          <a:bodyPr/>
          <a:lstStyle/>
          <a:p>
            <a:r>
              <a:rPr lang="en-US" sz="1600" dirty="0">
                <a:effectLst/>
                <a:latin typeface="Arial" panose="020B0604020202020204" pitchFamily="34" charset="0"/>
                <a:ea typeface="Calibri" panose="020F0502020204030204" pitchFamily="34" charset="0"/>
                <a:cs typeface="Arial" panose="020B0604020202020204" pitchFamily="34" charset="0"/>
              </a:rPr>
              <a:t>Obesity is linked with poor psychological and emotional health issues, which can be associated with some children suffering from bullying due to their weight and size. Studies has showed that children living with obesity issues tends to develop into adults with obesity which poses a high risk of disability, morbidity, and premature mortality in their adult life (Gov.UK, 2022).</a:t>
            </a:r>
          </a:p>
          <a:p>
            <a:pPr marL="342900" indent="-342900">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Arial" panose="020B0604020202020204" pitchFamily="34" charset="0"/>
              </a:rPr>
              <a:t>According to Sigmund Freud, the importance of childhood experiences and growth mostly focuses on mental disorders as opposed to normal behaviors. </a:t>
            </a:r>
          </a:p>
          <a:p>
            <a:pPr marL="342900" indent="-342900">
              <a:buFont typeface="Arial" panose="020B0604020202020204" pitchFamily="34" charset="0"/>
              <a:buChar char="•"/>
            </a:pPr>
            <a:r>
              <a:rPr lang="en-GB" sz="16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rPr>
              <a:t>Piaget theory of cognitive development proposes that changes in children’s intelligence develops as they grow, children don’t just acquire knowledge, they also need to create and develop a mental system of their surrounding environment and world (Miller, 2011).</a:t>
            </a:r>
            <a:endParaRPr lang="en-GB" sz="1600" dirty="0">
              <a:solidFill>
                <a:srgbClr val="202C8F"/>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It is believed that the experience of emotion begins with physical changes in the body, which then lead to the experience of emotion. Essentially, emotions are based on how you interpret physical sensations. You would notice that you are afraid if your heart beats wildly (Cherry, 2022)</a:t>
            </a:r>
          </a:p>
          <a:p>
            <a:pPr marL="342900" indent="-342900">
              <a:buFont typeface="Arial" panose="020B0604020202020204" pitchFamily="34" charset="0"/>
              <a:buChar char="•"/>
            </a:pPr>
            <a:r>
              <a:rPr lang="en-GB" sz="1600" dirty="0">
                <a:latin typeface="Arial" panose="020B0604020202020204" pitchFamily="34" charset="0"/>
                <a:ea typeface="Times New Roman" panose="02020603050405020304" pitchFamily="18" charset="0"/>
                <a:cs typeface="Arial" panose="020B0604020202020204" pitchFamily="34" charset="0"/>
              </a:rPr>
              <a:t>Childhood obesity is ranked among the most significant global health crisis of the 21</a:t>
            </a:r>
            <a:r>
              <a:rPr lang="en-GB" sz="1600" baseline="30000" dirty="0">
                <a:latin typeface="Arial" panose="020B0604020202020204" pitchFamily="34" charset="0"/>
                <a:ea typeface="Times New Roman" panose="02020603050405020304" pitchFamily="18" charset="0"/>
                <a:cs typeface="Arial" panose="020B0604020202020204" pitchFamily="34" charset="0"/>
              </a:rPr>
              <a:t>st</a:t>
            </a:r>
            <a:r>
              <a:rPr lang="en-GB" sz="1600" dirty="0">
                <a:latin typeface="Arial" panose="020B0604020202020204" pitchFamily="34" charset="0"/>
                <a:ea typeface="Times New Roman" panose="02020603050405020304" pitchFamily="18" charset="0"/>
                <a:cs typeface="Arial" panose="020B0604020202020204" pitchFamily="34" charset="0"/>
              </a:rPr>
              <a:t> century. In the last 40 years, there has been a rapid rise of children and adolescents (school age children) from 11 million to 124 million (2016 estimates). Due to the precarious situation, a number initiatives has been set up to stem the rise of childhood obesity (worldobesity.org).</a:t>
            </a:r>
          </a:p>
          <a:p>
            <a:pPr marL="342900" indent="-34290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The UK is the middle of a crisis, obesity is rising with four of the highest risk factors linked to death, disability and diseases associated to diet. Worldwide, the risk of obesity and overweight has gone up threefold since 1975. This has made obesity one of the top priorities of the UK government. The UK is ranked one of the top affected countries on obesity in western Europe starting in childhood (Theis, 2012)</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Arial" panose="020B0604020202020204" pitchFamily="34" charset="0"/>
              <a:buChar char="•"/>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Arial" panose="020B0604020202020204" pitchFamily="34" charset="0"/>
              <a:buChar char="•"/>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9622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43529"/>
            <a:ext cx="6400800" cy="1299134"/>
          </a:xfrm>
        </p:spPr>
        <p:txBody>
          <a:bodyPr/>
          <a:lstStyle/>
          <a:p>
            <a:r>
              <a:rPr lang="en-US" sz="3200" dirty="0">
                <a:latin typeface="Arial Black" panose="020B0604020202020204" pitchFamily="34" charset="0"/>
                <a:cs typeface="Arial Black" panose="020B0604020202020204" pitchFamily="34" charset="0"/>
              </a:rPr>
              <a:t>Chapter 3: Methods</a:t>
            </a:r>
            <a:endParaRPr lang="en-US" sz="3200" b="1" dirty="0">
              <a:solidFill>
                <a:schemeClr val="accent6"/>
              </a:solidFill>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0" y="821640"/>
            <a:ext cx="12192000" cy="6036360"/>
          </a:xfrm>
        </p:spPr>
        <p:txBody>
          <a:bodyPr/>
          <a:lstStyle/>
          <a:p>
            <a:pPr algn="l"/>
            <a:r>
              <a:rPr lang="en-US" sz="1400" dirty="0">
                <a:solidFill>
                  <a:schemeClr val="accent6"/>
                </a:solidFill>
                <a:latin typeface="Arial" panose="020B0604020202020204" pitchFamily="34" charset="0"/>
                <a:cs typeface="Arial" panose="020B0604020202020204" pitchFamily="34" charset="0"/>
              </a:rPr>
              <a:t> </a:t>
            </a:r>
            <a:r>
              <a:rPr lang="en-US" dirty="0">
                <a:solidFill>
                  <a:schemeClr val="accent6"/>
                </a:solidFill>
                <a:latin typeface="Arial" panose="020B0604020202020204" pitchFamily="34" charset="0"/>
                <a:cs typeface="Arial" panose="020B0604020202020204" pitchFamily="34" charset="0"/>
              </a:rPr>
              <a:t>Data collection/ Search strategy: Data collection is the systematic process of gathering information, observations and measurements. </a:t>
            </a:r>
            <a:endParaRPr lang="en-US" dirty="0">
              <a:latin typeface="Arial" panose="020B0604020202020204" pitchFamily="34" charset="0"/>
              <a:cs typeface="Arial" panose="020B0604020202020204" pitchFamily="34" charset="0"/>
            </a:endParaRPr>
          </a:p>
          <a:p>
            <a:pPr algn="l"/>
            <a:endParaRPr lang="en-US" dirty="0">
              <a:solidFill>
                <a:schemeClr val="accent6"/>
              </a:solidFill>
              <a:latin typeface="Arial" panose="020B0604020202020204" pitchFamily="34" charset="0"/>
              <a:cs typeface="Arial" panose="020B0604020202020204" pitchFamily="34" charset="0"/>
            </a:endParaRPr>
          </a:p>
          <a:p>
            <a:pPr algn="l"/>
            <a:r>
              <a:rPr lang="en-US" dirty="0">
                <a:solidFill>
                  <a:schemeClr val="accent6"/>
                </a:solidFill>
                <a:latin typeface="Arial" panose="020B0604020202020204" pitchFamily="34" charset="0"/>
                <a:cs typeface="Arial" panose="020B0604020202020204" pitchFamily="34" charset="0"/>
              </a:rPr>
              <a:t>Data collection can be used to obtain important knowledge and provide constructive insight to any research, it can be used in conducting business,</a:t>
            </a:r>
          </a:p>
          <a:p>
            <a:pPr algn="l"/>
            <a:r>
              <a:rPr lang="en-US" dirty="0">
                <a:latin typeface="Arial" panose="020B0604020202020204" pitchFamily="34" charset="0"/>
                <a:cs typeface="Arial" panose="020B0604020202020204" pitchFamily="34" charset="0"/>
              </a:rPr>
              <a:t>Academic and or governmental purposes.</a:t>
            </a:r>
          </a:p>
          <a:p>
            <a:pPr algn="l"/>
            <a:endParaRPr lang="en-US" dirty="0">
              <a:solidFill>
                <a:schemeClr val="accent6"/>
              </a:solidFill>
              <a:latin typeface="Arial" panose="020B0604020202020204" pitchFamily="34" charset="0"/>
              <a:cs typeface="Arial" panose="020B0604020202020204" pitchFamily="34" charset="0"/>
            </a:endParaRPr>
          </a:p>
          <a:p>
            <a:pPr algn="l"/>
            <a:r>
              <a:rPr lang="en-US" dirty="0">
                <a:latin typeface="Arial" panose="020B0604020202020204" pitchFamily="34" charset="0"/>
                <a:cs typeface="Arial" panose="020B0604020202020204" pitchFamily="34" charset="0"/>
              </a:rPr>
              <a:t>Sources: ProQuest, PubMed, ScienceDirect, Google scholar, academic journals/articles, other relevant data bases.</a:t>
            </a:r>
            <a:endParaRPr lang="en-US" dirty="0">
              <a:solidFill>
                <a:schemeClr val="accent6"/>
              </a:solidFill>
              <a:latin typeface="Arial" panose="020B0604020202020204" pitchFamily="34" charset="0"/>
              <a:cs typeface="Arial" panose="020B0604020202020204" pitchFamily="34" charset="0"/>
            </a:endParaRPr>
          </a:p>
          <a:p>
            <a:pPr algn="l"/>
            <a:r>
              <a:rPr lang="en-US" dirty="0">
                <a:solidFill>
                  <a:schemeClr val="accent6"/>
                </a:solidFill>
                <a:latin typeface="Arial" panose="020B0604020202020204" pitchFamily="34" charset="0"/>
                <a:cs typeface="Arial" panose="020B0604020202020204" pitchFamily="34" charset="0"/>
              </a:rPr>
              <a:t> </a:t>
            </a:r>
          </a:p>
          <a:p>
            <a:pPr marL="285750" indent="-285750" algn="l">
              <a:buFont typeface="Arial" panose="020B0604020202020204" pitchFamily="34" charset="0"/>
              <a:buChar char="•"/>
            </a:pPr>
            <a:r>
              <a:rPr lang="en-US" dirty="0">
                <a:latin typeface="Arial" panose="020B0604020202020204" pitchFamily="34" charset="0"/>
                <a:cs typeface="Arial" panose="020B0604020202020204" pitchFamily="34" charset="0"/>
              </a:rPr>
              <a:t>Inclusion criteria: Systematic literature review, UK articles, articles - (ten years and under), peer reviewed articles, articles in English language.</a:t>
            </a:r>
          </a:p>
          <a:p>
            <a:pPr marL="285750" indent="-28575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dirty="0">
                <a:latin typeface="Arial" panose="020B0604020202020204" pitchFamily="34" charset="0"/>
                <a:cs typeface="Arial" panose="020B0604020202020204" pitchFamily="34" charset="0"/>
              </a:rPr>
              <a:t>Exclusion criteria: over ten years old, in a different language, used observation design. </a:t>
            </a:r>
          </a:p>
          <a:p>
            <a:pPr algn="l"/>
            <a:endParaRPr lang="en-GB" dirty="0">
              <a:effectLst/>
              <a:latin typeface="Arial" panose="020B0604020202020204" pitchFamily="34" charset="0"/>
              <a:ea typeface="Times New Roman" panose="02020603050405020304" pitchFamily="18" charset="0"/>
            </a:endParaRPr>
          </a:p>
          <a:p>
            <a:pPr algn="l"/>
            <a:endParaRPr lang="en-GB" sz="1800" dirty="0">
              <a:latin typeface="Arial" panose="020B0604020202020204" pitchFamily="34" charset="0"/>
              <a:ea typeface="Times New Roman" panose="02020603050405020304" pitchFamily="18" charset="0"/>
            </a:endParaRPr>
          </a:p>
          <a:p>
            <a:pPr algn="l"/>
            <a:endParaRPr lang="en-GB" sz="1800" dirty="0">
              <a:effectLst/>
              <a:latin typeface="Arial" panose="020B0604020202020204" pitchFamily="34" charset="0"/>
              <a:ea typeface="Times New Roman" panose="02020603050405020304" pitchFamily="18" charset="0"/>
            </a:endParaRPr>
          </a:p>
          <a:p>
            <a:pPr algn="l"/>
            <a:endParaRPr lang="en-GB" sz="1800" dirty="0">
              <a:latin typeface="Arial" panose="020B0604020202020204" pitchFamily="34" charset="0"/>
              <a:ea typeface="Times New Roman" panose="02020603050405020304" pitchFamily="18" charset="0"/>
            </a:endParaRPr>
          </a:p>
          <a:p>
            <a:pPr algn="l"/>
            <a:endParaRPr lang="en-GB" sz="1800" dirty="0">
              <a:effectLst/>
              <a:latin typeface="Arial" panose="020B0604020202020204" pitchFamily="34" charset="0"/>
              <a:ea typeface="Times New Roman" panose="02020603050405020304" pitchFamily="18" charset="0"/>
            </a:endParaRPr>
          </a:p>
          <a:p>
            <a:pPr algn="l"/>
            <a:endParaRPr lang="en-GB" sz="1800" dirty="0">
              <a:latin typeface="Arial" panose="020B0604020202020204" pitchFamily="34" charset="0"/>
              <a:ea typeface="Times New Roman" panose="02020603050405020304" pitchFamily="18" charset="0"/>
            </a:endParaRPr>
          </a:p>
          <a:p>
            <a:pPr algn="l"/>
            <a:endParaRPr lang="en-US" sz="1400" dirty="0">
              <a:solidFill>
                <a:schemeClr val="accent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8C292-AC88-06D1-60DB-1FF9CD8EE574}"/>
              </a:ext>
            </a:extLst>
          </p:cNvPr>
          <p:cNvSpPr>
            <a:spLocks noGrp="1"/>
          </p:cNvSpPr>
          <p:nvPr>
            <p:ph type="title"/>
          </p:nvPr>
        </p:nvSpPr>
        <p:spPr>
          <a:xfrm>
            <a:off x="2895600" y="0"/>
            <a:ext cx="6400800" cy="1458410"/>
          </a:xfrm>
        </p:spPr>
        <p:txBody>
          <a:bodyPr/>
          <a:lstStyle/>
          <a:p>
            <a:r>
              <a:rPr lang="en-GB" sz="3200" dirty="0">
                <a:cs typeface="Arial" panose="020B0604020202020204" pitchFamily="34" charset="0"/>
              </a:rPr>
              <a:t>Chapter 3: Methods</a:t>
            </a:r>
            <a:br>
              <a:rPr lang="en-GB" dirty="0">
                <a:cs typeface="Arial" panose="020B0604020202020204" pitchFamily="34" charset="0"/>
              </a:rPr>
            </a:br>
            <a:endParaRPr lang="en-GB" dirty="0">
              <a:cs typeface="Arial" panose="020B0604020202020204" pitchFamily="34" charset="0"/>
            </a:endParaRPr>
          </a:p>
        </p:txBody>
      </p:sp>
      <p:sp>
        <p:nvSpPr>
          <p:cNvPr id="3" name="Text Placeholder 2">
            <a:extLst>
              <a:ext uri="{FF2B5EF4-FFF2-40B4-BE49-F238E27FC236}">
                <a16:creationId xmlns:a16="http://schemas.microsoft.com/office/drawing/2014/main" id="{A73156FC-314C-A05B-BD5F-26BFE2E9D49E}"/>
              </a:ext>
            </a:extLst>
          </p:cNvPr>
          <p:cNvSpPr>
            <a:spLocks noGrp="1"/>
          </p:cNvSpPr>
          <p:nvPr>
            <p:ph type="body" idx="1"/>
          </p:nvPr>
        </p:nvSpPr>
        <p:spPr>
          <a:xfrm>
            <a:off x="0" y="729205"/>
            <a:ext cx="12192000" cy="6128795"/>
          </a:xfrm>
        </p:spPr>
        <p:txBody>
          <a:bodyPr/>
          <a:lstStyle/>
          <a:p>
            <a:pPr algn="l"/>
            <a:endParaRPr lang="en-GB" dirty="0">
              <a:latin typeface="Arial Black" panose="020B0A04020102020204" pitchFamily="34" charset="0"/>
              <a:cs typeface="Arial" panose="020B0604020202020204" pitchFamily="34" charset="0"/>
            </a:endParaRPr>
          </a:p>
          <a:p>
            <a:pPr algn="l"/>
            <a:endParaRPr lang="en-GB" dirty="0">
              <a:latin typeface="Arial Black" panose="020B0A04020102020204" pitchFamily="34" charset="0"/>
              <a:cs typeface="Arial" panose="020B0604020202020204" pitchFamily="34" charset="0"/>
            </a:endParaRPr>
          </a:p>
          <a:p>
            <a:pPr algn="l"/>
            <a:endParaRPr lang="en-GB" dirty="0">
              <a:latin typeface="Arial Black" panose="020B0A04020102020204" pitchFamily="34" charset="0"/>
              <a:cs typeface="Arial" panose="020B0604020202020204" pitchFamily="34" charset="0"/>
            </a:endParaRPr>
          </a:p>
          <a:p>
            <a:pPr algn="l"/>
            <a:endParaRPr lang="en-GB" dirty="0">
              <a:latin typeface="Arial Black" panose="020B0A04020102020204" pitchFamily="34" charset="0"/>
              <a:cs typeface="Arial" panose="020B0604020202020204" pitchFamily="34" charset="0"/>
            </a:endParaRPr>
          </a:p>
          <a:p>
            <a:pPr algn="l"/>
            <a:endParaRPr lang="en-GB" dirty="0">
              <a:latin typeface="Arial Black" panose="020B0A04020102020204" pitchFamily="34" charset="0"/>
              <a:cs typeface="Arial" panose="020B0604020202020204" pitchFamily="34" charset="0"/>
            </a:endParaRPr>
          </a:p>
          <a:p>
            <a:pPr algn="l"/>
            <a:r>
              <a:rPr lang="en-GB" dirty="0">
                <a:latin typeface="Arial Black" panose="020B0A04020102020204" pitchFamily="34" charset="0"/>
                <a:cs typeface="Arial" panose="020B0604020202020204" pitchFamily="34" charset="0"/>
              </a:rPr>
              <a:t>Data analysis: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gn="l"/>
            <a:r>
              <a:rPr lang="en-GB" sz="1800" dirty="0">
                <a:effectLst/>
                <a:latin typeface="Arial" panose="020B0604020202020204" pitchFamily="34" charset="0"/>
                <a:ea typeface="Times New Roman" panose="02020603050405020304" pitchFamily="18" charset="0"/>
                <a:cs typeface="Arial" panose="020B0604020202020204" pitchFamily="34" charset="0"/>
              </a:rPr>
              <a:t>Data</a:t>
            </a:r>
            <a:r>
              <a:rPr lang="en-GB" sz="2000" dirty="0">
                <a:effectLst/>
                <a:latin typeface="Arial" panose="020B0604020202020204" pitchFamily="34" charset="0"/>
                <a:ea typeface="Times New Roman" panose="02020603050405020304" pitchFamily="18" charset="0"/>
                <a:cs typeface="Arial" panose="020B0604020202020204" pitchFamily="34" charset="0"/>
              </a:rPr>
              <a:t> analysis entails the processing, cleansing, transforming, examining, and modelling data with the explicit aim of releasing pertinent information for the purpose of decision making. This is mainly used in different areas and domains like science, business, and in humanities. (CFI.com, 2022).</a:t>
            </a:r>
          </a:p>
          <a:p>
            <a:pPr algn="l"/>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algn="l"/>
            <a:r>
              <a:rPr lang="en-GB" dirty="0">
                <a:latin typeface="Arial Black" panose="020B0A04020102020204" pitchFamily="34" charset="0"/>
                <a:cs typeface="Arial" panose="020B0604020202020204" pitchFamily="34" charset="0"/>
              </a:rPr>
              <a:t>Ethical considerations:</a:t>
            </a:r>
          </a:p>
          <a:p>
            <a:pPr algn="l"/>
            <a:r>
              <a:rPr lang="en-GB" sz="2000" dirty="0">
                <a:effectLst/>
                <a:latin typeface="Arial" panose="020B0604020202020204" pitchFamily="34" charset="0"/>
                <a:ea typeface="Times New Roman" panose="02020603050405020304" pitchFamily="18" charset="0"/>
              </a:rPr>
              <a:t>Ethical consideration is a fundamental component in research that is integral for researchers to uphold scientific validity, truthfulness, protect the rights of every participant in a research study and preserve integrity. This concept also ensures every participant is freely involved in the study, and their safety and wellbeing are guaranteed in the research study. (Helpforassessment.com, 2022)</a:t>
            </a:r>
            <a:endParaRPr lang="en-GB" sz="2000" dirty="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2713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885CF-84D9-C9F4-0451-514F18F2CEAC}"/>
              </a:ext>
            </a:extLst>
          </p:cNvPr>
          <p:cNvSpPr>
            <a:spLocks noGrp="1"/>
          </p:cNvSpPr>
          <p:nvPr>
            <p:ph type="title"/>
          </p:nvPr>
        </p:nvSpPr>
        <p:spPr>
          <a:xfrm>
            <a:off x="2895600" y="1"/>
            <a:ext cx="6400800" cy="659756"/>
          </a:xfrm>
        </p:spPr>
        <p:txBody>
          <a:bodyPr/>
          <a:lstStyle/>
          <a:p>
            <a:r>
              <a:rPr lang="en-GB" sz="3200" dirty="0"/>
              <a:t>Chapter 4: Results</a:t>
            </a:r>
            <a:br>
              <a:rPr lang="en-GB" sz="3200" dirty="0"/>
            </a:br>
            <a:endParaRPr lang="en-GB" sz="3200" dirty="0"/>
          </a:p>
        </p:txBody>
      </p:sp>
      <p:sp>
        <p:nvSpPr>
          <p:cNvPr id="3" name="Text Placeholder 2">
            <a:extLst>
              <a:ext uri="{FF2B5EF4-FFF2-40B4-BE49-F238E27FC236}">
                <a16:creationId xmlns:a16="http://schemas.microsoft.com/office/drawing/2014/main" id="{F45A560B-CCE5-6819-3186-D2FB842361BC}"/>
              </a:ext>
            </a:extLst>
          </p:cNvPr>
          <p:cNvSpPr>
            <a:spLocks noGrp="1"/>
          </p:cNvSpPr>
          <p:nvPr>
            <p:ph type="body" idx="1"/>
          </p:nvPr>
        </p:nvSpPr>
        <p:spPr>
          <a:xfrm>
            <a:off x="0" y="520862"/>
            <a:ext cx="12192000" cy="6337138"/>
          </a:xfrm>
        </p:spPr>
        <p:txBody>
          <a:bodyPr/>
          <a:lstStyle/>
          <a:p>
            <a:pPr marL="285750" indent="-28575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10 articles were used in conducting this research.</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 articles consists of systematic reviews on the impact of childhood obesity on children, their physical, mental, and emotional health.</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Correlation of childhood obesity and mental health </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 link between childhood obesity and physical health</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 effects of childhood obesity and emotional health issues</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 impact of poverty and deprivation and the relationship with childhood obesity.</a:t>
            </a:r>
          </a:p>
          <a:p>
            <a:pPr algn="l"/>
            <a:endParaRPr lang="en-GB" sz="1800" dirty="0">
              <a:latin typeface="Arial" panose="020B0604020202020204" pitchFamily="34" charset="0"/>
              <a:cs typeface="Arial" panose="020B0604020202020204" pitchFamily="34" charset="0"/>
            </a:endParaRPr>
          </a:p>
          <a:p>
            <a:pPr algn="l"/>
            <a:r>
              <a:rPr lang="en-GB" sz="1800" b="1" dirty="0">
                <a:latin typeface="Arial" panose="020B0604020202020204" pitchFamily="34" charset="0"/>
                <a:cs typeface="Arial" panose="020B0604020202020204" pitchFamily="34" charset="0"/>
              </a:rPr>
              <a:t>Themes:</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Mental health, emotional health, physical health.</a:t>
            </a: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Cognitive developments.</a:t>
            </a: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Poverty and deprivation, and malnutrition.</a:t>
            </a: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Early intervention plans.</a:t>
            </a:r>
          </a:p>
        </p:txBody>
      </p:sp>
    </p:spTree>
    <p:extLst>
      <p:ext uri="{BB962C8B-B14F-4D97-AF65-F5344CB8AC3E}">
        <p14:creationId xmlns:p14="http://schemas.microsoft.com/office/powerpoint/2010/main" val="3153079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B4E9-9652-7968-9326-DAEB57DD5651}"/>
              </a:ext>
            </a:extLst>
          </p:cNvPr>
          <p:cNvSpPr>
            <a:spLocks noGrp="1"/>
          </p:cNvSpPr>
          <p:nvPr>
            <p:ph type="title"/>
          </p:nvPr>
        </p:nvSpPr>
        <p:spPr>
          <a:xfrm>
            <a:off x="2895600" y="0"/>
            <a:ext cx="6400800" cy="590309"/>
          </a:xfrm>
        </p:spPr>
        <p:txBody>
          <a:bodyPr/>
          <a:lstStyle/>
          <a:p>
            <a:r>
              <a:rPr lang="en-GB" sz="3200" dirty="0"/>
              <a:t>Chapter 4: Results</a:t>
            </a:r>
          </a:p>
        </p:txBody>
      </p:sp>
      <p:sp>
        <p:nvSpPr>
          <p:cNvPr id="3" name="Text Placeholder 2">
            <a:extLst>
              <a:ext uri="{FF2B5EF4-FFF2-40B4-BE49-F238E27FC236}">
                <a16:creationId xmlns:a16="http://schemas.microsoft.com/office/drawing/2014/main" id="{BB4C516F-C4A3-8DED-6121-185715E2E8F0}"/>
              </a:ext>
            </a:extLst>
          </p:cNvPr>
          <p:cNvSpPr>
            <a:spLocks noGrp="1"/>
          </p:cNvSpPr>
          <p:nvPr>
            <p:ph type="body" idx="1"/>
          </p:nvPr>
        </p:nvSpPr>
        <p:spPr>
          <a:xfrm>
            <a:off x="0" y="682906"/>
            <a:ext cx="12192000" cy="6175094"/>
          </a:xfrm>
        </p:spPr>
        <p:txBody>
          <a:bodyPr/>
          <a:lstStyle/>
          <a:p>
            <a:pPr marL="285750" indent="-28575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Theme 1: Mental, physical, emotional health issues, and cognitive developments</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Theme 2: Causation and preventions</a:t>
            </a:r>
          </a:p>
          <a:p>
            <a:pPr algn="l"/>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Theme 3: Poverty, deprivation, inequalities and environmental factors</a:t>
            </a:r>
          </a:p>
          <a:p>
            <a:pPr marL="285750" indent="-28575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Theme 4: Malnutrition</a:t>
            </a:r>
          </a:p>
          <a:p>
            <a:pPr marL="285750" indent="-28575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Theme 5: Behavioural problems, early intervention programmes and prevention.</a:t>
            </a:r>
          </a:p>
          <a:p>
            <a:pPr algn="l"/>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5754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3A320-1743-2B8B-B442-6B3774D62B3A}"/>
              </a:ext>
            </a:extLst>
          </p:cNvPr>
          <p:cNvSpPr>
            <a:spLocks noGrp="1"/>
          </p:cNvSpPr>
          <p:nvPr>
            <p:ph type="title"/>
          </p:nvPr>
        </p:nvSpPr>
        <p:spPr>
          <a:xfrm>
            <a:off x="2895600" y="1"/>
            <a:ext cx="6400800" cy="613457"/>
          </a:xfrm>
        </p:spPr>
        <p:txBody>
          <a:bodyPr/>
          <a:lstStyle/>
          <a:p>
            <a:r>
              <a:rPr lang="en-GB" sz="3200" dirty="0"/>
              <a:t>Chapter 4: discussion</a:t>
            </a:r>
          </a:p>
        </p:txBody>
      </p:sp>
      <p:sp>
        <p:nvSpPr>
          <p:cNvPr id="3" name="Text Placeholder 2">
            <a:extLst>
              <a:ext uri="{FF2B5EF4-FFF2-40B4-BE49-F238E27FC236}">
                <a16:creationId xmlns:a16="http://schemas.microsoft.com/office/drawing/2014/main" id="{E17D8687-B930-B59F-85EF-29361D1A0271}"/>
              </a:ext>
            </a:extLst>
          </p:cNvPr>
          <p:cNvSpPr>
            <a:spLocks noGrp="1"/>
          </p:cNvSpPr>
          <p:nvPr>
            <p:ph type="body" idx="1"/>
          </p:nvPr>
        </p:nvSpPr>
        <p:spPr>
          <a:xfrm>
            <a:off x="0" y="532435"/>
            <a:ext cx="12192000" cy="6325565"/>
          </a:xfrm>
        </p:spPr>
        <p:txBody>
          <a:bodyPr/>
          <a:lstStyle/>
          <a:p>
            <a:pPr marL="0" indent="0" algn="l">
              <a:buNone/>
            </a:pPr>
            <a:r>
              <a:rPr lang="en-GB" sz="1600" b="1" dirty="0">
                <a:latin typeface="Arial" panose="020B0604020202020204" pitchFamily="34" charset="0"/>
                <a:cs typeface="Arial" panose="020B0604020202020204" pitchFamily="34" charset="0"/>
              </a:rPr>
              <a:t>Findings:</a:t>
            </a:r>
          </a:p>
          <a:p>
            <a:pPr marL="0" indent="0" algn="l">
              <a:buNone/>
            </a:pPr>
            <a:endParaRPr lang="en-GB" sz="1600" b="1" dirty="0">
              <a:latin typeface="Arial" panose="020B0604020202020204" pitchFamily="34" charset="0"/>
              <a:cs typeface="Arial" panose="020B0604020202020204" pitchFamily="34" charset="0"/>
            </a:endParaRPr>
          </a:p>
          <a:p>
            <a:pPr marL="0" indent="0" algn="l">
              <a:buNone/>
            </a:pPr>
            <a:r>
              <a:rPr lang="en-GB" sz="1600" dirty="0">
                <a:latin typeface="Arial" panose="020B0604020202020204" pitchFamily="34" charset="0"/>
                <a:cs typeface="Arial" panose="020B0604020202020204" pitchFamily="34" charset="0"/>
              </a:rPr>
              <a:t>Childhood obesity can cause mental health issues - Depression, anxiety, low self-esteem, bullying and violence.</a:t>
            </a:r>
          </a:p>
          <a:p>
            <a:pPr marL="0" indent="0" algn="l">
              <a:buNone/>
            </a:pPr>
            <a:endParaRPr lang="en-GB" sz="1600" dirty="0">
              <a:latin typeface="Arial" panose="020B0604020202020204" pitchFamily="34" charset="0"/>
              <a:cs typeface="Arial" panose="020B0604020202020204" pitchFamily="34" charset="0"/>
            </a:endParaRPr>
          </a:p>
          <a:p>
            <a:pPr marL="0" indent="0" algn="l">
              <a:buNone/>
            </a:pPr>
            <a:r>
              <a:rPr lang="en-GB" sz="1600" dirty="0">
                <a:latin typeface="Arial" panose="020B0604020202020204" pitchFamily="34" charset="0"/>
                <a:cs typeface="Arial" panose="020B0604020202020204" pitchFamily="34" charset="0"/>
              </a:rPr>
              <a:t>Physical health problems – respiratory complications, sleep </a:t>
            </a:r>
            <a:r>
              <a:rPr lang="en-GB" sz="1600" dirty="0" err="1">
                <a:latin typeface="Arial" panose="020B0604020202020204" pitchFamily="34" charset="0"/>
                <a:cs typeface="Arial" panose="020B0604020202020204" pitchFamily="34" charset="0"/>
              </a:rPr>
              <a:t>apnea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orthopedic</a:t>
            </a:r>
            <a:r>
              <a:rPr lang="en-GB" sz="1600" dirty="0">
                <a:latin typeface="Arial" panose="020B0604020202020204" pitchFamily="34" charset="0"/>
                <a:cs typeface="Arial" panose="020B0604020202020204" pitchFamily="34" charset="0"/>
              </a:rPr>
              <a:t> problems, and sexual dysfunction.</a:t>
            </a:r>
          </a:p>
          <a:p>
            <a:pPr marL="0" indent="0" algn="l">
              <a:buNone/>
            </a:pPr>
            <a:endParaRPr lang="en-GB" sz="1600" dirty="0">
              <a:latin typeface="Arial" panose="020B0604020202020204" pitchFamily="34" charset="0"/>
              <a:cs typeface="Arial" panose="020B0604020202020204" pitchFamily="34" charset="0"/>
            </a:endParaRPr>
          </a:p>
          <a:p>
            <a:pPr marL="0" indent="0" algn="l">
              <a:buNone/>
            </a:pPr>
            <a:r>
              <a:rPr lang="en-GB" sz="1600" dirty="0">
                <a:latin typeface="Arial" panose="020B0604020202020204" pitchFamily="34" charset="0"/>
                <a:cs typeface="Arial" panose="020B0604020202020204" pitchFamily="34" charset="0"/>
              </a:rPr>
              <a:t>Cognitive behaviour developments issues – Attention deficit hyperactive disorder (ADHD) and learning difficulties.</a:t>
            </a:r>
          </a:p>
          <a:p>
            <a:pPr marL="0" indent="0" algn="l">
              <a:buNone/>
            </a:pPr>
            <a:endParaRPr lang="en-GB" sz="1600" dirty="0">
              <a:latin typeface="Arial" panose="020B0604020202020204" pitchFamily="34" charset="0"/>
              <a:cs typeface="Arial" panose="020B0604020202020204" pitchFamily="34" charset="0"/>
            </a:endParaRPr>
          </a:p>
          <a:p>
            <a:pPr marL="0" indent="0" algn="l">
              <a:buNone/>
            </a:pPr>
            <a:r>
              <a:rPr lang="en-GB" sz="1600" dirty="0">
                <a:latin typeface="Arial" panose="020B0604020202020204" pitchFamily="34" charset="0"/>
                <a:cs typeface="Arial" panose="020B0604020202020204" pitchFamily="34" charset="0"/>
              </a:rPr>
              <a:t>Link between childhood obesity and academic developments.</a:t>
            </a:r>
          </a:p>
          <a:p>
            <a:pPr marL="0" indent="0" algn="l">
              <a:buNone/>
            </a:pPr>
            <a:endParaRPr lang="en-GB" sz="1600" dirty="0">
              <a:latin typeface="Arial" panose="020B0604020202020204" pitchFamily="34" charset="0"/>
              <a:cs typeface="Arial" panose="020B0604020202020204" pitchFamily="34" charset="0"/>
            </a:endParaRPr>
          </a:p>
          <a:p>
            <a:pPr marL="0" indent="0" algn="l">
              <a:buNone/>
            </a:pPr>
            <a:endParaRPr lang="en-GB" sz="1600" dirty="0">
              <a:latin typeface="Arial" panose="020B0604020202020204" pitchFamily="34" charset="0"/>
              <a:cs typeface="Arial" panose="020B0604020202020204" pitchFamily="34" charset="0"/>
            </a:endParaRPr>
          </a:p>
          <a:p>
            <a:pPr marL="0" indent="0" algn="l">
              <a:buNone/>
            </a:pPr>
            <a:r>
              <a:rPr lang="en-GB" sz="1600" dirty="0">
                <a:latin typeface="Arial" panose="020B0604020202020204" pitchFamily="34" charset="0"/>
                <a:cs typeface="Arial" panose="020B0604020202020204" pitchFamily="34" charset="0"/>
              </a:rPr>
              <a:t>The correlation between childhood obesity and emotional and social development is intertwined. The effect is felt in areas of development including individual experiences of shame and prejudice (Bradley, 2022)</a:t>
            </a:r>
          </a:p>
          <a:p>
            <a:pPr marL="0" indent="0" algn="l">
              <a:buNone/>
            </a:pPr>
            <a:endParaRPr lang="en-GB" sz="1600" dirty="0">
              <a:latin typeface="Arial" panose="020B0604020202020204" pitchFamily="34" charset="0"/>
              <a:cs typeface="Arial" panose="020B0604020202020204" pitchFamily="34" charset="0"/>
            </a:endParaRPr>
          </a:p>
          <a:p>
            <a:pPr marL="0" indent="0" algn="l">
              <a:buNone/>
            </a:pPr>
            <a:r>
              <a:rPr lang="en-GB" sz="1600" b="1" dirty="0">
                <a:latin typeface="Arial" panose="020B0604020202020204" pitchFamily="34" charset="0"/>
                <a:cs typeface="Arial" panose="020B0604020202020204" pitchFamily="34" charset="0"/>
              </a:rPr>
              <a:t>Strengths of the research: </a:t>
            </a:r>
            <a:r>
              <a:rPr lang="en-GB" sz="1600" dirty="0">
                <a:latin typeface="Arial" panose="020B0604020202020204" pitchFamily="34" charset="0"/>
                <a:cs typeface="Arial" panose="020B0604020202020204" pitchFamily="34" charset="0"/>
              </a:rPr>
              <a:t>comprehensive analysis and study, conclusive data and information.</a:t>
            </a:r>
            <a:endParaRPr lang="en-GB" sz="1600" b="1" dirty="0">
              <a:latin typeface="Arial" panose="020B0604020202020204" pitchFamily="34" charset="0"/>
              <a:cs typeface="Arial" panose="020B0604020202020204" pitchFamily="34" charset="0"/>
            </a:endParaRPr>
          </a:p>
          <a:p>
            <a:pPr marL="0" indent="0" algn="l">
              <a:buNone/>
            </a:pPr>
            <a:endParaRPr lang="en-GB" sz="1600" b="1" dirty="0">
              <a:latin typeface="Arial" panose="020B0604020202020204" pitchFamily="34" charset="0"/>
              <a:cs typeface="Arial" panose="020B0604020202020204" pitchFamily="34" charset="0"/>
            </a:endParaRPr>
          </a:p>
          <a:p>
            <a:pPr marL="0" indent="0" algn="l">
              <a:buNone/>
            </a:pPr>
            <a:r>
              <a:rPr lang="en-GB" sz="1600" b="1" dirty="0">
                <a:latin typeface="Arial" panose="020B0604020202020204" pitchFamily="34" charset="0"/>
                <a:cs typeface="Arial" panose="020B0604020202020204" pitchFamily="34" charset="0"/>
              </a:rPr>
              <a:t>Limitations: </a:t>
            </a:r>
            <a:r>
              <a:rPr lang="en-GB" sz="1600" dirty="0">
                <a:latin typeface="Arial" panose="020B0604020202020204" pitchFamily="34" charset="0"/>
                <a:cs typeface="Arial" panose="020B0604020202020204" pitchFamily="34" charset="0"/>
              </a:rPr>
              <a:t>Obesity in childhood often progresses in adulthood. Leads to metal health problems – depression, low self-esteem </a:t>
            </a:r>
            <a:endParaRPr lang="en-GB" sz="1600" b="1" dirty="0">
              <a:latin typeface="Arial" panose="020B0604020202020204" pitchFamily="34" charset="0"/>
              <a:cs typeface="Arial" panose="020B0604020202020204" pitchFamily="34" charset="0"/>
            </a:endParaRPr>
          </a:p>
          <a:p>
            <a:pPr marL="0" indent="0" algn="l">
              <a:buNone/>
            </a:pPr>
            <a:endParaRPr lang="en-GB" sz="1600" b="1" dirty="0">
              <a:latin typeface="Arial" panose="020B0604020202020204" pitchFamily="34" charset="0"/>
              <a:cs typeface="Arial" panose="020B0604020202020204" pitchFamily="34" charset="0"/>
            </a:endParaRPr>
          </a:p>
          <a:p>
            <a:pPr marL="0" indent="0" algn="l">
              <a:buNone/>
            </a:pPr>
            <a:r>
              <a:rPr lang="en-GB" sz="1600" b="1" dirty="0">
                <a:latin typeface="Arial" panose="020B0604020202020204" pitchFamily="34" charset="0"/>
                <a:cs typeface="Arial" panose="020B0604020202020204" pitchFamily="34" charset="0"/>
              </a:rPr>
              <a:t>Reflection:</a:t>
            </a:r>
          </a:p>
          <a:p>
            <a:pPr marL="0" indent="0" algn="l">
              <a:buNone/>
            </a:pPr>
            <a:endParaRPr lang="en-GB" sz="16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600" dirty="0">
                <a:effectLst/>
                <a:latin typeface="Arial" panose="020B0604020202020204" pitchFamily="34" charset="0"/>
                <a:ea typeface="Calibri" panose="020F0502020204030204" pitchFamily="34" charset="0"/>
              </a:rPr>
              <a:t>Childhood obesity impacts nearly a third of children aged 2 – 15 and a concerted effort is needed to tackle this epidemic. All stakeholders must play a significant part in addressing this issue. The findings also highlighted deprivation, poverty and social inequalities as a fundamental problem associated with childhood obesity. </a:t>
            </a:r>
          </a:p>
          <a:p>
            <a:pPr marL="285750" indent="-285750" algn="l">
              <a:buFont typeface="Arial" panose="020B0604020202020204" pitchFamily="34" charset="0"/>
              <a:buChar char="•"/>
            </a:pPr>
            <a:endParaRPr lang="en-GB" sz="1600" dirty="0">
              <a:effectLst/>
              <a:latin typeface="Arial" panose="020B0604020202020204" pitchFamily="34" charset="0"/>
              <a:ea typeface="Calibri" panose="020F0502020204030204" pitchFamily="34" charset="0"/>
            </a:endParaRPr>
          </a:p>
          <a:p>
            <a:pPr marL="285750" indent="-285750" algn="l">
              <a:buFont typeface="Arial" panose="020B0604020202020204" pitchFamily="34" charset="0"/>
              <a:buChar char="•"/>
            </a:pPr>
            <a:r>
              <a:rPr lang="en-GB" sz="1600" dirty="0">
                <a:latin typeface="Arial" panose="020B0604020202020204" pitchFamily="34" charset="0"/>
                <a:ea typeface="Calibri" panose="020F0502020204030204" pitchFamily="34" charset="0"/>
              </a:rPr>
              <a:t>D</a:t>
            </a:r>
            <a:r>
              <a:rPr lang="en-GB" sz="1600" dirty="0">
                <a:effectLst/>
                <a:latin typeface="Arial" panose="020B0604020202020204" pitchFamily="34" charset="0"/>
                <a:ea typeface="Calibri" panose="020F0502020204030204" pitchFamily="34" charset="0"/>
              </a:rPr>
              <a:t>eprivation, poverty and social inequalities as a fundamental problem associated with childhood obesity</a:t>
            </a:r>
            <a:endParaRPr lang="en-GB" sz="1600" b="1" dirty="0">
              <a:latin typeface="Arial" panose="020B0604020202020204" pitchFamily="34" charset="0"/>
              <a:cs typeface="Arial" panose="020B0604020202020204" pitchFamily="34" charset="0"/>
            </a:endParaRPr>
          </a:p>
          <a:p>
            <a:pPr marL="0" indent="0" algn="l">
              <a:buNone/>
            </a:pPr>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693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1A735-6CAF-F715-5FF0-E1726552086F}"/>
              </a:ext>
            </a:extLst>
          </p:cNvPr>
          <p:cNvSpPr>
            <a:spLocks noGrp="1"/>
          </p:cNvSpPr>
          <p:nvPr>
            <p:ph type="ctrTitle"/>
          </p:nvPr>
        </p:nvSpPr>
        <p:spPr>
          <a:xfrm>
            <a:off x="0" y="0"/>
            <a:ext cx="12192000" cy="613458"/>
          </a:xfrm>
        </p:spPr>
        <p:txBody>
          <a:bodyPr/>
          <a:lstStyle/>
          <a:p>
            <a:r>
              <a:rPr lang="en-GB" sz="3200" dirty="0"/>
              <a:t>Chapter 5: recommendations</a:t>
            </a:r>
          </a:p>
        </p:txBody>
      </p:sp>
      <p:sp>
        <p:nvSpPr>
          <p:cNvPr id="3" name="Subtitle 2">
            <a:extLst>
              <a:ext uri="{FF2B5EF4-FFF2-40B4-BE49-F238E27FC236}">
                <a16:creationId xmlns:a16="http://schemas.microsoft.com/office/drawing/2014/main" id="{E66B3A82-929C-4CA1-F89D-B9642AB3C31C}"/>
              </a:ext>
            </a:extLst>
          </p:cNvPr>
          <p:cNvSpPr>
            <a:spLocks noGrp="1"/>
          </p:cNvSpPr>
          <p:nvPr>
            <p:ph type="subTitle" idx="1"/>
          </p:nvPr>
        </p:nvSpPr>
        <p:spPr>
          <a:xfrm>
            <a:off x="0" y="706057"/>
            <a:ext cx="12192000" cy="6151944"/>
          </a:xfrm>
        </p:spPr>
        <p:txBody>
          <a:bodyPr/>
          <a:lstStyle/>
          <a:p>
            <a:pPr marL="285750" lvl="0" indent="-285750" algn="l">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A combined intervention across all systems is needed.</a:t>
            </a:r>
            <a:endParaRPr lang="en-GB" sz="1800" dirty="0">
              <a:latin typeface="Arial" panose="020B0604020202020204" pitchFamily="34" charset="0"/>
              <a:ea typeface="Calibri" panose="020F0502020204030204" pitchFamily="34" charset="0"/>
              <a:cs typeface="Arial" panose="020B0604020202020204" pitchFamily="34" charset="0"/>
            </a:endParaRPr>
          </a:p>
          <a:p>
            <a:pPr marL="285750" lvl="0" indent="-285750" algn="l">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 concept of one size fits all isn’t a proficient model for overweight and obesity. A more diverse and tailored implementation strategy to align with individual personal needs is necessary for those involved. </a:t>
            </a:r>
            <a:endParaRPr lang="en-GB" sz="1800" dirty="0">
              <a:latin typeface="Arial" panose="020B0604020202020204" pitchFamily="34" charset="0"/>
              <a:ea typeface="Calibri" panose="020F0502020204030204" pitchFamily="34" charset="0"/>
              <a:cs typeface="Arial" panose="020B0604020202020204" pitchFamily="34" charset="0"/>
            </a:endParaRPr>
          </a:p>
          <a:p>
            <a:pPr marL="285750" lvl="0" indent="-285750" algn="l">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Intervention and implementation programmes should be adopted at the earliest sign of obesity.</a:t>
            </a:r>
          </a:p>
          <a:p>
            <a:pPr marL="285750" lvl="0" indent="-285750" algn="l">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 It is fundamental to establish healthy dietary habits in infancy and to carry that forward throughout childhood. The cornerstone of management is cultivating behavioural modification, this should involve the whole family.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l"/>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656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6D4EF-416B-978D-9E24-0A41EBE94818}"/>
              </a:ext>
            </a:extLst>
          </p:cNvPr>
          <p:cNvSpPr>
            <a:spLocks noGrp="1"/>
          </p:cNvSpPr>
          <p:nvPr>
            <p:ph type="ctrTitle"/>
          </p:nvPr>
        </p:nvSpPr>
        <p:spPr>
          <a:xfrm>
            <a:off x="0" y="0"/>
            <a:ext cx="12192000" cy="706056"/>
          </a:xfrm>
        </p:spPr>
        <p:txBody>
          <a:bodyPr/>
          <a:lstStyle/>
          <a:p>
            <a:r>
              <a:rPr lang="en-GB" sz="3200" dirty="0"/>
              <a:t>Chapter 5: conclusion</a:t>
            </a:r>
          </a:p>
        </p:txBody>
      </p:sp>
      <p:sp>
        <p:nvSpPr>
          <p:cNvPr id="3" name="Subtitle 2">
            <a:extLst>
              <a:ext uri="{FF2B5EF4-FFF2-40B4-BE49-F238E27FC236}">
                <a16:creationId xmlns:a16="http://schemas.microsoft.com/office/drawing/2014/main" id="{F1EA8866-7561-10F0-2FD1-1FD178D7F8D9}"/>
              </a:ext>
            </a:extLst>
          </p:cNvPr>
          <p:cNvSpPr>
            <a:spLocks noGrp="1"/>
          </p:cNvSpPr>
          <p:nvPr>
            <p:ph type="subTitle" idx="1"/>
          </p:nvPr>
        </p:nvSpPr>
        <p:spPr>
          <a:xfrm>
            <a:off x="0" y="706056"/>
            <a:ext cx="12192000" cy="6151944"/>
          </a:xfrm>
        </p:spPr>
        <p:txBody>
          <a:bodyPr/>
          <a:lstStyle/>
          <a:p>
            <a:pPr algn="l">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Obesity and overweight disease are a global problem with a high mortality rate of almost 2.6 million deaths annually. Obesity is now the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deadliest disease in the world and needs immediate attention to tackle this crisis. It is linked to (NCD) non communicable diseases which accounts for two out of three deaths (68%). The UK in a dire situation as it has the highest levels of obesity in Europe. The UK government must invest heavily on extensive researches, preventions and treatments of obesity otherwise the future will be bleak for children and their families.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5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7605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457D-677E-2862-D097-1B0A86196A65}"/>
              </a:ext>
            </a:extLst>
          </p:cNvPr>
          <p:cNvSpPr>
            <a:spLocks noGrp="1"/>
          </p:cNvSpPr>
          <p:nvPr>
            <p:ph type="title"/>
          </p:nvPr>
        </p:nvSpPr>
        <p:spPr>
          <a:xfrm>
            <a:off x="0" y="0"/>
            <a:ext cx="12192000" cy="370390"/>
          </a:xfrm>
        </p:spPr>
        <p:txBody>
          <a:bodyPr/>
          <a:lstStyle/>
          <a:p>
            <a:pPr algn="l"/>
            <a:r>
              <a:rPr lang="en-GB" sz="2000" dirty="0"/>
              <a:t>References:</a:t>
            </a:r>
          </a:p>
        </p:txBody>
      </p:sp>
      <p:sp>
        <p:nvSpPr>
          <p:cNvPr id="3" name="Content Placeholder 2">
            <a:extLst>
              <a:ext uri="{FF2B5EF4-FFF2-40B4-BE49-F238E27FC236}">
                <a16:creationId xmlns:a16="http://schemas.microsoft.com/office/drawing/2014/main" id="{4D61B18E-D33B-BDCD-F92A-E321BBA85F75}"/>
              </a:ext>
            </a:extLst>
          </p:cNvPr>
          <p:cNvSpPr>
            <a:spLocks noGrp="1"/>
          </p:cNvSpPr>
          <p:nvPr>
            <p:ph sz="half" idx="1"/>
          </p:nvPr>
        </p:nvSpPr>
        <p:spPr>
          <a:xfrm>
            <a:off x="0" y="457200"/>
            <a:ext cx="12192000" cy="6400800"/>
          </a:xfrm>
        </p:spPr>
        <p:txBody>
          <a:bodyPr/>
          <a:lstStyle/>
          <a:p>
            <a:pPr marL="0" indent="0">
              <a:buNone/>
            </a:pPr>
            <a:r>
              <a:rPr lang="en-GB" sz="1800" dirty="0">
                <a:effectLst/>
                <a:latin typeface="Times New Roman" panose="02020603050405020304" pitchFamily="18" charset="0"/>
                <a:ea typeface="Times New Roman" panose="02020603050405020304" pitchFamily="18" charset="0"/>
              </a:rPr>
              <a:t>Davies, S. (2018). </a:t>
            </a:r>
            <a:r>
              <a:rPr lang="en-GB" sz="1800" i="1" dirty="0">
                <a:effectLst/>
                <a:latin typeface="Times New Roman" panose="02020603050405020304" pitchFamily="18" charset="0"/>
                <a:ea typeface="Times New Roman" panose="02020603050405020304" pitchFamily="18" charset="0"/>
              </a:rPr>
              <a:t>Time to Solve Childhood Obesity</a:t>
            </a:r>
            <a:r>
              <a:rPr lang="en-GB" sz="1800" dirty="0">
                <a:effectLst/>
                <a:latin typeface="Times New Roman" panose="02020603050405020304" pitchFamily="18" charset="0"/>
                <a:ea typeface="Times New Roman" panose="02020603050405020304" pitchFamily="18" charset="0"/>
              </a:rPr>
              <a:t>. [online] Available at: https://assets.publishing.service.gov.uk/government/uploads/system/uploads/attachment_data/file/837907/cmo-special-report-childhood-obesity-october-2019.pdf.</a:t>
            </a:r>
            <a:endParaRPr lang="en-GB" dirty="0"/>
          </a:p>
          <a:p>
            <a:pPr marL="0" indent="0">
              <a:buNone/>
            </a:pPr>
            <a:r>
              <a:rPr lang="en-GB" sz="1800" dirty="0">
                <a:effectLst/>
                <a:latin typeface="Times New Roman" panose="02020603050405020304" pitchFamily="18" charset="0"/>
                <a:ea typeface="Times New Roman" panose="02020603050405020304" pitchFamily="18" charset="0"/>
              </a:rPr>
              <a:t>Department of Health and Social Care (2017). </a:t>
            </a:r>
            <a:r>
              <a:rPr lang="en-GB" sz="1800" i="1" dirty="0">
                <a:effectLst/>
                <a:latin typeface="Times New Roman" panose="02020603050405020304" pitchFamily="18" charset="0"/>
                <a:ea typeface="Times New Roman" panose="02020603050405020304" pitchFamily="18" charset="0"/>
              </a:rPr>
              <a:t>Childhood obesity: a plan for action</a:t>
            </a:r>
            <a:r>
              <a:rPr lang="en-GB" sz="1800" dirty="0">
                <a:effectLst/>
                <a:latin typeface="Times New Roman" panose="02020603050405020304" pitchFamily="18" charset="0"/>
                <a:ea typeface="Times New Roman" panose="02020603050405020304" pitchFamily="18" charset="0"/>
              </a:rPr>
              <a:t>. [online] GOV.UK. Available at: https://www.gov.uk/government/publications/childhood-obesity-a-plan-for-action/childhood-obesity-a-plan-for-action [Accessed 10 Oct. 2022].</a:t>
            </a:r>
          </a:p>
          <a:p>
            <a:pPr marL="0" indent="0">
              <a:buNone/>
            </a:pPr>
            <a:r>
              <a:rPr lang="en-GB" sz="1800" dirty="0" err="1">
                <a:effectLst/>
                <a:latin typeface="Times New Roman" panose="02020603050405020304" pitchFamily="18" charset="0"/>
                <a:ea typeface="Times New Roman" panose="02020603050405020304" pitchFamily="18" charset="0"/>
              </a:rPr>
              <a:t>edubirdie</a:t>
            </a:r>
            <a:r>
              <a:rPr lang="en-GB" sz="1800" dirty="0">
                <a:effectLst/>
                <a:latin typeface="Times New Roman" panose="02020603050405020304" pitchFamily="18" charset="0"/>
                <a:ea typeface="Times New Roman" panose="02020603050405020304" pitchFamily="18" charset="0"/>
              </a:rPr>
              <a:t> (2021). </a:t>
            </a:r>
            <a:r>
              <a:rPr lang="en-GB" sz="1800" i="1" dirty="0">
                <a:effectLst/>
                <a:latin typeface="Times New Roman" panose="02020603050405020304" pitchFamily="18" charset="0"/>
                <a:ea typeface="Times New Roman" panose="02020603050405020304" pitchFamily="18" charset="0"/>
              </a:rPr>
              <a:t>Childhood Obesity: Physically And Mentally Affect - Free Essay Example</a:t>
            </a:r>
            <a:r>
              <a:rPr lang="en-GB" sz="1800" dirty="0">
                <a:effectLst/>
                <a:latin typeface="Times New Roman" panose="02020603050405020304" pitchFamily="18" charset="0"/>
                <a:ea typeface="Times New Roman" panose="02020603050405020304" pitchFamily="18" charset="0"/>
              </a:rPr>
              <a:t>. [online] </a:t>
            </a:r>
            <a:r>
              <a:rPr lang="en-GB" sz="1800" dirty="0" err="1">
                <a:effectLst/>
                <a:latin typeface="Times New Roman" panose="02020603050405020304" pitchFamily="18" charset="0"/>
                <a:ea typeface="Times New Roman" panose="02020603050405020304" pitchFamily="18" charset="0"/>
              </a:rPr>
              <a:t>Edubirdie</a:t>
            </a:r>
            <a:r>
              <a:rPr lang="en-GB" sz="1800" dirty="0">
                <a:effectLst/>
                <a:latin typeface="Times New Roman" panose="02020603050405020304" pitchFamily="18" charset="0"/>
                <a:ea typeface="Times New Roman" panose="02020603050405020304" pitchFamily="18" charset="0"/>
              </a:rPr>
              <a:t>. Available at: https://edubirdie.com/examples/childhood-obesity-physically-and-mentally-affect/ [Accessed 30 Dec. 2022].</a:t>
            </a:r>
          </a:p>
          <a:p>
            <a:pPr marL="0" indent="0">
              <a:buNone/>
            </a:pPr>
            <a:r>
              <a:rPr lang="en-GB" sz="1800" dirty="0">
                <a:effectLst/>
                <a:latin typeface="Times New Roman" panose="02020603050405020304" pitchFamily="18" charset="0"/>
                <a:ea typeface="Times New Roman" panose="02020603050405020304" pitchFamily="18" charset="0"/>
              </a:rPr>
              <a:t>Public Health England (2022). </a:t>
            </a:r>
            <a:r>
              <a:rPr lang="en-GB" sz="1800" i="1" dirty="0">
                <a:effectLst/>
                <a:latin typeface="Times New Roman" panose="02020603050405020304" pitchFamily="18" charset="0"/>
                <a:ea typeface="Times New Roman" panose="02020603050405020304" pitchFamily="18" charset="0"/>
              </a:rPr>
              <a:t>Childhood obesity: applying All Our Health</a:t>
            </a:r>
            <a:r>
              <a:rPr lang="en-GB" sz="1800" dirty="0">
                <a:effectLst/>
                <a:latin typeface="Times New Roman" panose="02020603050405020304" pitchFamily="18" charset="0"/>
                <a:ea typeface="Times New Roman" panose="02020603050405020304" pitchFamily="18" charset="0"/>
              </a:rPr>
              <a:t>. [online] GOV.UK. Available at: https://www.gov.uk/government/publications/childhood-obesity-applying-all-our-health/childhood-obesity-applying-all-our-health [Accessed 11 Nov. 2022].</a:t>
            </a:r>
          </a:p>
          <a:p>
            <a:pPr marL="0" indent="0">
              <a:buNone/>
            </a:pPr>
            <a:r>
              <a:rPr lang="en-GB" sz="1800" dirty="0">
                <a:effectLst/>
                <a:latin typeface="Times New Roman" panose="02020603050405020304" pitchFamily="18" charset="0"/>
                <a:ea typeface="Times New Roman" panose="02020603050405020304" pitchFamily="18" charset="0"/>
              </a:rPr>
              <a:t>Theis, D.W. (2020). </a:t>
            </a:r>
            <a:r>
              <a:rPr lang="en-GB" sz="1800" i="1" dirty="0">
                <a:effectLst/>
                <a:latin typeface="Times New Roman" panose="02020603050405020304" pitchFamily="18" charset="0"/>
                <a:ea typeface="Times New Roman" panose="02020603050405020304" pitchFamily="18" charset="0"/>
              </a:rPr>
              <a:t>What influences government policymaking? The case of childhood obesity in England</a:t>
            </a:r>
            <a:r>
              <a:rPr lang="en-GB" sz="1800" dirty="0">
                <a:effectLst/>
                <a:latin typeface="Times New Roman" panose="02020603050405020304" pitchFamily="18" charset="0"/>
                <a:ea typeface="Times New Roman" panose="02020603050405020304" pitchFamily="18" charset="0"/>
              </a:rPr>
              <a:t>. [online] NIHR School for Public Health Research. Available at: https://sphr.nihr.ac.uk/research/what-influences-government-policymaking-the-case-of-childhood-obesity-in-england [Accessed 4 Jan. </a:t>
            </a:r>
            <a:r>
              <a:rPr lang="en-GB" sz="1800">
                <a:effectLst/>
                <a:latin typeface="Times New Roman" panose="02020603050405020304" pitchFamily="18" charset="0"/>
                <a:ea typeface="Times New Roman" panose="02020603050405020304" pitchFamily="18" charset="0"/>
              </a:rPr>
              <a:t>2023].</a:t>
            </a:r>
          </a:p>
          <a:p>
            <a:pPr marL="0" indent="0">
              <a:buNone/>
            </a:pPr>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3F40498B-3554-DFFA-2F4F-367C3F77DCCB}"/>
              </a:ext>
            </a:extLst>
          </p:cNvPr>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1501495589"/>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{76AD0B65-E6AE-4FF4-8416-E1420A65A4D4}tf78438558_win32</Template>
  <TotalTime>594</TotalTime>
  <Words>1634</Words>
  <Application>Microsoft Office PowerPoint</Application>
  <PresentationFormat>Widescreen</PresentationFormat>
  <Paragraphs>133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vt:lpstr>
      <vt:lpstr>Sabon Next LT</vt:lpstr>
      <vt:lpstr>Times New Roman</vt:lpstr>
      <vt:lpstr>Office Theme</vt:lpstr>
      <vt:lpstr>BMHP 6020</vt:lpstr>
      <vt:lpstr>PowerPoint Presentation</vt:lpstr>
      <vt:lpstr>Introduction</vt:lpstr>
      <vt:lpstr>Chapter 2: background</vt:lpstr>
      <vt:lpstr>Chapter 3: Methods</vt:lpstr>
      <vt:lpstr>Chapter 3: Methods </vt:lpstr>
      <vt:lpstr>Chapter 4: Results </vt:lpstr>
      <vt:lpstr>Chapter 4: Results</vt:lpstr>
      <vt:lpstr>Chapter 4: discussion</vt:lpstr>
      <vt:lpstr>Chapter 5: recommendations</vt:lpstr>
      <vt:lpstr>Chapter 5: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larger lon</dc:creator>
  <cp:lastModifiedBy>larger lon</cp:lastModifiedBy>
  <cp:revision>2</cp:revision>
  <dcterms:created xsi:type="dcterms:W3CDTF">2023-01-12T11:05:09Z</dcterms:created>
  <dcterms:modified xsi:type="dcterms:W3CDTF">2023-01-16T00:54:21Z</dcterms:modified>
</cp:coreProperties>
</file>