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720" r:id="rId3"/>
  </p:sldMasterIdLst>
  <p:notesMasterIdLst>
    <p:notesMasterId r:id="rId54"/>
  </p:notesMasterIdLst>
  <p:sldIdLst>
    <p:sldId id="256" r:id="rId4"/>
    <p:sldId id="417" r:id="rId5"/>
    <p:sldId id="265" r:id="rId6"/>
    <p:sldId id="381" r:id="rId7"/>
    <p:sldId id="404" r:id="rId8"/>
    <p:sldId id="275" r:id="rId9"/>
    <p:sldId id="416" r:id="rId10"/>
    <p:sldId id="421" r:id="rId11"/>
    <p:sldId id="434" r:id="rId12"/>
    <p:sldId id="415" r:id="rId13"/>
    <p:sldId id="267" r:id="rId14"/>
    <p:sldId id="422" r:id="rId15"/>
    <p:sldId id="423" r:id="rId16"/>
    <p:sldId id="262" r:id="rId17"/>
    <p:sldId id="424" r:id="rId18"/>
    <p:sldId id="425" r:id="rId19"/>
    <p:sldId id="426" r:id="rId20"/>
    <p:sldId id="427" r:id="rId21"/>
    <p:sldId id="409" r:id="rId22"/>
    <p:sldId id="376" r:id="rId23"/>
    <p:sldId id="264" r:id="rId24"/>
    <p:sldId id="410" r:id="rId25"/>
    <p:sldId id="386" r:id="rId26"/>
    <p:sldId id="387" r:id="rId27"/>
    <p:sldId id="389" r:id="rId28"/>
    <p:sldId id="390" r:id="rId29"/>
    <p:sldId id="437" r:id="rId30"/>
    <p:sldId id="436" r:id="rId31"/>
    <p:sldId id="391" r:id="rId32"/>
    <p:sldId id="438" r:id="rId33"/>
    <p:sldId id="439" r:id="rId34"/>
    <p:sldId id="257" r:id="rId35"/>
    <p:sldId id="258" r:id="rId36"/>
    <p:sldId id="259" r:id="rId37"/>
    <p:sldId id="412" r:id="rId38"/>
    <p:sldId id="414" r:id="rId39"/>
    <p:sldId id="261" r:id="rId40"/>
    <p:sldId id="263" r:id="rId41"/>
    <p:sldId id="266" r:id="rId42"/>
    <p:sldId id="378" r:id="rId43"/>
    <p:sldId id="377" r:id="rId44"/>
    <p:sldId id="260" r:id="rId45"/>
    <p:sldId id="435" r:id="rId46"/>
    <p:sldId id="374" r:id="rId47"/>
    <p:sldId id="375" r:id="rId48"/>
    <p:sldId id="373" r:id="rId49"/>
    <p:sldId id="372" r:id="rId50"/>
    <p:sldId id="411" r:id="rId51"/>
    <p:sldId id="405" r:id="rId52"/>
    <p:sldId id="274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399" autoAdjust="0"/>
    <p:restoredTop sz="94660"/>
  </p:normalViewPr>
  <p:slideViewPr>
    <p:cSldViewPr snapToGrid="0">
      <p:cViewPr varScale="1">
        <p:scale>
          <a:sx n="71" d="100"/>
          <a:sy n="71" d="100"/>
        </p:scale>
        <p:origin x="58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tableStyles" Target="tableStyles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heme" Target="theme/theme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404ED4-7D72-4102-94B5-74DC1C72EA15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9104798-070B-4395-B8EB-0AA8CBBDFA11}">
      <dgm:prSet phldrT="[Text]" custT="1"/>
      <dgm:spPr/>
      <dgm:t>
        <a:bodyPr/>
        <a:lstStyle/>
        <a:p>
          <a:r>
            <a:rPr lang="en-GB" sz="2000" dirty="0"/>
            <a:t>From behave! to behaviour change</a:t>
          </a:r>
        </a:p>
      </dgm:t>
    </dgm:pt>
    <dgm:pt modelId="{175F6085-B9A5-4286-B028-1F131BE43F7D}" type="parTrans" cxnId="{6AF31B09-2A6B-479F-B87C-16AB63E3BF39}">
      <dgm:prSet/>
      <dgm:spPr/>
      <dgm:t>
        <a:bodyPr/>
        <a:lstStyle/>
        <a:p>
          <a:endParaRPr lang="en-GB"/>
        </a:p>
      </dgm:t>
    </dgm:pt>
    <dgm:pt modelId="{E9A09F00-8AAA-43ED-8C9F-E54FE0562200}" type="sibTrans" cxnId="{6AF31B09-2A6B-479F-B87C-16AB63E3BF39}">
      <dgm:prSet/>
      <dgm:spPr/>
      <dgm:t>
        <a:bodyPr/>
        <a:lstStyle/>
        <a:p>
          <a:endParaRPr lang="en-GB"/>
        </a:p>
      </dgm:t>
    </dgm:pt>
    <dgm:pt modelId="{3E913F9B-E3F5-407F-BFBA-6430B8FF8DAE}">
      <dgm:prSet phldrT="[Text]"/>
      <dgm:spPr/>
      <dgm:t>
        <a:bodyPr/>
        <a:lstStyle/>
        <a:p>
          <a:r>
            <a:rPr lang="en-GB" dirty="0"/>
            <a:t>Legislation</a:t>
          </a:r>
        </a:p>
      </dgm:t>
    </dgm:pt>
    <dgm:pt modelId="{F56FCDA1-E583-4442-852A-088788438203}" type="parTrans" cxnId="{C01B29AF-2BFE-4ED3-AA53-133F0087DEBE}">
      <dgm:prSet/>
      <dgm:spPr/>
      <dgm:t>
        <a:bodyPr/>
        <a:lstStyle/>
        <a:p>
          <a:endParaRPr lang="en-GB"/>
        </a:p>
      </dgm:t>
    </dgm:pt>
    <dgm:pt modelId="{B4FE8CDE-8A58-4D88-A2AD-48CC249998DA}" type="sibTrans" cxnId="{C01B29AF-2BFE-4ED3-AA53-133F0087DEBE}">
      <dgm:prSet/>
      <dgm:spPr/>
      <dgm:t>
        <a:bodyPr/>
        <a:lstStyle/>
        <a:p>
          <a:endParaRPr lang="en-GB"/>
        </a:p>
      </dgm:t>
    </dgm:pt>
    <dgm:pt modelId="{A3AC7497-49CD-498F-89B4-B99787AE23A1}">
      <dgm:prSet phldrT="[Text]"/>
      <dgm:spPr/>
      <dgm:t>
        <a:bodyPr/>
        <a:lstStyle/>
        <a:p>
          <a:r>
            <a:rPr lang="en-GB" dirty="0"/>
            <a:t>Nudge Theory</a:t>
          </a:r>
        </a:p>
      </dgm:t>
    </dgm:pt>
    <dgm:pt modelId="{24460DEE-C442-4AE5-822F-F4687DB1E71F}" type="parTrans" cxnId="{32AD9D35-D0DD-49C7-813B-9B72309D6BB2}">
      <dgm:prSet/>
      <dgm:spPr/>
      <dgm:t>
        <a:bodyPr/>
        <a:lstStyle/>
        <a:p>
          <a:endParaRPr lang="en-GB"/>
        </a:p>
      </dgm:t>
    </dgm:pt>
    <dgm:pt modelId="{61202F02-3299-4C4D-A6AB-851ED7DC58A3}" type="sibTrans" cxnId="{32AD9D35-D0DD-49C7-813B-9B72309D6BB2}">
      <dgm:prSet/>
      <dgm:spPr/>
      <dgm:t>
        <a:bodyPr/>
        <a:lstStyle/>
        <a:p>
          <a:endParaRPr lang="en-GB"/>
        </a:p>
      </dgm:t>
    </dgm:pt>
    <dgm:pt modelId="{490C124A-6A40-46F0-B879-1289163868F9}">
      <dgm:prSet phldrT="[Text]" custT="1"/>
      <dgm:spPr/>
      <dgm:t>
        <a:bodyPr/>
        <a:lstStyle/>
        <a:p>
          <a:r>
            <a:rPr lang="en-GB" sz="2000" dirty="0"/>
            <a:t>Devolution?</a:t>
          </a:r>
        </a:p>
      </dgm:t>
    </dgm:pt>
    <dgm:pt modelId="{0D28FE32-DAAF-4397-9281-A74373333972}" type="parTrans" cxnId="{806BE2E0-4C4F-4FBD-9FFF-0D5E9048777C}">
      <dgm:prSet/>
      <dgm:spPr/>
      <dgm:t>
        <a:bodyPr/>
        <a:lstStyle/>
        <a:p>
          <a:endParaRPr lang="en-GB"/>
        </a:p>
      </dgm:t>
    </dgm:pt>
    <dgm:pt modelId="{6297F7A6-F984-4DE3-97CB-C439E1C905D6}" type="sibTrans" cxnId="{806BE2E0-4C4F-4FBD-9FFF-0D5E9048777C}">
      <dgm:prSet/>
      <dgm:spPr/>
      <dgm:t>
        <a:bodyPr/>
        <a:lstStyle/>
        <a:p>
          <a:endParaRPr lang="en-GB"/>
        </a:p>
      </dgm:t>
    </dgm:pt>
    <dgm:pt modelId="{8D5807A4-E9A9-429F-BFAA-49B0F4450325}">
      <dgm:prSet phldrT="[Text]"/>
      <dgm:spPr/>
      <dgm:t>
        <a:bodyPr/>
        <a:lstStyle/>
        <a:p>
          <a:r>
            <a:rPr lang="en-GB" dirty="0"/>
            <a:t>Councils</a:t>
          </a:r>
        </a:p>
      </dgm:t>
    </dgm:pt>
    <dgm:pt modelId="{582C36A0-00BF-4E09-A69F-4EA8AD63FFB5}" type="parTrans" cxnId="{CAABAB87-2A13-419B-89ED-91CE1B0DC764}">
      <dgm:prSet/>
      <dgm:spPr/>
      <dgm:t>
        <a:bodyPr/>
        <a:lstStyle/>
        <a:p>
          <a:endParaRPr lang="en-GB"/>
        </a:p>
      </dgm:t>
    </dgm:pt>
    <dgm:pt modelId="{504D9495-9D81-447E-BBCE-4762DBC3B0D1}" type="sibTrans" cxnId="{CAABAB87-2A13-419B-89ED-91CE1B0DC764}">
      <dgm:prSet/>
      <dgm:spPr/>
      <dgm:t>
        <a:bodyPr/>
        <a:lstStyle/>
        <a:p>
          <a:endParaRPr lang="en-GB"/>
        </a:p>
      </dgm:t>
    </dgm:pt>
    <dgm:pt modelId="{78EBC835-0A89-409D-80CF-D8738B56CEE2}">
      <dgm:prSet phldrT="[Text]"/>
      <dgm:spPr/>
      <dgm:t>
        <a:bodyPr/>
        <a:lstStyle/>
        <a:p>
          <a:r>
            <a:rPr lang="en-GB" dirty="0"/>
            <a:t>Communities</a:t>
          </a:r>
        </a:p>
      </dgm:t>
    </dgm:pt>
    <dgm:pt modelId="{206504B6-2D74-43D6-AF61-8EC32559C2BD}" type="parTrans" cxnId="{46B4675E-8FCC-43C3-890F-DF6BCA54BFAB}">
      <dgm:prSet/>
      <dgm:spPr/>
      <dgm:t>
        <a:bodyPr/>
        <a:lstStyle/>
        <a:p>
          <a:endParaRPr lang="en-GB"/>
        </a:p>
      </dgm:t>
    </dgm:pt>
    <dgm:pt modelId="{1E739BC8-AE96-41C7-B5D8-AC6559117D00}" type="sibTrans" cxnId="{46B4675E-8FCC-43C3-890F-DF6BCA54BFAB}">
      <dgm:prSet/>
      <dgm:spPr/>
      <dgm:t>
        <a:bodyPr/>
        <a:lstStyle/>
        <a:p>
          <a:endParaRPr lang="en-GB"/>
        </a:p>
      </dgm:t>
    </dgm:pt>
    <dgm:pt modelId="{424EF362-7FE6-48E0-A20A-9BCF4523046A}">
      <dgm:prSet phldrT="[Text]" custT="1"/>
      <dgm:spPr/>
      <dgm:t>
        <a:bodyPr/>
        <a:lstStyle/>
        <a:p>
          <a:r>
            <a:rPr lang="en-GB" sz="2000" dirty="0"/>
            <a:t>Politics</a:t>
          </a:r>
        </a:p>
      </dgm:t>
    </dgm:pt>
    <dgm:pt modelId="{A7BF406E-B929-485D-8A81-57502F539B94}" type="parTrans" cxnId="{FB785C1A-2066-4AE3-B2D2-12FA940CEC36}">
      <dgm:prSet/>
      <dgm:spPr/>
      <dgm:t>
        <a:bodyPr/>
        <a:lstStyle/>
        <a:p>
          <a:endParaRPr lang="en-GB"/>
        </a:p>
      </dgm:t>
    </dgm:pt>
    <dgm:pt modelId="{1535BDC3-0748-43D5-A67A-5ECE6547D4D9}" type="sibTrans" cxnId="{FB785C1A-2066-4AE3-B2D2-12FA940CEC36}">
      <dgm:prSet/>
      <dgm:spPr/>
      <dgm:t>
        <a:bodyPr/>
        <a:lstStyle/>
        <a:p>
          <a:endParaRPr lang="en-GB"/>
        </a:p>
      </dgm:t>
    </dgm:pt>
    <dgm:pt modelId="{4D438C2B-1333-4282-9FA2-DB36D7DF9E1F}">
      <dgm:prSet phldrT="[Text]" custT="1"/>
      <dgm:spPr/>
      <dgm:t>
        <a:bodyPr/>
        <a:lstStyle/>
        <a:p>
          <a:r>
            <a:rPr lang="en-GB" sz="2000" dirty="0"/>
            <a:t>The Third Rail</a:t>
          </a:r>
        </a:p>
      </dgm:t>
    </dgm:pt>
    <dgm:pt modelId="{9175D669-E824-416E-9A46-2A00C710D29E}" type="parTrans" cxnId="{AD397A50-90E0-46CC-BFB4-C75478968DEA}">
      <dgm:prSet/>
      <dgm:spPr/>
      <dgm:t>
        <a:bodyPr/>
        <a:lstStyle/>
        <a:p>
          <a:endParaRPr lang="en-GB"/>
        </a:p>
      </dgm:t>
    </dgm:pt>
    <dgm:pt modelId="{5449056B-3D81-4EFF-984F-8570CDB9A865}" type="sibTrans" cxnId="{AD397A50-90E0-46CC-BFB4-C75478968DEA}">
      <dgm:prSet/>
      <dgm:spPr/>
      <dgm:t>
        <a:bodyPr/>
        <a:lstStyle/>
        <a:p>
          <a:endParaRPr lang="en-GB"/>
        </a:p>
      </dgm:t>
    </dgm:pt>
    <dgm:pt modelId="{80BACF48-0A82-4606-9592-2F7B2CCFAFB3}">
      <dgm:prSet phldrT="[Text]" custT="1"/>
      <dgm:spPr/>
      <dgm:t>
        <a:bodyPr/>
        <a:lstStyle/>
        <a:p>
          <a:r>
            <a:rPr lang="en-GB" sz="2000" dirty="0"/>
            <a:t>Class conflict</a:t>
          </a:r>
        </a:p>
      </dgm:t>
    </dgm:pt>
    <dgm:pt modelId="{C9FAE066-B206-49E8-97DF-9ADB7A4105A0}" type="parTrans" cxnId="{E7773CF3-51D8-47DC-89B0-8C2FF48FED75}">
      <dgm:prSet/>
      <dgm:spPr/>
      <dgm:t>
        <a:bodyPr/>
        <a:lstStyle/>
        <a:p>
          <a:endParaRPr lang="en-GB"/>
        </a:p>
      </dgm:t>
    </dgm:pt>
    <dgm:pt modelId="{759BA96E-42F6-473D-AD0E-1821C77BA0F4}" type="sibTrans" cxnId="{E7773CF3-51D8-47DC-89B0-8C2FF48FED75}">
      <dgm:prSet/>
      <dgm:spPr/>
      <dgm:t>
        <a:bodyPr/>
        <a:lstStyle/>
        <a:p>
          <a:endParaRPr lang="en-GB"/>
        </a:p>
      </dgm:t>
    </dgm:pt>
    <dgm:pt modelId="{C98DC0DF-52CC-41F5-BE73-C3BECB8764EB}">
      <dgm:prSet phldrT="[Text]"/>
      <dgm:spPr/>
      <dgm:t>
        <a:bodyPr/>
        <a:lstStyle/>
        <a:p>
          <a:r>
            <a:rPr lang="en-GB" dirty="0"/>
            <a:t>Voting patterns</a:t>
          </a:r>
        </a:p>
      </dgm:t>
    </dgm:pt>
    <dgm:pt modelId="{64EE537D-1FA9-4625-8BD6-1A7364B36F65}" type="parTrans" cxnId="{C2BA810D-C929-4DA8-80FA-23AD3ECD3E10}">
      <dgm:prSet/>
      <dgm:spPr/>
      <dgm:t>
        <a:bodyPr/>
        <a:lstStyle/>
        <a:p>
          <a:endParaRPr lang="en-GB"/>
        </a:p>
      </dgm:t>
    </dgm:pt>
    <dgm:pt modelId="{BB188573-3E8D-458E-9A67-B66714C41738}" type="sibTrans" cxnId="{C2BA810D-C929-4DA8-80FA-23AD3ECD3E10}">
      <dgm:prSet/>
      <dgm:spPr/>
      <dgm:t>
        <a:bodyPr/>
        <a:lstStyle/>
        <a:p>
          <a:endParaRPr lang="en-GB"/>
        </a:p>
      </dgm:t>
    </dgm:pt>
    <dgm:pt modelId="{98D90A65-4270-460A-8BE3-31B813A17C0E}">
      <dgm:prSet phldrT="[Text]"/>
      <dgm:spPr/>
      <dgm:t>
        <a:bodyPr/>
        <a:lstStyle/>
        <a:p>
          <a:r>
            <a:rPr lang="en-GB" dirty="0"/>
            <a:t>Ideological shift</a:t>
          </a:r>
        </a:p>
      </dgm:t>
    </dgm:pt>
    <dgm:pt modelId="{000E0CAC-E830-4285-9B7D-CCF71879F552}" type="parTrans" cxnId="{214427CD-F203-4BE8-86F0-4751655CCC3D}">
      <dgm:prSet/>
      <dgm:spPr/>
      <dgm:t>
        <a:bodyPr/>
        <a:lstStyle/>
        <a:p>
          <a:endParaRPr lang="en-GB"/>
        </a:p>
      </dgm:t>
    </dgm:pt>
    <dgm:pt modelId="{57AF8C65-6686-450F-A935-212F0245DE84}" type="sibTrans" cxnId="{214427CD-F203-4BE8-86F0-4751655CCC3D}">
      <dgm:prSet/>
      <dgm:spPr/>
      <dgm:t>
        <a:bodyPr/>
        <a:lstStyle/>
        <a:p>
          <a:endParaRPr lang="en-GB"/>
        </a:p>
      </dgm:t>
    </dgm:pt>
    <dgm:pt modelId="{CE49C2AF-A96C-4665-9E02-69244D8D53E3}">
      <dgm:prSet phldrT="[Text]"/>
      <dgm:spPr/>
      <dgm:t>
        <a:bodyPr/>
        <a:lstStyle/>
        <a:p>
          <a:r>
            <a:rPr lang="en-GB" dirty="0"/>
            <a:t>Frustration</a:t>
          </a:r>
        </a:p>
      </dgm:t>
    </dgm:pt>
    <dgm:pt modelId="{6B7569BF-3956-4B77-9712-0F8A54D5CF1E}" type="parTrans" cxnId="{F4D32DEA-B35E-4F02-A85B-A01A65836A5D}">
      <dgm:prSet/>
      <dgm:spPr/>
      <dgm:t>
        <a:bodyPr/>
        <a:lstStyle/>
        <a:p>
          <a:endParaRPr lang="en-GB"/>
        </a:p>
      </dgm:t>
    </dgm:pt>
    <dgm:pt modelId="{31214857-1C11-4B00-9AC9-156F47631A89}" type="sibTrans" cxnId="{F4D32DEA-B35E-4F02-A85B-A01A65836A5D}">
      <dgm:prSet/>
      <dgm:spPr/>
      <dgm:t>
        <a:bodyPr/>
        <a:lstStyle/>
        <a:p>
          <a:endParaRPr lang="en-GB"/>
        </a:p>
      </dgm:t>
    </dgm:pt>
    <dgm:pt modelId="{EAE005EA-DCF9-4C79-A635-50061C169571}">
      <dgm:prSet phldrT="[Text]"/>
      <dgm:spPr/>
      <dgm:t>
        <a:bodyPr/>
        <a:lstStyle/>
        <a:p>
          <a:r>
            <a:rPr lang="en-GB" dirty="0"/>
            <a:t>Political distance</a:t>
          </a:r>
        </a:p>
      </dgm:t>
    </dgm:pt>
    <dgm:pt modelId="{6E71BB52-02B6-4501-BA6D-D5F477FED2BE}" type="parTrans" cxnId="{0CC2BACB-94C5-4A3E-9136-E39A04FBFE8F}">
      <dgm:prSet/>
      <dgm:spPr/>
      <dgm:t>
        <a:bodyPr/>
        <a:lstStyle/>
        <a:p>
          <a:endParaRPr lang="en-GB"/>
        </a:p>
      </dgm:t>
    </dgm:pt>
    <dgm:pt modelId="{538CDDA6-4DE8-4E9C-86CC-052AFCCA6B3A}" type="sibTrans" cxnId="{0CC2BACB-94C5-4A3E-9136-E39A04FBFE8F}">
      <dgm:prSet/>
      <dgm:spPr/>
      <dgm:t>
        <a:bodyPr/>
        <a:lstStyle/>
        <a:p>
          <a:endParaRPr lang="en-GB"/>
        </a:p>
      </dgm:t>
    </dgm:pt>
    <dgm:pt modelId="{184494FD-3F14-4173-8F61-B027AF5DE45A}">
      <dgm:prSet phldrT="[Text]"/>
      <dgm:spPr/>
      <dgm:t>
        <a:bodyPr/>
        <a:lstStyle/>
        <a:p>
          <a:r>
            <a:rPr lang="en-GB" dirty="0"/>
            <a:t>Radical change</a:t>
          </a:r>
        </a:p>
      </dgm:t>
    </dgm:pt>
    <dgm:pt modelId="{B9BA6588-4CD7-47FE-B240-CF2AEB43CE55}" type="parTrans" cxnId="{8566B767-4A01-461C-A23C-388DB7C87839}">
      <dgm:prSet/>
      <dgm:spPr/>
      <dgm:t>
        <a:bodyPr/>
        <a:lstStyle/>
        <a:p>
          <a:endParaRPr lang="en-GB"/>
        </a:p>
      </dgm:t>
    </dgm:pt>
    <dgm:pt modelId="{BFA77239-247C-4926-927D-7F57585CE5AB}" type="sibTrans" cxnId="{8566B767-4A01-461C-A23C-388DB7C87839}">
      <dgm:prSet/>
      <dgm:spPr/>
      <dgm:t>
        <a:bodyPr/>
        <a:lstStyle/>
        <a:p>
          <a:endParaRPr lang="en-GB"/>
        </a:p>
      </dgm:t>
    </dgm:pt>
    <dgm:pt modelId="{E37AF1FD-5AA3-41AC-A763-0406C37AA970}">
      <dgm:prSet phldrT="[Text]"/>
      <dgm:spPr/>
      <dgm:t>
        <a:bodyPr/>
        <a:lstStyle/>
        <a:p>
          <a:r>
            <a:rPr lang="en-GB" dirty="0"/>
            <a:t>Re-imagining Government</a:t>
          </a:r>
        </a:p>
      </dgm:t>
    </dgm:pt>
    <dgm:pt modelId="{DCC65CE0-4C4B-4022-91CD-F470183CA6E1}" type="parTrans" cxnId="{0DD9886A-8468-445F-8FFF-3FFDE0EBA91C}">
      <dgm:prSet/>
      <dgm:spPr/>
      <dgm:t>
        <a:bodyPr/>
        <a:lstStyle/>
        <a:p>
          <a:endParaRPr lang="en-GB"/>
        </a:p>
      </dgm:t>
    </dgm:pt>
    <dgm:pt modelId="{87A83371-5894-4F67-9E75-004F92E9D6A2}" type="sibTrans" cxnId="{0DD9886A-8468-445F-8FFF-3FFDE0EBA91C}">
      <dgm:prSet/>
      <dgm:spPr/>
      <dgm:t>
        <a:bodyPr/>
        <a:lstStyle/>
        <a:p>
          <a:endParaRPr lang="en-GB"/>
        </a:p>
      </dgm:t>
    </dgm:pt>
    <dgm:pt modelId="{81F883BA-D795-4427-83DC-CF68D4FE59EA}">
      <dgm:prSet phldrT="[Text]"/>
      <dgm:spPr/>
      <dgm:t>
        <a:bodyPr/>
        <a:lstStyle/>
        <a:p>
          <a:r>
            <a:rPr lang="en-GB" dirty="0"/>
            <a:t>Gran gagging</a:t>
          </a:r>
        </a:p>
      </dgm:t>
    </dgm:pt>
    <dgm:pt modelId="{DE824515-0958-455E-B3DB-FF13CE3A06C6}" type="parTrans" cxnId="{92BA4487-5BEA-4460-9476-F4BF7447ADFF}">
      <dgm:prSet/>
      <dgm:spPr/>
      <dgm:t>
        <a:bodyPr/>
        <a:lstStyle/>
        <a:p>
          <a:endParaRPr lang="en-GB"/>
        </a:p>
      </dgm:t>
    </dgm:pt>
    <dgm:pt modelId="{ABE5F9FD-73A5-4E77-AC13-D39FBC5DEE0B}" type="sibTrans" cxnId="{92BA4487-5BEA-4460-9476-F4BF7447ADFF}">
      <dgm:prSet/>
      <dgm:spPr/>
      <dgm:t>
        <a:bodyPr/>
        <a:lstStyle/>
        <a:p>
          <a:endParaRPr lang="en-GB"/>
        </a:p>
      </dgm:t>
    </dgm:pt>
    <dgm:pt modelId="{FB4C3031-2630-4238-8180-EBB225A32232}" type="pres">
      <dgm:prSet presAssocID="{6A404ED4-7D72-4102-94B5-74DC1C72EA15}" presName="Name0" presStyleCnt="0">
        <dgm:presLayoutVars>
          <dgm:dir/>
          <dgm:animLvl val="lvl"/>
          <dgm:resizeHandles val="exact"/>
        </dgm:presLayoutVars>
      </dgm:prSet>
      <dgm:spPr/>
    </dgm:pt>
    <dgm:pt modelId="{5B3E68F2-BBA4-48D0-B8F2-ECAA60EA0140}" type="pres">
      <dgm:prSet presAssocID="{6A404ED4-7D72-4102-94B5-74DC1C72EA15}" presName="tSp" presStyleCnt="0"/>
      <dgm:spPr/>
    </dgm:pt>
    <dgm:pt modelId="{9B60EE25-915D-4C12-8525-E2667F2CA1E5}" type="pres">
      <dgm:prSet presAssocID="{6A404ED4-7D72-4102-94B5-74DC1C72EA15}" presName="bSp" presStyleCnt="0"/>
      <dgm:spPr/>
    </dgm:pt>
    <dgm:pt modelId="{82DF9C1F-BAD3-4CE8-A6AC-66C1C78F6F1F}" type="pres">
      <dgm:prSet presAssocID="{6A404ED4-7D72-4102-94B5-74DC1C72EA15}" presName="process" presStyleCnt="0"/>
      <dgm:spPr/>
    </dgm:pt>
    <dgm:pt modelId="{0C21B513-FB2E-4102-AE27-95F81D9C8852}" type="pres">
      <dgm:prSet presAssocID="{A9104798-070B-4395-B8EB-0AA8CBBDFA11}" presName="composite1" presStyleCnt="0"/>
      <dgm:spPr/>
    </dgm:pt>
    <dgm:pt modelId="{DA88444B-A0DB-4945-BB60-7A280D95137C}" type="pres">
      <dgm:prSet presAssocID="{A9104798-070B-4395-B8EB-0AA8CBBDFA11}" presName="dummyNode1" presStyleLbl="node1" presStyleIdx="0" presStyleCnt="5"/>
      <dgm:spPr/>
    </dgm:pt>
    <dgm:pt modelId="{9CC47CAE-C73B-4855-987D-7BC28F302AC0}" type="pres">
      <dgm:prSet presAssocID="{A9104798-070B-4395-B8EB-0AA8CBBDFA11}" presName="childNode1" presStyleLbl="bgAcc1" presStyleIdx="0" presStyleCnt="5" custLinFactNeighborX="-38" custLinFactNeighborY="-46407">
        <dgm:presLayoutVars>
          <dgm:bulletEnabled val="1"/>
        </dgm:presLayoutVars>
      </dgm:prSet>
      <dgm:spPr/>
    </dgm:pt>
    <dgm:pt modelId="{8FCCB8AE-265D-4CEC-BCC8-2526971C7919}" type="pres">
      <dgm:prSet presAssocID="{A9104798-070B-4395-B8EB-0AA8CBBDFA11}" presName="childNode1tx" presStyleLbl="bgAcc1" presStyleIdx="0" presStyleCnt="5">
        <dgm:presLayoutVars>
          <dgm:bulletEnabled val="1"/>
        </dgm:presLayoutVars>
      </dgm:prSet>
      <dgm:spPr/>
    </dgm:pt>
    <dgm:pt modelId="{AC470BBA-99D6-4166-BFAD-7953321E4089}" type="pres">
      <dgm:prSet presAssocID="{A9104798-070B-4395-B8EB-0AA8CBBDFA11}" presName="parentNode1" presStyleLbl="node1" presStyleIdx="0" presStyleCnt="5" custScaleX="143930" custScaleY="189837">
        <dgm:presLayoutVars>
          <dgm:chMax val="1"/>
          <dgm:bulletEnabled val="1"/>
        </dgm:presLayoutVars>
      </dgm:prSet>
      <dgm:spPr/>
    </dgm:pt>
    <dgm:pt modelId="{7C246B58-FB3A-4212-B319-340B3E25ACEF}" type="pres">
      <dgm:prSet presAssocID="{A9104798-070B-4395-B8EB-0AA8CBBDFA11}" presName="connSite1" presStyleCnt="0"/>
      <dgm:spPr/>
    </dgm:pt>
    <dgm:pt modelId="{F9D7875B-883D-44C1-91E3-7E746BAFE37B}" type="pres">
      <dgm:prSet presAssocID="{E9A09F00-8AAA-43ED-8C9F-E54FE0562200}" presName="Name9" presStyleLbl="sibTrans2D1" presStyleIdx="0" presStyleCnt="4"/>
      <dgm:spPr/>
    </dgm:pt>
    <dgm:pt modelId="{F115859B-3E8D-49AE-9C02-BFF287549699}" type="pres">
      <dgm:prSet presAssocID="{490C124A-6A40-46F0-B879-1289163868F9}" presName="composite2" presStyleCnt="0"/>
      <dgm:spPr/>
    </dgm:pt>
    <dgm:pt modelId="{F29014EE-6C67-4FE9-983A-70B8A8810580}" type="pres">
      <dgm:prSet presAssocID="{490C124A-6A40-46F0-B879-1289163868F9}" presName="dummyNode2" presStyleLbl="node1" presStyleIdx="0" presStyleCnt="5"/>
      <dgm:spPr/>
    </dgm:pt>
    <dgm:pt modelId="{FBD6307F-FDEA-4224-83B1-A48583E3AB47}" type="pres">
      <dgm:prSet presAssocID="{490C124A-6A40-46F0-B879-1289163868F9}" presName="childNode2" presStyleLbl="bgAcc1" presStyleIdx="1" presStyleCnt="5" custLinFactNeighborX="2552" custLinFactNeighborY="44087">
        <dgm:presLayoutVars>
          <dgm:bulletEnabled val="1"/>
        </dgm:presLayoutVars>
      </dgm:prSet>
      <dgm:spPr/>
    </dgm:pt>
    <dgm:pt modelId="{41AFAFE3-8BE2-452B-91F2-47F8D7086A66}" type="pres">
      <dgm:prSet presAssocID="{490C124A-6A40-46F0-B879-1289163868F9}" presName="childNode2tx" presStyleLbl="bgAcc1" presStyleIdx="1" presStyleCnt="5">
        <dgm:presLayoutVars>
          <dgm:bulletEnabled val="1"/>
        </dgm:presLayoutVars>
      </dgm:prSet>
      <dgm:spPr/>
    </dgm:pt>
    <dgm:pt modelId="{8E81FC4F-2D4C-442A-AC2F-204DDD1FBD7F}" type="pres">
      <dgm:prSet presAssocID="{490C124A-6A40-46F0-B879-1289163868F9}" presName="parentNode2" presStyleLbl="node1" presStyleIdx="1" presStyleCnt="5" custScaleX="143930" custScaleY="189837">
        <dgm:presLayoutVars>
          <dgm:chMax val="0"/>
          <dgm:bulletEnabled val="1"/>
        </dgm:presLayoutVars>
      </dgm:prSet>
      <dgm:spPr/>
    </dgm:pt>
    <dgm:pt modelId="{53287B1A-A91F-4806-84A0-D0D1C48B2266}" type="pres">
      <dgm:prSet presAssocID="{490C124A-6A40-46F0-B879-1289163868F9}" presName="connSite2" presStyleCnt="0"/>
      <dgm:spPr/>
    </dgm:pt>
    <dgm:pt modelId="{615ACA08-D6B3-4349-B61C-B52ADB70D05E}" type="pres">
      <dgm:prSet presAssocID="{6297F7A6-F984-4DE3-97CB-C439E1C905D6}" presName="Name18" presStyleLbl="sibTrans2D1" presStyleIdx="1" presStyleCnt="4"/>
      <dgm:spPr/>
    </dgm:pt>
    <dgm:pt modelId="{DE16181F-7A6A-4AAC-A0A6-53783960109A}" type="pres">
      <dgm:prSet presAssocID="{424EF362-7FE6-48E0-A20A-9BCF4523046A}" presName="composite1" presStyleCnt="0"/>
      <dgm:spPr/>
    </dgm:pt>
    <dgm:pt modelId="{0585ECF2-9156-47FB-B063-33E23A6CE1EA}" type="pres">
      <dgm:prSet presAssocID="{424EF362-7FE6-48E0-A20A-9BCF4523046A}" presName="dummyNode1" presStyleLbl="node1" presStyleIdx="1" presStyleCnt="5"/>
      <dgm:spPr/>
    </dgm:pt>
    <dgm:pt modelId="{279B2CA4-9F31-4D47-8214-1BA432C1CAFE}" type="pres">
      <dgm:prSet presAssocID="{424EF362-7FE6-48E0-A20A-9BCF4523046A}" presName="childNode1" presStyleLbl="bgAcc1" presStyleIdx="2" presStyleCnt="5" custLinFactNeighborY="-44087">
        <dgm:presLayoutVars>
          <dgm:bulletEnabled val="1"/>
        </dgm:presLayoutVars>
      </dgm:prSet>
      <dgm:spPr/>
    </dgm:pt>
    <dgm:pt modelId="{A454EFA4-7153-4319-BE3B-628F04545840}" type="pres">
      <dgm:prSet presAssocID="{424EF362-7FE6-48E0-A20A-9BCF4523046A}" presName="childNode1tx" presStyleLbl="bgAcc1" presStyleIdx="2" presStyleCnt="5">
        <dgm:presLayoutVars>
          <dgm:bulletEnabled val="1"/>
        </dgm:presLayoutVars>
      </dgm:prSet>
      <dgm:spPr/>
    </dgm:pt>
    <dgm:pt modelId="{18E8BF2E-2CD8-46A3-84AB-74D1158E09A1}" type="pres">
      <dgm:prSet presAssocID="{424EF362-7FE6-48E0-A20A-9BCF4523046A}" presName="parentNode1" presStyleLbl="node1" presStyleIdx="2" presStyleCnt="5" custScaleX="143930" custScaleY="189837">
        <dgm:presLayoutVars>
          <dgm:chMax val="1"/>
          <dgm:bulletEnabled val="1"/>
        </dgm:presLayoutVars>
      </dgm:prSet>
      <dgm:spPr/>
    </dgm:pt>
    <dgm:pt modelId="{850B42BE-EFDB-405F-88D2-335D3586978C}" type="pres">
      <dgm:prSet presAssocID="{424EF362-7FE6-48E0-A20A-9BCF4523046A}" presName="connSite1" presStyleCnt="0"/>
      <dgm:spPr/>
    </dgm:pt>
    <dgm:pt modelId="{E97E75F6-CA71-45CD-B7D1-775E3C7DFD3E}" type="pres">
      <dgm:prSet presAssocID="{1535BDC3-0748-43D5-A67A-5ECE6547D4D9}" presName="Name9" presStyleLbl="sibTrans2D1" presStyleIdx="2" presStyleCnt="4"/>
      <dgm:spPr/>
    </dgm:pt>
    <dgm:pt modelId="{1480A5D3-201F-4957-9915-3FC723D3E8DC}" type="pres">
      <dgm:prSet presAssocID="{80BACF48-0A82-4606-9592-2F7B2CCFAFB3}" presName="composite2" presStyleCnt="0"/>
      <dgm:spPr/>
    </dgm:pt>
    <dgm:pt modelId="{7D3AE218-F140-4C6C-BFFE-2045D515EE32}" type="pres">
      <dgm:prSet presAssocID="{80BACF48-0A82-4606-9592-2F7B2CCFAFB3}" presName="dummyNode2" presStyleLbl="node1" presStyleIdx="2" presStyleCnt="5"/>
      <dgm:spPr/>
    </dgm:pt>
    <dgm:pt modelId="{13B73EE5-F052-4F4F-B951-9DE211C1D80D}" type="pres">
      <dgm:prSet presAssocID="{80BACF48-0A82-4606-9592-2F7B2CCFAFB3}" presName="childNode2" presStyleLbl="bgAcc1" presStyleIdx="3" presStyleCnt="5" custLinFactNeighborX="8931" custLinFactNeighborY="44087">
        <dgm:presLayoutVars>
          <dgm:bulletEnabled val="1"/>
        </dgm:presLayoutVars>
      </dgm:prSet>
      <dgm:spPr/>
    </dgm:pt>
    <dgm:pt modelId="{1ABAED34-FDA4-4BFE-AB3B-F38174DE128A}" type="pres">
      <dgm:prSet presAssocID="{80BACF48-0A82-4606-9592-2F7B2CCFAFB3}" presName="childNode2tx" presStyleLbl="bgAcc1" presStyleIdx="3" presStyleCnt="5">
        <dgm:presLayoutVars>
          <dgm:bulletEnabled val="1"/>
        </dgm:presLayoutVars>
      </dgm:prSet>
      <dgm:spPr/>
    </dgm:pt>
    <dgm:pt modelId="{B543D65F-7C56-4569-BFB4-D83A1318E09D}" type="pres">
      <dgm:prSet presAssocID="{80BACF48-0A82-4606-9592-2F7B2CCFAFB3}" presName="parentNode2" presStyleLbl="node1" presStyleIdx="3" presStyleCnt="5" custScaleX="143930" custScaleY="189837">
        <dgm:presLayoutVars>
          <dgm:chMax val="0"/>
          <dgm:bulletEnabled val="1"/>
        </dgm:presLayoutVars>
      </dgm:prSet>
      <dgm:spPr/>
    </dgm:pt>
    <dgm:pt modelId="{8B916CE9-FF87-417C-8531-D5FA9FD6E2AA}" type="pres">
      <dgm:prSet presAssocID="{80BACF48-0A82-4606-9592-2F7B2CCFAFB3}" presName="connSite2" presStyleCnt="0"/>
      <dgm:spPr/>
    </dgm:pt>
    <dgm:pt modelId="{BDA4673C-13D8-48E1-AD72-541EA704018F}" type="pres">
      <dgm:prSet presAssocID="{759BA96E-42F6-473D-AD0E-1821C77BA0F4}" presName="Name18" presStyleLbl="sibTrans2D1" presStyleIdx="3" presStyleCnt="4"/>
      <dgm:spPr/>
    </dgm:pt>
    <dgm:pt modelId="{8AB1994C-7F2B-4C6C-A08F-88FBE7215C7F}" type="pres">
      <dgm:prSet presAssocID="{4D438C2B-1333-4282-9FA2-DB36D7DF9E1F}" presName="composite1" presStyleCnt="0"/>
      <dgm:spPr/>
    </dgm:pt>
    <dgm:pt modelId="{027F7B60-9F24-46C4-9E9E-7B2ABBACB039}" type="pres">
      <dgm:prSet presAssocID="{4D438C2B-1333-4282-9FA2-DB36D7DF9E1F}" presName="dummyNode1" presStyleLbl="node1" presStyleIdx="3" presStyleCnt="5"/>
      <dgm:spPr/>
    </dgm:pt>
    <dgm:pt modelId="{348C65A6-6D82-4256-B40C-6920CF44126B}" type="pres">
      <dgm:prSet presAssocID="{4D438C2B-1333-4282-9FA2-DB36D7DF9E1F}" presName="childNode1" presStyleLbl="bgAcc1" presStyleIdx="4" presStyleCnt="5" custLinFactNeighborX="-1276" custLinFactNeighborY="-45634">
        <dgm:presLayoutVars>
          <dgm:bulletEnabled val="1"/>
        </dgm:presLayoutVars>
      </dgm:prSet>
      <dgm:spPr/>
    </dgm:pt>
    <dgm:pt modelId="{EC971785-A9D4-494D-9DCA-9931E8315CDF}" type="pres">
      <dgm:prSet presAssocID="{4D438C2B-1333-4282-9FA2-DB36D7DF9E1F}" presName="childNode1tx" presStyleLbl="bgAcc1" presStyleIdx="4" presStyleCnt="5">
        <dgm:presLayoutVars>
          <dgm:bulletEnabled val="1"/>
        </dgm:presLayoutVars>
      </dgm:prSet>
      <dgm:spPr/>
    </dgm:pt>
    <dgm:pt modelId="{D2FBCF86-5E15-479A-A099-D8900349DC5E}" type="pres">
      <dgm:prSet presAssocID="{4D438C2B-1333-4282-9FA2-DB36D7DF9E1F}" presName="parentNode1" presStyleLbl="node1" presStyleIdx="4" presStyleCnt="5" custScaleX="143930" custScaleY="189837">
        <dgm:presLayoutVars>
          <dgm:chMax val="1"/>
          <dgm:bulletEnabled val="1"/>
        </dgm:presLayoutVars>
      </dgm:prSet>
      <dgm:spPr/>
    </dgm:pt>
    <dgm:pt modelId="{2C6108D5-B540-4343-83B4-B7773794914A}" type="pres">
      <dgm:prSet presAssocID="{4D438C2B-1333-4282-9FA2-DB36D7DF9E1F}" presName="connSite1" presStyleCnt="0"/>
      <dgm:spPr/>
    </dgm:pt>
  </dgm:ptLst>
  <dgm:cxnLst>
    <dgm:cxn modelId="{6AF31B09-2A6B-479F-B87C-16AB63E3BF39}" srcId="{6A404ED4-7D72-4102-94B5-74DC1C72EA15}" destId="{A9104798-070B-4395-B8EB-0AA8CBBDFA11}" srcOrd="0" destOrd="0" parTransId="{175F6085-B9A5-4286-B028-1F131BE43F7D}" sibTransId="{E9A09F00-8AAA-43ED-8C9F-E54FE0562200}"/>
    <dgm:cxn modelId="{C2BA810D-C929-4DA8-80FA-23AD3ECD3E10}" srcId="{424EF362-7FE6-48E0-A20A-9BCF4523046A}" destId="{C98DC0DF-52CC-41F5-BE73-C3BECB8764EB}" srcOrd="0" destOrd="0" parTransId="{64EE537D-1FA9-4625-8BD6-1A7364B36F65}" sibTransId="{BB188573-3E8D-458E-9A67-B66714C41738}"/>
    <dgm:cxn modelId="{0DE9470F-02DF-4050-93FA-555847DF6969}" type="presOf" srcId="{98D90A65-4270-460A-8BE3-31B813A17C0E}" destId="{279B2CA4-9F31-4D47-8214-1BA432C1CAFE}" srcOrd="0" destOrd="1" presId="urn:microsoft.com/office/officeart/2005/8/layout/hProcess4"/>
    <dgm:cxn modelId="{E124DA18-6652-407A-8727-1EA129843FC7}" type="presOf" srcId="{81F883BA-D795-4427-83DC-CF68D4FE59EA}" destId="{13B73EE5-F052-4F4F-B951-9DE211C1D80D}" srcOrd="0" destOrd="2" presId="urn:microsoft.com/office/officeart/2005/8/layout/hProcess4"/>
    <dgm:cxn modelId="{FB785C1A-2066-4AE3-B2D2-12FA940CEC36}" srcId="{6A404ED4-7D72-4102-94B5-74DC1C72EA15}" destId="{424EF362-7FE6-48E0-A20A-9BCF4523046A}" srcOrd="2" destOrd="0" parTransId="{A7BF406E-B929-485D-8A81-57502F539B94}" sibTransId="{1535BDC3-0748-43D5-A67A-5ECE6547D4D9}"/>
    <dgm:cxn modelId="{8D193627-E199-4542-AF92-705D865E8B3C}" type="presOf" srcId="{424EF362-7FE6-48E0-A20A-9BCF4523046A}" destId="{18E8BF2E-2CD8-46A3-84AB-74D1158E09A1}" srcOrd="0" destOrd="0" presId="urn:microsoft.com/office/officeart/2005/8/layout/hProcess4"/>
    <dgm:cxn modelId="{32AD9D35-D0DD-49C7-813B-9B72309D6BB2}" srcId="{A9104798-070B-4395-B8EB-0AA8CBBDFA11}" destId="{A3AC7497-49CD-498F-89B4-B99787AE23A1}" srcOrd="1" destOrd="0" parTransId="{24460DEE-C442-4AE5-822F-F4687DB1E71F}" sibTransId="{61202F02-3299-4C4D-A6AB-851ED7DC58A3}"/>
    <dgm:cxn modelId="{5ED3343E-347F-4FAA-95F6-3B99662BD216}" type="presOf" srcId="{4D438C2B-1333-4282-9FA2-DB36D7DF9E1F}" destId="{D2FBCF86-5E15-479A-A099-D8900349DC5E}" srcOrd="0" destOrd="0" presId="urn:microsoft.com/office/officeart/2005/8/layout/hProcess4"/>
    <dgm:cxn modelId="{BAA6CE3F-D9FF-4A52-BE1D-68FA09ECA6B6}" type="presOf" srcId="{6297F7A6-F984-4DE3-97CB-C439E1C905D6}" destId="{615ACA08-D6B3-4349-B61C-B52ADB70D05E}" srcOrd="0" destOrd="0" presId="urn:microsoft.com/office/officeart/2005/8/layout/hProcess4"/>
    <dgm:cxn modelId="{77E9B75B-A20F-4AD5-B429-A80321551D48}" type="presOf" srcId="{EAE005EA-DCF9-4C79-A635-50061C169571}" destId="{13B73EE5-F052-4F4F-B951-9DE211C1D80D}" srcOrd="0" destOrd="1" presId="urn:microsoft.com/office/officeart/2005/8/layout/hProcess4"/>
    <dgm:cxn modelId="{3ABF135E-3622-4712-A076-B33464AE507B}" type="presOf" srcId="{3E913F9B-E3F5-407F-BFBA-6430B8FF8DAE}" destId="{8FCCB8AE-265D-4CEC-BCC8-2526971C7919}" srcOrd="1" destOrd="0" presId="urn:microsoft.com/office/officeart/2005/8/layout/hProcess4"/>
    <dgm:cxn modelId="{46B4675E-8FCC-43C3-890F-DF6BCA54BFAB}" srcId="{490C124A-6A40-46F0-B879-1289163868F9}" destId="{78EBC835-0A89-409D-80CF-D8738B56CEE2}" srcOrd="1" destOrd="0" parTransId="{206504B6-2D74-43D6-AF61-8EC32559C2BD}" sibTransId="{1E739BC8-AE96-41C7-B5D8-AC6559117D00}"/>
    <dgm:cxn modelId="{8566B767-4A01-461C-A23C-388DB7C87839}" srcId="{4D438C2B-1333-4282-9FA2-DB36D7DF9E1F}" destId="{184494FD-3F14-4173-8F61-B027AF5DE45A}" srcOrd="0" destOrd="0" parTransId="{B9BA6588-4CD7-47FE-B240-CF2AEB43CE55}" sibTransId="{BFA77239-247C-4926-927D-7F57585CE5AB}"/>
    <dgm:cxn modelId="{CE8D9B49-2350-4715-B835-B4B1F27EFA5D}" type="presOf" srcId="{E9A09F00-8AAA-43ED-8C9F-E54FE0562200}" destId="{F9D7875B-883D-44C1-91E3-7E746BAFE37B}" srcOrd="0" destOrd="0" presId="urn:microsoft.com/office/officeart/2005/8/layout/hProcess4"/>
    <dgm:cxn modelId="{A28DDF49-D13D-4DBF-BE44-CC23BB3A05F5}" type="presOf" srcId="{80BACF48-0A82-4606-9592-2F7B2CCFAFB3}" destId="{B543D65F-7C56-4569-BFB4-D83A1318E09D}" srcOrd="0" destOrd="0" presId="urn:microsoft.com/office/officeart/2005/8/layout/hProcess4"/>
    <dgm:cxn modelId="{0DD9886A-8468-445F-8FFF-3FFDE0EBA91C}" srcId="{4D438C2B-1333-4282-9FA2-DB36D7DF9E1F}" destId="{E37AF1FD-5AA3-41AC-A763-0406C37AA970}" srcOrd="1" destOrd="0" parTransId="{DCC65CE0-4C4B-4022-91CD-F470183CA6E1}" sibTransId="{87A83371-5894-4F67-9E75-004F92E9D6A2}"/>
    <dgm:cxn modelId="{40AE924F-4780-4E6C-934D-4C0AF6138EF2}" type="presOf" srcId="{8D5807A4-E9A9-429F-BFAA-49B0F4450325}" destId="{41AFAFE3-8BE2-452B-91F2-47F8D7086A66}" srcOrd="1" destOrd="0" presId="urn:microsoft.com/office/officeart/2005/8/layout/hProcess4"/>
    <dgm:cxn modelId="{AD397A50-90E0-46CC-BFB4-C75478968DEA}" srcId="{6A404ED4-7D72-4102-94B5-74DC1C72EA15}" destId="{4D438C2B-1333-4282-9FA2-DB36D7DF9E1F}" srcOrd="4" destOrd="0" parTransId="{9175D669-E824-416E-9A46-2A00C710D29E}" sibTransId="{5449056B-3D81-4EFF-984F-8570CDB9A865}"/>
    <dgm:cxn modelId="{8C6CC179-81D4-4BD2-AD6F-D64C3D5DE9E7}" type="presOf" srcId="{184494FD-3F14-4173-8F61-B027AF5DE45A}" destId="{348C65A6-6D82-4256-B40C-6920CF44126B}" srcOrd="0" destOrd="0" presId="urn:microsoft.com/office/officeart/2005/8/layout/hProcess4"/>
    <dgm:cxn modelId="{61BBC184-EC57-4F34-8F88-782D5EB76D2E}" type="presOf" srcId="{490C124A-6A40-46F0-B879-1289163868F9}" destId="{8E81FC4F-2D4C-442A-AC2F-204DDD1FBD7F}" srcOrd="0" destOrd="0" presId="urn:microsoft.com/office/officeart/2005/8/layout/hProcess4"/>
    <dgm:cxn modelId="{92BA4487-5BEA-4460-9476-F4BF7447ADFF}" srcId="{80BACF48-0A82-4606-9592-2F7B2CCFAFB3}" destId="{81F883BA-D795-4427-83DC-CF68D4FE59EA}" srcOrd="2" destOrd="0" parTransId="{DE824515-0958-455E-B3DB-FF13CE3A06C6}" sibTransId="{ABE5F9FD-73A5-4E77-AC13-D39FBC5DEE0B}"/>
    <dgm:cxn modelId="{CAABAB87-2A13-419B-89ED-91CE1B0DC764}" srcId="{490C124A-6A40-46F0-B879-1289163868F9}" destId="{8D5807A4-E9A9-429F-BFAA-49B0F4450325}" srcOrd="0" destOrd="0" parTransId="{582C36A0-00BF-4E09-A69F-4EA8AD63FFB5}" sibTransId="{504D9495-9D81-447E-BBCE-4762DBC3B0D1}"/>
    <dgm:cxn modelId="{70A36393-77B8-4146-879B-B666EE70D730}" type="presOf" srcId="{CE49C2AF-A96C-4665-9E02-69244D8D53E3}" destId="{1ABAED34-FDA4-4BFE-AB3B-F38174DE128A}" srcOrd="1" destOrd="0" presId="urn:microsoft.com/office/officeart/2005/8/layout/hProcess4"/>
    <dgm:cxn modelId="{5B29869A-788A-4566-9D78-F35E8B9F02F0}" type="presOf" srcId="{E37AF1FD-5AA3-41AC-A763-0406C37AA970}" destId="{348C65A6-6D82-4256-B40C-6920CF44126B}" srcOrd="0" destOrd="1" presId="urn:microsoft.com/office/officeart/2005/8/layout/hProcess4"/>
    <dgm:cxn modelId="{D0F4379D-0627-4349-905A-C73B4DF07C36}" type="presOf" srcId="{8D5807A4-E9A9-429F-BFAA-49B0F4450325}" destId="{FBD6307F-FDEA-4224-83B1-A48583E3AB47}" srcOrd="0" destOrd="0" presId="urn:microsoft.com/office/officeart/2005/8/layout/hProcess4"/>
    <dgm:cxn modelId="{C29BE9A5-421C-4102-B30C-A0B21A75579F}" type="presOf" srcId="{A3AC7497-49CD-498F-89B4-B99787AE23A1}" destId="{9CC47CAE-C73B-4855-987D-7BC28F302AC0}" srcOrd="0" destOrd="1" presId="urn:microsoft.com/office/officeart/2005/8/layout/hProcess4"/>
    <dgm:cxn modelId="{1703D8A8-A708-4401-9BDF-65BFBCCB161C}" type="presOf" srcId="{C98DC0DF-52CC-41F5-BE73-C3BECB8764EB}" destId="{279B2CA4-9F31-4D47-8214-1BA432C1CAFE}" srcOrd="0" destOrd="0" presId="urn:microsoft.com/office/officeart/2005/8/layout/hProcess4"/>
    <dgm:cxn modelId="{5CF9E2A9-005B-427F-AA7F-D21AC0A97155}" type="presOf" srcId="{78EBC835-0A89-409D-80CF-D8738B56CEE2}" destId="{FBD6307F-FDEA-4224-83B1-A48583E3AB47}" srcOrd="0" destOrd="1" presId="urn:microsoft.com/office/officeart/2005/8/layout/hProcess4"/>
    <dgm:cxn modelId="{90D6D5AD-AF45-48DF-A56D-E0F9ED0B7D73}" type="presOf" srcId="{759BA96E-42F6-473D-AD0E-1821C77BA0F4}" destId="{BDA4673C-13D8-48E1-AD72-541EA704018F}" srcOrd="0" destOrd="0" presId="urn:microsoft.com/office/officeart/2005/8/layout/hProcess4"/>
    <dgm:cxn modelId="{C01B29AF-2BFE-4ED3-AA53-133F0087DEBE}" srcId="{A9104798-070B-4395-B8EB-0AA8CBBDFA11}" destId="{3E913F9B-E3F5-407F-BFBA-6430B8FF8DAE}" srcOrd="0" destOrd="0" parTransId="{F56FCDA1-E583-4442-852A-088788438203}" sibTransId="{B4FE8CDE-8A58-4D88-A2AD-48CC249998DA}"/>
    <dgm:cxn modelId="{709B29BB-CA46-4707-B7A0-24C73643FF60}" type="presOf" srcId="{C98DC0DF-52CC-41F5-BE73-C3BECB8764EB}" destId="{A454EFA4-7153-4319-BE3B-628F04545840}" srcOrd="1" destOrd="0" presId="urn:microsoft.com/office/officeart/2005/8/layout/hProcess4"/>
    <dgm:cxn modelId="{E0E3A4C1-A6A5-49F2-802F-A2CE27721576}" type="presOf" srcId="{3E913F9B-E3F5-407F-BFBA-6430B8FF8DAE}" destId="{9CC47CAE-C73B-4855-987D-7BC28F302AC0}" srcOrd="0" destOrd="0" presId="urn:microsoft.com/office/officeart/2005/8/layout/hProcess4"/>
    <dgm:cxn modelId="{DFE0ACC9-53B2-49A0-A1BE-5E757B7BD2A6}" type="presOf" srcId="{6A404ED4-7D72-4102-94B5-74DC1C72EA15}" destId="{FB4C3031-2630-4238-8180-EBB225A32232}" srcOrd="0" destOrd="0" presId="urn:microsoft.com/office/officeart/2005/8/layout/hProcess4"/>
    <dgm:cxn modelId="{0CC2BACB-94C5-4A3E-9136-E39A04FBFE8F}" srcId="{80BACF48-0A82-4606-9592-2F7B2CCFAFB3}" destId="{EAE005EA-DCF9-4C79-A635-50061C169571}" srcOrd="1" destOrd="0" parTransId="{6E71BB52-02B6-4501-BA6D-D5F477FED2BE}" sibTransId="{538CDDA6-4DE8-4E9C-86CC-052AFCCA6B3A}"/>
    <dgm:cxn modelId="{214427CD-F203-4BE8-86F0-4751655CCC3D}" srcId="{424EF362-7FE6-48E0-A20A-9BCF4523046A}" destId="{98D90A65-4270-460A-8BE3-31B813A17C0E}" srcOrd="1" destOrd="0" parTransId="{000E0CAC-E830-4285-9B7D-CCF71879F552}" sibTransId="{57AF8C65-6686-450F-A935-212F0245DE84}"/>
    <dgm:cxn modelId="{429595CD-2991-44B5-B24D-0C926DB76B01}" type="presOf" srcId="{EAE005EA-DCF9-4C79-A635-50061C169571}" destId="{1ABAED34-FDA4-4BFE-AB3B-F38174DE128A}" srcOrd="1" destOrd="1" presId="urn:microsoft.com/office/officeart/2005/8/layout/hProcess4"/>
    <dgm:cxn modelId="{EAAD55CE-C3B2-4210-A192-C18C30A9EFED}" type="presOf" srcId="{1535BDC3-0748-43D5-A67A-5ECE6547D4D9}" destId="{E97E75F6-CA71-45CD-B7D1-775E3C7DFD3E}" srcOrd="0" destOrd="0" presId="urn:microsoft.com/office/officeart/2005/8/layout/hProcess4"/>
    <dgm:cxn modelId="{397AFDD9-1265-469E-9AFD-DD32B1181004}" type="presOf" srcId="{A3AC7497-49CD-498F-89B4-B99787AE23A1}" destId="{8FCCB8AE-265D-4CEC-BCC8-2526971C7919}" srcOrd="1" destOrd="1" presId="urn:microsoft.com/office/officeart/2005/8/layout/hProcess4"/>
    <dgm:cxn modelId="{806BE2E0-4C4F-4FBD-9FFF-0D5E9048777C}" srcId="{6A404ED4-7D72-4102-94B5-74DC1C72EA15}" destId="{490C124A-6A40-46F0-B879-1289163868F9}" srcOrd="1" destOrd="0" parTransId="{0D28FE32-DAAF-4397-9281-A74373333972}" sibTransId="{6297F7A6-F984-4DE3-97CB-C439E1C905D6}"/>
    <dgm:cxn modelId="{E3B95BE1-B648-4A08-A6D7-B2080FB4FAFB}" type="presOf" srcId="{98D90A65-4270-460A-8BE3-31B813A17C0E}" destId="{A454EFA4-7153-4319-BE3B-628F04545840}" srcOrd="1" destOrd="1" presId="urn:microsoft.com/office/officeart/2005/8/layout/hProcess4"/>
    <dgm:cxn modelId="{D1879AE7-EC63-4580-9D3B-B34C8E062745}" type="presOf" srcId="{184494FD-3F14-4173-8F61-B027AF5DE45A}" destId="{EC971785-A9D4-494D-9DCA-9931E8315CDF}" srcOrd="1" destOrd="0" presId="urn:microsoft.com/office/officeart/2005/8/layout/hProcess4"/>
    <dgm:cxn modelId="{7D18E3E7-B0F4-43EF-9B50-E2397656A63A}" type="presOf" srcId="{CE49C2AF-A96C-4665-9E02-69244D8D53E3}" destId="{13B73EE5-F052-4F4F-B951-9DE211C1D80D}" srcOrd="0" destOrd="0" presId="urn:microsoft.com/office/officeart/2005/8/layout/hProcess4"/>
    <dgm:cxn modelId="{F4D32DEA-B35E-4F02-A85B-A01A65836A5D}" srcId="{80BACF48-0A82-4606-9592-2F7B2CCFAFB3}" destId="{CE49C2AF-A96C-4665-9E02-69244D8D53E3}" srcOrd="0" destOrd="0" parTransId="{6B7569BF-3956-4B77-9712-0F8A54D5CF1E}" sibTransId="{31214857-1C11-4B00-9AC9-156F47631A89}"/>
    <dgm:cxn modelId="{316AC9EB-15B8-45C9-8CD6-033AD7BEDEC9}" type="presOf" srcId="{A9104798-070B-4395-B8EB-0AA8CBBDFA11}" destId="{AC470BBA-99D6-4166-BFAD-7953321E4089}" srcOrd="0" destOrd="0" presId="urn:microsoft.com/office/officeart/2005/8/layout/hProcess4"/>
    <dgm:cxn modelId="{283D98ED-DD2E-42D1-9800-2B8C3DABC763}" type="presOf" srcId="{78EBC835-0A89-409D-80CF-D8738B56CEE2}" destId="{41AFAFE3-8BE2-452B-91F2-47F8D7086A66}" srcOrd="1" destOrd="1" presId="urn:microsoft.com/office/officeart/2005/8/layout/hProcess4"/>
    <dgm:cxn modelId="{E7773CF3-51D8-47DC-89B0-8C2FF48FED75}" srcId="{6A404ED4-7D72-4102-94B5-74DC1C72EA15}" destId="{80BACF48-0A82-4606-9592-2F7B2CCFAFB3}" srcOrd="3" destOrd="0" parTransId="{C9FAE066-B206-49E8-97DF-9ADB7A4105A0}" sibTransId="{759BA96E-42F6-473D-AD0E-1821C77BA0F4}"/>
    <dgm:cxn modelId="{DB5B75F7-BBAA-4A8A-B95E-B88979D031E4}" type="presOf" srcId="{81F883BA-D795-4427-83DC-CF68D4FE59EA}" destId="{1ABAED34-FDA4-4BFE-AB3B-F38174DE128A}" srcOrd="1" destOrd="2" presId="urn:microsoft.com/office/officeart/2005/8/layout/hProcess4"/>
    <dgm:cxn modelId="{93B355F9-B25F-471E-8469-1C022F2A2478}" type="presOf" srcId="{E37AF1FD-5AA3-41AC-A763-0406C37AA970}" destId="{EC971785-A9D4-494D-9DCA-9931E8315CDF}" srcOrd="1" destOrd="1" presId="urn:microsoft.com/office/officeart/2005/8/layout/hProcess4"/>
    <dgm:cxn modelId="{B6FA3B73-DC0D-43BC-9754-A8DF9B26B7DE}" type="presParOf" srcId="{FB4C3031-2630-4238-8180-EBB225A32232}" destId="{5B3E68F2-BBA4-48D0-B8F2-ECAA60EA0140}" srcOrd="0" destOrd="0" presId="urn:microsoft.com/office/officeart/2005/8/layout/hProcess4"/>
    <dgm:cxn modelId="{B8939D4E-0C39-4C1A-9B40-662CC8675652}" type="presParOf" srcId="{FB4C3031-2630-4238-8180-EBB225A32232}" destId="{9B60EE25-915D-4C12-8525-E2667F2CA1E5}" srcOrd="1" destOrd="0" presId="urn:microsoft.com/office/officeart/2005/8/layout/hProcess4"/>
    <dgm:cxn modelId="{426571E4-FFDA-47FA-A1E0-9875D483EFEC}" type="presParOf" srcId="{FB4C3031-2630-4238-8180-EBB225A32232}" destId="{82DF9C1F-BAD3-4CE8-A6AC-66C1C78F6F1F}" srcOrd="2" destOrd="0" presId="urn:microsoft.com/office/officeart/2005/8/layout/hProcess4"/>
    <dgm:cxn modelId="{FA0AC945-465D-4DD3-8380-A21E4C5E63E5}" type="presParOf" srcId="{82DF9C1F-BAD3-4CE8-A6AC-66C1C78F6F1F}" destId="{0C21B513-FB2E-4102-AE27-95F81D9C8852}" srcOrd="0" destOrd="0" presId="urn:microsoft.com/office/officeart/2005/8/layout/hProcess4"/>
    <dgm:cxn modelId="{733B5504-CAC7-4AF6-BBD0-62ED7E67B761}" type="presParOf" srcId="{0C21B513-FB2E-4102-AE27-95F81D9C8852}" destId="{DA88444B-A0DB-4945-BB60-7A280D95137C}" srcOrd="0" destOrd="0" presId="urn:microsoft.com/office/officeart/2005/8/layout/hProcess4"/>
    <dgm:cxn modelId="{618B5E51-F27E-41E6-9F75-1222637061AA}" type="presParOf" srcId="{0C21B513-FB2E-4102-AE27-95F81D9C8852}" destId="{9CC47CAE-C73B-4855-987D-7BC28F302AC0}" srcOrd="1" destOrd="0" presId="urn:microsoft.com/office/officeart/2005/8/layout/hProcess4"/>
    <dgm:cxn modelId="{3A66A252-0DE8-41A5-9450-D6F03D1A9F7C}" type="presParOf" srcId="{0C21B513-FB2E-4102-AE27-95F81D9C8852}" destId="{8FCCB8AE-265D-4CEC-BCC8-2526971C7919}" srcOrd="2" destOrd="0" presId="urn:microsoft.com/office/officeart/2005/8/layout/hProcess4"/>
    <dgm:cxn modelId="{A0B549F7-5115-45B7-9C34-68D26D80D2C5}" type="presParOf" srcId="{0C21B513-FB2E-4102-AE27-95F81D9C8852}" destId="{AC470BBA-99D6-4166-BFAD-7953321E4089}" srcOrd="3" destOrd="0" presId="urn:microsoft.com/office/officeart/2005/8/layout/hProcess4"/>
    <dgm:cxn modelId="{A41CB483-FEAC-459A-98E5-58EEAE09396E}" type="presParOf" srcId="{0C21B513-FB2E-4102-AE27-95F81D9C8852}" destId="{7C246B58-FB3A-4212-B319-340B3E25ACEF}" srcOrd="4" destOrd="0" presId="urn:microsoft.com/office/officeart/2005/8/layout/hProcess4"/>
    <dgm:cxn modelId="{D77E2CF3-D26C-4BC8-BC97-9730DBF559BE}" type="presParOf" srcId="{82DF9C1F-BAD3-4CE8-A6AC-66C1C78F6F1F}" destId="{F9D7875B-883D-44C1-91E3-7E746BAFE37B}" srcOrd="1" destOrd="0" presId="urn:microsoft.com/office/officeart/2005/8/layout/hProcess4"/>
    <dgm:cxn modelId="{A42926FC-9B6E-4773-860A-B367AC5A5BEF}" type="presParOf" srcId="{82DF9C1F-BAD3-4CE8-A6AC-66C1C78F6F1F}" destId="{F115859B-3E8D-49AE-9C02-BFF287549699}" srcOrd="2" destOrd="0" presId="urn:microsoft.com/office/officeart/2005/8/layout/hProcess4"/>
    <dgm:cxn modelId="{83425BB6-759B-4705-B1DC-1114485D136F}" type="presParOf" srcId="{F115859B-3E8D-49AE-9C02-BFF287549699}" destId="{F29014EE-6C67-4FE9-983A-70B8A8810580}" srcOrd="0" destOrd="0" presId="urn:microsoft.com/office/officeart/2005/8/layout/hProcess4"/>
    <dgm:cxn modelId="{74178B04-56AA-44D3-B492-6DA709127AA7}" type="presParOf" srcId="{F115859B-3E8D-49AE-9C02-BFF287549699}" destId="{FBD6307F-FDEA-4224-83B1-A48583E3AB47}" srcOrd="1" destOrd="0" presId="urn:microsoft.com/office/officeart/2005/8/layout/hProcess4"/>
    <dgm:cxn modelId="{33A15916-8465-4057-A1A4-94F50E79CD14}" type="presParOf" srcId="{F115859B-3E8D-49AE-9C02-BFF287549699}" destId="{41AFAFE3-8BE2-452B-91F2-47F8D7086A66}" srcOrd="2" destOrd="0" presId="urn:microsoft.com/office/officeart/2005/8/layout/hProcess4"/>
    <dgm:cxn modelId="{C6B6418A-D412-4081-BDB2-B179EDC9693D}" type="presParOf" srcId="{F115859B-3E8D-49AE-9C02-BFF287549699}" destId="{8E81FC4F-2D4C-442A-AC2F-204DDD1FBD7F}" srcOrd="3" destOrd="0" presId="urn:microsoft.com/office/officeart/2005/8/layout/hProcess4"/>
    <dgm:cxn modelId="{03E58430-C057-4914-8418-4C9F3D3388CB}" type="presParOf" srcId="{F115859B-3E8D-49AE-9C02-BFF287549699}" destId="{53287B1A-A91F-4806-84A0-D0D1C48B2266}" srcOrd="4" destOrd="0" presId="urn:microsoft.com/office/officeart/2005/8/layout/hProcess4"/>
    <dgm:cxn modelId="{618A63BB-CE64-4932-AC2B-5ED58A95EC17}" type="presParOf" srcId="{82DF9C1F-BAD3-4CE8-A6AC-66C1C78F6F1F}" destId="{615ACA08-D6B3-4349-B61C-B52ADB70D05E}" srcOrd="3" destOrd="0" presId="urn:microsoft.com/office/officeart/2005/8/layout/hProcess4"/>
    <dgm:cxn modelId="{32AD4987-294D-437B-9BF2-38A3CA149957}" type="presParOf" srcId="{82DF9C1F-BAD3-4CE8-A6AC-66C1C78F6F1F}" destId="{DE16181F-7A6A-4AAC-A0A6-53783960109A}" srcOrd="4" destOrd="0" presId="urn:microsoft.com/office/officeart/2005/8/layout/hProcess4"/>
    <dgm:cxn modelId="{B48DB133-B467-4583-81A8-572A7DE9C915}" type="presParOf" srcId="{DE16181F-7A6A-4AAC-A0A6-53783960109A}" destId="{0585ECF2-9156-47FB-B063-33E23A6CE1EA}" srcOrd="0" destOrd="0" presId="urn:microsoft.com/office/officeart/2005/8/layout/hProcess4"/>
    <dgm:cxn modelId="{D7628A39-F37C-4418-8CA9-A11CD498DAC5}" type="presParOf" srcId="{DE16181F-7A6A-4AAC-A0A6-53783960109A}" destId="{279B2CA4-9F31-4D47-8214-1BA432C1CAFE}" srcOrd="1" destOrd="0" presId="urn:microsoft.com/office/officeart/2005/8/layout/hProcess4"/>
    <dgm:cxn modelId="{51451034-E5EB-44A1-87D0-EAB25C80E2C0}" type="presParOf" srcId="{DE16181F-7A6A-4AAC-A0A6-53783960109A}" destId="{A454EFA4-7153-4319-BE3B-628F04545840}" srcOrd="2" destOrd="0" presId="urn:microsoft.com/office/officeart/2005/8/layout/hProcess4"/>
    <dgm:cxn modelId="{4CC4C21D-F530-4CA6-84F1-69C99CBC4683}" type="presParOf" srcId="{DE16181F-7A6A-4AAC-A0A6-53783960109A}" destId="{18E8BF2E-2CD8-46A3-84AB-74D1158E09A1}" srcOrd="3" destOrd="0" presId="urn:microsoft.com/office/officeart/2005/8/layout/hProcess4"/>
    <dgm:cxn modelId="{4CF3223D-82D3-4939-B85A-8CB4DE2BA550}" type="presParOf" srcId="{DE16181F-7A6A-4AAC-A0A6-53783960109A}" destId="{850B42BE-EFDB-405F-88D2-335D3586978C}" srcOrd="4" destOrd="0" presId="urn:microsoft.com/office/officeart/2005/8/layout/hProcess4"/>
    <dgm:cxn modelId="{3FA84F04-B058-45E7-8289-F6A04A84A7E5}" type="presParOf" srcId="{82DF9C1F-BAD3-4CE8-A6AC-66C1C78F6F1F}" destId="{E97E75F6-CA71-45CD-B7D1-775E3C7DFD3E}" srcOrd="5" destOrd="0" presId="urn:microsoft.com/office/officeart/2005/8/layout/hProcess4"/>
    <dgm:cxn modelId="{76B9BE17-8D82-4D55-884F-B098C8AA2564}" type="presParOf" srcId="{82DF9C1F-BAD3-4CE8-A6AC-66C1C78F6F1F}" destId="{1480A5D3-201F-4957-9915-3FC723D3E8DC}" srcOrd="6" destOrd="0" presId="urn:microsoft.com/office/officeart/2005/8/layout/hProcess4"/>
    <dgm:cxn modelId="{766CA4FC-1E72-49BC-9689-17413BBF063A}" type="presParOf" srcId="{1480A5D3-201F-4957-9915-3FC723D3E8DC}" destId="{7D3AE218-F140-4C6C-BFFE-2045D515EE32}" srcOrd="0" destOrd="0" presId="urn:microsoft.com/office/officeart/2005/8/layout/hProcess4"/>
    <dgm:cxn modelId="{46C066AB-B0AB-402C-BAC1-A833AF17E1CA}" type="presParOf" srcId="{1480A5D3-201F-4957-9915-3FC723D3E8DC}" destId="{13B73EE5-F052-4F4F-B951-9DE211C1D80D}" srcOrd="1" destOrd="0" presId="urn:microsoft.com/office/officeart/2005/8/layout/hProcess4"/>
    <dgm:cxn modelId="{9C86EC88-1358-4488-976F-DD44FD492C94}" type="presParOf" srcId="{1480A5D3-201F-4957-9915-3FC723D3E8DC}" destId="{1ABAED34-FDA4-4BFE-AB3B-F38174DE128A}" srcOrd="2" destOrd="0" presId="urn:microsoft.com/office/officeart/2005/8/layout/hProcess4"/>
    <dgm:cxn modelId="{3F8E4463-5118-48AA-BFE4-DBA494E1DA53}" type="presParOf" srcId="{1480A5D3-201F-4957-9915-3FC723D3E8DC}" destId="{B543D65F-7C56-4569-BFB4-D83A1318E09D}" srcOrd="3" destOrd="0" presId="urn:microsoft.com/office/officeart/2005/8/layout/hProcess4"/>
    <dgm:cxn modelId="{EE4B9583-612A-4E27-AF85-75CF0424B714}" type="presParOf" srcId="{1480A5D3-201F-4957-9915-3FC723D3E8DC}" destId="{8B916CE9-FF87-417C-8531-D5FA9FD6E2AA}" srcOrd="4" destOrd="0" presId="urn:microsoft.com/office/officeart/2005/8/layout/hProcess4"/>
    <dgm:cxn modelId="{824D6639-3584-4F71-9776-2F20F50316F6}" type="presParOf" srcId="{82DF9C1F-BAD3-4CE8-A6AC-66C1C78F6F1F}" destId="{BDA4673C-13D8-48E1-AD72-541EA704018F}" srcOrd="7" destOrd="0" presId="urn:microsoft.com/office/officeart/2005/8/layout/hProcess4"/>
    <dgm:cxn modelId="{D9C3B3DA-D22F-426B-99B6-4240E7BFA5F1}" type="presParOf" srcId="{82DF9C1F-BAD3-4CE8-A6AC-66C1C78F6F1F}" destId="{8AB1994C-7F2B-4C6C-A08F-88FBE7215C7F}" srcOrd="8" destOrd="0" presId="urn:microsoft.com/office/officeart/2005/8/layout/hProcess4"/>
    <dgm:cxn modelId="{BB30DAA7-BA13-4E6F-A23B-1A37CBDC8EDB}" type="presParOf" srcId="{8AB1994C-7F2B-4C6C-A08F-88FBE7215C7F}" destId="{027F7B60-9F24-46C4-9E9E-7B2ABBACB039}" srcOrd="0" destOrd="0" presId="urn:microsoft.com/office/officeart/2005/8/layout/hProcess4"/>
    <dgm:cxn modelId="{0F0970C7-8630-4D1F-B9A4-78C0A974A587}" type="presParOf" srcId="{8AB1994C-7F2B-4C6C-A08F-88FBE7215C7F}" destId="{348C65A6-6D82-4256-B40C-6920CF44126B}" srcOrd="1" destOrd="0" presId="urn:microsoft.com/office/officeart/2005/8/layout/hProcess4"/>
    <dgm:cxn modelId="{9D5F9E4A-FC20-46B8-960C-E12A9553E668}" type="presParOf" srcId="{8AB1994C-7F2B-4C6C-A08F-88FBE7215C7F}" destId="{EC971785-A9D4-494D-9DCA-9931E8315CDF}" srcOrd="2" destOrd="0" presId="urn:microsoft.com/office/officeart/2005/8/layout/hProcess4"/>
    <dgm:cxn modelId="{C083523A-6D58-4E5E-834B-CF2777FD60EA}" type="presParOf" srcId="{8AB1994C-7F2B-4C6C-A08F-88FBE7215C7F}" destId="{D2FBCF86-5E15-479A-A099-D8900349DC5E}" srcOrd="3" destOrd="0" presId="urn:microsoft.com/office/officeart/2005/8/layout/hProcess4"/>
    <dgm:cxn modelId="{EFBAF9AD-C054-4621-9ABD-459CDD752F98}" type="presParOf" srcId="{8AB1994C-7F2B-4C6C-A08F-88FBE7215C7F}" destId="{2C6108D5-B540-4343-83B4-B7773794914A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C47CAE-C73B-4855-987D-7BC28F302AC0}">
      <dsp:nvSpPr>
        <dsp:cNvPr id="0" name=""/>
        <dsp:cNvSpPr/>
      </dsp:nvSpPr>
      <dsp:spPr>
        <a:xfrm>
          <a:off x="0" y="2162623"/>
          <a:ext cx="1493085" cy="123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Legislation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Nudge Theory</a:t>
          </a:r>
        </a:p>
      </dsp:txBody>
      <dsp:txXfrm>
        <a:off x="28340" y="2190963"/>
        <a:ext cx="1436405" cy="910913"/>
      </dsp:txXfrm>
    </dsp:sp>
    <dsp:sp modelId="{F9D7875B-883D-44C1-91E3-7E746BAFE37B}">
      <dsp:nvSpPr>
        <dsp:cNvPr id="0" name=""/>
        <dsp:cNvSpPr/>
      </dsp:nvSpPr>
      <dsp:spPr>
        <a:xfrm>
          <a:off x="934953" y="3263258"/>
          <a:ext cx="2037069" cy="2037069"/>
        </a:xfrm>
        <a:prstGeom prst="leftCircularArrow">
          <a:avLst>
            <a:gd name="adj1" fmla="val 1964"/>
            <a:gd name="adj2" fmla="val 235078"/>
            <a:gd name="adj3" fmla="val 3130803"/>
            <a:gd name="adj4" fmla="val 10144704"/>
            <a:gd name="adj5" fmla="val 22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70BBA-99D6-4166-BFAD-7953321E4089}">
      <dsp:nvSpPr>
        <dsp:cNvPr id="0" name=""/>
        <dsp:cNvSpPr/>
      </dsp:nvSpPr>
      <dsp:spPr>
        <a:xfrm>
          <a:off x="40844" y="3464641"/>
          <a:ext cx="1910220" cy="10019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From behave! to behaviour change</a:t>
          </a:r>
        </a:p>
      </dsp:txBody>
      <dsp:txXfrm>
        <a:off x="70189" y="3493986"/>
        <a:ext cx="1851530" cy="943228"/>
      </dsp:txXfrm>
    </dsp:sp>
    <dsp:sp modelId="{FBD6307F-FDEA-4224-83B1-A48583E3AB47}">
      <dsp:nvSpPr>
        <dsp:cNvPr id="0" name=""/>
        <dsp:cNvSpPr/>
      </dsp:nvSpPr>
      <dsp:spPr>
        <a:xfrm>
          <a:off x="2179660" y="3514111"/>
          <a:ext cx="1493085" cy="123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Councils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Communities</a:t>
          </a:r>
        </a:p>
      </dsp:txBody>
      <dsp:txXfrm>
        <a:off x="2208000" y="3806340"/>
        <a:ext cx="1436405" cy="910913"/>
      </dsp:txXfrm>
    </dsp:sp>
    <dsp:sp modelId="{615ACA08-D6B3-4349-B61C-B52ADB70D05E}">
      <dsp:nvSpPr>
        <dsp:cNvPr id="0" name=""/>
        <dsp:cNvSpPr/>
      </dsp:nvSpPr>
      <dsp:spPr>
        <a:xfrm>
          <a:off x="3069964" y="1602866"/>
          <a:ext cx="2176829" cy="2176829"/>
        </a:xfrm>
        <a:prstGeom prst="circularArrow">
          <a:avLst>
            <a:gd name="adj1" fmla="val 1838"/>
            <a:gd name="adj2" fmla="val 219354"/>
            <a:gd name="adj3" fmla="val 18562306"/>
            <a:gd name="adj4" fmla="val 11532681"/>
            <a:gd name="adj5" fmla="val 21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1FC4F-2D4C-442A-AC2F-204DDD1FBD7F}">
      <dsp:nvSpPr>
        <dsp:cNvPr id="0" name=""/>
        <dsp:cNvSpPr/>
      </dsp:nvSpPr>
      <dsp:spPr>
        <a:xfrm>
          <a:off x="2181837" y="2470228"/>
          <a:ext cx="1910220" cy="10019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Devolution?</a:t>
          </a:r>
        </a:p>
      </dsp:txBody>
      <dsp:txXfrm>
        <a:off x="2211182" y="2499573"/>
        <a:ext cx="1851530" cy="943228"/>
      </dsp:txXfrm>
    </dsp:sp>
    <dsp:sp modelId="{279B2CA4-9F31-4D47-8214-1BA432C1CAFE}">
      <dsp:nvSpPr>
        <dsp:cNvPr id="0" name=""/>
        <dsp:cNvSpPr/>
      </dsp:nvSpPr>
      <dsp:spPr>
        <a:xfrm>
          <a:off x="4282549" y="2191193"/>
          <a:ext cx="1493085" cy="123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Voting patterns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Ideological shift</a:t>
          </a:r>
        </a:p>
      </dsp:txBody>
      <dsp:txXfrm>
        <a:off x="4310889" y="2219533"/>
        <a:ext cx="1436405" cy="910913"/>
      </dsp:txXfrm>
    </dsp:sp>
    <dsp:sp modelId="{E97E75F6-CA71-45CD-B7D1-775E3C7DFD3E}">
      <dsp:nvSpPr>
        <dsp:cNvPr id="0" name=""/>
        <dsp:cNvSpPr/>
      </dsp:nvSpPr>
      <dsp:spPr>
        <a:xfrm>
          <a:off x="5212528" y="3184181"/>
          <a:ext cx="2141135" cy="2141135"/>
        </a:xfrm>
        <a:prstGeom prst="leftCircularArrow">
          <a:avLst>
            <a:gd name="adj1" fmla="val 1868"/>
            <a:gd name="adj2" fmla="val 223166"/>
            <a:gd name="adj3" fmla="val 3060217"/>
            <a:gd name="adj4" fmla="val 10086030"/>
            <a:gd name="adj5" fmla="val 218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8BF2E-2CD8-46A3-84AB-74D1158E09A1}">
      <dsp:nvSpPr>
        <dsp:cNvPr id="0" name=""/>
        <dsp:cNvSpPr/>
      </dsp:nvSpPr>
      <dsp:spPr>
        <a:xfrm>
          <a:off x="4322829" y="3464641"/>
          <a:ext cx="1910220" cy="10019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Politics</a:t>
          </a:r>
        </a:p>
      </dsp:txBody>
      <dsp:txXfrm>
        <a:off x="4352174" y="3493986"/>
        <a:ext cx="1851530" cy="943228"/>
      </dsp:txXfrm>
    </dsp:sp>
    <dsp:sp modelId="{13B73EE5-F052-4F4F-B951-9DE211C1D80D}">
      <dsp:nvSpPr>
        <dsp:cNvPr id="0" name=""/>
        <dsp:cNvSpPr/>
      </dsp:nvSpPr>
      <dsp:spPr>
        <a:xfrm>
          <a:off x="6556890" y="3514111"/>
          <a:ext cx="1493085" cy="123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Frustration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Political distance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Gran gagging</a:t>
          </a:r>
        </a:p>
      </dsp:txBody>
      <dsp:txXfrm>
        <a:off x="6585230" y="3806340"/>
        <a:ext cx="1436405" cy="910913"/>
      </dsp:txXfrm>
    </dsp:sp>
    <dsp:sp modelId="{BDA4673C-13D8-48E1-AD72-541EA704018F}">
      <dsp:nvSpPr>
        <dsp:cNvPr id="0" name=""/>
        <dsp:cNvSpPr/>
      </dsp:nvSpPr>
      <dsp:spPr>
        <a:xfrm>
          <a:off x="7354925" y="1595023"/>
          <a:ext cx="2162646" cy="2162646"/>
        </a:xfrm>
        <a:prstGeom prst="circularArrow">
          <a:avLst>
            <a:gd name="adj1" fmla="val 1850"/>
            <a:gd name="adj2" fmla="val 220853"/>
            <a:gd name="adj3" fmla="val 18515344"/>
            <a:gd name="adj4" fmla="val 11487218"/>
            <a:gd name="adj5" fmla="val 21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3D65F-7C56-4569-BFB4-D83A1318E09D}">
      <dsp:nvSpPr>
        <dsp:cNvPr id="0" name=""/>
        <dsp:cNvSpPr/>
      </dsp:nvSpPr>
      <dsp:spPr>
        <a:xfrm>
          <a:off x="6463822" y="2470228"/>
          <a:ext cx="1910220" cy="10019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Class conflict</a:t>
          </a:r>
        </a:p>
      </dsp:txBody>
      <dsp:txXfrm>
        <a:off x="6493167" y="2499573"/>
        <a:ext cx="1851530" cy="943228"/>
      </dsp:txXfrm>
    </dsp:sp>
    <dsp:sp modelId="{348C65A6-6D82-4256-B40C-6920CF44126B}">
      <dsp:nvSpPr>
        <dsp:cNvPr id="0" name=""/>
        <dsp:cNvSpPr/>
      </dsp:nvSpPr>
      <dsp:spPr>
        <a:xfrm>
          <a:off x="8545483" y="2172142"/>
          <a:ext cx="1493085" cy="123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Radical change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Re-imagining Government</a:t>
          </a:r>
        </a:p>
      </dsp:txBody>
      <dsp:txXfrm>
        <a:off x="8573823" y="2200482"/>
        <a:ext cx="1436405" cy="910913"/>
      </dsp:txXfrm>
    </dsp:sp>
    <dsp:sp modelId="{D2FBCF86-5E15-479A-A099-D8900349DC5E}">
      <dsp:nvSpPr>
        <dsp:cNvPr id="0" name=""/>
        <dsp:cNvSpPr/>
      </dsp:nvSpPr>
      <dsp:spPr>
        <a:xfrm>
          <a:off x="8604815" y="3464641"/>
          <a:ext cx="1910220" cy="10019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Third Rail</a:t>
          </a:r>
        </a:p>
      </dsp:txBody>
      <dsp:txXfrm>
        <a:off x="8634160" y="3493986"/>
        <a:ext cx="1851530" cy="943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C9D3C-A3E9-4129-B819-81BA397AB86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55C36-EAD3-4618-B9DE-8274108BC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540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FEDD2-15B8-4C84-A8F0-3A602B4CE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8E0AA-6094-4C18-89C6-3B06C474F6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DFC68-408A-470D-B50E-6AD00FA0D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F347A-37D0-471F-B0D8-B6F48C2B99C1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1A204-C52E-44BF-96C5-F6F90B5C9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F12C8-CA04-419D-AF59-A3216F4D2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036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5976-9B07-498A-AE2C-A39D6927B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6E3EB-9EC0-4CE5-9CFC-ABF2A6FF9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DA3A7-2465-4FC5-B5C6-E5B78D3C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D4A5-BD48-4DD4-BA69-69AC154FB872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E9A083-1FAD-4D5A-A066-D917A1E98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B22B-23B1-4EBD-B9D8-22C970D31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88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E5329-100C-46C9-9898-14A5AD407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20DD6-1D74-4D12-AC42-17C595500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C000E-371C-475A-95B6-2A91A81B9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1BC89-24E1-4CC9-9F6B-40E1AD963B27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80AE2-5CE1-4EA7-B2CD-87CD4DA7D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A16B5-DCD2-46E3-BDBB-FC3D416EF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999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163BA-EBE8-4C6F-A0BA-11B3ECA53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85724-502D-496F-86F6-04068ABDD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DC2BDB-F5ED-4C13-B1E0-85246942DA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59541-2B6E-4DAA-B6F5-47110D4ED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14580-3F61-4A32-9876-9CE1A888F66B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C9A9BB-514F-4678-BB02-D00741DFA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E2DBD1-5318-4BA0-929A-F2FE51724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971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20A9-C942-4C0D-AB09-D6447CE2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7C9BE1-DCC7-49EE-9D51-2107AA560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475DA7-D4E9-4B61-8023-77435D6FF9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FD3BED-8BEF-46A8-AA19-9BC6E8C07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7CB72E-FB61-46C7-AF4A-D0AECAEE5A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E50BE2-6955-4731-9A45-2F783FFB2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C58DE-8990-4CC9-882C-6697A51D67E4}" type="datetime1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424764-6A78-4803-B00B-F60125F73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E300B6-E245-4006-B9BD-C36BC9D88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294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F7C0-97E5-4FDD-AA24-0D784103F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A37D83-08F9-41EB-91A8-DB6916E22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02793-3A62-4F36-9921-6613B7B56A0B}" type="datetime1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9BA4FD-C969-497B-B669-1DDF3C4D7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B7C91-BE4A-4CB3-908B-98F77B064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17B4BC-EE17-4066-B68C-218AC27FC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A4550-4661-4D62-ACA5-C894A503036B}" type="datetime1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375797-0BFD-4419-9D5D-8CD8CAAD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2192A-6EA2-4DC2-9FB1-3AA82D9EC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80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C4F3B-8C3C-4930-8BC8-A387D8BFA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F6D67-1642-4F65-8FCA-C2FFC8295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9F86A-D0E0-4AC4-A950-18C5624669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7EB0B-A5EC-431F-A160-1F088E013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AE6CF-F581-44F3-B0B4-B2AC3ECDAB71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87C76-6F64-4230-BE8F-4C93AB253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13D1E-871F-499A-9AE0-5DC3651F5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41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D5D13-5D79-452F-8A6F-A0894CFC5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F8EF70-1CE6-489E-9131-B5429B0027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B0926E-1109-404A-98F2-0EC379D91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0650E-FC6C-4B85-8F3D-A743FF812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549A-EFD0-4D7C-94B6-B8A61955C0E8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EBB6A-6FFB-4600-96E2-8DFC48784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B0110C-2025-4BE2-A0FE-F47EDB47D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2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285B1-10B0-4DBD-BAA1-F74F50B62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BB998F-0C76-4F79-9E10-44B5548DA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015ED-0F6E-4B0F-AB21-A15F98C81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8F63-2D10-4584-AE4C-B4ABFCC4CFC7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41AD8-1B20-4354-B09D-8F8C4DCC1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82ECF-38FE-499C-9F71-F27A56D81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57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2DDAAE-7EE8-4855-B74A-7D213FD7C1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473C8-A78B-4251-81F1-1F7FC2E90F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BB23C-4FD9-4526-ACDC-91579C3BD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A7DF2-03FE-48A2-B40C-E04A4F4A7EEA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ABF31-E96A-478E-B202-3E7358805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458D1-20D5-4201-9240-FEDF5AA43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6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DC6A-5A16-47D9-83A9-B2C38A2AB6A8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78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63309-F98D-42B0-9DE4-F9628E4DBE6D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381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7C74F-A68E-4895-AC3F-0A57FD5D9871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5754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05989-E0ED-4EB8-9F9C-9E360705C6F0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753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925A8-99A6-4519-AE13-EA349F2C9140}" type="datetime1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900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970B5-BA64-46B3-BCD0-2CACB804ACA1}" type="datetime1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102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E822-6114-4054-A21F-6E1DAF1FAC28}" type="datetime1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15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FCAB3-93EF-436C-8174-FF14ED8D3086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992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0B88B-E86B-4130-B52F-B7BE7491431E}" type="datetime1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1531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0F0C-1E5E-4F0C-BB93-BC67BE667637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479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AB912-566B-475C-912F-6FE748927C16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7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5D07-6DD8-45AF-818C-B4169011F849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429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55ED7-57FF-4B32-B34D-733E0F58800D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0120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C71D6-4D08-4392-B898-81472B28122D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545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76F3C-113C-40F8-9AA9-7616718F41FA}" type="datetime1">
              <a:rPr lang="en-GB" smtClean="0"/>
              <a:t>25/11/2024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4648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BD70E-33DC-429C-AC32-BF1F4FD295C7}" type="datetime1">
              <a:rPr lang="en-GB" smtClean="0"/>
              <a:t>25/11/2024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7157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A6163-F32C-4EA4-A908-EC024435B064}" type="datetime1">
              <a:rPr lang="en-GB" smtClean="0"/>
              <a:t>25/11/2024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970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E84E6-1598-4042-A30E-B44E9FB18181}" type="datetime1">
              <a:rPr lang="en-GB" smtClean="0"/>
              <a:t>25/11/2024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3619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C55C-6EA9-45D4-B5CD-AA536055738C}" type="datetime1">
              <a:rPr lang="en-GB" smtClean="0"/>
              <a:t>25/11/2024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0247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569-07B1-43A6-A1F5-A74BDAE4B1C6}" type="datetime1">
              <a:rPr lang="en-GB" smtClean="0"/>
              <a:t>25/11/2024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5705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76426-0575-4135-8A7D-26CCE44A3900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279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DF71-4BB1-4488-91A3-658B2BF053B3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29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424087-CF40-4EB8-B9C5-126249E5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947AED-3488-48F8-89E4-5DC241383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C9294-49B1-44CD-B61B-75937D8B7A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E435A-F91C-4834-9844-156F5C64276C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2C448-78E8-4FEA-A6A0-AB6FEDAA5F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0BB33-1461-49DB-9B19-32C4FD1A84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1F4C6-2C85-4013-832B-FC41BAB53C99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68B06-01CF-4820-805E-333982771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4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23578-4770-4ABB-8DD8-8005CC0BBEC7}" type="datetime1">
              <a:rPr lang="en-GB" smtClean="0"/>
              <a:t>25/11/2024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808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0hhrwl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special/2013/newsspec_5093/index.stm" TargetMode="Externa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Tr8IVWBuPE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news-and-comment/newsletter-features/overcoming-short-termism-in-policymaking-after-covid-19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audio-video/improving-publics-health-infographics" TargetMode="External"/><Relationship Id="rId5" Type="http://schemas.openxmlformats.org/officeDocument/2006/relationships/hyperlink" Target="https://policyexchange.org.uk/wp-content/uploads/Non-Crime-Hate-Incidents.pdf" TargetMode="External"/><Relationship Id="rId4" Type="http://schemas.openxmlformats.org/officeDocument/2006/relationships/hyperlink" Target="https://policyexchange.org.uk/wp-content/uploads/A_Portrait_of_Modern_Britain.pdf" TargetMode="Externa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DE592-592A-41C6-9F36-B22960E2FD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2" y="1579772"/>
            <a:ext cx="4564629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Changing Governance Landscape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21CE5A-B45D-4277-A899-6CA3F96D4B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584513-3313-498F-9207-151E5FE15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68" r="11800" b="2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97A1A-BB1F-1512-7C81-DEEDAA302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787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EFEF2-D6A1-4C01-B1AE-39E63FA8A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058479"/>
          </a:xfrm>
        </p:spPr>
        <p:txBody>
          <a:bodyPr>
            <a:normAutofit/>
          </a:bodyPr>
          <a:lstStyle/>
          <a:p>
            <a:r>
              <a:rPr lang="en-GB" sz="3200" dirty="0"/>
              <a:t>Where are we going this week in what is a most expansive, expensive and critical area not just for policing, but for all public services, for Wales and the wider UK?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74B9049-9FF7-4384-91CB-872EDF165A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325962"/>
              </p:ext>
            </p:extLst>
          </p:nvPr>
        </p:nvGraphicFramePr>
        <p:xfrm>
          <a:off x="838200" y="825221"/>
          <a:ext cx="10515600" cy="6936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B817BB-E26B-0302-F552-32B2DE80F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299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C470BBA-99D6-4166-BFAD-7953321E4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C470BBA-99D6-4166-BFAD-7953321E4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C470BBA-99D6-4166-BFAD-7953321E40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D7875B-883D-44C1-91E3-7E746BAFE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F9D7875B-883D-44C1-91E3-7E746BAFE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F9D7875B-883D-44C1-91E3-7E746BAFE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E81FC4F-2D4C-442A-AC2F-204DDD1FB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8E81FC4F-2D4C-442A-AC2F-204DDD1FB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8E81FC4F-2D4C-442A-AC2F-204DDD1FB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5ACA08-D6B3-4349-B61C-B52ADB70D0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615ACA08-D6B3-4349-B61C-B52ADB70D0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615ACA08-D6B3-4349-B61C-B52ADB70D0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8E8BF2E-2CD8-46A3-84AB-74D1158E09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18E8BF2E-2CD8-46A3-84AB-74D1158E09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18E8BF2E-2CD8-46A3-84AB-74D1158E09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97E75F6-CA71-45CD-B7D1-775E3C7DFD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E97E75F6-CA71-45CD-B7D1-775E3C7DFD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E97E75F6-CA71-45CD-B7D1-775E3C7DFD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543D65F-7C56-4569-BFB4-D83A131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B543D65F-7C56-4569-BFB4-D83A131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B543D65F-7C56-4569-BFB4-D83A1318E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DA4673C-13D8-48E1-AD72-541EA7040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BDA4673C-13D8-48E1-AD72-541EA7040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BDA4673C-13D8-48E1-AD72-541EA7040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FBCF86-5E15-479A-A099-D8900349D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D2FBCF86-5E15-479A-A099-D8900349D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D2FBCF86-5E15-479A-A099-D8900349D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CC47CAE-C73B-4855-987D-7BC28F302A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9CC47CAE-C73B-4855-987D-7BC28F302A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9CC47CAE-C73B-4855-987D-7BC28F302A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BD6307F-FDEA-4224-83B1-A48583E3AB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graphicEl>
                                              <a:dgm id="{FBD6307F-FDEA-4224-83B1-A48583E3AB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graphicEl>
                                              <a:dgm id="{FBD6307F-FDEA-4224-83B1-A48583E3AB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79B2CA4-9F31-4D47-8214-1BA432C1C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graphicEl>
                                              <a:dgm id="{279B2CA4-9F31-4D47-8214-1BA432C1C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graphicEl>
                                              <a:dgm id="{279B2CA4-9F31-4D47-8214-1BA432C1C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3B73EE5-F052-4F4F-B951-9DE211C1D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graphicEl>
                                              <a:dgm id="{13B73EE5-F052-4F4F-B951-9DE211C1D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graphicEl>
                                              <a:dgm id="{13B73EE5-F052-4F4F-B951-9DE211C1D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8C65A6-6D82-4256-B40C-6920CF4412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graphicEl>
                                              <a:dgm id="{348C65A6-6D82-4256-B40C-6920CF4412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graphicEl>
                                              <a:dgm id="{348C65A6-6D82-4256-B40C-6920CF4412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D4C730BC-786F-45B8-9EAF-C17F70C0C050}"/>
              </a:ext>
            </a:extLst>
          </p:cNvPr>
          <p:cNvSpPr/>
          <p:nvPr/>
        </p:nvSpPr>
        <p:spPr>
          <a:xfrm>
            <a:off x="9170633" y="3044873"/>
            <a:ext cx="2024108" cy="927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Communities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97DECFFC-947F-4B2B-AC3F-8D914CF40619}"/>
              </a:ext>
            </a:extLst>
          </p:cNvPr>
          <p:cNvSpPr/>
          <p:nvPr/>
        </p:nvSpPr>
        <p:spPr>
          <a:xfrm rot="16877481">
            <a:off x="6525211" y="773223"/>
            <a:ext cx="523783" cy="41452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B6CCBCD4-F999-458B-8B09-96572F5F70F8}"/>
              </a:ext>
            </a:extLst>
          </p:cNvPr>
          <p:cNvSpPr/>
          <p:nvPr/>
        </p:nvSpPr>
        <p:spPr>
          <a:xfrm rot="15196931">
            <a:off x="7626076" y="3065239"/>
            <a:ext cx="523783" cy="18952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7CC1A2-93B2-4FF7-9C58-2B9C0CC14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90" y="208879"/>
            <a:ext cx="3783107" cy="2269864"/>
          </a:xfrm>
          <a:prstGeom prst="rect">
            <a:avLst/>
          </a:prstGeom>
        </p:spPr>
      </p:pic>
      <p:pic>
        <p:nvPicPr>
          <p:cNvPr id="20" name="Picture 19" descr="A group of people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2B6BFFD7-9665-4364-A438-DC9DAD3F3D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281" y="4154496"/>
            <a:ext cx="3254116" cy="270350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57E57A-D522-D12E-7922-B59F121CAC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06" y="208879"/>
            <a:ext cx="4008377" cy="43551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324ABF-B450-1127-B225-65A1D2139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692" y="3489455"/>
            <a:ext cx="5281445" cy="29978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4DB153-75C3-871F-C2FD-E0C821CA1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23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103C3-374A-4EDB-AE88-47E883A43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244" y="259747"/>
            <a:ext cx="7391756" cy="1325563"/>
          </a:xfrm>
        </p:spPr>
        <p:txBody>
          <a:bodyPr>
            <a:noAutofit/>
          </a:bodyPr>
          <a:lstStyle/>
          <a:p>
            <a:r>
              <a:rPr lang="en-GB" sz="5400" dirty="0"/>
              <a:t>Legislation is one thing …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BB9D08B-4EE8-42B0-822D-80769BDFE0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03924" y="2213202"/>
            <a:ext cx="6617367" cy="372226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9C5379-AB21-4999-B140-FDED9179D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26" y="727379"/>
            <a:ext cx="4118922" cy="577725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5EEBA8-9D9E-743C-110C-3029B8B8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59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BE1360-0472-4A23-B1E7-C99F6D2B6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0525" y="403380"/>
            <a:ext cx="4062438" cy="605124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52F062-83EA-4EEA-9053-49CF4C61C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990" y="2176862"/>
            <a:ext cx="3997219" cy="399721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4F68386-048E-486D-B76B-DE55E0624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780" y="403379"/>
            <a:ext cx="6268620" cy="1570275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Behaviour change is something else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978E35-DD8D-4257-9270-9C984D8E4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4168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5C36A-76A1-CE28-2391-ADA3295A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4800" dirty="0"/>
              <a:t>Remember Tom Scholar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5BFF0-71D6-066C-5FFF-F39CC0FF1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GB" dirty="0"/>
              <a:t>Dismissed for his expertise and high-level insight</a:t>
            </a:r>
          </a:p>
          <a:p>
            <a:r>
              <a:rPr lang="en-GB" dirty="0"/>
              <a:t>Former Treasury Permanent Secretary Nick Macpherson was dismayed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14ED3A-AC6C-8CCC-0391-F475274A2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2569464"/>
            <a:ext cx="5410199" cy="36789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96648B-724D-6359-5ECB-445637B279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2932542"/>
            <a:ext cx="5468112" cy="29527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3C552-5C87-4080-879F-FA762B5B2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12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F65A-6AB0-4C0C-9361-2D17664CC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78" y="2893258"/>
            <a:ext cx="2882774" cy="1071484"/>
          </a:xfrm>
        </p:spPr>
        <p:txBody>
          <a:bodyPr/>
          <a:lstStyle/>
          <a:p>
            <a:r>
              <a:rPr lang="en-GB" dirty="0"/>
              <a:t>Mr Scholar is not alone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ED305C-FA45-4D13-B526-C54D34225B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5342" y="534154"/>
            <a:ext cx="8047065" cy="565341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2EE640-B16D-6215-3D78-B36A714E1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32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D1121-A805-AA1A-B490-1D9BBB6CE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3660" y="365125"/>
            <a:ext cx="4930140" cy="1325563"/>
          </a:xfrm>
        </p:spPr>
        <p:txBody>
          <a:bodyPr/>
          <a:lstStyle/>
          <a:p>
            <a:r>
              <a:rPr lang="en-GB" dirty="0"/>
              <a:t>6.11.22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FA46F7-0F9E-01EB-2F4F-29AF1BC9D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2710" y="1690688"/>
            <a:ext cx="6026499" cy="478170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C78152-CC73-FA23-AC9E-2149E38E9E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67" y="513715"/>
            <a:ext cx="5318861" cy="634428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C8D838-B96D-14DC-4DF6-81C606FF8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88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D236C1D-3BEE-2EBF-32AA-46A1A6E2E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15" y="497315"/>
            <a:ext cx="6661808" cy="59987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D9FAA-A646-CFB7-F219-57C2AF208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0348" y="402118"/>
            <a:ext cx="4367412" cy="5781622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FEE76C4-6F1E-54EB-EA25-CCFDFAD5D9A8}"/>
              </a:ext>
            </a:extLst>
          </p:cNvPr>
          <p:cNvCxnSpPr>
            <a:cxnSpLocks/>
          </p:cNvCxnSpPr>
          <p:nvPr/>
        </p:nvCxnSpPr>
        <p:spPr>
          <a:xfrm>
            <a:off x="7300348" y="981075"/>
            <a:ext cx="231037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C330C83-33C6-AE1C-3552-996A39678BC5}"/>
              </a:ext>
            </a:extLst>
          </p:cNvPr>
          <p:cNvCxnSpPr>
            <a:cxnSpLocks/>
          </p:cNvCxnSpPr>
          <p:nvPr/>
        </p:nvCxnSpPr>
        <p:spPr>
          <a:xfrm>
            <a:off x="8281423" y="1571625"/>
            <a:ext cx="324382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4BBFA2B-CB77-F745-2F6C-16A3BE223979}"/>
              </a:ext>
            </a:extLst>
          </p:cNvPr>
          <p:cNvCxnSpPr>
            <a:cxnSpLocks/>
          </p:cNvCxnSpPr>
          <p:nvPr/>
        </p:nvCxnSpPr>
        <p:spPr>
          <a:xfrm>
            <a:off x="8455536" y="4286250"/>
            <a:ext cx="210768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9CF4D53-B892-3767-AF75-564AC9ED2C85}"/>
              </a:ext>
            </a:extLst>
          </p:cNvPr>
          <p:cNvCxnSpPr>
            <a:cxnSpLocks/>
          </p:cNvCxnSpPr>
          <p:nvPr/>
        </p:nvCxnSpPr>
        <p:spPr>
          <a:xfrm>
            <a:off x="8354777" y="5581650"/>
            <a:ext cx="220844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F674E23-4225-E51D-DC04-3729E0F37E20}"/>
              </a:ext>
            </a:extLst>
          </p:cNvPr>
          <p:cNvCxnSpPr>
            <a:cxnSpLocks/>
          </p:cNvCxnSpPr>
          <p:nvPr/>
        </p:nvCxnSpPr>
        <p:spPr>
          <a:xfrm>
            <a:off x="7300348" y="5886450"/>
            <a:ext cx="373912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6FA3D5-7C54-28DB-7A87-8EB38DCBD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24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7D4D5B-7C8B-4B7C-BD17-5DF749548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039" y="0"/>
            <a:ext cx="748248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BA7B32-52CE-4D07-B832-3D7FD09C3CE0}"/>
              </a:ext>
            </a:extLst>
          </p:cNvPr>
          <p:cNvSpPr txBox="1"/>
          <p:nvPr/>
        </p:nvSpPr>
        <p:spPr>
          <a:xfrm>
            <a:off x="383912" y="1895383"/>
            <a:ext cx="39150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£18 billion for Wales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£11 billion for one UK department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39,000 staff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9D5120-F98C-4363-ADCE-7EF32FFCED97}"/>
              </a:ext>
            </a:extLst>
          </p:cNvPr>
          <p:cNvSpPr/>
          <p:nvPr/>
        </p:nvSpPr>
        <p:spPr>
          <a:xfrm>
            <a:off x="4216893" y="0"/>
            <a:ext cx="7776839" cy="2636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DE006F-4F14-4ED2-BCC7-055416DB9001}"/>
              </a:ext>
            </a:extLst>
          </p:cNvPr>
          <p:cNvSpPr/>
          <p:nvPr/>
        </p:nvSpPr>
        <p:spPr>
          <a:xfrm>
            <a:off x="4216893" y="2636668"/>
            <a:ext cx="7776839" cy="22460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E8DBAE-7A52-4271-875F-042869493E37}"/>
              </a:ext>
            </a:extLst>
          </p:cNvPr>
          <p:cNvSpPr/>
          <p:nvPr/>
        </p:nvSpPr>
        <p:spPr>
          <a:xfrm>
            <a:off x="4216892" y="4882718"/>
            <a:ext cx="7776839" cy="20433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1ED63A-72E0-5E49-F8EF-AC054DAE3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8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BAF9C-8CDF-4F6B-8275-16B399E98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49240" cy="1325563"/>
          </a:xfrm>
        </p:spPr>
        <p:txBody>
          <a:bodyPr/>
          <a:lstStyle/>
          <a:p>
            <a:r>
              <a:rPr lang="en-GB" dirty="0"/>
              <a:t>National to Local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F6AB0-ECF7-42DB-B0CD-663D9EB14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790700"/>
            <a:ext cx="6577539" cy="43862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London – Regions – Communities?</a:t>
            </a:r>
          </a:p>
          <a:p>
            <a:r>
              <a:rPr lang="en-GB" dirty="0"/>
              <a:t>Non-devolved services: policing and benefits, for example (MPs)</a:t>
            </a:r>
          </a:p>
          <a:p>
            <a:r>
              <a:rPr lang="en-GB" dirty="0"/>
              <a:t>Devolved services (Minister and MSs)</a:t>
            </a:r>
          </a:p>
          <a:p>
            <a:r>
              <a:rPr lang="en-GB" dirty="0"/>
              <a:t>Regions</a:t>
            </a:r>
          </a:p>
          <a:p>
            <a:r>
              <a:rPr lang="en-GB" dirty="0"/>
              <a:t>Councils (Principal Local Authorities) [22]</a:t>
            </a:r>
          </a:p>
          <a:p>
            <a:r>
              <a:rPr lang="en-GB" dirty="0"/>
              <a:t>Community and Town Councils [735]</a:t>
            </a:r>
          </a:p>
          <a:p>
            <a:r>
              <a:rPr lang="en-GB" dirty="0"/>
              <a:t>Statistical areas (LSOAs) [1909 – 32,000]</a:t>
            </a:r>
          </a:p>
          <a:p>
            <a:r>
              <a:rPr lang="en-GB" dirty="0"/>
              <a:t>Parliamentary Constituencies [32]</a:t>
            </a:r>
          </a:p>
          <a:p>
            <a:r>
              <a:rPr lang="en-GB" dirty="0"/>
              <a:t>Members of the Senedd [60 – 96 from 2026]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2129D-FF37-4708-A4BB-1A18DA838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606" y="562101"/>
            <a:ext cx="992089" cy="9920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F8D778-1F32-7C76-15F3-48796A5A0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676" y="857457"/>
            <a:ext cx="4388942" cy="53243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050BEE-A160-5EEC-2136-5DDE643CD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218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128895"/>
              </p:ext>
            </p:extLst>
          </p:nvPr>
        </p:nvGraphicFramePr>
        <p:xfrm>
          <a:off x="398145" y="155795"/>
          <a:ext cx="11395709" cy="6702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41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01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214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33899">
                <a:tc>
                  <a:txBody>
                    <a:bodyPr/>
                    <a:lstStyle/>
                    <a:p>
                      <a:r>
                        <a:rPr lang="en-GB" sz="2800" dirty="0"/>
                        <a:t>Social </a:t>
                      </a:r>
                    </a:p>
                    <a:p>
                      <a:r>
                        <a:rPr lang="en-GB" sz="2800" dirty="0"/>
                        <a:t>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Social 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Chief income earner’s profession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339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Upper 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Higher managerial, administrative or professional,</a:t>
                      </a:r>
                      <a:r>
                        <a:rPr lang="en-GB" sz="2400" baseline="0" dirty="0"/>
                        <a:t> doctors and lawyers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544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Intermediate managerial, administrative or professionals. Managers and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2138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C1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Lower Middle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Non-manual workers. Office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339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C2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Skilled Working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Skilled manual workers. Plumbers and electricians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7490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Working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Semi-skilled and unskilled manual workers. Shop assistants, farm and building site labourers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5908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Unemployed/ receiving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Casual workers (not in regular employment). Pensioners and others who depend</a:t>
                      </a:r>
                      <a:r>
                        <a:rPr lang="en-GB" sz="2400" baseline="0" dirty="0"/>
                        <a:t> on the state for their income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DB345BF6-55C5-3E4D-3DF0-A5B28CE26645}"/>
              </a:ext>
            </a:extLst>
          </p:cNvPr>
          <p:cNvSpPr/>
          <p:nvPr/>
        </p:nvSpPr>
        <p:spPr>
          <a:xfrm>
            <a:off x="398145" y="5532120"/>
            <a:ext cx="11395709" cy="1170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3CE167-2713-5570-F728-EE2E6093D45D}"/>
              </a:ext>
            </a:extLst>
          </p:cNvPr>
          <p:cNvSpPr/>
          <p:nvPr/>
        </p:nvSpPr>
        <p:spPr>
          <a:xfrm>
            <a:off x="398144" y="4362036"/>
            <a:ext cx="11395709" cy="1170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682B55B-FD3F-5D19-EA0F-349F0D7D2D97}"/>
              </a:ext>
            </a:extLst>
          </p:cNvPr>
          <p:cNvSpPr/>
          <p:nvPr/>
        </p:nvSpPr>
        <p:spPr>
          <a:xfrm>
            <a:off x="398143" y="3472607"/>
            <a:ext cx="11395709" cy="8894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13D568A-A466-0D8D-D4D4-2797C93B274B}"/>
              </a:ext>
            </a:extLst>
          </p:cNvPr>
          <p:cNvSpPr/>
          <p:nvPr/>
        </p:nvSpPr>
        <p:spPr>
          <a:xfrm>
            <a:off x="398143" y="1088832"/>
            <a:ext cx="11395709" cy="79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B3C488-BF71-BD0E-FF24-3A7CD2DD7F18}"/>
              </a:ext>
            </a:extLst>
          </p:cNvPr>
          <p:cNvSpPr/>
          <p:nvPr/>
        </p:nvSpPr>
        <p:spPr>
          <a:xfrm>
            <a:off x="398143" y="1885950"/>
            <a:ext cx="11395709" cy="1170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E4EA58-D6A0-F60E-F78F-447365CFD982}"/>
              </a:ext>
            </a:extLst>
          </p:cNvPr>
          <p:cNvSpPr/>
          <p:nvPr/>
        </p:nvSpPr>
        <p:spPr>
          <a:xfrm>
            <a:off x="398143" y="3056034"/>
            <a:ext cx="11395709" cy="4165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0D869-4F17-4CB7-BBDF-1BAAB5C46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6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2CDB49A-8600-9876-C447-520C93A76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5260" y="0"/>
            <a:ext cx="8907780" cy="1325563"/>
          </a:xfrm>
        </p:spPr>
        <p:txBody>
          <a:bodyPr/>
          <a:lstStyle/>
          <a:p>
            <a:r>
              <a:rPr lang="en-GB" dirty="0"/>
              <a:t>The Great British Class Survey 2013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126" y="3657600"/>
            <a:ext cx="11907748" cy="3200400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Great British Class Survey says the traditional categories of working, middle and upper class are outdated, fitting 39% of people.</a:t>
            </a:r>
          </a:p>
          <a:p>
            <a:r>
              <a:rPr lang="en-GB" dirty="0"/>
              <a:t>161,000 took part</a:t>
            </a:r>
          </a:p>
          <a:p>
            <a:r>
              <a:rPr lang="en-GB" dirty="0"/>
              <a:t>Focus on economic capital - income, savings, house value, social capital (the number and status of people someone knows) and cultural capital (extent and level of cultural interests and activities)</a:t>
            </a:r>
          </a:p>
          <a:p>
            <a:r>
              <a:rPr lang="en-GB" dirty="0"/>
              <a:t>7 new social classes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4DED8A-96BF-2363-D8CB-22C93B34BD22}"/>
              </a:ext>
            </a:extLst>
          </p:cNvPr>
          <p:cNvSpPr txBox="1"/>
          <p:nvPr/>
        </p:nvSpPr>
        <p:spPr>
          <a:xfrm>
            <a:off x="7290436" y="1026597"/>
            <a:ext cx="46348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https://www.bbc.co.uk/programmes/p00hhrwl</a:t>
            </a:r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542792-B776-C3EC-BCE2-55D0BD21E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0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2630"/>
            <a:ext cx="10515600" cy="5054333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Professor Fiona Devine </a:t>
            </a:r>
          </a:p>
          <a:p>
            <a:pPr marL="0" indent="0">
              <a:buNone/>
            </a:pPr>
            <a:endParaRPr lang="en-GB" sz="4000" dirty="0"/>
          </a:p>
          <a:p>
            <a:r>
              <a:rPr lang="en-GB" sz="4000" dirty="0"/>
              <a:t>"It's what's in the middle which is really interesting and exciting, there's a much more fuzzy area between the traditional working class and traditional middle class.”</a:t>
            </a:r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7B4548B-0FE6-D2DC-7AB5-773409D8E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289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9521"/>
          </a:xfrm>
        </p:spPr>
        <p:txBody>
          <a:bodyPr/>
          <a:lstStyle/>
          <a:p>
            <a:r>
              <a:rPr lang="en-GB" dirty="0"/>
              <a:t>Seven New Social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8020"/>
            <a:ext cx="10515600" cy="481894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Elite</a:t>
            </a:r>
            <a:r>
              <a:rPr lang="en-GB" sz="3200" dirty="0"/>
              <a:t> - the most privileged group in the UK, distinct from the other six classes through its wealth. This group has the highest levels of all three capitals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Established middle class </a:t>
            </a:r>
            <a:r>
              <a:rPr lang="en-GB" sz="3200" dirty="0"/>
              <a:t>- the second wealthiest, scoring highly on all three capitals. The largest and most gregarious group, scoring second highest for cultural capital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Technical middle class </a:t>
            </a:r>
            <a:r>
              <a:rPr lang="en-GB" sz="3200" dirty="0"/>
              <a:t>- a small, distinctive new class group which is prosperous but scores low for social and cultural capital. Distinguished by its social isolation and cultural apathy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3F033-90BC-8BF9-2661-4011E91EA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91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6895"/>
            <a:ext cx="10515600" cy="1563263"/>
          </a:xfrm>
        </p:spPr>
        <p:txBody>
          <a:bodyPr/>
          <a:lstStyle/>
          <a:p>
            <a:r>
              <a:rPr lang="en-GB" dirty="0"/>
              <a:t>Seven New Social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73243"/>
            <a:ext cx="10515600" cy="4103719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200" b="1" dirty="0"/>
              <a:t>New affluent workers </a:t>
            </a:r>
            <a:r>
              <a:rPr lang="en-GB" sz="3200" dirty="0"/>
              <a:t>- a young class group which is socially and culturally active, with middling levels of economic capital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200" b="1" dirty="0"/>
              <a:t>Traditional working class </a:t>
            </a:r>
            <a:r>
              <a:rPr lang="en-GB" sz="3200" dirty="0"/>
              <a:t>- scores low on all forms of capital, but is not completely deprived. Its members have reasonably high house values, explained by this group having the oldest average age at 66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4EF698-C90F-4DC3-80FF-03120CF0C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17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New Social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6"/>
            </a:pPr>
            <a:r>
              <a:rPr lang="en-GB" sz="3200" b="1" dirty="0"/>
              <a:t>Emergent service workers </a:t>
            </a:r>
            <a:r>
              <a:rPr lang="en-GB" sz="3200" dirty="0"/>
              <a:t>- a new, young, urban group which is relatively poor but has high social and cultural capital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sz="3200" b="1" dirty="0"/>
              <a:t>Precariat, or precarious proletariat </a:t>
            </a:r>
            <a:r>
              <a:rPr lang="en-GB" sz="3200" dirty="0"/>
              <a:t>- the poorest, most deprived class, scoring low for social and cultural capital</a:t>
            </a:r>
          </a:p>
          <a:p>
            <a:pPr marL="514350" indent="-514350">
              <a:buFont typeface="+mj-lt"/>
              <a:buAutoNum type="arabicPeriod" startAt="6"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Let’s take the test – which class do you belong to?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5A450DA-D1EC-06C8-2DAD-23C00E61BDEF}"/>
              </a:ext>
            </a:extLst>
          </p:cNvPr>
          <p:cNvSpPr txBox="1">
            <a:spLocks/>
          </p:cNvSpPr>
          <p:nvPr/>
        </p:nvSpPr>
        <p:spPr>
          <a:xfrm>
            <a:off x="747665" y="6041161"/>
            <a:ext cx="10515600" cy="4949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  <a:hlinkClick r:id="rId2"/>
              </a:rPr>
              <a:t>https://www.bbc.co.uk/news/special/2013/newsspec_5093/index.stm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E626B-180D-34BC-4039-30DFDCD0C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382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B20224-46A3-508F-AFA8-A436D9039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5" y="247650"/>
            <a:ext cx="8477250" cy="63627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D0C77C-A6E0-F557-3828-19130E114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46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33065D-5309-4C0F-B631-8145CC183F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b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59DFA-50C3-4A65-8001-5EDAFB7B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3" y="5154167"/>
            <a:ext cx="7045725" cy="147056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Does it matter what </a:t>
            </a:r>
            <a:r>
              <a:rPr lang="en-US" sz="5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colour</a:t>
            </a:r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rosettes are?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B5DE49-00BF-43ED-9A4C-EC2EB8DFE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0294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072DF24-CDA9-4BC6-9BCC-141752C9E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3C71DB-CAFA-4591-9AF4-7EACF244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391" y="5333208"/>
            <a:ext cx="3621157" cy="1325563"/>
          </a:xfrm>
        </p:spPr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Paul </a:t>
            </a:r>
            <a:r>
              <a:rPr lang="en-GB" dirty="0" err="1">
                <a:solidFill>
                  <a:schemeClr val="bg1"/>
                </a:solidFill>
              </a:rPr>
              <a:t>Embery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0AB419-B924-4EF2-B211-872E8B01B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53262">
            <a:off x="246346" y="3308677"/>
            <a:ext cx="5351600" cy="308851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5A006A-5472-D13A-78E5-1F9A524BB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82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EBDFF08-E2C7-4610-876F-12930BF07E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12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6311EB54-91F8-43CD-BE6C-E285F00C1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640" y="746998"/>
            <a:ext cx="6376210" cy="56094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“Treat people like cattle and you’ll get kicked”</a:t>
            </a:r>
          </a:p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Grew up in Barking and Dagenham </a:t>
            </a:r>
          </a:p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Huge transformative changes in a massive council estate in the last 20 years</a:t>
            </a:r>
          </a:p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Local perspectives ignored</a:t>
            </a:r>
          </a:p>
          <a:p>
            <a:r>
              <a:rPr lang="en-US" sz="3200" dirty="0" err="1">
                <a:solidFill>
                  <a:schemeClr val="bg1">
                    <a:alpha val="80000"/>
                  </a:schemeClr>
                </a:solidFill>
              </a:rPr>
              <a:t>Labour</a:t>
            </a: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 Party woes up the December 2019 General Election have been a long time coming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3B42402-4488-A354-7C76-B8A4A9379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31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EBDFF08-E2C7-4610-876F-12930BF07E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12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6311EB54-91F8-43CD-BE6C-E285F00C1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639" y="1384917"/>
            <a:ext cx="6562641" cy="463414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Old fashioned values eroded from the 1960s</a:t>
            </a:r>
          </a:p>
          <a:p>
            <a:r>
              <a:rPr lang="en-US" sz="3200" dirty="0" err="1">
                <a:solidFill>
                  <a:schemeClr val="bg1">
                    <a:alpha val="80000"/>
                  </a:schemeClr>
                </a:solidFill>
              </a:rPr>
              <a:t>Labour</a:t>
            </a: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 politics began to change as a result</a:t>
            </a:r>
          </a:p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Before then </a:t>
            </a:r>
            <a:r>
              <a:rPr lang="en-US" sz="3200" dirty="0" err="1">
                <a:solidFill>
                  <a:schemeClr val="bg1">
                    <a:alpha val="80000"/>
                  </a:schemeClr>
                </a:solidFill>
              </a:rPr>
              <a:t>Labour</a:t>
            </a: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 was a truly working-class party</a:t>
            </a:r>
          </a:p>
          <a:p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Workers who toiled for a living in heavy industry: shipyards, mines, steelworks and factories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C91F5C-64C5-4E82-3536-6FD23E2B3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1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in a room&#10;&#10;Description automatically generated with low confidence">
            <a:extLst>
              <a:ext uri="{FF2B5EF4-FFF2-40B4-BE49-F238E27FC236}">
                <a16:creationId xmlns:a16="http://schemas.microsoft.com/office/drawing/2014/main" id="{A0F15C0E-80A1-4EC2-A9D3-62BFA30990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889" r="9317" b="-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BECDE7-1804-4E1A-9A7D-FCFF64209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160" y="0"/>
            <a:ext cx="5251316" cy="16276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new order heading towards New Labour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C4B3F-043E-401A-B307-04BCCB3D5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274" y="1793289"/>
            <a:ext cx="6525088" cy="4573749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No space for ‘faith, family and flag’</a:t>
            </a:r>
          </a:p>
          <a:p>
            <a:r>
              <a:rPr lang="en-GB" dirty="0">
                <a:solidFill>
                  <a:srgbClr val="FFFFFF"/>
                </a:solidFill>
              </a:rPr>
              <a:t>Cosmopolitan over communitarian</a:t>
            </a:r>
          </a:p>
          <a:p>
            <a:r>
              <a:rPr lang="en-GB" dirty="0">
                <a:solidFill>
                  <a:srgbClr val="FFFFFF"/>
                </a:solidFill>
              </a:rPr>
              <a:t>Champagne socialism not dark and darts</a:t>
            </a:r>
          </a:p>
          <a:p>
            <a:r>
              <a:rPr lang="en-GB" dirty="0">
                <a:solidFill>
                  <a:srgbClr val="FFFFFF"/>
                </a:solidFill>
              </a:rPr>
              <a:t>New Labour loved market mechanisms </a:t>
            </a:r>
          </a:p>
          <a:p>
            <a:r>
              <a:rPr lang="en-GB" dirty="0">
                <a:solidFill>
                  <a:srgbClr val="FFFFFF"/>
                </a:solidFill>
              </a:rPr>
              <a:t>Did not challenge or change key aspects of Thatcherism</a:t>
            </a:r>
          </a:p>
          <a:p>
            <a:r>
              <a:rPr lang="en-GB" dirty="0">
                <a:solidFill>
                  <a:srgbClr val="FFFFFF"/>
                </a:solidFill>
              </a:rPr>
              <a:t>Out with the old and in with the new</a:t>
            </a:r>
          </a:p>
          <a:p>
            <a:r>
              <a:rPr lang="en-GB" dirty="0">
                <a:solidFill>
                  <a:srgbClr val="FFFFFF"/>
                </a:solidFill>
              </a:rPr>
              <a:t>Despite minimum wage, tax credits, schools &amp; hospitals, Emery shakes his fist!</a:t>
            </a:r>
          </a:p>
        </p:txBody>
      </p:sp>
      <p:pic>
        <p:nvPicPr>
          <p:cNvPr id="5" name="Picture 4" descr="A black t-shirt with a graphic design on it&#10;&#10;Description automatically generated with medium confidence">
            <a:extLst>
              <a:ext uri="{FF2B5EF4-FFF2-40B4-BE49-F238E27FC236}">
                <a16:creationId xmlns:a16="http://schemas.microsoft.com/office/drawing/2014/main" id="{DC153484-8396-46A9-B39E-80A955BA56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60" r="5711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B9BA1E-C727-97BE-9E26-8A959C6F7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4364F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62C74-4057-4B37-82E9-7A1298AB9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 exodus in thought and action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6F9C42-F967-4F20-B501-2A4B0D5D1C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5" r="1" b="10877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412C6-121E-457E-92C1-715435A29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4"/>
            <a:ext cx="3713502" cy="513656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New Labour did not represent old workers</a:t>
            </a:r>
          </a:p>
          <a:p>
            <a:r>
              <a:rPr lang="en-GB" dirty="0">
                <a:solidFill>
                  <a:srgbClr val="FFFFFF"/>
                </a:solidFill>
              </a:rPr>
              <a:t>People were not allowed to say what they thought</a:t>
            </a:r>
          </a:p>
          <a:p>
            <a:r>
              <a:rPr lang="en-GB" dirty="0">
                <a:solidFill>
                  <a:srgbClr val="FFFFFF"/>
                </a:solidFill>
              </a:rPr>
              <a:t>People’s feelings and experience ignored</a:t>
            </a:r>
          </a:p>
          <a:p>
            <a:r>
              <a:rPr lang="en-GB" dirty="0">
                <a:solidFill>
                  <a:srgbClr val="FFFFFF"/>
                </a:solidFill>
              </a:rPr>
              <a:t>Old National Front members to the fore</a:t>
            </a:r>
          </a:p>
          <a:p>
            <a:r>
              <a:rPr lang="en-GB" dirty="0">
                <a:solidFill>
                  <a:srgbClr val="FFFFFF"/>
                </a:solidFill>
              </a:rPr>
              <a:t>British Nationalist Party – UKIP – EDL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314B22-1450-4DBC-BE49-A16A49323AE5}"/>
              </a:ext>
            </a:extLst>
          </p:cNvPr>
          <p:cNvSpPr txBox="1"/>
          <p:nvPr/>
        </p:nvSpPr>
        <p:spPr>
          <a:xfrm>
            <a:off x="642837" y="6580951"/>
            <a:ext cx="1122161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hlinkClick r:id="rId3"/>
              </a:rPr>
              <a:t>https://youtu.be/CTr8IVWBuPE</a:t>
            </a:r>
            <a:r>
              <a:rPr lang="en-GB" sz="10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C0EAF-A3B9-C109-3297-241C40BFE9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1350" y="1712009"/>
            <a:ext cx="3585840" cy="499205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A1DED-EE02-7DC0-A3DA-CAE7FA9B0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8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686A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7261B-2583-4B2E-A9E1-A9DC66FF5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Life chances are predictable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A1FC7E-59C7-4849-B47B-9E8C25F944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33" r="4014"/>
          <a:stretch/>
        </p:blipFill>
        <p:spPr>
          <a:xfrm>
            <a:off x="1193565" y="2660287"/>
            <a:ext cx="5326268" cy="3646887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3257F-97AC-40C3-8B02-4F0554257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061" y="839755"/>
            <a:ext cx="3974841" cy="5365102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Human rights and equality strands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Trevor Phillips: stop them saying what they think, kill debate and uncomfortable thoughts will go away. They do not</a:t>
            </a:r>
          </a:p>
          <a:p>
            <a:r>
              <a:rPr lang="en-US" sz="2400" dirty="0">
                <a:solidFill>
                  <a:srgbClr val="FFFFFF"/>
                </a:solidFill>
              </a:rPr>
              <a:t>People see the world through their own eyes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Lived experience is key</a:t>
            </a:r>
          </a:p>
          <a:p>
            <a:r>
              <a:rPr lang="en-US" sz="2400" dirty="0">
                <a:solidFill>
                  <a:srgbClr val="FFFFFF"/>
                </a:solidFill>
              </a:rPr>
              <a:t>Discussion should be encouraged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40647-EFD3-583E-8489-96285748F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64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59" y="192024"/>
            <a:ext cx="11997840" cy="649090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EB4D37A-1145-7894-8700-7167FD04C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8434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586066-5700-A9E4-BEFD-6C4C13C431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500" y="457200"/>
            <a:ext cx="8255000" cy="5943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8E94BA-60E3-2449-C0D4-943439C10733}"/>
              </a:ext>
            </a:extLst>
          </p:cNvPr>
          <p:cNvSpPr txBox="1"/>
          <p:nvPr/>
        </p:nvSpPr>
        <p:spPr>
          <a:xfrm>
            <a:off x="2042809" y="5846323"/>
            <a:ext cx="1702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Spencer 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C0469-5CD6-2B3D-B5AA-5D03D4B84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629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8DCE3E-1609-F323-52EE-3AF085033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623" y="344805"/>
            <a:ext cx="7285673" cy="16936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9CF459E-5D79-0B09-CD6B-9184C5961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3371" y="344805"/>
            <a:ext cx="3649504" cy="1325563"/>
          </a:xfrm>
        </p:spPr>
        <p:txBody>
          <a:bodyPr>
            <a:normAutofit/>
          </a:bodyPr>
          <a:lstStyle/>
          <a:p>
            <a:pPr algn="r"/>
            <a:r>
              <a:rPr lang="en-GB" sz="3200" dirty="0"/>
              <a:t>14</a:t>
            </a:r>
            <a:r>
              <a:rPr lang="en-GB" sz="3200" baseline="30000" dirty="0"/>
              <a:t>th</a:t>
            </a:r>
            <a:r>
              <a:rPr lang="en-GB" sz="3200" dirty="0"/>
              <a:t> November 2024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64F44A-27EA-9967-5506-F916840FD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2476500"/>
            <a:ext cx="10058400" cy="1905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E8FBDC-2924-658C-DEE2-BF0F2DB83A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4530407"/>
            <a:ext cx="10144125" cy="657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553258-48BA-2B5B-9C04-AF6008297C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800" y="5426392"/>
            <a:ext cx="10191750" cy="7143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94D188-3004-1ED2-EE4C-958539779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4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01B3CC-B49F-4CE0-B198-228D1D428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BA780B-D5E2-4F8B-90A4-F62AEC04DC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25"/>
          <a:stretch/>
        </p:blipFill>
        <p:spPr>
          <a:xfrm>
            <a:off x="243049" y="411061"/>
            <a:ext cx="4800682" cy="64469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8C9F94-D0E7-4C0C-9150-FE3163F673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66" r="-6" b="3218"/>
          <a:stretch/>
        </p:blipFill>
        <p:spPr>
          <a:xfrm>
            <a:off x="5285255" y="557189"/>
            <a:ext cx="6585012" cy="5328706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6A628C-50A7-118E-D786-ACDE1396C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7129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F508A-92A2-C58B-F389-1B2343084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should the priorities be?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7E6BA-7D53-4B4F-DB6F-2EE98863B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15183"/>
            <a:ext cx="5348591" cy="3861780"/>
          </a:xfrm>
        </p:spPr>
        <p:txBody>
          <a:bodyPr/>
          <a:lstStyle/>
          <a:p>
            <a:r>
              <a:rPr lang="en-US" dirty="0"/>
              <a:t>Murder and violent crime (65%)</a:t>
            </a:r>
          </a:p>
          <a:p>
            <a:r>
              <a:rPr lang="en-US" dirty="0"/>
              <a:t>Rape and sexual assault (56%)</a:t>
            </a:r>
          </a:p>
          <a:p>
            <a:r>
              <a:rPr lang="en-US" dirty="0"/>
              <a:t>Burglary and robbery (27%) </a:t>
            </a:r>
          </a:p>
          <a:p>
            <a:r>
              <a:rPr lang="en-US" dirty="0"/>
              <a:t>Terrorism (26%)</a:t>
            </a:r>
          </a:p>
          <a:p>
            <a:r>
              <a:rPr lang="en-US" dirty="0"/>
              <a:t>‘Online hate crime’ (not the lower threshold of NCHIs) (7%)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3A9D0-7784-CFFE-75D6-F4CA221A7906}"/>
              </a:ext>
            </a:extLst>
          </p:cNvPr>
          <p:cNvSpPr txBox="1"/>
          <p:nvPr/>
        </p:nvSpPr>
        <p:spPr>
          <a:xfrm>
            <a:off x="761189" y="5942568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Policy Exchange’s (2024) Portrait of Modern Britain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829A80-F17B-809E-AF14-60D6043D7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979" y="1381328"/>
            <a:ext cx="3739434" cy="52626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6EBB2D-C6D3-69B6-4D92-DF2977252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26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19DCBAAF-C536-B0DB-0F9D-18E84E4588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150" y="686689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</a:rPr>
              <a:t>A view from the Civil Service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02A705F-FB6D-5465-9F87-67A24A08B9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151" y="3681702"/>
            <a:ext cx="8653096" cy="1434502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</a:rPr>
              <a:t>For a sustainable future, should we build from the top down or try digging the foundations first?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08A36C-F54D-E5B0-5628-BE7624FE0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466933"/>
            <a:ext cx="2635250" cy="7078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13F68B06-01CF-4820-805E-333982771601}" type="slidenum">
              <a:rPr lang="en-GB" sz="4400">
                <a:solidFill>
                  <a:schemeClr val="bg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31</a:t>
            </a:fld>
            <a:endParaRPr lang="en-GB" sz="4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44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54297-5EA3-401B-8CB0-07E0BAC3D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5203" y="367880"/>
            <a:ext cx="5531676" cy="1323439"/>
          </a:xfrm>
        </p:spPr>
        <p:txBody>
          <a:bodyPr anchor="t"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Civil Service CEO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61638-D82B-45B6-B88D-BE39E9CD2A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59" r="18221" b="-2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7" name="Group 11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E651F-C655-4E7E-87BF-038678DB4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9033" y="1539551"/>
            <a:ext cx="5117498" cy="4325707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Short-termism at the top</a:t>
            </a:r>
          </a:p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John Manzoni says that the competence framework and salary structure, encourages people to jump around from job to job. </a:t>
            </a:r>
          </a:p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There are other ways that we can structure the service to provide stability and career progression opportunities.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168381-8A93-4283-82C8-E095E6A5ECBB}"/>
              </a:ext>
            </a:extLst>
          </p:cNvPr>
          <p:cNvSpPr txBox="1"/>
          <p:nvPr/>
        </p:nvSpPr>
        <p:spPr>
          <a:xfrm>
            <a:off x="8617226" y="6176963"/>
            <a:ext cx="2736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UK Government 2018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BFB830-BBB4-8A61-0627-B566368F9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76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A2DBD-6A68-4C92-AA14-56BD866C3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731" y="180741"/>
            <a:ext cx="5524619" cy="1915620"/>
          </a:xfrm>
        </p:spPr>
        <p:txBody>
          <a:bodyPr anchor="t"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Saying is easy, doing is hard!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3C8F7A-F7B5-4F8A-96ED-1AD111FBB1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502" r="5752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79A90-7B79-4AB6-AF9A-FE2ED8061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084" y="2277101"/>
            <a:ext cx="5830057" cy="3588157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Policy must be designed with a clear idea about how it’s going to be implemented. </a:t>
            </a:r>
          </a:p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If not, then the policy-making process would be seriously flawed. </a:t>
            </a:r>
          </a:p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A bit like an analogy between the brain and the hand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331A5-E29F-464C-A1DC-0CFF0B8170CF}"/>
              </a:ext>
            </a:extLst>
          </p:cNvPr>
          <p:cNvSpPr txBox="1"/>
          <p:nvPr/>
        </p:nvSpPr>
        <p:spPr>
          <a:xfrm>
            <a:off x="8617226" y="6176963"/>
            <a:ext cx="2736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UK Government 2018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660F2E-BC92-4973-9613-CD4BD1742120}"/>
              </a:ext>
            </a:extLst>
          </p:cNvPr>
          <p:cNvSpPr txBox="1"/>
          <p:nvPr/>
        </p:nvSpPr>
        <p:spPr>
          <a:xfrm>
            <a:off x="980936" y="4928872"/>
            <a:ext cx="44144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Former MP Sandy Martin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E53795-587B-59AB-D91F-B3D20D794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33</a:t>
            </a:fld>
            <a:endParaRPr lang="en-GB"/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A7953C70-004C-F331-1828-68AE3CBC0348}"/>
              </a:ext>
            </a:extLst>
          </p:cNvPr>
          <p:cNvSpPr/>
          <p:nvPr/>
        </p:nvSpPr>
        <p:spPr>
          <a:xfrm>
            <a:off x="165370" y="3035030"/>
            <a:ext cx="2996118" cy="1964987"/>
          </a:xfrm>
          <a:prstGeom prst="wedgeEllipseCallout">
            <a:avLst>
              <a:gd name="adj1" fmla="val 44554"/>
              <a:gd name="adj2" fmla="val -4092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“The only way we (Labour) can be elected now is by lying.”</a:t>
            </a:r>
          </a:p>
          <a:p>
            <a:pPr algn="ctr"/>
            <a:r>
              <a:rPr lang="en-GB" sz="1600" dirty="0"/>
              <a:t>Concession speech 2019 General Election</a:t>
            </a:r>
          </a:p>
        </p:txBody>
      </p:sp>
    </p:spTree>
    <p:extLst>
      <p:ext uri="{BB962C8B-B14F-4D97-AF65-F5344CB8AC3E}">
        <p14:creationId xmlns:p14="http://schemas.microsoft.com/office/powerpoint/2010/main" val="413628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C8408-68B6-4FD4-A957-AF2AA4B19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1034" y="681037"/>
            <a:ext cx="673396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No 1. Civil Servant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5BEFF-DC4C-455C-A286-0B3CA2765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1034" y="2621116"/>
            <a:ext cx="6733966" cy="35558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chemeClr val="bg1"/>
                </a:solidFill>
              </a:rPr>
              <a:t>A policy which is not implementable is a hopeless policy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</a:rPr>
              <a:t>The late Sir Jeremy Heywood Cabinet Secretary and Head of the Civil Service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8BDDFA-9D0D-4BE5-9B22-269FFB1E6277}"/>
              </a:ext>
            </a:extLst>
          </p:cNvPr>
          <p:cNvSpPr txBox="1"/>
          <p:nvPr/>
        </p:nvSpPr>
        <p:spPr>
          <a:xfrm>
            <a:off x="8040757" y="6176963"/>
            <a:ext cx="3313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UK Government 2018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B27D2E-96D2-4E8C-A1AC-AD34E69F8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0600" y="0"/>
            <a:ext cx="4760434" cy="6858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0F5ED-0CD7-0AA1-30B8-8C6846BD8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34</a:t>
            </a:fld>
            <a:endParaRPr lang="en-GB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531E7CD9-2526-E518-73BC-DA482A2B91F6}"/>
              </a:ext>
            </a:extLst>
          </p:cNvPr>
          <p:cNvSpPr/>
          <p:nvPr/>
        </p:nvSpPr>
        <p:spPr>
          <a:xfrm>
            <a:off x="1473273" y="4399038"/>
            <a:ext cx="4110404" cy="2069855"/>
          </a:xfrm>
          <a:prstGeom prst="wedgeEllipseCallout">
            <a:avLst>
              <a:gd name="adj1" fmla="val -90945"/>
              <a:gd name="adj2" fmla="val 62999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Absolutely Sir! But what if the voters think you can achieve the impossible? What if ‘popularism’ takes precedence?</a:t>
            </a:r>
          </a:p>
        </p:txBody>
      </p:sp>
    </p:spTree>
    <p:extLst>
      <p:ext uri="{BB962C8B-B14F-4D97-AF65-F5344CB8AC3E}">
        <p14:creationId xmlns:p14="http://schemas.microsoft.com/office/powerpoint/2010/main" val="150022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538C-831E-4845-B406-0F8026C2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9363" y="365125"/>
            <a:ext cx="5574437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Media Demands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D9DA5-7345-40E6-A320-9BE86CC32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363" y="1825624"/>
            <a:ext cx="5901386" cy="4530787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Premature announcements</a:t>
            </a:r>
          </a:p>
          <a:p>
            <a:r>
              <a:rPr lang="en-GB" dirty="0">
                <a:solidFill>
                  <a:schemeClr val="bg1"/>
                </a:solidFill>
              </a:rPr>
              <a:t>Legislative proposals</a:t>
            </a:r>
          </a:p>
          <a:p>
            <a:r>
              <a:rPr lang="en-GB" dirty="0">
                <a:solidFill>
                  <a:schemeClr val="bg1"/>
                </a:solidFill>
              </a:rPr>
              <a:t>Speeches</a:t>
            </a:r>
          </a:p>
          <a:p>
            <a:r>
              <a:rPr lang="en-GB" dirty="0">
                <a:solidFill>
                  <a:schemeClr val="bg1"/>
                </a:solidFill>
              </a:rPr>
              <a:t>All before departments are able to advise on what sensible policies might look like!</a:t>
            </a:r>
          </a:p>
          <a:p>
            <a:r>
              <a:rPr lang="en-GB" dirty="0">
                <a:solidFill>
                  <a:schemeClr val="bg1"/>
                </a:solidFill>
              </a:rPr>
              <a:t>Central Government scrambles for initiatives at the last minute </a:t>
            </a:r>
          </a:p>
          <a:p>
            <a:r>
              <a:rPr lang="en-GB" dirty="0">
                <a:solidFill>
                  <a:schemeClr val="bg1"/>
                </a:solidFill>
              </a:rPr>
              <a:t>No hope of engaging frontline professionals [19]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EB2598-4462-4160-9384-0DFE97772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1" y="224161"/>
            <a:ext cx="4531635" cy="640967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2D9E8-30C2-0AFA-5C26-F7DA823B1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75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538C-831E-4845-B406-0F8026C2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9804" y="334017"/>
            <a:ext cx="6941591" cy="1325563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Top-down wall-building!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D9DA5-7345-40E6-A320-9BE86CC32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362" y="1690688"/>
            <a:ext cx="6010183" cy="4665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Perception that Ministers do not like consultation</a:t>
            </a:r>
          </a:p>
          <a:p>
            <a:r>
              <a:rPr lang="en-GB" dirty="0">
                <a:solidFill>
                  <a:schemeClr val="bg1"/>
                </a:solidFill>
              </a:rPr>
              <a:t>Like building a wall from the top row of ornamental bricks downwards </a:t>
            </a:r>
          </a:p>
          <a:p>
            <a:r>
              <a:rPr lang="en-GB" dirty="0">
                <a:solidFill>
                  <a:schemeClr val="bg1"/>
                </a:solidFill>
              </a:rPr>
              <a:t>Likelihood of failure significantly increased</a:t>
            </a:r>
          </a:p>
          <a:p>
            <a:r>
              <a:rPr lang="en-GB" dirty="0">
                <a:solidFill>
                  <a:schemeClr val="bg1"/>
                </a:solidFill>
              </a:rPr>
              <a:t>Better to </a:t>
            </a:r>
            <a:r>
              <a:rPr lang="en-GB" b="1" dirty="0">
                <a:solidFill>
                  <a:schemeClr val="bg1"/>
                </a:solidFill>
              </a:rPr>
              <a:t>plan </a:t>
            </a:r>
            <a:r>
              <a:rPr lang="en-GB" dirty="0">
                <a:solidFill>
                  <a:schemeClr val="bg1"/>
                </a:solidFill>
              </a:rPr>
              <a:t>with policy teams, </a:t>
            </a:r>
            <a:r>
              <a:rPr lang="en-GB" b="1" dirty="0">
                <a:solidFill>
                  <a:schemeClr val="bg1"/>
                </a:solidFill>
              </a:rPr>
              <a:t>develop</a:t>
            </a:r>
            <a:r>
              <a:rPr lang="en-GB" dirty="0">
                <a:solidFill>
                  <a:schemeClr val="bg1"/>
                </a:solidFill>
              </a:rPr>
              <a:t> lines of thought, </a:t>
            </a:r>
            <a:r>
              <a:rPr lang="en-GB" b="1" dirty="0">
                <a:solidFill>
                  <a:schemeClr val="bg1"/>
                </a:solidFill>
              </a:rPr>
              <a:t>evidence</a:t>
            </a:r>
            <a:r>
              <a:rPr lang="en-GB" dirty="0">
                <a:solidFill>
                  <a:schemeClr val="bg1"/>
                </a:solidFill>
              </a:rPr>
              <a:t> to support, </a:t>
            </a:r>
            <a:r>
              <a:rPr lang="en-GB" b="1" dirty="0">
                <a:solidFill>
                  <a:schemeClr val="bg1"/>
                </a:solidFill>
              </a:rPr>
              <a:t>frontline</a:t>
            </a:r>
            <a:r>
              <a:rPr lang="en-GB" dirty="0">
                <a:solidFill>
                  <a:schemeClr val="bg1"/>
                </a:solidFill>
              </a:rPr>
              <a:t> experience: a foundation first! [19]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EB2598-4462-4160-9384-0DFE97772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1" y="224161"/>
            <a:ext cx="4531635" cy="640967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BC3C94-55B7-F427-DE21-79BACE97D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23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08397-FE76-4CE8-AAF9-8B319ED12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16" y="629266"/>
            <a:ext cx="4474339" cy="1622321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Short-termism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80B3B-7D0D-4FEA-904B-210B6586D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251588"/>
            <a:ext cx="3787667" cy="3972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Beyond election cycles</a:t>
            </a:r>
          </a:p>
          <a:p>
            <a:r>
              <a:rPr lang="en-GB" dirty="0">
                <a:solidFill>
                  <a:schemeClr val="bg1"/>
                </a:solidFill>
              </a:rPr>
              <a:t>Future focus</a:t>
            </a:r>
          </a:p>
          <a:p>
            <a:r>
              <a:rPr lang="en-GB" dirty="0">
                <a:solidFill>
                  <a:schemeClr val="bg1"/>
                </a:solidFill>
              </a:rPr>
              <a:t>Politicians want to act quickly</a:t>
            </a:r>
          </a:p>
          <a:p>
            <a:r>
              <a:rPr lang="en-GB" dirty="0">
                <a:solidFill>
                  <a:schemeClr val="bg1"/>
                </a:solidFill>
              </a:rPr>
              <a:t>Long-term goals are an issue</a:t>
            </a:r>
          </a:p>
          <a:p>
            <a:endParaRPr lang="en-GB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48CBCF-F522-49C3-BB49-CF78455D6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899972"/>
            <a:ext cx="6019331" cy="3054810"/>
          </a:xfrm>
          <a:prstGeom prst="rect">
            <a:avLst/>
          </a:prstGeom>
          <a:effectLst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602EF0-12A6-AD20-77ED-041EED2DE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0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A71679-128E-4E76-8E30-12D0B090E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673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3EC78B9-D691-4EE2-9EE7-6DF9A2348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0351" y="320675"/>
            <a:ext cx="5695278" cy="1325563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Community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C345-FD57-4D58-B7AC-8AB850A49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2180" y="1825625"/>
            <a:ext cx="511162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Guidance needed not legislation</a:t>
            </a:r>
          </a:p>
          <a:p>
            <a:r>
              <a:rPr lang="en-GB" dirty="0">
                <a:solidFill>
                  <a:schemeClr val="bg1"/>
                </a:solidFill>
              </a:rPr>
              <a:t>Regenerating communities from within</a:t>
            </a:r>
          </a:p>
          <a:p>
            <a:r>
              <a:rPr lang="en-GB" dirty="0">
                <a:solidFill>
                  <a:schemeClr val="bg1"/>
                </a:solidFill>
              </a:rPr>
              <a:t>Active community involvement</a:t>
            </a:r>
          </a:p>
          <a:p>
            <a:r>
              <a:rPr lang="en-GB" dirty="0">
                <a:solidFill>
                  <a:schemeClr val="bg1"/>
                </a:solidFill>
              </a:rPr>
              <a:t>Asset ownership</a:t>
            </a:r>
          </a:p>
          <a:p>
            <a:r>
              <a:rPr lang="en-GB" dirty="0">
                <a:solidFill>
                  <a:schemeClr val="bg1"/>
                </a:solidFill>
              </a:rPr>
              <a:t>Community voice front and centre in public service design and delivery</a:t>
            </a:r>
          </a:p>
          <a:p>
            <a:endParaRPr lang="en-GB" sz="2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0F721E-3628-82B3-CF96-1D5DB745C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68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A71679-128E-4E76-8E30-12D0B090E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1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C48CB8-6D31-4311-B411-AC60AABB3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7344" y="365125"/>
            <a:ext cx="6696455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Overall Community Welfare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C345-FD57-4D58-B7AC-8AB850A49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285" y="1690688"/>
            <a:ext cx="6871612" cy="4306892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“Local government needs to be more than simply a deliverer of public services and an advocator of the interests of localities and places.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Instead, local government needs to focus more on the overall welfare of its communities: their cohesion and harmony and the capacity for self-management.” [3/4]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2971C-C17F-F18E-605C-87B0B3492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3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D499FB-3829-4B65-BBC2-0D9748E6A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0670" y="693844"/>
            <a:ext cx="8355536" cy="5410208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1D4813-72FA-49CD-9844-4B2AF6D41782}"/>
              </a:ext>
            </a:extLst>
          </p:cNvPr>
          <p:cNvSpPr txBox="1"/>
          <p:nvPr/>
        </p:nvSpPr>
        <p:spPr>
          <a:xfrm>
            <a:off x="537663" y="6345240"/>
            <a:ext cx="425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Royal Society for Arts (RSA) 2013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1060175-3FEF-8F40-1988-265CFE892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12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84670A-9CF7-4701-81CD-A3E025CC43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55" b="2303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18809-FAB7-4B35-9AC9-6977667E4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99" y="1913952"/>
            <a:ext cx="5307724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Time to grip the third rail!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DAB86-AF06-4F05-AEB6-DBE5A99E9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307724" cy="328179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Communities are permanent</a:t>
            </a:r>
          </a:p>
          <a:p>
            <a:r>
              <a:rPr lang="en-GB" sz="2400" dirty="0"/>
              <a:t>The Civil Service is too</a:t>
            </a:r>
          </a:p>
          <a:p>
            <a:r>
              <a:rPr lang="en-GB" sz="2400" dirty="0"/>
              <a:t>How do we tap into the steely thread of community which spans generations?</a:t>
            </a:r>
          </a:p>
          <a:p>
            <a:r>
              <a:rPr lang="en-GB" sz="2400" dirty="0"/>
              <a:t>Hearts and minds of local people</a:t>
            </a:r>
          </a:p>
          <a:p>
            <a:r>
              <a:rPr lang="en-GB" sz="2400" dirty="0"/>
              <a:t>My issues, not the Councils, not the Police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1119DA-667C-D366-A37B-2375405F5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2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F9D00-AF74-4856-A6B0-F1882A5F0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613"/>
            <a:ext cx="10515600" cy="96652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69EAC-280A-4B17-9C09-1712B644E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9882"/>
            <a:ext cx="10987356" cy="5589505"/>
          </a:xfrm>
        </p:spPr>
        <p:txBody>
          <a:bodyPr>
            <a:noAutofit/>
          </a:bodyPr>
          <a:lstStyle/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Abrahams, M (2012) </a:t>
            </a:r>
            <a:r>
              <a:rPr lang="en-US" sz="1400" i="1" dirty="0"/>
              <a:t>Improbable research: why random selection of MPs may be the best</a:t>
            </a:r>
            <a:r>
              <a:rPr lang="en-US" sz="1400" dirty="0"/>
              <a:t>, available at </a:t>
            </a:r>
            <a:r>
              <a:rPr lang="en-US" sz="1400" dirty="0">
                <a:hlinkClick r:id="rId2"/>
              </a:rPr>
              <a:t>https://www.theguardian.com/education/2012/apr/16/improbable-research-politicians-random-selection</a:t>
            </a:r>
            <a:r>
              <a:rPr lang="en-US" sz="1400" dirty="0"/>
              <a:t>  </a:t>
            </a:r>
            <a:endParaRPr lang="en-GB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Cabinet Office (2009) </a:t>
            </a:r>
            <a:r>
              <a:rPr lang="en-US" sz="1400" i="1" dirty="0"/>
              <a:t>Engagement and Aspiration: Reconnecting Policy Making with Front Line Professionals A Sunningdale Institute Report for the Cabinet Office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Osborne D and </a:t>
            </a:r>
            <a:r>
              <a:rPr lang="en-US" sz="1400" dirty="0" err="1"/>
              <a:t>Gaebler</a:t>
            </a:r>
            <a:r>
              <a:rPr lang="en-US" sz="1400" dirty="0"/>
              <a:t> T (1992) </a:t>
            </a:r>
            <a:r>
              <a:rPr lang="en-US" sz="1400" i="1" dirty="0"/>
              <a:t>Reinventing Government: How the entrepreneurial spirit is transforming the public sector</a:t>
            </a:r>
            <a:r>
              <a:rPr lang="en-US" sz="1400" dirty="0"/>
              <a:t>. Reading, MA: Addison-Wellesley</a:t>
            </a:r>
            <a:endParaRPr lang="en-GB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400" dirty="0"/>
              <a:t>Royal Society for Arts (RSA) (2013) </a:t>
            </a:r>
            <a:r>
              <a:rPr lang="en-GB" sz="1400" i="1" dirty="0"/>
              <a:t>Beyond Nudge to Demand Management. </a:t>
            </a:r>
            <a:r>
              <a:rPr lang="en-GB" sz="1400" dirty="0"/>
              <a:t>London: RSA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400" dirty="0"/>
              <a:t>Quirk, B (2005) </a:t>
            </a:r>
            <a:r>
              <a:rPr lang="en-GB" sz="1400" i="1" dirty="0"/>
              <a:t>Making Assets Work: </a:t>
            </a:r>
            <a:r>
              <a:rPr lang="en-US" sz="1400" i="1" dirty="0"/>
              <a:t>The Quirk Review of community management and ownership of public assets</a:t>
            </a:r>
            <a:r>
              <a:rPr lang="en-US" sz="1400" dirty="0"/>
              <a:t>. London: Crown Copyright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Quirk B (2011) </a:t>
            </a:r>
            <a:r>
              <a:rPr lang="en-US" sz="1400" i="1" dirty="0"/>
              <a:t>Re-imagining Government: public leadership and management in challenging times</a:t>
            </a:r>
            <a:r>
              <a:rPr lang="en-US" sz="1400" dirty="0"/>
              <a:t>. Basingstoke: Palgrave Macmillan</a:t>
            </a:r>
            <a:endParaRPr lang="en-GB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400" dirty="0"/>
              <a:t>The Health Foundation (2020) </a:t>
            </a:r>
            <a:r>
              <a:rPr lang="en-US" sz="1400" i="1" dirty="0"/>
              <a:t>Overcoming short-termism in policymaking after COVID-19: Q&amp;A with Jill Rutter</a:t>
            </a:r>
            <a:r>
              <a:rPr lang="en-US" sz="1400" dirty="0"/>
              <a:t>, Senior Fellow at the Institute for Government, available at </a:t>
            </a:r>
            <a:r>
              <a:rPr lang="en-US" sz="1400" dirty="0">
                <a:hlinkClick r:id="rId3"/>
              </a:rPr>
              <a:t>https://www.health.org.uk/news-and-comment/newsletter-features/overcoming-short-termism-in-policymaking-after-covid-19</a:t>
            </a:r>
            <a:r>
              <a:rPr lang="en-US" sz="1400" dirty="0"/>
              <a:t> 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Policy Exchange (2024) A Portrait of Modern Britain, available at </a:t>
            </a:r>
            <a:r>
              <a:rPr lang="en-US" sz="1050" dirty="0">
                <a:hlinkClick r:id="rId4"/>
              </a:rPr>
              <a:t>A_Portrait_of_Modern_Britain.pdf</a:t>
            </a:r>
            <a:endParaRPr lang="en-US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US" sz="1400" dirty="0"/>
              <a:t>Spencer, D. (2023) Non-Crime Hate Incidents: A chilling distraction from the public’s priorities on policing, available at </a:t>
            </a:r>
            <a:r>
              <a:rPr lang="en-GB" sz="1050" dirty="0">
                <a:hlinkClick r:id="rId5"/>
              </a:rPr>
              <a:t>Non-Crime-Hate-Incidents.pdf</a:t>
            </a:r>
            <a:endParaRPr lang="en-GB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400" dirty="0"/>
              <a:t>The Kings Fund (2013) </a:t>
            </a:r>
            <a:r>
              <a:rPr lang="en-US" sz="1400" i="1" dirty="0"/>
              <a:t>Improving the public's health infographics</a:t>
            </a:r>
            <a:r>
              <a:rPr lang="en-US" sz="1400" dirty="0"/>
              <a:t>, available at </a:t>
            </a:r>
            <a:r>
              <a:rPr lang="en-US" sz="1400" dirty="0">
                <a:hlinkClick r:id="rId6"/>
              </a:rPr>
              <a:t>https://www.kingsfund.org.uk/audio-video/improving-publics-health-infographics</a:t>
            </a:r>
            <a:r>
              <a:rPr lang="en-US" sz="1400" dirty="0"/>
              <a:t> </a:t>
            </a:r>
            <a:endParaRPr lang="en-GB" sz="1400" dirty="0"/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1400" dirty="0"/>
              <a:t>UK Government (2018) </a:t>
            </a:r>
            <a:r>
              <a:rPr lang="en-US" sz="1400" i="1" dirty="0"/>
              <a:t>The Public Administration and Constitutional Affairs Committee: work of the civil service</a:t>
            </a:r>
            <a:r>
              <a:rPr lang="en-US" sz="1400" dirty="0"/>
              <a:t>, 15th of January 2018.</a:t>
            </a: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B42F0-B79A-5B3C-6723-40F841EFC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6974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E3874-DFAA-6C75-9057-D39168AA9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1FD0A-6C7F-6D7B-7649-4D68627D4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F7BD69-18E1-33C4-1229-3A2A849CA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967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6191" y="145814"/>
            <a:ext cx="8034383" cy="65663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42792F-D47A-4281-ADE1-59BE2137E327}"/>
              </a:ext>
            </a:extLst>
          </p:cNvPr>
          <p:cNvSpPr txBox="1"/>
          <p:nvPr/>
        </p:nvSpPr>
        <p:spPr>
          <a:xfrm>
            <a:off x="566035" y="5086847"/>
            <a:ext cx="32401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7102B5-E778-419F-8DF5-AEF1C0153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35" y="578360"/>
            <a:ext cx="3093719" cy="4508487"/>
          </a:xfrm>
        </p:spPr>
        <p:txBody>
          <a:bodyPr>
            <a:normAutofit/>
          </a:bodyPr>
          <a:lstStyle/>
          <a:p>
            <a:r>
              <a:rPr lang="en-GB" sz="6000" dirty="0"/>
              <a:t>Many people do not vote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D8A8D1-A1BC-DEFE-CEFC-19F9472E8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4975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42792F-D47A-4281-ADE1-59BE2137E327}"/>
              </a:ext>
            </a:extLst>
          </p:cNvPr>
          <p:cNvSpPr txBox="1"/>
          <p:nvPr/>
        </p:nvSpPr>
        <p:spPr>
          <a:xfrm>
            <a:off x="296447" y="2672564"/>
            <a:ext cx="32401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2019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56EF76-E89C-41FE-89E7-539DCD22DC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204" y="1228398"/>
            <a:ext cx="9128390" cy="553520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70714A11-965D-4854-A941-306B8116A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6" y="39126"/>
            <a:ext cx="12108024" cy="132556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Voting preferences change as we get older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12337E-B501-3069-EFBF-95189048A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10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3C3550E-AA65-403B-91E4-FCD0DB71B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97" y="459452"/>
            <a:ext cx="11875406" cy="593909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247F6F-EB1D-3D75-227C-FB1C65585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489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C00B0A-ABAF-4540-9CB3-D0B2FBF39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007" y="178369"/>
            <a:ext cx="10254023" cy="650126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AEF60DD-89F5-4C6F-BBFD-0E6BE4739F2D}"/>
              </a:ext>
            </a:extLst>
          </p:cNvPr>
          <p:cNvSpPr/>
          <p:nvPr/>
        </p:nvSpPr>
        <p:spPr>
          <a:xfrm>
            <a:off x="980621" y="4655703"/>
            <a:ext cx="1150019" cy="161419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4EE1A4-3781-800A-6520-4EA353897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7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26849D-64B3-4896-A7C9-99795604D96B}"/>
              </a:ext>
            </a:extLst>
          </p:cNvPr>
          <p:cNvSpPr txBox="1"/>
          <p:nvPr/>
        </p:nvSpPr>
        <p:spPr>
          <a:xfrm>
            <a:off x="1705178" y="1628507"/>
            <a:ext cx="9244763" cy="3600986"/>
          </a:xfrm>
          <a:prstGeom prst="rect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2017 </a:t>
            </a: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Labour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member survey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77% in the ABC1 category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50% London, or southern England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57% graduates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AC8F80-5534-DDB8-7A9A-FC9ABCC91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Labour Party Members</a:t>
            </a: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A6A95197-9374-24C0-FE17-EB04746075ED}"/>
              </a:ext>
            </a:extLst>
          </p:cNvPr>
          <p:cNvSpPr txBox="1">
            <a:spLocks/>
          </p:cNvSpPr>
          <p:nvPr/>
        </p:nvSpPr>
        <p:spPr>
          <a:xfrm>
            <a:off x="838200" y="541015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has this changed in 70 years?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E2D223-3D7C-F040-8A9C-76412B3A1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80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88" y="95567"/>
            <a:ext cx="11810032" cy="62002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96183"/>
            <a:ext cx="10515600" cy="12934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Where the 7% privately educated dominate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2222" y="2335846"/>
            <a:ext cx="6331140" cy="405555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30% of MPs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74% of High Court judges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61% of top doctors 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52% of senior bankers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51% of leading journalists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48% of civil servants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AAD170-3414-6C50-E265-9E6800E79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0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66" y="2063276"/>
            <a:ext cx="7200900" cy="421005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/>
              <a:t>Were older people put off by the winter of discontent?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4188" y="2020413"/>
            <a:ext cx="5981700" cy="4295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6170" y="2196625"/>
            <a:ext cx="7010400" cy="394335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92ECE5-87F0-F66A-5159-0F1879C8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68B06-01CF-4820-805E-333982771601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5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2785</TotalTime>
  <Words>1854</Words>
  <Application>Microsoft Office PowerPoint</Application>
  <PresentationFormat>Widescreen</PresentationFormat>
  <Paragraphs>262</Paragraphs>
  <Slides>50</Slides>
  <Notes>0</Notes>
  <HiddenSlides>8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Arial</vt:lpstr>
      <vt:lpstr>Calibri</vt:lpstr>
      <vt:lpstr>Calibri Light</vt:lpstr>
      <vt:lpstr>Office Theme</vt:lpstr>
      <vt:lpstr>1_Office Theme</vt:lpstr>
      <vt:lpstr>4_Office Theme</vt:lpstr>
      <vt:lpstr>Changing Governance Landscape</vt:lpstr>
      <vt:lpstr>Where are we going this week in what is a most expansive, expensive and critical area not just for policing, but for all public services, for Wales and the wider UK?</vt:lpstr>
      <vt:lpstr>PowerPoint Presentation</vt:lpstr>
      <vt:lpstr>Legislation is one thing …</vt:lpstr>
      <vt:lpstr>Behaviour change is something else</vt:lpstr>
      <vt:lpstr>Remember Tom Scholar</vt:lpstr>
      <vt:lpstr>PowerPoint Presentation</vt:lpstr>
      <vt:lpstr>6.11.22</vt:lpstr>
      <vt:lpstr>PowerPoint Presentation</vt:lpstr>
      <vt:lpstr>PowerPoint Presentation</vt:lpstr>
      <vt:lpstr>National to Local</vt:lpstr>
      <vt:lpstr>PowerPoint Presentation</vt:lpstr>
      <vt:lpstr>The Great British Class Survey 2013</vt:lpstr>
      <vt:lpstr>PowerPoint Presentation</vt:lpstr>
      <vt:lpstr>Seven New Social Classes</vt:lpstr>
      <vt:lpstr>Seven New Social Classes</vt:lpstr>
      <vt:lpstr>Seven New Social Classes</vt:lpstr>
      <vt:lpstr>PowerPoint Presentation</vt:lpstr>
      <vt:lpstr>Does it matter what colour rosettes are?</vt:lpstr>
      <vt:lpstr>Paul Embery</vt:lpstr>
      <vt:lpstr>PowerPoint Presentation</vt:lpstr>
      <vt:lpstr>PowerPoint Presentation</vt:lpstr>
      <vt:lpstr>A new order heading towards New Labour</vt:lpstr>
      <vt:lpstr>An exodus in thought and action</vt:lpstr>
      <vt:lpstr>Life chances are predictable</vt:lpstr>
      <vt:lpstr>PowerPoint Presentation</vt:lpstr>
      <vt:lpstr>PowerPoint Presentation</vt:lpstr>
      <vt:lpstr>14th November 2024</vt:lpstr>
      <vt:lpstr>PowerPoint Presentation</vt:lpstr>
      <vt:lpstr>So, what should the priorities be?</vt:lpstr>
      <vt:lpstr>A view from the Civil Service</vt:lpstr>
      <vt:lpstr>Civil Service CEO</vt:lpstr>
      <vt:lpstr>Saying is easy, doing is hard!</vt:lpstr>
      <vt:lpstr>No 1. Civil Servant in the UK</vt:lpstr>
      <vt:lpstr>Media Demands</vt:lpstr>
      <vt:lpstr>Top-down wall-building!</vt:lpstr>
      <vt:lpstr>Short-termism</vt:lpstr>
      <vt:lpstr>Community Control</vt:lpstr>
      <vt:lpstr>Overall Community Welfare</vt:lpstr>
      <vt:lpstr>PowerPoint Presentation</vt:lpstr>
      <vt:lpstr>Time to grip the third rail!</vt:lpstr>
      <vt:lpstr>References</vt:lpstr>
      <vt:lpstr>PowerPoint Presentation</vt:lpstr>
      <vt:lpstr>Many people do not vote</vt:lpstr>
      <vt:lpstr>Voting preferences change as we get older</vt:lpstr>
      <vt:lpstr>PowerPoint Presentation</vt:lpstr>
      <vt:lpstr>PowerPoint Presentation</vt:lpstr>
      <vt:lpstr>Labour Party Members</vt:lpstr>
      <vt:lpstr>Where the 7% privately educated dominate</vt:lpstr>
      <vt:lpstr>Were older people put off by the winter of discontent?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Partnership and Politicians</dc:title>
  <dc:creator>Mike Durke</dc:creator>
  <cp:lastModifiedBy>Mike Durke</cp:lastModifiedBy>
  <cp:revision>41</cp:revision>
  <dcterms:created xsi:type="dcterms:W3CDTF">2021-03-03T17:01:20Z</dcterms:created>
  <dcterms:modified xsi:type="dcterms:W3CDTF">2024-11-25T18:02:53Z</dcterms:modified>
</cp:coreProperties>
</file>