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E2E"/>
    <a:srgbClr val="000000"/>
    <a:srgbClr val="E7E8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909"/>
    <p:restoredTop sz="94476"/>
  </p:normalViewPr>
  <p:slideViewPr>
    <p:cSldViewPr snapToGrid="0" snapToObjects="1">
      <p:cViewPr varScale="1">
        <p:scale>
          <a:sx n="77" d="100"/>
          <a:sy n="77" d="100"/>
        </p:scale>
        <p:origin x="208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5209-2907-6E44-8045-376550B1D3B6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316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5209-2907-6E44-8045-376550B1D3B6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525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34515209-2907-6E44-8045-376550B1D3B6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8270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5209-2907-6E44-8045-376550B1D3B6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060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5209-2907-6E44-8045-376550B1D3B6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61416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5209-2907-6E44-8045-376550B1D3B6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6810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5209-2907-6E44-8045-376550B1D3B6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4269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5209-2907-6E44-8045-376550B1D3B6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9440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5209-2907-6E44-8045-376550B1D3B6}" type="datetimeFigureOut">
              <a:rPr lang="en-GB" smtClean="0"/>
              <a:t>01/07/2022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49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5209-2907-6E44-8045-376550B1D3B6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088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5209-2907-6E44-8045-376550B1D3B6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1203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34515209-2907-6E44-8045-376550B1D3B6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5961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espanol.marriott.com/hotels/travel/madlc-santo-mauro-a-luxury-collection-hotel-madrid/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espanol.marriott.com/hotels/travel/madlc-santo-mauro-a-luxury-collection-hotel-madrid/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40EBF-4B21-1103-7872-48D364A3825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s-ES" sz="8000" dirty="0"/>
              <a:t>desayuno</a:t>
            </a:r>
            <a:r>
              <a:rPr lang="en-GB" sz="8000" dirty="0"/>
              <a:t>-</a:t>
            </a:r>
            <a:br>
              <a:rPr lang="en-GB" sz="8000" u="sng" kern="0" cap="none" dirty="0">
                <a:solidFill>
                  <a:srgbClr val="000000"/>
                </a:solidFill>
                <a:latin typeface="Calibri"/>
              </a:rPr>
            </a:br>
            <a:r>
              <a:rPr lang="en-GB" sz="8000" dirty="0"/>
              <a:t>Breakfast board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7E65F0-BBCA-2A16-5C82-2000DC2A8AC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TANIA KHAN</a:t>
            </a:r>
          </a:p>
        </p:txBody>
      </p:sp>
    </p:spTree>
    <p:extLst>
      <p:ext uri="{BB962C8B-B14F-4D97-AF65-F5344CB8AC3E}">
        <p14:creationId xmlns:p14="http://schemas.microsoft.com/office/powerpoint/2010/main" val="24959526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108B-46D4-660C-DBF4-1299C573D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468" y="484632"/>
            <a:ext cx="10833780" cy="1609344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pPr algn="ctr"/>
            <a:r>
              <a:rPr lang="en-TR" b="1" dirty="0">
                <a:solidFill>
                  <a:schemeClr val="bg1"/>
                </a:solidFill>
              </a:rPr>
              <a:t>Santo Mauro</a:t>
            </a:r>
            <a:br>
              <a:rPr lang="en-TR" b="1" dirty="0">
                <a:solidFill>
                  <a:schemeClr val="bg1"/>
                </a:solidFill>
              </a:rPr>
            </a:br>
            <a:r>
              <a:rPr lang="en-TR" sz="2400" b="1" dirty="0">
                <a:solidFill>
                  <a:schemeClr val="bg1"/>
                </a:solidFill>
                <a:latin typeface="Georgia" panose="02040502050405020303" pitchFamily="18" charset="0"/>
              </a:rPr>
              <a:t>Madrid</a:t>
            </a:r>
            <a:br>
              <a:rPr lang="en-TR" sz="2400" b="1" dirty="0">
                <a:solidFill>
                  <a:schemeClr val="bg1"/>
                </a:solidFill>
                <a:latin typeface="Georgia" panose="02040502050405020303" pitchFamily="18" charset="0"/>
              </a:rPr>
            </a:br>
            <a:r>
              <a:rPr lang="es-ES" dirty="0"/>
              <a:t>desayuno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B53549-BFAC-8479-D26A-EC82C8C8BF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233566" y="2302893"/>
            <a:ext cx="7894681" cy="3977640"/>
          </a:xfrm>
          <a:solidFill>
            <a:schemeClr val="bg2"/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s-ES" dirty="0">
                <a:solidFill>
                  <a:schemeClr val="accent2"/>
                </a:solidFill>
              </a:rPr>
              <a:t>DESAYUNO INGLÉS</a:t>
            </a:r>
            <a:r>
              <a:rPr lang="es-ES" sz="1600" dirty="0">
                <a:solidFill>
                  <a:schemeClr val="accent2"/>
                </a:solidFill>
                <a:cs typeface="Phosphate Inline" panose="02000506050000020004" pitchFamily="2" charset="77"/>
              </a:rPr>
              <a:t>:                  4.5</a:t>
            </a:r>
            <a:r>
              <a:rPr lang="en-TR" sz="1600" dirty="0">
                <a:solidFill>
                  <a:schemeClr val="accent2"/>
                </a:solidFill>
                <a:cs typeface="Phosphate Inline" panose="02000506050000020004" pitchFamily="2" charset="77"/>
              </a:rPr>
              <a:t>€</a:t>
            </a:r>
            <a:r>
              <a:rPr lang="es-ES" sz="1600" dirty="0">
                <a:solidFill>
                  <a:schemeClr val="accent2"/>
                </a:solidFill>
                <a:cs typeface="Phosphate Inline" panose="02000506050000020004" pitchFamily="2" charset="77"/>
              </a:rPr>
              <a:t>    </a:t>
            </a:r>
            <a:r>
              <a:rPr lang="es-ES" sz="1200" dirty="0"/>
              <a:t>Precios para no- huéspedes (</a:t>
            </a:r>
            <a:r>
              <a:rPr lang="es-ES" sz="1200" dirty="0" err="1"/>
              <a:t>Prices</a:t>
            </a:r>
            <a:r>
              <a:rPr lang="es-ES" sz="1200" dirty="0"/>
              <a:t> </a:t>
            </a:r>
            <a:r>
              <a:rPr lang="es-ES" sz="1200" dirty="0" err="1"/>
              <a:t>for</a:t>
            </a:r>
            <a:r>
              <a:rPr lang="es-ES" sz="1200" dirty="0"/>
              <a:t> non </a:t>
            </a:r>
            <a:r>
              <a:rPr lang="es-ES" sz="1200" dirty="0" err="1"/>
              <a:t>guests</a:t>
            </a:r>
            <a:r>
              <a:rPr lang="es-ES" sz="1200" dirty="0"/>
              <a:t>)</a:t>
            </a:r>
            <a:endParaRPr lang="es-ES" sz="1800" dirty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es-ES" dirty="0"/>
              <a:t>(English </a:t>
            </a:r>
            <a:r>
              <a:rPr lang="es-ES" dirty="0" err="1"/>
              <a:t>Breakfast</a:t>
            </a:r>
            <a:r>
              <a:rPr lang="es-ES" dirty="0"/>
              <a:t>)       </a:t>
            </a:r>
          </a:p>
          <a:p>
            <a:pPr marL="0" indent="0">
              <a:buNone/>
            </a:pPr>
            <a:r>
              <a:rPr lang="es-ES" sz="1800" dirty="0">
                <a:solidFill>
                  <a:schemeClr val="accent2"/>
                </a:solidFill>
              </a:rPr>
              <a:t>Dos Huevos En Tostadas, Salchichas Frijoles,  Zumo De Naranja Café</a:t>
            </a:r>
          </a:p>
          <a:p>
            <a:pPr marL="0" indent="0">
              <a:buNone/>
            </a:pPr>
            <a:r>
              <a:rPr lang="es-ES" sz="1800" dirty="0"/>
              <a:t>(</a:t>
            </a:r>
            <a:r>
              <a:rPr lang="es-ES" sz="1800" dirty="0" err="1"/>
              <a:t>two</a:t>
            </a:r>
            <a:r>
              <a:rPr lang="es-ES" sz="1800" dirty="0"/>
              <a:t> </a:t>
            </a:r>
            <a:r>
              <a:rPr lang="es-ES" sz="1800" dirty="0" err="1"/>
              <a:t>eggs</a:t>
            </a:r>
            <a:r>
              <a:rPr lang="es-ES" sz="1800" dirty="0"/>
              <a:t> </a:t>
            </a:r>
            <a:r>
              <a:rPr lang="es-ES" sz="1800" dirty="0" err="1"/>
              <a:t>on</a:t>
            </a:r>
            <a:r>
              <a:rPr lang="es-ES" sz="1800" dirty="0"/>
              <a:t> </a:t>
            </a:r>
            <a:r>
              <a:rPr lang="es-ES" sz="1800" dirty="0" err="1"/>
              <a:t>toast</a:t>
            </a:r>
            <a:r>
              <a:rPr lang="es-ES" sz="1800" dirty="0"/>
              <a:t> </a:t>
            </a:r>
            <a:r>
              <a:rPr lang="es-ES" sz="1800" dirty="0" err="1"/>
              <a:t>with</a:t>
            </a:r>
            <a:r>
              <a:rPr lang="es-ES" sz="1800" dirty="0"/>
              <a:t> </a:t>
            </a:r>
            <a:r>
              <a:rPr lang="es-ES" sz="1800" dirty="0" err="1"/>
              <a:t>sausages</a:t>
            </a:r>
            <a:r>
              <a:rPr lang="es-ES" sz="1800" dirty="0"/>
              <a:t> and </a:t>
            </a:r>
            <a:r>
              <a:rPr lang="es-ES" sz="1800" dirty="0" err="1"/>
              <a:t>beans</a:t>
            </a:r>
            <a:r>
              <a:rPr lang="es-ES" sz="1800" dirty="0"/>
              <a:t>. </a:t>
            </a:r>
            <a:r>
              <a:rPr lang="es-ES" sz="1800" dirty="0" err="1"/>
              <a:t>orange</a:t>
            </a:r>
            <a:r>
              <a:rPr lang="es-ES" sz="1800" dirty="0"/>
              <a:t> </a:t>
            </a:r>
            <a:r>
              <a:rPr lang="es-ES" sz="1800" dirty="0" err="1"/>
              <a:t>juice</a:t>
            </a:r>
            <a:r>
              <a:rPr lang="es-ES" sz="1800" dirty="0"/>
              <a:t> </a:t>
            </a:r>
            <a:r>
              <a:rPr lang="es-ES" sz="1800" dirty="0" err="1"/>
              <a:t>or</a:t>
            </a:r>
            <a:r>
              <a:rPr lang="es-ES" sz="1800" dirty="0"/>
              <a:t> </a:t>
            </a:r>
            <a:r>
              <a:rPr lang="es-ES" sz="1800" dirty="0" err="1"/>
              <a:t>coffee</a:t>
            </a:r>
            <a:r>
              <a:rPr lang="es-ES" sz="1800" dirty="0"/>
              <a:t>) </a:t>
            </a:r>
          </a:p>
          <a:p>
            <a:pPr marL="0" indent="0">
              <a:buNone/>
            </a:pPr>
            <a:endParaRPr lang="es-ES" sz="1800" dirty="0"/>
          </a:p>
          <a:p>
            <a:pPr marL="0" indent="0">
              <a:buNone/>
            </a:pPr>
            <a:r>
              <a:rPr lang="es-ES" sz="1800" dirty="0">
                <a:solidFill>
                  <a:schemeClr val="accent2"/>
                </a:solidFill>
              </a:rPr>
              <a:t>DESAYUNO EXPRÉS  </a:t>
            </a:r>
            <a:r>
              <a:rPr lang="es-ES" sz="2400" dirty="0">
                <a:solidFill>
                  <a:schemeClr val="accent2"/>
                </a:solidFill>
                <a:cs typeface="Phosphate Inline" panose="02000506050000020004" pitchFamily="2" charset="77"/>
              </a:rPr>
              <a:t>:           </a:t>
            </a:r>
            <a:r>
              <a:rPr lang="es-ES" sz="1600" dirty="0">
                <a:solidFill>
                  <a:schemeClr val="accent2"/>
                </a:solidFill>
                <a:cs typeface="Phosphate Inline" panose="02000506050000020004" pitchFamily="2" charset="77"/>
              </a:rPr>
              <a:t>2.5</a:t>
            </a:r>
            <a:r>
              <a:rPr lang="en-TR" sz="1600" dirty="0">
                <a:solidFill>
                  <a:schemeClr val="accent2"/>
                </a:solidFill>
                <a:cs typeface="Phosphate Inline" panose="02000506050000020004" pitchFamily="2" charset="77"/>
              </a:rPr>
              <a:t>€</a:t>
            </a:r>
            <a:r>
              <a:rPr lang="es-ES" sz="1600" dirty="0">
                <a:solidFill>
                  <a:schemeClr val="accent2"/>
                </a:solidFill>
                <a:cs typeface="Phosphate Inline" panose="02000506050000020004" pitchFamily="2" charset="77"/>
              </a:rPr>
              <a:t>    </a:t>
            </a:r>
            <a:r>
              <a:rPr lang="es-ES" sz="1200" dirty="0"/>
              <a:t>Precios para no- huéspedes (</a:t>
            </a:r>
            <a:r>
              <a:rPr lang="es-ES" sz="1200" dirty="0" err="1"/>
              <a:t>Prices</a:t>
            </a:r>
            <a:r>
              <a:rPr lang="es-ES" sz="1200" dirty="0"/>
              <a:t> </a:t>
            </a:r>
            <a:r>
              <a:rPr lang="es-ES" sz="1200" dirty="0" err="1"/>
              <a:t>for</a:t>
            </a:r>
            <a:r>
              <a:rPr lang="es-ES" sz="1200" dirty="0"/>
              <a:t> non </a:t>
            </a:r>
            <a:r>
              <a:rPr lang="es-ES" sz="1200" dirty="0" err="1"/>
              <a:t>guests</a:t>
            </a:r>
            <a:r>
              <a:rPr lang="es-ES" sz="1200" dirty="0"/>
              <a:t>)</a:t>
            </a:r>
            <a:endParaRPr lang="es-ES" sz="1800" dirty="0">
              <a:solidFill>
                <a:schemeClr val="accent2"/>
              </a:solidFill>
            </a:endParaRPr>
          </a:p>
          <a:p>
            <a:pPr marL="0" indent="0">
              <a:buNone/>
            </a:pPr>
            <a:endParaRPr lang="es-ES" sz="1800" dirty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es-ES" sz="1800" dirty="0"/>
              <a:t>(Express </a:t>
            </a:r>
            <a:r>
              <a:rPr lang="es-ES" sz="1800" dirty="0" err="1"/>
              <a:t>Breakfast</a:t>
            </a:r>
            <a:r>
              <a:rPr lang="es-ES" sz="1800" dirty="0"/>
              <a:t>)</a:t>
            </a:r>
          </a:p>
          <a:p>
            <a:pPr marL="0" indent="0">
              <a:buNone/>
            </a:pPr>
            <a:r>
              <a:rPr lang="es-ES" sz="1800" dirty="0">
                <a:solidFill>
                  <a:schemeClr val="accent2"/>
                </a:solidFill>
              </a:rPr>
              <a:t>Rosquilla/Croissant,  Café</a:t>
            </a:r>
          </a:p>
          <a:p>
            <a:pPr marL="0" indent="0">
              <a:buNone/>
            </a:pPr>
            <a:r>
              <a:rPr lang="es-ES" sz="1800" dirty="0" err="1"/>
              <a:t>Choice</a:t>
            </a:r>
            <a:r>
              <a:rPr lang="es-ES" sz="1800" dirty="0"/>
              <a:t> </a:t>
            </a:r>
            <a:r>
              <a:rPr lang="es-ES" sz="1800" dirty="0" err="1"/>
              <a:t>of</a:t>
            </a:r>
            <a:r>
              <a:rPr lang="es-ES" sz="1800" dirty="0"/>
              <a:t> donut / Croissant, Coffe</a:t>
            </a:r>
            <a:endParaRPr lang="en-GB" sz="1800" dirty="0"/>
          </a:p>
        </p:txBody>
      </p:sp>
      <p:pic>
        <p:nvPicPr>
          <p:cNvPr id="5" name="Picture 2" descr="Santo Mauro a Luxury Collection Hotel Madrid">
            <a:hlinkClick r:id="rId2"/>
            <a:extLst>
              <a:ext uri="{FF2B5EF4-FFF2-40B4-BE49-F238E27FC236}">
                <a16:creationId xmlns:a16="http://schemas.microsoft.com/office/drawing/2014/main" id="{76432BE2-DEF5-2F18-7CED-628BA92B369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86" r="26464" b="44130"/>
          <a:stretch/>
        </p:blipFill>
        <p:spPr bwMode="auto">
          <a:xfrm>
            <a:off x="1890783" y="693549"/>
            <a:ext cx="1556505" cy="1191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5DB361F-C3D0-710A-05F6-DED40B3CF904}"/>
              </a:ext>
            </a:extLst>
          </p:cNvPr>
          <p:cNvSpPr txBox="1"/>
          <p:nvPr/>
        </p:nvSpPr>
        <p:spPr>
          <a:xfrm>
            <a:off x="185980" y="2302893"/>
            <a:ext cx="2836189" cy="339323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s-ES" dirty="0">
                <a:solidFill>
                  <a:schemeClr val="accent2"/>
                </a:solidFill>
              </a:rPr>
              <a:t>HORA DEL DESAYUNO:</a:t>
            </a:r>
          </a:p>
          <a:p>
            <a:r>
              <a:rPr lang="es-ES" sz="1050" dirty="0"/>
              <a:t>(</a:t>
            </a:r>
            <a:r>
              <a:rPr lang="en-GB" sz="1050" dirty="0"/>
              <a:t>Timings for breakfast)</a:t>
            </a:r>
          </a:p>
          <a:p>
            <a:endParaRPr lang="en-GB" dirty="0">
              <a:solidFill>
                <a:schemeClr val="accent2"/>
              </a:solidFill>
            </a:endParaRPr>
          </a:p>
          <a:p>
            <a:r>
              <a:rPr lang="es-ES" dirty="0">
                <a:solidFill>
                  <a:schemeClr val="accent2"/>
                </a:solidFill>
              </a:rPr>
              <a:t>Lunes – Viernes</a:t>
            </a:r>
          </a:p>
          <a:p>
            <a:r>
              <a:rPr lang="es-ES" sz="1200" dirty="0"/>
              <a:t>(</a:t>
            </a:r>
            <a:r>
              <a:rPr lang="en-GB" sz="1200" dirty="0"/>
              <a:t>Monday - Friday)</a:t>
            </a:r>
          </a:p>
          <a:p>
            <a:endParaRPr lang="en-GB" dirty="0">
              <a:solidFill>
                <a:schemeClr val="accent2"/>
              </a:solidFill>
            </a:endParaRPr>
          </a:p>
          <a:p>
            <a:r>
              <a:rPr lang="en-GB" dirty="0"/>
              <a:t>08:00 am – 11:00 am</a:t>
            </a:r>
          </a:p>
          <a:p>
            <a:endParaRPr lang="en-GB" dirty="0"/>
          </a:p>
          <a:p>
            <a:br>
              <a:rPr lang="en-GB" dirty="0"/>
            </a:br>
            <a:r>
              <a:rPr lang="en-GB" dirty="0">
                <a:solidFill>
                  <a:schemeClr val="accent2"/>
                </a:solidFill>
              </a:rPr>
              <a:t>Sabado Domingo</a:t>
            </a:r>
          </a:p>
          <a:p>
            <a:r>
              <a:rPr lang="en-GB" sz="1200" dirty="0"/>
              <a:t>(Saturday – Sunday)</a:t>
            </a:r>
          </a:p>
          <a:p>
            <a:endParaRPr lang="en-GB" dirty="0"/>
          </a:p>
          <a:p>
            <a:r>
              <a:rPr lang="en-GB" dirty="0"/>
              <a:t>10:00 am – 13:00 pm</a:t>
            </a:r>
          </a:p>
        </p:txBody>
      </p:sp>
    </p:spTree>
    <p:extLst>
      <p:ext uri="{BB962C8B-B14F-4D97-AF65-F5344CB8AC3E}">
        <p14:creationId xmlns:p14="http://schemas.microsoft.com/office/powerpoint/2010/main" val="36721185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108B-46D4-660C-DBF4-1299C573D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468" y="484632"/>
            <a:ext cx="10833780" cy="1609344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pPr algn="ctr"/>
            <a:r>
              <a:rPr lang="en-TR" b="1" dirty="0">
                <a:solidFill>
                  <a:schemeClr val="bg1"/>
                </a:solidFill>
              </a:rPr>
              <a:t>Santo Mauro</a:t>
            </a:r>
            <a:br>
              <a:rPr lang="en-TR" b="1" dirty="0">
                <a:solidFill>
                  <a:schemeClr val="bg1"/>
                </a:solidFill>
              </a:rPr>
            </a:br>
            <a:r>
              <a:rPr lang="en-TR" sz="2400" b="1" dirty="0">
                <a:solidFill>
                  <a:schemeClr val="bg1"/>
                </a:solidFill>
                <a:latin typeface="Georgia" panose="02040502050405020303" pitchFamily="18" charset="0"/>
              </a:rPr>
              <a:t>Madrid</a:t>
            </a:r>
            <a:br>
              <a:rPr lang="en-TR" sz="2400" b="1" dirty="0">
                <a:solidFill>
                  <a:schemeClr val="bg1"/>
                </a:solidFill>
                <a:latin typeface="Georgia" panose="02040502050405020303" pitchFamily="18" charset="0"/>
              </a:rPr>
            </a:br>
            <a:r>
              <a:rPr lang="es-ES" dirty="0"/>
              <a:t>desayuno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B53549-BFAC-8479-D26A-EC82C8C8BF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836190" y="2302892"/>
            <a:ext cx="8524068" cy="4206395"/>
          </a:xfrm>
          <a:solidFill>
            <a:schemeClr val="bg2"/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s-ES" dirty="0">
                <a:solidFill>
                  <a:schemeClr val="accent2"/>
                </a:solidFill>
              </a:rPr>
              <a:t>DESAYUNO EN FORMA:  </a:t>
            </a:r>
            <a:r>
              <a:rPr lang="es-ES" sz="3500" dirty="0">
                <a:solidFill>
                  <a:schemeClr val="accent2"/>
                </a:solidFill>
                <a:cs typeface="Phosphate Inline" panose="02000506050000020004" pitchFamily="2" charset="77"/>
              </a:rPr>
              <a:t>:      </a:t>
            </a:r>
            <a:r>
              <a:rPr lang="es-ES" sz="1700" dirty="0">
                <a:solidFill>
                  <a:schemeClr val="accent2"/>
                </a:solidFill>
                <a:cs typeface="Phosphate Inline" panose="02000506050000020004" pitchFamily="2" charset="77"/>
              </a:rPr>
              <a:t>3.5</a:t>
            </a:r>
            <a:r>
              <a:rPr lang="en-TR" sz="1700" dirty="0">
                <a:solidFill>
                  <a:schemeClr val="accent2"/>
                </a:solidFill>
                <a:cs typeface="Phosphate Inline" panose="02000506050000020004" pitchFamily="2" charset="77"/>
              </a:rPr>
              <a:t>€</a:t>
            </a:r>
            <a:r>
              <a:rPr lang="es-ES" sz="1700" dirty="0">
                <a:solidFill>
                  <a:schemeClr val="accent2"/>
                </a:solidFill>
                <a:cs typeface="Phosphate Inline" panose="02000506050000020004" pitchFamily="2" charset="77"/>
              </a:rPr>
              <a:t>    </a:t>
            </a:r>
            <a:r>
              <a:rPr lang="es-ES" sz="1700" dirty="0"/>
              <a:t>Precios para no- huéspedes (</a:t>
            </a:r>
            <a:r>
              <a:rPr lang="es-ES" sz="1700" dirty="0" err="1"/>
              <a:t>Prices</a:t>
            </a:r>
            <a:r>
              <a:rPr lang="es-ES" sz="1700" dirty="0"/>
              <a:t> </a:t>
            </a:r>
            <a:r>
              <a:rPr lang="es-ES" sz="1700" dirty="0" err="1"/>
              <a:t>for</a:t>
            </a:r>
            <a:r>
              <a:rPr lang="es-ES" sz="1700" dirty="0"/>
              <a:t> non </a:t>
            </a:r>
            <a:r>
              <a:rPr lang="es-ES" sz="1700" dirty="0" err="1"/>
              <a:t>guests</a:t>
            </a:r>
            <a:r>
              <a:rPr lang="es-ES" sz="1700" dirty="0"/>
              <a:t>)</a:t>
            </a:r>
            <a:endParaRPr lang="es-ES" sz="1200" dirty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es-ES" dirty="0"/>
              <a:t>(</a:t>
            </a:r>
            <a:r>
              <a:rPr lang="es-ES" dirty="0" err="1"/>
              <a:t>Fit</a:t>
            </a:r>
            <a:r>
              <a:rPr lang="es-ES" dirty="0"/>
              <a:t> </a:t>
            </a:r>
            <a:r>
              <a:rPr lang="es-ES" dirty="0" err="1"/>
              <a:t>Breakfast</a:t>
            </a:r>
            <a:r>
              <a:rPr lang="es-ES" dirty="0"/>
              <a:t>)       </a:t>
            </a:r>
          </a:p>
          <a:p>
            <a:pPr marL="0" indent="0">
              <a:buNone/>
            </a:pPr>
            <a:r>
              <a:rPr lang="es-ES" dirty="0">
                <a:solidFill>
                  <a:schemeClr val="accent2"/>
                </a:solidFill>
              </a:rPr>
              <a:t>Sándwich De Jamón Y Queso Café Negro O Té</a:t>
            </a:r>
          </a:p>
          <a:p>
            <a:pPr marL="0" indent="0">
              <a:buNone/>
            </a:pPr>
            <a:r>
              <a:rPr lang="es-ES" sz="1800" dirty="0"/>
              <a:t>(</a:t>
            </a:r>
            <a:r>
              <a:rPr lang="es-ES" sz="1800" dirty="0" err="1"/>
              <a:t>ham</a:t>
            </a:r>
            <a:r>
              <a:rPr lang="es-ES" sz="1800" dirty="0"/>
              <a:t> and </a:t>
            </a:r>
            <a:r>
              <a:rPr lang="es-ES" sz="1800" dirty="0" err="1"/>
              <a:t>cheese</a:t>
            </a:r>
            <a:r>
              <a:rPr lang="es-ES" sz="1800" dirty="0"/>
              <a:t> sándwich, </a:t>
            </a:r>
            <a:r>
              <a:rPr lang="es-ES" sz="1800" dirty="0" err="1"/>
              <a:t>black</a:t>
            </a:r>
            <a:r>
              <a:rPr lang="es-ES" sz="1800" dirty="0"/>
              <a:t> </a:t>
            </a:r>
            <a:r>
              <a:rPr lang="es-ES" sz="1800" dirty="0" err="1"/>
              <a:t>coffee</a:t>
            </a:r>
            <a:r>
              <a:rPr lang="es-ES" sz="1800" dirty="0"/>
              <a:t> </a:t>
            </a:r>
            <a:r>
              <a:rPr lang="es-ES" sz="1800" dirty="0" err="1"/>
              <a:t>or</a:t>
            </a:r>
            <a:r>
              <a:rPr lang="es-ES" sz="1800" dirty="0"/>
              <a:t> tea) </a:t>
            </a:r>
          </a:p>
          <a:p>
            <a:pPr marL="0" indent="0">
              <a:buNone/>
            </a:pPr>
            <a:endParaRPr lang="es-ES" sz="1800" dirty="0"/>
          </a:p>
          <a:p>
            <a:pPr marL="0" indent="0">
              <a:buNone/>
            </a:pPr>
            <a:r>
              <a:rPr lang="es-ES" sz="1800" dirty="0">
                <a:solidFill>
                  <a:schemeClr val="accent2"/>
                </a:solidFill>
              </a:rPr>
              <a:t> </a:t>
            </a:r>
            <a:r>
              <a:rPr lang="es-ES" sz="2100" dirty="0">
                <a:solidFill>
                  <a:schemeClr val="accent2"/>
                </a:solidFill>
              </a:rPr>
              <a:t>DESAYUNO ESPAÑOL</a:t>
            </a:r>
            <a:r>
              <a:rPr lang="es-ES" sz="4800" dirty="0">
                <a:solidFill>
                  <a:schemeClr val="accent2"/>
                </a:solidFill>
                <a:cs typeface="Phosphate Inline" panose="02000506050000020004" pitchFamily="2" charset="77"/>
              </a:rPr>
              <a:t>:       </a:t>
            </a:r>
            <a:r>
              <a:rPr lang="es-ES" sz="1700" dirty="0">
                <a:solidFill>
                  <a:schemeClr val="accent2"/>
                </a:solidFill>
                <a:cs typeface="Phosphate Inline" panose="02000506050000020004" pitchFamily="2" charset="77"/>
              </a:rPr>
              <a:t>3</a:t>
            </a:r>
            <a:r>
              <a:rPr lang="en-TR" sz="1700" dirty="0">
                <a:solidFill>
                  <a:schemeClr val="accent2"/>
                </a:solidFill>
                <a:cs typeface="Phosphate Inline" panose="02000506050000020004" pitchFamily="2" charset="77"/>
              </a:rPr>
              <a:t>€</a:t>
            </a:r>
            <a:r>
              <a:rPr lang="es-ES" sz="1700" dirty="0">
                <a:solidFill>
                  <a:schemeClr val="accent2"/>
                </a:solidFill>
                <a:cs typeface="Phosphate Inline" panose="02000506050000020004" pitchFamily="2" charset="77"/>
              </a:rPr>
              <a:t>    </a:t>
            </a:r>
            <a:r>
              <a:rPr lang="es-ES" sz="1700" dirty="0"/>
              <a:t>Precios para no- huéspedes (</a:t>
            </a:r>
            <a:r>
              <a:rPr lang="es-ES" sz="1700" dirty="0" err="1"/>
              <a:t>Prices</a:t>
            </a:r>
            <a:r>
              <a:rPr lang="es-ES" sz="1700" dirty="0"/>
              <a:t> </a:t>
            </a:r>
            <a:r>
              <a:rPr lang="es-ES" sz="1700" dirty="0" err="1"/>
              <a:t>for</a:t>
            </a:r>
            <a:r>
              <a:rPr lang="es-ES" sz="1700" dirty="0"/>
              <a:t> non </a:t>
            </a:r>
            <a:r>
              <a:rPr lang="es-ES" sz="1700" dirty="0" err="1"/>
              <a:t>guests</a:t>
            </a:r>
            <a:r>
              <a:rPr lang="es-ES" sz="1700" dirty="0"/>
              <a:t>)</a:t>
            </a:r>
            <a:endParaRPr lang="es-ES" sz="2100" dirty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es-ES" sz="1900" dirty="0"/>
              <a:t>(</a:t>
            </a:r>
            <a:r>
              <a:rPr lang="es-ES" sz="1900" dirty="0" err="1"/>
              <a:t>Spanish</a:t>
            </a:r>
            <a:r>
              <a:rPr lang="es-ES" sz="1900" dirty="0"/>
              <a:t> </a:t>
            </a:r>
            <a:r>
              <a:rPr lang="es-ES" sz="1900" dirty="0" err="1"/>
              <a:t>Breakfast</a:t>
            </a:r>
            <a:r>
              <a:rPr lang="es-ES" sz="1900" dirty="0"/>
              <a:t>)</a:t>
            </a:r>
          </a:p>
          <a:p>
            <a:pPr marL="0" indent="0">
              <a:buNone/>
            </a:pPr>
            <a:r>
              <a:rPr lang="es-ES" sz="1900" dirty="0">
                <a:solidFill>
                  <a:schemeClr val="accent2"/>
                </a:solidFill>
              </a:rPr>
              <a:t>Tortilla de Patatas con pan/  Jugo o Café</a:t>
            </a:r>
          </a:p>
          <a:p>
            <a:pPr marL="0" indent="0">
              <a:buNone/>
            </a:pPr>
            <a:r>
              <a:rPr lang="es-ES" sz="1900" dirty="0" err="1"/>
              <a:t>Omellete</a:t>
            </a:r>
            <a:r>
              <a:rPr lang="es-ES" sz="1900" dirty="0"/>
              <a:t> </a:t>
            </a:r>
            <a:r>
              <a:rPr lang="es-ES" sz="1900" dirty="0" err="1"/>
              <a:t>with</a:t>
            </a:r>
            <a:r>
              <a:rPr lang="es-ES" sz="1900" dirty="0"/>
              <a:t> bread, Juice </a:t>
            </a:r>
            <a:r>
              <a:rPr lang="es-ES" sz="1900" dirty="0" err="1"/>
              <a:t>or</a:t>
            </a:r>
            <a:r>
              <a:rPr lang="es-ES" sz="1900" dirty="0"/>
              <a:t> </a:t>
            </a:r>
            <a:r>
              <a:rPr lang="es-ES" sz="1900" dirty="0" err="1"/>
              <a:t>coffee</a:t>
            </a:r>
            <a:endParaRPr lang="en-GB" sz="1900" dirty="0"/>
          </a:p>
        </p:txBody>
      </p:sp>
      <p:pic>
        <p:nvPicPr>
          <p:cNvPr id="5" name="Picture 2" descr="Santo Mauro a Luxury Collection Hotel Madrid">
            <a:hlinkClick r:id="rId2"/>
            <a:extLst>
              <a:ext uri="{FF2B5EF4-FFF2-40B4-BE49-F238E27FC236}">
                <a16:creationId xmlns:a16="http://schemas.microsoft.com/office/drawing/2014/main" id="{76432BE2-DEF5-2F18-7CED-628BA92B369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86" r="26464" b="44130"/>
          <a:stretch/>
        </p:blipFill>
        <p:spPr bwMode="auto">
          <a:xfrm>
            <a:off x="1890783" y="693549"/>
            <a:ext cx="1556505" cy="1191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5DB361F-C3D0-710A-05F6-DED40B3CF904}"/>
              </a:ext>
            </a:extLst>
          </p:cNvPr>
          <p:cNvSpPr txBox="1"/>
          <p:nvPr/>
        </p:nvSpPr>
        <p:spPr>
          <a:xfrm>
            <a:off x="185981" y="2302893"/>
            <a:ext cx="2433234" cy="3670236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s-ES" dirty="0">
                <a:solidFill>
                  <a:schemeClr val="accent2"/>
                </a:solidFill>
              </a:rPr>
              <a:t>HORA DEL DESAYUNO:</a:t>
            </a:r>
          </a:p>
          <a:p>
            <a:r>
              <a:rPr lang="es-ES" sz="1050" dirty="0"/>
              <a:t>(</a:t>
            </a:r>
            <a:r>
              <a:rPr lang="en-GB" sz="1050" dirty="0"/>
              <a:t>Timings for breakfast)</a:t>
            </a:r>
          </a:p>
          <a:p>
            <a:endParaRPr lang="en-GB" dirty="0">
              <a:solidFill>
                <a:schemeClr val="accent2"/>
              </a:solidFill>
            </a:endParaRPr>
          </a:p>
          <a:p>
            <a:r>
              <a:rPr lang="es-ES" dirty="0">
                <a:solidFill>
                  <a:schemeClr val="accent2"/>
                </a:solidFill>
              </a:rPr>
              <a:t>Lunes – Viernes</a:t>
            </a:r>
          </a:p>
          <a:p>
            <a:r>
              <a:rPr lang="es-ES" sz="1200" dirty="0"/>
              <a:t>(</a:t>
            </a:r>
            <a:r>
              <a:rPr lang="en-GB" sz="1200" dirty="0"/>
              <a:t>Monday - Friday)</a:t>
            </a:r>
          </a:p>
          <a:p>
            <a:endParaRPr lang="en-GB" dirty="0">
              <a:solidFill>
                <a:schemeClr val="accent2"/>
              </a:solidFill>
            </a:endParaRPr>
          </a:p>
          <a:p>
            <a:r>
              <a:rPr lang="en-GB" dirty="0"/>
              <a:t>08:00 am – 11:00 am</a:t>
            </a:r>
          </a:p>
          <a:p>
            <a:endParaRPr lang="en-GB" dirty="0"/>
          </a:p>
          <a:p>
            <a:br>
              <a:rPr lang="en-GB" dirty="0"/>
            </a:br>
            <a:r>
              <a:rPr lang="en-GB" dirty="0">
                <a:solidFill>
                  <a:schemeClr val="accent2"/>
                </a:solidFill>
              </a:rPr>
              <a:t>Sabado Domingo</a:t>
            </a:r>
          </a:p>
          <a:p>
            <a:r>
              <a:rPr lang="en-GB" sz="1200" dirty="0"/>
              <a:t>(Saturday – Sunday)</a:t>
            </a:r>
          </a:p>
          <a:p>
            <a:endParaRPr lang="en-GB" dirty="0"/>
          </a:p>
          <a:p>
            <a:r>
              <a:rPr lang="en-GB" dirty="0"/>
              <a:t>10:00 am – 13:00 pm</a:t>
            </a:r>
          </a:p>
        </p:txBody>
      </p:sp>
    </p:spTree>
    <p:extLst>
      <p:ext uri="{BB962C8B-B14F-4D97-AF65-F5344CB8AC3E}">
        <p14:creationId xmlns:p14="http://schemas.microsoft.com/office/powerpoint/2010/main" val="35250743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{2FE9A888-C5B9-BA4E-8026-0D58AAE626FA}tf10001070_mac</Template>
  <TotalTime>189</TotalTime>
  <Words>243</Words>
  <Application>Microsoft Macintosh PowerPoint</Application>
  <PresentationFormat>Widescreen</PresentationFormat>
  <Paragraphs>47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Calibri</vt:lpstr>
      <vt:lpstr>Georgia</vt:lpstr>
      <vt:lpstr>Rockwell</vt:lpstr>
      <vt:lpstr>Rockwell Condensed</vt:lpstr>
      <vt:lpstr>Rockwell Extra Bold</vt:lpstr>
      <vt:lpstr>Wingdings</vt:lpstr>
      <vt:lpstr>Wood Type</vt:lpstr>
      <vt:lpstr>desayuno- Breakfast board</vt:lpstr>
      <vt:lpstr>Santo Mauro Madrid desayuno</vt:lpstr>
      <vt:lpstr>Santo Mauro Madrid desayuno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DIALOGUE </dc:title>
  <dc:creator>Microsoft Office User</dc:creator>
  <cp:lastModifiedBy>Microsoft Office User</cp:lastModifiedBy>
  <cp:revision>12</cp:revision>
  <dcterms:created xsi:type="dcterms:W3CDTF">2022-06-07T14:36:08Z</dcterms:created>
  <dcterms:modified xsi:type="dcterms:W3CDTF">2022-07-01T14:26:11Z</dcterms:modified>
</cp:coreProperties>
</file>