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EBB47C-3D33-4C03-A85E-E103B7D2390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E46CB22-CC35-4AAD-B6E9-11C5D4405E8A}">
      <dgm:prSet custT="1"/>
      <dgm:spPr/>
      <dgm:t>
        <a:bodyPr/>
        <a:lstStyle/>
        <a:p>
          <a:r>
            <a:rPr lang="en-US" sz="1200" b="1" dirty="0">
              <a:latin typeface="Arial" panose="020B0604020202020204" pitchFamily="34" charset="0"/>
              <a:cs typeface="Arial" panose="020B0604020202020204" pitchFamily="34" charset="0"/>
            </a:rPr>
            <a:t>Benefits to Using Celebrity Endorsements:</a:t>
          </a:r>
        </a:p>
      </dgm:t>
    </dgm:pt>
    <dgm:pt modelId="{FE0DD5D6-4AF7-4B87-82C8-5956324D8B82}" type="parTrans" cxnId="{44E45442-6853-46D5-8E25-EDEB88ABA29D}">
      <dgm:prSet/>
      <dgm:spPr/>
      <dgm:t>
        <a:bodyPr/>
        <a:lstStyle/>
        <a:p>
          <a:endParaRPr lang="en-US"/>
        </a:p>
      </dgm:t>
    </dgm:pt>
    <dgm:pt modelId="{7A699798-0EB7-4E64-9069-CD426522CCA0}" type="sibTrans" cxnId="{44E45442-6853-46D5-8E25-EDEB88ABA29D}">
      <dgm:prSet/>
      <dgm:spPr/>
      <dgm:t>
        <a:bodyPr/>
        <a:lstStyle/>
        <a:p>
          <a:endParaRPr lang="en-US"/>
        </a:p>
      </dgm:t>
    </dgm:pt>
    <dgm:pt modelId="{00F35E88-4A23-459E-82D1-86162F534996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When the personality reflects the brand's core (Wang &amp; Liu, 2023), brand celebrity endorsements can be successful.</a:t>
          </a:r>
        </a:p>
      </dgm:t>
    </dgm:pt>
    <dgm:pt modelId="{F0FC5FA9-4DC9-4D8E-A6E5-F95DF6A705FC}" type="parTrans" cxnId="{C36C5CF3-2E6E-4EBD-9993-DE452F8B4137}">
      <dgm:prSet/>
      <dgm:spPr/>
      <dgm:t>
        <a:bodyPr/>
        <a:lstStyle/>
        <a:p>
          <a:endParaRPr lang="en-US"/>
        </a:p>
      </dgm:t>
    </dgm:pt>
    <dgm:pt modelId="{4FBC3DD4-CD2F-4E6C-83E9-CC451F039A51}" type="sibTrans" cxnId="{C36C5CF3-2E6E-4EBD-9993-DE452F8B4137}">
      <dgm:prSet/>
      <dgm:spPr/>
      <dgm:t>
        <a:bodyPr/>
        <a:lstStyle/>
        <a:p>
          <a:endParaRPr lang="en-US"/>
        </a:p>
      </dgm:t>
    </dgm:pt>
    <dgm:pt modelId="{15598FDE-E1D1-4C43-AD35-88E489F1A852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For example, both Rihanna and Kim Kardashian uphold authenticity and cultural relevance, which is important for developing trust with the consumer.</a:t>
          </a:r>
        </a:p>
      </dgm:t>
    </dgm:pt>
    <dgm:pt modelId="{F124D140-9BD8-4B09-8CD1-4FB6E38F6142}" type="parTrans" cxnId="{3C329143-F7C2-490A-A42D-086E7FFAAE66}">
      <dgm:prSet/>
      <dgm:spPr/>
      <dgm:t>
        <a:bodyPr/>
        <a:lstStyle/>
        <a:p>
          <a:endParaRPr lang="en-US"/>
        </a:p>
      </dgm:t>
    </dgm:pt>
    <dgm:pt modelId="{DD6A42B3-DC97-4CC7-B11B-A9CE44577755}" type="sibTrans" cxnId="{3C329143-F7C2-490A-A42D-086E7FFAAE66}">
      <dgm:prSet/>
      <dgm:spPr/>
      <dgm:t>
        <a:bodyPr/>
        <a:lstStyle/>
        <a:p>
          <a:endParaRPr lang="en-US"/>
        </a:p>
      </dgm:t>
    </dgm:pt>
    <dgm:pt modelId="{5737DA68-5C86-482D-BBA9-3B7810480E3D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In addition, social media creates an opportunity to broaden engagement and elaborate on complex brand stories.</a:t>
          </a:r>
        </a:p>
      </dgm:t>
    </dgm:pt>
    <dgm:pt modelId="{AA55E26F-4F32-4878-B48B-924A5C1BD3CC}" type="parTrans" cxnId="{E865F384-8AEB-4902-B2B2-57B2B05C0022}">
      <dgm:prSet/>
      <dgm:spPr/>
      <dgm:t>
        <a:bodyPr/>
        <a:lstStyle/>
        <a:p>
          <a:endParaRPr lang="en-US"/>
        </a:p>
      </dgm:t>
    </dgm:pt>
    <dgm:pt modelId="{5F2287D0-DB12-4D14-B8E3-8032087FFC47}" type="sibTrans" cxnId="{E865F384-8AEB-4902-B2B2-57B2B05C0022}">
      <dgm:prSet/>
      <dgm:spPr/>
      <dgm:t>
        <a:bodyPr/>
        <a:lstStyle/>
        <a:p>
          <a:endParaRPr lang="en-US"/>
        </a:p>
      </dgm:t>
    </dgm:pt>
    <dgm:pt modelId="{9F795B38-7B29-40D6-A9B6-4E5A5A7ED69F}">
      <dgm:prSet custT="1"/>
      <dgm:spPr/>
      <dgm:t>
        <a:bodyPr/>
        <a:lstStyle/>
        <a:p>
          <a:r>
            <a:rPr lang="en-US" sz="1200" b="1" dirty="0">
              <a:latin typeface="Arial" panose="020B0604020202020204" pitchFamily="34" charset="0"/>
              <a:cs typeface="Arial" panose="020B0604020202020204" pitchFamily="34" charset="0"/>
            </a:rPr>
            <a:t>Costs:</a:t>
          </a:r>
        </a:p>
      </dgm:t>
    </dgm:pt>
    <dgm:pt modelId="{2F4B5464-E969-4166-936E-426D29D6E8A1}" type="parTrans" cxnId="{9E4ECA9A-4827-48B7-8FDF-A15E6E08F5EC}">
      <dgm:prSet/>
      <dgm:spPr/>
      <dgm:t>
        <a:bodyPr/>
        <a:lstStyle/>
        <a:p>
          <a:endParaRPr lang="en-US"/>
        </a:p>
      </dgm:t>
    </dgm:pt>
    <dgm:pt modelId="{CFCE2007-78B3-4DBE-BD69-ADDEAF86F16E}" type="sibTrans" cxnId="{9E4ECA9A-4827-48B7-8FDF-A15E6E08F5EC}">
      <dgm:prSet/>
      <dgm:spPr/>
      <dgm:t>
        <a:bodyPr/>
        <a:lstStyle/>
        <a:p>
          <a:endParaRPr lang="en-US"/>
        </a:p>
      </dgm:t>
    </dgm:pt>
    <dgm:pt modelId="{520A454F-86E2-4960-B1AC-B5D9B3AA92B3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Brands risk dependence on a single personality's reputation for the reputation of value.</a:t>
          </a:r>
        </a:p>
      </dgm:t>
    </dgm:pt>
    <dgm:pt modelId="{107F1069-8B94-4634-9F7B-23BC5E553CFC}" type="parTrans" cxnId="{AC764F1E-0B2A-4FAB-B8D9-7C4AA1497B2D}">
      <dgm:prSet/>
      <dgm:spPr/>
      <dgm:t>
        <a:bodyPr/>
        <a:lstStyle/>
        <a:p>
          <a:endParaRPr lang="en-US"/>
        </a:p>
      </dgm:t>
    </dgm:pt>
    <dgm:pt modelId="{D2317B2D-03C7-418F-BF21-BA1814962455}" type="sibTrans" cxnId="{AC764F1E-0B2A-4FAB-B8D9-7C4AA1497B2D}">
      <dgm:prSet/>
      <dgm:spPr/>
      <dgm:t>
        <a:bodyPr/>
        <a:lstStyle/>
        <a:p>
          <a:endParaRPr lang="en-US"/>
        </a:p>
      </dgm:t>
    </dgm:pt>
    <dgm:pt modelId="{943C5950-3E97-4902-9507-B023C24257C1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Brands are susceptible to the negative reputation of the celebrity in media.</a:t>
          </a:r>
        </a:p>
      </dgm:t>
    </dgm:pt>
    <dgm:pt modelId="{24F3B7AF-C043-4EFD-96A3-DBD3A52F89BC}" type="parTrans" cxnId="{131F27F8-D657-40B0-8C22-1D1CCE6BA5AF}">
      <dgm:prSet/>
      <dgm:spPr/>
      <dgm:t>
        <a:bodyPr/>
        <a:lstStyle/>
        <a:p>
          <a:endParaRPr lang="en-US"/>
        </a:p>
      </dgm:t>
    </dgm:pt>
    <dgm:pt modelId="{635297ED-3EF4-494E-AE89-2A13B4F0E647}" type="sibTrans" cxnId="{131F27F8-D657-40B0-8C22-1D1CCE6BA5AF}">
      <dgm:prSet/>
      <dgm:spPr/>
      <dgm:t>
        <a:bodyPr/>
        <a:lstStyle/>
        <a:p>
          <a:endParaRPr lang="en-US"/>
        </a:p>
      </dgm:t>
    </dgm:pt>
    <dgm:pt modelId="{FD8AD65B-42F4-4070-9B9C-63B2AE2D8A21}">
      <dgm:prSet custT="1"/>
      <dgm:spPr/>
      <dgm:t>
        <a:bodyPr/>
        <a:lstStyle/>
        <a:p>
          <a:r>
            <a:rPr lang="en-US" sz="1200" b="1" dirty="0">
              <a:latin typeface="Arial" panose="020B0604020202020204" pitchFamily="34" charset="0"/>
              <a:cs typeface="Arial" panose="020B0604020202020204" pitchFamily="34" charset="0"/>
            </a:rPr>
            <a:t>To sum up:</a:t>
          </a:r>
        </a:p>
      </dgm:t>
    </dgm:pt>
    <dgm:pt modelId="{37BD7F46-E271-495B-815E-3491A92B8B4E}" type="parTrans" cxnId="{5DF6163F-C158-43E0-85A7-B9828DA58E86}">
      <dgm:prSet/>
      <dgm:spPr/>
      <dgm:t>
        <a:bodyPr/>
        <a:lstStyle/>
        <a:p>
          <a:endParaRPr lang="en-US"/>
        </a:p>
      </dgm:t>
    </dgm:pt>
    <dgm:pt modelId="{68B232C6-3172-47FE-98C8-33ACA842B76E}" type="sibTrans" cxnId="{5DF6163F-C158-43E0-85A7-B9828DA58E86}">
      <dgm:prSet/>
      <dgm:spPr/>
      <dgm:t>
        <a:bodyPr/>
        <a:lstStyle/>
        <a:p>
          <a:endParaRPr lang="en-US"/>
        </a:p>
      </dgm:t>
    </dgm:pt>
    <dgm:pt modelId="{F7D88C03-0A07-4A0D-A5A8-F752A3684835}">
      <dgm:prSet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Both examples show that when a celebrity represents attributes that are aligned with a brand's mission, endorsed brands can be successful by virtue of strong narratives and greater brand visibility.</a:t>
          </a:r>
        </a:p>
      </dgm:t>
    </dgm:pt>
    <dgm:pt modelId="{BCF3F0E1-9BFC-4B16-90D2-933A5C3C3A33}" type="parTrans" cxnId="{BD408396-173A-4CC6-946A-4D0330EAC918}">
      <dgm:prSet/>
      <dgm:spPr/>
      <dgm:t>
        <a:bodyPr/>
        <a:lstStyle/>
        <a:p>
          <a:endParaRPr lang="en-US"/>
        </a:p>
      </dgm:t>
    </dgm:pt>
    <dgm:pt modelId="{C216A502-EED6-4929-A73E-E4457F6BF4F6}" type="sibTrans" cxnId="{BD408396-173A-4CC6-946A-4D0330EAC918}">
      <dgm:prSet/>
      <dgm:spPr/>
      <dgm:t>
        <a:bodyPr/>
        <a:lstStyle/>
        <a:p>
          <a:endParaRPr lang="en-US"/>
        </a:p>
      </dgm:t>
    </dgm:pt>
    <dgm:pt modelId="{F7A90BB8-425C-46C1-9343-CEDA3E2C4F30}" type="pres">
      <dgm:prSet presAssocID="{DDEBB47C-3D33-4C03-A85E-E103B7D2390D}" presName="linear" presStyleCnt="0">
        <dgm:presLayoutVars>
          <dgm:animLvl val="lvl"/>
          <dgm:resizeHandles val="exact"/>
        </dgm:presLayoutVars>
      </dgm:prSet>
      <dgm:spPr/>
    </dgm:pt>
    <dgm:pt modelId="{60F2EE6D-222D-46B9-B465-6610AACC4CB2}" type="pres">
      <dgm:prSet presAssocID="{DE46CB22-CC35-4AAD-B6E9-11C5D4405E8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C346078-E9A2-4B53-8A91-ECCEDD64A9C7}" type="pres">
      <dgm:prSet presAssocID="{DE46CB22-CC35-4AAD-B6E9-11C5D4405E8A}" presName="childText" presStyleLbl="revTx" presStyleIdx="0" presStyleCnt="3">
        <dgm:presLayoutVars>
          <dgm:bulletEnabled val="1"/>
        </dgm:presLayoutVars>
      </dgm:prSet>
      <dgm:spPr/>
    </dgm:pt>
    <dgm:pt modelId="{16C7BC6C-8AF4-404D-A17E-DE513B5A662F}" type="pres">
      <dgm:prSet presAssocID="{9F795B38-7B29-40D6-A9B6-4E5A5A7ED69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CB7F253-2948-46C7-86E1-4B49FC51211C}" type="pres">
      <dgm:prSet presAssocID="{9F795B38-7B29-40D6-A9B6-4E5A5A7ED69F}" presName="childText" presStyleLbl="revTx" presStyleIdx="1" presStyleCnt="3">
        <dgm:presLayoutVars>
          <dgm:bulletEnabled val="1"/>
        </dgm:presLayoutVars>
      </dgm:prSet>
      <dgm:spPr/>
    </dgm:pt>
    <dgm:pt modelId="{38A39736-DEAB-47B7-8A79-0DC7A92E2EDE}" type="pres">
      <dgm:prSet presAssocID="{FD8AD65B-42F4-4070-9B9C-63B2AE2D8A2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916BA587-F06B-46D9-9A37-5D45FA077AC0}" type="pres">
      <dgm:prSet presAssocID="{FD8AD65B-42F4-4070-9B9C-63B2AE2D8A21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68BD80E-7C9A-4B28-8B65-9F4BC9BB55E3}" type="presOf" srcId="{00F35E88-4A23-459E-82D1-86162F534996}" destId="{DC346078-E9A2-4B53-8A91-ECCEDD64A9C7}" srcOrd="0" destOrd="0" presId="urn:microsoft.com/office/officeart/2005/8/layout/vList2"/>
    <dgm:cxn modelId="{6567AE16-6DE3-4F48-B3D4-6BB5DDE2CDE5}" type="presOf" srcId="{943C5950-3E97-4902-9507-B023C24257C1}" destId="{6CB7F253-2948-46C7-86E1-4B49FC51211C}" srcOrd="0" destOrd="1" presId="urn:microsoft.com/office/officeart/2005/8/layout/vList2"/>
    <dgm:cxn modelId="{AC764F1E-0B2A-4FAB-B8D9-7C4AA1497B2D}" srcId="{9F795B38-7B29-40D6-A9B6-4E5A5A7ED69F}" destId="{520A454F-86E2-4960-B1AC-B5D9B3AA92B3}" srcOrd="0" destOrd="0" parTransId="{107F1069-8B94-4634-9F7B-23BC5E553CFC}" sibTransId="{D2317B2D-03C7-418F-BF21-BA1814962455}"/>
    <dgm:cxn modelId="{700DC638-AC41-4ADF-B110-F18779E39C92}" type="presOf" srcId="{FD8AD65B-42F4-4070-9B9C-63B2AE2D8A21}" destId="{38A39736-DEAB-47B7-8A79-0DC7A92E2EDE}" srcOrd="0" destOrd="0" presId="urn:microsoft.com/office/officeart/2005/8/layout/vList2"/>
    <dgm:cxn modelId="{BF3CC13D-01C2-4941-B41A-62F42ACB6CA2}" type="presOf" srcId="{520A454F-86E2-4960-B1AC-B5D9B3AA92B3}" destId="{6CB7F253-2948-46C7-86E1-4B49FC51211C}" srcOrd="0" destOrd="0" presId="urn:microsoft.com/office/officeart/2005/8/layout/vList2"/>
    <dgm:cxn modelId="{1964273E-6D8E-4DDC-BF20-D8D8358CC0A3}" type="presOf" srcId="{DDEBB47C-3D33-4C03-A85E-E103B7D2390D}" destId="{F7A90BB8-425C-46C1-9343-CEDA3E2C4F30}" srcOrd="0" destOrd="0" presId="urn:microsoft.com/office/officeart/2005/8/layout/vList2"/>
    <dgm:cxn modelId="{5DF6163F-C158-43E0-85A7-B9828DA58E86}" srcId="{DDEBB47C-3D33-4C03-A85E-E103B7D2390D}" destId="{FD8AD65B-42F4-4070-9B9C-63B2AE2D8A21}" srcOrd="2" destOrd="0" parTransId="{37BD7F46-E271-495B-815E-3491A92B8B4E}" sibTransId="{68B232C6-3172-47FE-98C8-33ACA842B76E}"/>
    <dgm:cxn modelId="{8913BE5F-ADD9-435B-8CCD-A95CD4AD07BB}" type="presOf" srcId="{DE46CB22-CC35-4AAD-B6E9-11C5D4405E8A}" destId="{60F2EE6D-222D-46B9-B465-6610AACC4CB2}" srcOrd="0" destOrd="0" presId="urn:microsoft.com/office/officeart/2005/8/layout/vList2"/>
    <dgm:cxn modelId="{44E45442-6853-46D5-8E25-EDEB88ABA29D}" srcId="{DDEBB47C-3D33-4C03-A85E-E103B7D2390D}" destId="{DE46CB22-CC35-4AAD-B6E9-11C5D4405E8A}" srcOrd="0" destOrd="0" parTransId="{FE0DD5D6-4AF7-4B87-82C8-5956324D8B82}" sibTransId="{7A699798-0EB7-4E64-9069-CD426522CCA0}"/>
    <dgm:cxn modelId="{3C329143-F7C2-490A-A42D-086E7FFAAE66}" srcId="{DE46CB22-CC35-4AAD-B6E9-11C5D4405E8A}" destId="{15598FDE-E1D1-4C43-AD35-88E489F1A852}" srcOrd="1" destOrd="0" parTransId="{F124D140-9BD8-4B09-8CD1-4FB6E38F6142}" sibTransId="{DD6A42B3-DC97-4CC7-B11B-A9CE44577755}"/>
    <dgm:cxn modelId="{D9B18752-14DE-4D13-8D0F-E28F4B4A7A3A}" type="presOf" srcId="{F7D88C03-0A07-4A0D-A5A8-F752A3684835}" destId="{916BA587-F06B-46D9-9A37-5D45FA077AC0}" srcOrd="0" destOrd="0" presId="urn:microsoft.com/office/officeart/2005/8/layout/vList2"/>
    <dgm:cxn modelId="{C748D354-E2CC-49B9-8961-AC3148609C05}" type="presOf" srcId="{5737DA68-5C86-482D-BBA9-3B7810480E3D}" destId="{DC346078-E9A2-4B53-8A91-ECCEDD64A9C7}" srcOrd="0" destOrd="2" presId="urn:microsoft.com/office/officeart/2005/8/layout/vList2"/>
    <dgm:cxn modelId="{E865F384-8AEB-4902-B2B2-57B2B05C0022}" srcId="{DE46CB22-CC35-4AAD-B6E9-11C5D4405E8A}" destId="{5737DA68-5C86-482D-BBA9-3B7810480E3D}" srcOrd="2" destOrd="0" parTransId="{AA55E26F-4F32-4878-B48B-924A5C1BD3CC}" sibTransId="{5F2287D0-DB12-4D14-B8E3-8032087FFC47}"/>
    <dgm:cxn modelId="{BD408396-173A-4CC6-946A-4D0330EAC918}" srcId="{FD8AD65B-42F4-4070-9B9C-63B2AE2D8A21}" destId="{F7D88C03-0A07-4A0D-A5A8-F752A3684835}" srcOrd="0" destOrd="0" parTransId="{BCF3F0E1-9BFC-4B16-90D2-933A5C3C3A33}" sibTransId="{C216A502-EED6-4929-A73E-E4457F6BF4F6}"/>
    <dgm:cxn modelId="{9E4ECA9A-4827-48B7-8FDF-A15E6E08F5EC}" srcId="{DDEBB47C-3D33-4C03-A85E-E103B7D2390D}" destId="{9F795B38-7B29-40D6-A9B6-4E5A5A7ED69F}" srcOrd="1" destOrd="0" parTransId="{2F4B5464-E969-4166-936E-426D29D6E8A1}" sibTransId="{CFCE2007-78B3-4DBE-BD69-ADDEAF86F16E}"/>
    <dgm:cxn modelId="{0250EBA9-2255-47B4-9F7A-F8C9DBEE9D25}" type="presOf" srcId="{15598FDE-E1D1-4C43-AD35-88E489F1A852}" destId="{DC346078-E9A2-4B53-8A91-ECCEDD64A9C7}" srcOrd="0" destOrd="1" presId="urn:microsoft.com/office/officeart/2005/8/layout/vList2"/>
    <dgm:cxn modelId="{C36C5CF3-2E6E-4EBD-9993-DE452F8B4137}" srcId="{DE46CB22-CC35-4AAD-B6E9-11C5D4405E8A}" destId="{00F35E88-4A23-459E-82D1-86162F534996}" srcOrd="0" destOrd="0" parTransId="{F0FC5FA9-4DC9-4D8E-A6E5-F95DF6A705FC}" sibTransId="{4FBC3DD4-CD2F-4E6C-83E9-CC451F039A51}"/>
    <dgm:cxn modelId="{BF15D1F6-B15A-4332-92B1-039E69A8E27A}" type="presOf" srcId="{9F795B38-7B29-40D6-A9B6-4E5A5A7ED69F}" destId="{16C7BC6C-8AF4-404D-A17E-DE513B5A662F}" srcOrd="0" destOrd="0" presId="urn:microsoft.com/office/officeart/2005/8/layout/vList2"/>
    <dgm:cxn modelId="{131F27F8-D657-40B0-8C22-1D1CCE6BA5AF}" srcId="{9F795B38-7B29-40D6-A9B6-4E5A5A7ED69F}" destId="{943C5950-3E97-4902-9507-B023C24257C1}" srcOrd="1" destOrd="0" parTransId="{24F3B7AF-C043-4EFD-96A3-DBD3A52F89BC}" sibTransId="{635297ED-3EF4-494E-AE89-2A13B4F0E647}"/>
    <dgm:cxn modelId="{5DAB4B6B-2135-4F16-ACC2-0A8EAE572B6F}" type="presParOf" srcId="{F7A90BB8-425C-46C1-9343-CEDA3E2C4F30}" destId="{60F2EE6D-222D-46B9-B465-6610AACC4CB2}" srcOrd="0" destOrd="0" presId="urn:microsoft.com/office/officeart/2005/8/layout/vList2"/>
    <dgm:cxn modelId="{8AA9C52A-13C2-4E28-9CB9-3CBD661952F3}" type="presParOf" srcId="{F7A90BB8-425C-46C1-9343-CEDA3E2C4F30}" destId="{DC346078-E9A2-4B53-8A91-ECCEDD64A9C7}" srcOrd="1" destOrd="0" presId="urn:microsoft.com/office/officeart/2005/8/layout/vList2"/>
    <dgm:cxn modelId="{4AC43B87-36C3-4BFF-8F76-568A97727845}" type="presParOf" srcId="{F7A90BB8-425C-46C1-9343-CEDA3E2C4F30}" destId="{16C7BC6C-8AF4-404D-A17E-DE513B5A662F}" srcOrd="2" destOrd="0" presId="urn:microsoft.com/office/officeart/2005/8/layout/vList2"/>
    <dgm:cxn modelId="{A84E615E-A031-454C-9B69-639EEAE7796D}" type="presParOf" srcId="{F7A90BB8-425C-46C1-9343-CEDA3E2C4F30}" destId="{6CB7F253-2948-46C7-86E1-4B49FC51211C}" srcOrd="3" destOrd="0" presId="urn:microsoft.com/office/officeart/2005/8/layout/vList2"/>
    <dgm:cxn modelId="{7598649E-0DD1-4CB0-901D-FD6AF90ADD74}" type="presParOf" srcId="{F7A90BB8-425C-46C1-9343-CEDA3E2C4F30}" destId="{38A39736-DEAB-47B7-8A79-0DC7A92E2EDE}" srcOrd="4" destOrd="0" presId="urn:microsoft.com/office/officeart/2005/8/layout/vList2"/>
    <dgm:cxn modelId="{B70247C2-9FC6-45B1-B767-CB4E05BC6DB8}" type="presParOf" srcId="{F7A90BB8-425C-46C1-9343-CEDA3E2C4F30}" destId="{916BA587-F06B-46D9-9A37-5D45FA077AC0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2EE6D-222D-46B9-B465-6610AACC4CB2}">
      <dsp:nvSpPr>
        <dsp:cNvPr id="0" name=""/>
        <dsp:cNvSpPr/>
      </dsp:nvSpPr>
      <dsp:spPr>
        <a:xfrm>
          <a:off x="0" y="17778"/>
          <a:ext cx="6798539" cy="5428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latin typeface="Arial" panose="020B0604020202020204" pitchFamily="34" charset="0"/>
              <a:cs typeface="Arial" panose="020B0604020202020204" pitchFamily="34" charset="0"/>
            </a:rPr>
            <a:t>Benefits to Using Celebrity Endorsements:</a:t>
          </a:r>
        </a:p>
      </dsp:txBody>
      <dsp:txXfrm>
        <a:off x="26501" y="44279"/>
        <a:ext cx="6745537" cy="489878"/>
      </dsp:txXfrm>
    </dsp:sp>
    <dsp:sp modelId="{DC346078-E9A2-4B53-8A91-ECCEDD64A9C7}">
      <dsp:nvSpPr>
        <dsp:cNvPr id="0" name=""/>
        <dsp:cNvSpPr/>
      </dsp:nvSpPr>
      <dsp:spPr>
        <a:xfrm>
          <a:off x="0" y="560658"/>
          <a:ext cx="6798539" cy="1050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4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When the personality reflects the brand's core (Wang &amp; Liu, 2023), brand celebrity endorsements can be successful.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For example, both Rihanna and Kim Kardashian uphold authenticity and cultural relevance, which is important for developing trust with the consumer.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In addition, social media creates an opportunity to broaden engagement and elaborate on complex brand stories.</a:t>
          </a:r>
        </a:p>
      </dsp:txBody>
      <dsp:txXfrm>
        <a:off x="0" y="560658"/>
        <a:ext cx="6798539" cy="1050524"/>
      </dsp:txXfrm>
    </dsp:sp>
    <dsp:sp modelId="{16C7BC6C-8AF4-404D-A17E-DE513B5A662F}">
      <dsp:nvSpPr>
        <dsp:cNvPr id="0" name=""/>
        <dsp:cNvSpPr/>
      </dsp:nvSpPr>
      <dsp:spPr>
        <a:xfrm>
          <a:off x="0" y="1611183"/>
          <a:ext cx="6798539" cy="54288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latin typeface="Arial" panose="020B0604020202020204" pitchFamily="34" charset="0"/>
              <a:cs typeface="Arial" panose="020B0604020202020204" pitchFamily="34" charset="0"/>
            </a:rPr>
            <a:t>Costs:</a:t>
          </a:r>
        </a:p>
      </dsp:txBody>
      <dsp:txXfrm>
        <a:off x="26501" y="1637684"/>
        <a:ext cx="6745537" cy="489878"/>
      </dsp:txXfrm>
    </dsp:sp>
    <dsp:sp modelId="{6CB7F253-2948-46C7-86E1-4B49FC51211C}">
      <dsp:nvSpPr>
        <dsp:cNvPr id="0" name=""/>
        <dsp:cNvSpPr/>
      </dsp:nvSpPr>
      <dsp:spPr>
        <a:xfrm>
          <a:off x="0" y="2154063"/>
          <a:ext cx="679853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4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Brands risk dependence on a single personality's reputation for the reputation of value.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Brands are susceptible to the negative reputation of the celebrity in media.</a:t>
          </a:r>
        </a:p>
      </dsp:txBody>
      <dsp:txXfrm>
        <a:off x="0" y="2154063"/>
        <a:ext cx="6798539" cy="480240"/>
      </dsp:txXfrm>
    </dsp:sp>
    <dsp:sp modelId="{38A39736-DEAB-47B7-8A79-0DC7A92E2EDE}">
      <dsp:nvSpPr>
        <dsp:cNvPr id="0" name=""/>
        <dsp:cNvSpPr/>
      </dsp:nvSpPr>
      <dsp:spPr>
        <a:xfrm>
          <a:off x="0" y="2634303"/>
          <a:ext cx="6798539" cy="54288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latin typeface="Arial" panose="020B0604020202020204" pitchFamily="34" charset="0"/>
              <a:cs typeface="Arial" panose="020B0604020202020204" pitchFamily="34" charset="0"/>
            </a:rPr>
            <a:t>To sum up:</a:t>
          </a:r>
        </a:p>
      </dsp:txBody>
      <dsp:txXfrm>
        <a:off x="26501" y="2660804"/>
        <a:ext cx="6745537" cy="489878"/>
      </dsp:txXfrm>
    </dsp:sp>
    <dsp:sp modelId="{916BA587-F06B-46D9-9A37-5D45FA077AC0}">
      <dsp:nvSpPr>
        <dsp:cNvPr id="0" name=""/>
        <dsp:cNvSpPr/>
      </dsp:nvSpPr>
      <dsp:spPr>
        <a:xfrm>
          <a:off x="0" y="3177183"/>
          <a:ext cx="6798539" cy="510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4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Both examples show that when a celebrity represents attributes that are aligned with a brand's mission, endorsed brands can be successful by virtue of strong narratives and greater brand visibility.</a:t>
          </a:r>
        </a:p>
      </dsp:txBody>
      <dsp:txXfrm>
        <a:off x="0" y="3177183"/>
        <a:ext cx="6798539" cy="510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C4100-0444-1490-9D1F-CF47F8E2D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ABEF7B-4EA3-C118-E76E-27494830BF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F82B2-CC35-72A4-4243-C1E81DBBD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A72F8C-0C35-116C-4ADE-F150300D3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029B4-7519-4332-13BB-E7E0CB86B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500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0B9CC-A4FF-5BB6-A612-0063F3DBB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2A2F6-AC4C-F1AE-6367-2C2570E310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740C3-C8DA-BF11-6403-E03A1ADFF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3EE107-E77B-D95A-631A-EA38A2D08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65E61-5E10-0D80-2667-CF1774856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25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60B85-463E-DCE9-6572-2CBC4C04E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6064C7-BE05-0463-8AD6-ACEDDB24A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D9765-CA92-C01C-0AAF-85FE20292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F17A83-CB47-0968-66DF-104FD4902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5E49-CB54-48ED-CBD4-F10A8A415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12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A5B49-2323-13CD-CDE2-FE528FC8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48B27-2BE5-5BF8-9558-F0A2DD0907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9A36CC-074C-AD53-84AD-48F167F899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624D0D-34E5-0536-C53F-28D7FAD93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41A48-2E44-5E5B-045C-3A66927C4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C2E4A-8DB5-3703-E609-DF5940FF7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01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F09FD-3305-D094-341A-8F0CF052E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A2046-9631-4C7D-220A-058DD468C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48BD9-D9E0-A47B-2CD1-D6ED3942F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388236-9258-3E0D-D83A-1A5880279F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60B07-04DA-0F45-102B-7CB11D4DC7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02EF59-56C5-09A8-98B5-72066C5E9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069455-31E6-0879-B77B-80DE2F941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E21AA9-C1AC-EC61-C364-5C1A79B49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959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E026B-6515-21AF-363A-1548FA86F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9CFD9F-F81F-7576-8C2D-6D00ADFC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874485-2580-40C8-CC4C-E35DFB1B7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B13126-2224-F66F-6146-B5A9512EE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99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9FD67-86E3-6BEA-E3A9-34E9592D5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F1F7F7-F05E-D552-5E97-3F19801FF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6604D-9DFB-E86A-D608-47DC37BAD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930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15020-6E98-9EC0-133F-59B97D45D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0B580-1916-470E-95B8-F207E94A5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8AE85-B706-6502-4481-4413E8A35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B43AD0-EA64-5180-14BF-F590DA7B4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701CF3-3394-B9E0-6687-D59BA160C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BD422-6012-6B40-1A65-17B6E9CDB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45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FBDDA-C4F5-0C0E-6605-166DC6D94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6241B8-3CDF-5E01-1E0C-97E0C0F19A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E6054-835A-D75F-4E3A-647209E36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3FBD45-EC5B-FEFD-2E85-A93B0225F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B7F44A-F69F-BF88-5789-79F2FC4BC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A7A76-D4A4-D6BF-08DE-B545029E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481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E90B0-BD05-B9CB-5FB6-738133B9C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614EF9-1C48-BB93-1E17-96EFDB39BE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F8FCD-BA38-2131-5548-304233A0B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936ED6-17B7-CF87-E47E-2367DF304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18002-B0CA-3C6D-8C56-43E6E535C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9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1FEB32-31A4-6C7A-639E-776116F3D2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0FDEFF-6A2F-CEFB-A555-7A7107F2E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1CAE1-3D27-D896-392F-28865F5CF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E8D9E-EA5A-8DC4-AD65-DF11FAD40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A501B-608C-D283-A47B-6F54B9E52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56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7DD6E9-E54B-61DB-0AAA-7F0326DB4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90C308-524D-5535-C3F3-4F93B805C1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AC95A6-D3F7-FB76-13F0-554BA3057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4B0925-E15C-4F8F-B684-998F0A8C32C1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D1E74-C70A-4249-D5D9-753F41EDFE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AE714-D4E9-B49A-D675-40E847C813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9F8810-6DA8-461A-9968-E10304F4B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910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D19F7815-3AA2-7679-26F4-A63338C8B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668" y="4843169"/>
            <a:ext cx="12196668" cy="2016059"/>
            <a:chOff x="-4668" y="4843169"/>
            <a:chExt cx="12196668" cy="2016059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56154CE-3587-5C44-2A6B-1FE49B302C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4668" y="4843169"/>
              <a:ext cx="12196668" cy="2015947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E7A46DB-98C4-E666-AEC5-DF8B5DD9E7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4668" y="4844400"/>
              <a:ext cx="10565988" cy="2014828"/>
            </a:xfrm>
            <a:prstGeom prst="rect">
              <a:avLst/>
            </a:prstGeom>
            <a:gradFill flip="none" rotWithShape="1">
              <a:gsLst>
                <a:gs pos="3000">
                  <a:schemeClr val="accent2"/>
                </a:gs>
                <a:gs pos="40000">
                  <a:schemeClr val="accent2">
                    <a:alpha val="0"/>
                  </a:schemeClr>
                </a:gs>
              </a:gsLst>
              <a:lin ang="17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9F8962A-028A-2EBA-FBCF-F9B033440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4668" y="4843170"/>
              <a:ext cx="10309010" cy="2006799"/>
            </a:xfrm>
            <a:prstGeom prst="rect">
              <a:avLst/>
            </a:prstGeom>
            <a:gradFill>
              <a:gsLst>
                <a:gs pos="0">
                  <a:schemeClr val="accent5">
                    <a:alpha val="76000"/>
                  </a:schemeClr>
                </a:gs>
                <a:gs pos="67000">
                  <a:schemeClr val="accent2">
                    <a:alpha val="0"/>
                  </a:schemeClr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F139663-D7C2-5898-E610-2183584AC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4105876" y="4851203"/>
              <a:ext cx="8086124" cy="2006797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50000"/>
                    <a:alpha val="36000"/>
                  </a:schemeClr>
                </a:gs>
                <a:gs pos="45000">
                  <a:schemeClr val="accent5">
                    <a:alpha val="0"/>
                  </a:schemeClr>
                </a:gs>
              </a:gsLst>
              <a:lin ang="4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58BB20B-F8A6-F45C-8284-EED648952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4394" y="5725240"/>
            <a:ext cx="8949690" cy="592784"/>
          </a:xfrm>
        </p:spPr>
        <p:txBody>
          <a:bodyPr anchor="b">
            <a:noAutofit/>
          </a:bodyPr>
          <a:lstStyle/>
          <a:p>
            <a:r>
              <a:rPr lang="en-US" sz="4000" b="1" dirty="0">
                <a:latin typeface="Algerian" panose="04020705040A02060702" pitchFamily="82" charset="0"/>
              </a:rPr>
              <a:t>Celebrity Endorsements in Business Marketing</a:t>
            </a:r>
            <a:endParaRPr lang="en-GB" sz="4000" b="1" dirty="0">
              <a:latin typeface="Algerian" panose="04020705040A02060702" pitchFamily="8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B712AD-54B7-432E-7FC8-E1F3E838E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3141" y="6435922"/>
            <a:ext cx="8949690" cy="304181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1800" b="1" dirty="0">
                <a:latin typeface="Algerian" panose="04020705040A02060702" pitchFamily="82" charset="0"/>
              </a:rPr>
              <a:t>Presentation by Monica Filip </a:t>
            </a:r>
          </a:p>
        </p:txBody>
      </p:sp>
      <p:pic>
        <p:nvPicPr>
          <p:cNvPr id="4" name="Picture 3" descr="A cartoon of a person being held by a person&#10;&#10;AI-generated content may be incorrect.">
            <a:extLst>
              <a:ext uri="{FF2B5EF4-FFF2-40B4-BE49-F238E27FC236}">
                <a16:creationId xmlns:a16="http://schemas.microsoft.com/office/drawing/2014/main" id="{11A6132C-B252-463B-29AF-E23A3FA87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508" y="600208"/>
            <a:ext cx="9690984" cy="361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43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0DF6B93-F3AC-40E0-8651-89582E5E8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8027539-FDC1-4BD7-ABD3-2C9688465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153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746EFA5-E6C7-4867-8011-E729148E8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799" y="685800"/>
            <a:ext cx="6742953" cy="5486400"/>
          </a:xfrm>
          <a:prstGeom prst="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135A4F-BECF-C2B5-F115-8BCAAA4D8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1158949"/>
            <a:ext cx="6642013" cy="1118087"/>
          </a:xfrm>
        </p:spPr>
        <p:txBody>
          <a:bodyPr anchor="b">
            <a:noAutofit/>
          </a:bodyPr>
          <a:lstStyle/>
          <a:p>
            <a:pPr algn="ctr"/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</a:rPr>
              <a:t>Understanding Celebrity Endorsement in Business Marketing</a:t>
            </a: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C5BCB-C8BF-C0B8-15F1-A8728D996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033" y="2563907"/>
            <a:ext cx="6413412" cy="2976191"/>
          </a:xfrm>
        </p:spPr>
        <p:txBody>
          <a:bodyPr anchor="t">
            <a:noAutofit/>
          </a:bodyPr>
          <a:lstStyle/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Celebrity endorsement is a brand strategy by which the brand engages a public figure to embody the brand's values and characteristics, consequently establishing credibly and visibility and consumer credibility (Wang &amp; Liu, 2023). 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digital society, celebrities shape audiences' behaviors and influence purchasing behaviors, which makes celebrity endorsement significantly valuable for firms. 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suggests that when a consumer identifies with a celebrity, they often relate to the celebrity's emotions towards the endorsed brand, which is called "meaning transfer" (van der Veen, 2008). 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endorsement is more successful if the celebrity's image reflects the brand values. This results in more legitimacy and higher degree of engagement (Wang &amp; Liu, 2023). 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result of the emergence of social media, personal branding plays a very role because celebrities are endorsing their product directly to millions of followers and it increases influence and reach (Harvey, 2018).</a:t>
            </a:r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purple square with a megaphone and text&#10;&#10;AI-generated content may be incorrect.">
            <a:extLst>
              <a:ext uri="{FF2B5EF4-FFF2-40B4-BE49-F238E27FC236}">
                <a16:creationId xmlns:a16="http://schemas.microsoft.com/office/drawing/2014/main" id="{93E73FA0-44BC-5ED1-0A1B-F3A031AD65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179" r="-2" b="999"/>
          <a:stretch>
            <a:fillRect/>
          </a:stretch>
        </p:blipFill>
        <p:spPr>
          <a:xfrm>
            <a:off x="8779933" y="685798"/>
            <a:ext cx="2726267" cy="2421467"/>
          </a:xfrm>
          <a:prstGeom prst="rect">
            <a:avLst/>
          </a:prstGeom>
        </p:spPr>
      </p:pic>
      <p:pic>
        <p:nvPicPr>
          <p:cNvPr id="5" name="Picture 4" descr="A star shaped object with text&#10;&#10;AI-generated content may be incorrect.">
            <a:extLst>
              <a:ext uri="{FF2B5EF4-FFF2-40B4-BE49-F238E27FC236}">
                <a16:creationId xmlns:a16="http://schemas.microsoft.com/office/drawing/2014/main" id="{6E49E513-8678-2F02-4934-F2CA04FDC4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367" r="-3" b="-3"/>
          <a:stretch>
            <a:fillRect/>
          </a:stretch>
        </p:blipFill>
        <p:spPr>
          <a:xfrm>
            <a:off x="8779933" y="3750732"/>
            <a:ext cx="2726267" cy="242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030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698AF-26CA-ADFC-06F1-BE26167D8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B7ABDE-747F-497F-CC65-29E287161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204518"/>
            <a:ext cx="10536579" cy="130546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Rihanna &amp; Kim Kardashian: Example of Endorsement </a:t>
            </a:r>
          </a:p>
        </p:txBody>
      </p:sp>
      <p:pic>
        <p:nvPicPr>
          <p:cNvPr id="5" name="Picture 4" descr="A person posing for a picture&#10;&#10;AI-generated content may be incorrect.">
            <a:extLst>
              <a:ext uri="{FF2B5EF4-FFF2-40B4-BE49-F238E27FC236}">
                <a16:creationId xmlns:a16="http://schemas.microsoft.com/office/drawing/2014/main" id="{487B6D47-3764-C518-AF40-74537EE994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8"/>
          <a:stretch>
            <a:fillRect/>
          </a:stretch>
        </p:blipFill>
        <p:spPr>
          <a:xfrm>
            <a:off x="-2" y="1696413"/>
            <a:ext cx="4617493" cy="2589879"/>
          </a:xfrm>
          <a:prstGeom prst="rect">
            <a:avLst/>
          </a:prstGeom>
        </p:spPr>
      </p:pic>
      <p:pic>
        <p:nvPicPr>
          <p:cNvPr id="4" name="Picture 3" descr="A person standing in front of a large poster&#10;&#10;AI-generated content may be incorrect.">
            <a:extLst>
              <a:ext uri="{FF2B5EF4-FFF2-40B4-BE49-F238E27FC236}">
                <a16:creationId xmlns:a16="http://schemas.microsoft.com/office/drawing/2014/main" id="{2D8283D4-40FB-52B0-A2B5-0F627ED6CD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09" r="-1" b="43594"/>
          <a:stretch>
            <a:fillRect/>
          </a:stretch>
        </p:blipFill>
        <p:spPr>
          <a:xfrm>
            <a:off x="-2" y="4286208"/>
            <a:ext cx="4617493" cy="25717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C696C-5C5E-145D-09D6-2D3B8B2131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4901" y="2246163"/>
            <a:ext cx="5973480" cy="405106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latin typeface="Arial Black" panose="020B0A04020102020204" pitchFamily="34" charset="0"/>
                <a:cs typeface="Arial" panose="020B0604020202020204" pitchFamily="34" charset="0"/>
              </a:rPr>
              <a:t>Rihanna/Louis Vuitton Menswear Campaign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Pharrell Williams enlisted Rihanna to represent his inaugural menswear collection for Louis Vuitton.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Her global relevance and overall standing helped shine a strong light on the brand and helped to challenge the traditional gender expectations in fashion marketing.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Her appearance while pregnant exhibited individuality and inclusivity, two values that helped enhance the campaign’s messaging (Siharath, 2021).</a:t>
            </a:r>
          </a:p>
          <a:p>
            <a:pPr marL="0" indent="0">
              <a:buNone/>
            </a:pPr>
            <a:r>
              <a:rPr lang="en-US" sz="1200" dirty="0">
                <a:latin typeface="Arial Black" panose="020B0A04020102020204" pitchFamily="34" charset="0"/>
                <a:cs typeface="Arial" panose="020B0604020202020204" pitchFamily="34" charset="0"/>
              </a:rPr>
              <a:t>Kim Kardashian/SKIMS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Kim Kardashian is both co-founder and face of the brand SKIMS, with her huge social media presence leading the marketing efforts.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She is influential in fashion and pop culture, helping SKIMS achieve its early success and gain significant notoriety both nationally and internationally (Harvey, 2018).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Kardashian's focus on body positivity also fits with the inclusive branding of SKIMS, enhancing the consumer trust and appearance.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341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D1530B-23C4-B993-E859-5F118E879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Evaluation of Effectiveness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2E9B8E-8A26-3AFA-92C4-6BA9DDCF61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492" r="15039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EF8880-0ED4-1396-92AC-2EF79F8865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2118864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2162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6FE6830-2761-8B9E-0E1A-5097E0745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3A25A-CB2F-FD06-4228-F8AA25B2A1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8159" y="841247"/>
            <a:ext cx="5542917" cy="5340097"/>
          </a:xfrm>
        </p:spPr>
        <p:txBody>
          <a:bodyPr anchor="ctr">
            <a:norm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Crespo, C.F., Ferreira, A.G., Ribeiro, F.M. and Popa, V., 2025. The effect of celebrity endorsement on brand equity: A cross-cultural comparison.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International Consumer Marketing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37(1), pp.1–22.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Harvey, A., 2018. The fame game: Working your way up the celebrity ladder in Kim Kardashian: Hollywood.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Games and Culture,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13(7), pp.652–670.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Siharath, V.M., 2021.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Consumers’ perceptions and attitudes towards Louis Vuitton and their brand ambassadors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 der Veen, R., 2008. Analysis of the implementation of celebrity endorsement as a destination marketing instrument.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Travel &amp; Tourism Marketing,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24(2–3), pp.213–222.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Wang, S. and Liu, M.T., 2023. Celebrity endorsement in marketing from 1960 to 2021: a bibliometric review and future agenda.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Asia Pacific Journal of Marketing and Logistics, 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35(4), pp.849–873.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724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653</Words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Algerian</vt:lpstr>
      <vt:lpstr>Aptos</vt:lpstr>
      <vt:lpstr>Aptos Display</vt:lpstr>
      <vt:lpstr>Arial</vt:lpstr>
      <vt:lpstr>Arial Black</vt:lpstr>
      <vt:lpstr>Office Theme</vt:lpstr>
      <vt:lpstr>Celebrity Endorsements in Business Marketing</vt:lpstr>
      <vt:lpstr>Understanding Celebrity Endorsement in Business Marketing</vt:lpstr>
      <vt:lpstr>Rihanna &amp; Kim Kardashian: Example of Endorsement </vt:lpstr>
      <vt:lpstr>Evaluation of Effectiveness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2025-11-20T23:27:09Z</dcterms:created>
  <dcterms:modified xsi:type="dcterms:W3CDTF">2025-11-23T13:04:52Z</dcterms:modified>
</cp:coreProperties>
</file>