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7" d="100"/>
          <a:sy n="77" d="100"/>
        </p:scale>
        <p:origin x="91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CEEA124-CE28-4486-87FD-AAC8DC4BBD76}" type="datetimeFigureOut">
              <a:rPr lang="en-GB" smtClean="0"/>
              <a:t>24/07/2026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644720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EEA124-CE28-4486-87FD-AAC8DC4BBD76}"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263922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EEA124-CE28-4486-87FD-AAC8DC4BBD76}"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157674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EEA124-CE28-4486-87FD-AAC8DC4BBD76}"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3371467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EEA124-CE28-4486-87FD-AAC8DC4BBD76}" type="datetimeFigureOut">
              <a:rPr lang="en-GB" smtClean="0"/>
              <a:t>24/07/2026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2203060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EEA124-CE28-4486-87FD-AAC8DC4BBD76}" type="datetimeFigureOut">
              <a:rPr lang="en-GB" smtClean="0"/>
              <a:t>24/07/2026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300199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EEA124-CE28-4486-87FD-AAC8DC4BBD76}" type="datetimeFigureOut">
              <a:rPr lang="en-GB" smtClean="0"/>
              <a:t>24/07/2026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2654402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EEA124-CE28-4486-87FD-AAC8DC4BBD76}"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3171145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EEA124-CE28-4486-87FD-AAC8DC4BBD76}"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3868760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EEA124-CE28-4486-87FD-AAC8DC4BBD76}"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2238437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CEEA124-CE28-4486-87FD-AAC8DC4BBD76}"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23879499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CEEA124-CE28-4486-87FD-AAC8DC4BBD76}"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1680012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EEA124-CE28-4486-87FD-AAC8DC4BBD76}"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2992817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EEA124-CE28-4486-87FD-AAC8DC4BBD76}" type="datetimeFigureOut">
              <a:rPr lang="en-GB" smtClean="0"/>
              <a:t>24/07/2026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2439017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EEA124-CE28-4486-87FD-AAC8DC4BBD76}" type="datetimeFigureOut">
              <a:rPr lang="en-GB" smtClean="0"/>
              <a:t>24/07/2026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3506526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CEEA124-CE28-4486-87FD-AAC8DC4BBD76}"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34744725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CEEA124-CE28-4486-87FD-AAC8DC4BBD76}"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F26F17D-F55F-44CE-9661-B92F09FA3C54}" type="slidenum">
              <a:rPr lang="en-GB" smtClean="0"/>
              <a:t>‹#›</a:t>
            </a:fld>
            <a:endParaRPr lang="en-GB"/>
          </a:p>
        </p:txBody>
      </p:sp>
    </p:spTree>
    <p:extLst>
      <p:ext uri="{BB962C8B-B14F-4D97-AF65-F5344CB8AC3E}">
        <p14:creationId xmlns:p14="http://schemas.microsoft.com/office/powerpoint/2010/main" val="1355596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CEEA124-CE28-4486-87FD-AAC8DC4BBD76}" type="datetimeFigureOut">
              <a:rPr lang="en-GB" smtClean="0"/>
              <a:t>24/07/2026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F26F17D-F55F-44CE-9661-B92F09FA3C54}" type="slidenum">
              <a:rPr lang="en-GB" smtClean="0"/>
              <a:t>‹#›</a:t>
            </a:fld>
            <a:endParaRPr lang="en-GB"/>
          </a:p>
        </p:txBody>
      </p:sp>
    </p:spTree>
    <p:extLst>
      <p:ext uri="{BB962C8B-B14F-4D97-AF65-F5344CB8AC3E}">
        <p14:creationId xmlns:p14="http://schemas.microsoft.com/office/powerpoint/2010/main" val="13811091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upport.microsoft.com/en-us/powerpoint/" TargetMode="External"/><Relationship Id="rId2" Type="http://schemas.openxmlformats.org/officeDocument/2006/relationships/hyperlink" Target="https://support.microsoft.com/en-us/excel/" TargetMode="External"/><Relationship Id="rId1" Type="http://schemas.openxmlformats.org/officeDocument/2006/relationships/slideLayout" Target="../slideLayouts/slideLayout2.xml"/><Relationship Id="rId4" Type="http://schemas.openxmlformats.org/officeDocument/2006/relationships/hyperlink" Target="https://support.microsoft.com/en-gb/office/create-a-chart-from-start-to-finish-0baf399e-c0d7-4ef4-a464-4c8426eb9f0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90BDA-2F9F-E6B2-9BED-C3F84C1357C6}"/>
              </a:ext>
            </a:extLst>
          </p:cNvPr>
          <p:cNvSpPr>
            <a:spLocks noGrp="1"/>
          </p:cNvSpPr>
          <p:nvPr>
            <p:ph type="ctrTitle"/>
          </p:nvPr>
        </p:nvSpPr>
        <p:spPr/>
        <p:txBody>
          <a:bodyPr/>
          <a:lstStyle/>
          <a:p>
            <a:r>
              <a:rPr lang="en-GB" dirty="0"/>
              <a:t>Digital Skills</a:t>
            </a:r>
            <a:br>
              <a:rPr lang="en-GB" dirty="0"/>
            </a:br>
            <a:r>
              <a:rPr lang="en-GB" dirty="0"/>
              <a:t>DS3- Portfolio</a:t>
            </a:r>
          </a:p>
        </p:txBody>
      </p:sp>
      <p:sp>
        <p:nvSpPr>
          <p:cNvPr id="3" name="Subtitle 2">
            <a:extLst>
              <a:ext uri="{FF2B5EF4-FFF2-40B4-BE49-F238E27FC236}">
                <a16:creationId xmlns:a16="http://schemas.microsoft.com/office/drawing/2014/main" id="{73E33B2F-9D10-6591-B0ED-2A979C8BA884}"/>
              </a:ext>
            </a:extLst>
          </p:cNvPr>
          <p:cNvSpPr>
            <a:spLocks noGrp="1"/>
          </p:cNvSpPr>
          <p:nvPr>
            <p:ph type="subTitle" idx="1"/>
          </p:nvPr>
        </p:nvSpPr>
        <p:spPr/>
        <p:txBody>
          <a:bodyPr/>
          <a:lstStyle/>
          <a:p>
            <a:r>
              <a:rPr lang="en-GB" dirty="0"/>
              <a:t>Adriana Elena Surdu</a:t>
            </a:r>
          </a:p>
          <a:p>
            <a:r>
              <a:rPr lang="en-GB" dirty="0"/>
              <a:t>Student ID:</a:t>
            </a:r>
            <a:r>
              <a:rPr lang="ro-RO" dirty="0"/>
              <a:t> 2537423</a:t>
            </a:r>
            <a:endParaRPr lang="en-GB" dirty="0"/>
          </a:p>
        </p:txBody>
      </p:sp>
    </p:spTree>
    <p:extLst>
      <p:ext uri="{BB962C8B-B14F-4D97-AF65-F5344CB8AC3E}">
        <p14:creationId xmlns:p14="http://schemas.microsoft.com/office/powerpoint/2010/main" val="17888836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D4920-DDB6-D3C6-7B75-91F5272F2B2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29A99BC4-88DC-6D09-1A1D-464BE8C78BF1}"/>
              </a:ext>
            </a:extLst>
          </p:cNvPr>
          <p:cNvSpPr>
            <a:spLocks noGrp="1"/>
          </p:cNvSpPr>
          <p:nvPr>
            <p:ph idx="1"/>
          </p:nvPr>
        </p:nvSpPr>
        <p:spPr/>
        <p:txBody>
          <a:bodyPr/>
          <a:lstStyle/>
          <a:p>
            <a:pPr marL="0" indent="0">
              <a:buNone/>
            </a:pPr>
            <a:r>
              <a:rPr lang="en-GB" dirty="0"/>
              <a:t>The following portfolio consists of three digital artefacts which represent the digital skills acquired from this module. The artefacts are a Microsoft PowerPoint presentation, a Microsoft Excel spreadsheet and an Excel column chart. They demonstrate my skills to create professional documents, organise information, analyse data and clearly present information.</a:t>
            </a:r>
          </a:p>
          <a:p>
            <a:pPr marL="0" indent="0">
              <a:buNone/>
            </a:pPr>
            <a:r>
              <a:rPr lang="en-GB" dirty="0"/>
              <a:t>I gained in confidence about using the most suitable digital tool for different tasks throughout the module. The ability to develop these digital skills is considered crucial as these skills enable pupils to communicate effectively, organise and solve problems in their academic and professional lives (</a:t>
            </a:r>
            <a:r>
              <a:rPr lang="en-GB" dirty="0" err="1"/>
              <a:t>Alruthaya</a:t>
            </a:r>
            <a:r>
              <a:rPr lang="en-GB" dirty="0"/>
              <a:t>, Nguyen and </a:t>
            </a:r>
            <a:r>
              <a:rPr lang="en-GB" dirty="0" err="1"/>
              <a:t>Lokuge</a:t>
            </a:r>
            <a:r>
              <a:rPr lang="en-GB" dirty="0"/>
              <a:t>, 2021).</a:t>
            </a:r>
          </a:p>
          <a:p>
            <a:endParaRPr lang="en-GB" dirty="0"/>
          </a:p>
        </p:txBody>
      </p:sp>
    </p:spTree>
    <p:extLst>
      <p:ext uri="{BB962C8B-B14F-4D97-AF65-F5344CB8AC3E}">
        <p14:creationId xmlns:p14="http://schemas.microsoft.com/office/powerpoint/2010/main" val="3772017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7541B-1E94-F7CB-8012-435D1B8DE0EB}"/>
              </a:ext>
            </a:extLst>
          </p:cNvPr>
          <p:cNvSpPr>
            <a:spLocks noGrp="1"/>
          </p:cNvSpPr>
          <p:nvPr>
            <p:ph type="title"/>
          </p:nvPr>
        </p:nvSpPr>
        <p:spPr/>
        <p:txBody>
          <a:bodyPr/>
          <a:lstStyle/>
          <a:p>
            <a:r>
              <a:rPr lang="en-GB" dirty="0"/>
              <a:t>Artefact 1</a:t>
            </a:r>
          </a:p>
        </p:txBody>
      </p:sp>
      <p:sp>
        <p:nvSpPr>
          <p:cNvPr id="7" name="Content Placeholder 6">
            <a:extLst>
              <a:ext uri="{FF2B5EF4-FFF2-40B4-BE49-F238E27FC236}">
                <a16:creationId xmlns:a16="http://schemas.microsoft.com/office/drawing/2014/main" id="{3D78FC86-4120-D062-BA25-87B9B2345CC6}"/>
              </a:ext>
            </a:extLst>
          </p:cNvPr>
          <p:cNvSpPr>
            <a:spLocks noGrp="1"/>
          </p:cNvSpPr>
          <p:nvPr>
            <p:ph idx="1"/>
          </p:nvPr>
        </p:nvSpPr>
        <p:spPr>
          <a:xfrm>
            <a:off x="5561814" y="2243579"/>
            <a:ext cx="6353666" cy="4421172"/>
          </a:xfrm>
        </p:spPr>
        <p:txBody>
          <a:bodyPr>
            <a:normAutofit fontScale="92500" lnSpcReduction="10000"/>
          </a:bodyPr>
          <a:lstStyle/>
          <a:p>
            <a:pPr marL="0" indent="0">
              <a:buNone/>
            </a:pPr>
            <a:r>
              <a:rPr lang="en-GB" dirty="0"/>
              <a:t>This artefact is a digital menu created using Microsoft PowerPoint as part of my previous assignment in this module. I chose PowerPoint because it offers useful design tools which enabled me to integrate text, images and formatting into a nice-looking menu.</a:t>
            </a:r>
          </a:p>
          <a:p>
            <a:pPr marL="0" indent="0">
              <a:buNone/>
            </a:pPr>
            <a:r>
              <a:rPr lang="en-GB" dirty="0"/>
              <a:t>I have applied layout design, positioning of images, formatting of text, colour and alignment of text to enhance the readability and presentation of the menu. To ensure a clean and professional look appropriate to a healthy food business, I chose a florally patterned background along with a basic colour palette.</a:t>
            </a:r>
          </a:p>
          <a:p>
            <a:pPr marL="0" indent="0">
              <a:buNone/>
            </a:pPr>
            <a:r>
              <a:rPr lang="en-GB" dirty="0"/>
              <a:t>The making of this artefact boosted my confidence in the use of Microsoft PowerPoint to a great extent and helped me understand how the visual design can enhance communication. Microsoft Support (2016) offered excellent tips for formatting presentations and for utilising the features of PowerPoint.</a:t>
            </a:r>
          </a:p>
          <a:p>
            <a:endParaRPr lang="en-GB" dirty="0"/>
          </a:p>
        </p:txBody>
      </p:sp>
      <p:pic>
        <p:nvPicPr>
          <p:cNvPr id="9" name="Picture 8">
            <a:extLst>
              <a:ext uri="{FF2B5EF4-FFF2-40B4-BE49-F238E27FC236}">
                <a16:creationId xmlns:a16="http://schemas.microsoft.com/office/drawing/2014/main" id="{84942D98-9755-5E63-1940-38E1A1391608}"/>
              </a:ext>
            </a:extLst>
          </p:cNvPr>
          <p:cNvPicPr>
            <a:picLocks noChangeAspect="1"/>
          </p:cNvPicPr>
          <p:nvPr/>
        </p:nvPicPr>
        <p:blipFill>
          <a:blip r:embed="rId2"/>
          <a:stretch>
            <a:fillRect/>
          </a:stretch>
        </p:blipFill>
        <p:spPr>
          <a:xfrm>
            <a:off x="494122" y="2540622"/>
            <a:ext cx="4681194" cy="3343710"/>
          </a:xfrm>
          <a:prstGeom prst="rect">
            <a:avLst/>
          </a:prstGeom>
        </p:spPr>
      </p:pic>
    </p:spTree>
    <p:extLst>
      <p:ext uri="{BB962C8B-B14F-4D97-AF65-F5344CB8AC3E}">
        <p14:creationId xmlns:p14="http://schemas.microsoft.com/office/powerpoint/2010/main" val="1531620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FE4D4-07BE-C0FF-355B-579F21767FBF}"/>
              </a:ext>
            </a:extLst>
          </p:cNvPr>
          <p:cNvSpPr>
            <a:spLocks noGrp="1"/>
          </p:cNvSpPr>
          <p:nvPr>
            <p:ph type="title"/>
          </p:nvPr>
        </p:nvSpPr>
        <p:spPr/>
        <p:txBody>
          <a:bodyPr/>
          <a:lstStyle/>
          <a:p>
            <a:r>
              <a:rPr lang="en-GB" dirty="0"/>
              <a:t>Artefact 2</a:t>
            </a:r>
          </a:p>
        </p:txBody>
      </p:sp>
      <p:sp>
        <p:nvSpPr>
          <p:cNvPr id="3" name="Content Placeholder 2">
            <a:extLst>
              <a:ext uri="{FF2B5EF4-FFF2-40B4-BE49-F238E27FC236}">
                <a16:creationId xmlns:a16="http://schemas.microsoft.com/office/drawing/2014/main" id="{22CA8E05-3A7A-E417-2DC4-2B2146F063FC}"/>
              </a:ext>
            </a:extLst>
          </p:cNvPr>
          <p:cNvSpPr>
            <a:spLocks noGrp="1"/>
          </p:cNvSpPr>
          <p:nvPr>
            <p:ph idx="1"/>
          </p:nvPr>
        </p:nvSpPr>
        <p:spPr>
          <a:xfrm>
            <a:off x="216815" y="2248291"/>
            <a:ext cx="6598763" cy="4609709"/>
          </a:xfrm>
        </p:spPr>
        <p:txBody>
          <a:bodyPr>
            <a:normAutofit/>
          </a:bodyPr>
          <a:lstStyle/>
          <a:p>
            <a:pPr marL="0" indent="0">
              <a:buNone/>
            </a:pPr>
            <a:r>
              <a:rPr lang="en-GB" dirty="0"/>
              <a:t>For my second artefact, I transferred the menu information from my previous assignment into Microsoft Excel. I wanted to learn how to advance my spreadsheet skills, structure business information into a table and practice the use of Excel functions.</a:t>
            </a:r>
          </a:p>
          <a:p>
            <a:pPr marL="0" indent="0">
              <a:buNone/>
            </a:pPr>
            <a:r>
              <a:rPr lang="en-GB" dirty="0"/>
              <a:t>Created a formatted table with the menu categories, menu items and prices. I also utilised multiple formulas such as SUM, AVERAGE, MAX, MIN and COUNTA to work out useful information from the data.</a:t>
            </a:r>
          </a:p>
          <a:p>
            <a:pPr marL="0" indent="0">
              <a:buNone/>
            </a:pPr>
            <a:r>
              <a:rPr lang="en-GB" dirty="0"/>
              <a:t>I am now more confident to organise and analyse information independently using Excel, compared with the start of the module. I have gained knowledge of using spreadsheets, which has helped me to better manage business data (Csernoch et al., 2024; Microsoft Support, 2026).</a:t>
            </a:r>
          </a:p>
          <a:p>
            <a:endParaRPr lang="en-GB" dirty="0"/>
          </a:p>
        </p:txBody>
      </p:sp>
      <p:pic>
        <p:nvPicPr>
          <p:cNvPr id="5" name="Picture 4">
            <a:extLst>
              <a:ext uri="{FF2B5EF4-FFF2-40B4-BE49-F238E27FC236}">
                <a16:creationId xmlns:a16="http://schemas.microsoft.com/office/drawing/2014/main" id="{5D5FD777-F1D4-EE14-3A4C-5D5B036ACD2B}"/>
              </a:ext>
            </a:extLst>
          </p:cNvPr>
          <p:cNvPicPr>
            <a:picLocks noChangeAspect="1"/>
          </p:cNvPicPr>
          <p:nvPr/>
        </p:nvPicPr>
        <p:blipFill>
          <a:blip r:embed="rId2"/>
          <a:stretch>
            <a:fillRect/>
          </a:stretch>
        </p:blipFill>
        <p:spPr>
          <a:xfrm>
            <a:off x="6388987" y="577749"/>
            <a:ext cx="2601728" cy="2636792"/>
          </a:xfrm>
          <a:prstGeom prst="rect">
            <a:avLst/>
          </a:prstGeom>
        </p:spPr>
      </p:pic>
      <p:pic>
        <p:nvPicPr>
          <p:cNvPr id="7" name="Picture 6">
            <a:extLst>
              <a:ext uri="{FF2B5EF4-FFF2-40B4-BE49-F238E27FC236}">
                <a16:creationId xmlns:a16="http://schemas.microsoft.com/office/drawing/2014/main" id="{0830AA2D-5F6D-35B1-F8CF-75FF2D4A1FD7}"/>
              </a:ext>
            </a:extLst>
          </p:cNvPr>
          <p:cNvPicPr>
            <a:picLocks noChangeAspect="1"/>
          </p:cNvPicPr>
          <p:nvPr/>
        </p:nvPicPr>
        <p:blipFill>
          <a:blip r:embed="rId3"/>
          <a:stretch>
            <a:fillRect/>
          </a:stretch>
        </p:blipFill>
        <p:spPr>
          <a:xfrm>
            <a:off x="9022586" y="577749"/>
            <a:ext cx="2777461" cy="5704880"/>
          </a:xfrm>
          <a:prstGeom prst="rect">
            <a:avLst/>
          </a:prstGeom>
        </p:spPr>
      </p:pic>
    </p:spTree>
    <p:extLst>
      <p:ext uri="{BB962C8B-B14F-4D97-AF65-F5344CB8AC3E}">
        <p14:creationId xmlns:p14="http://schemas.microsoft.com/office/powerpoint/2010/main" val="4007659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81AF4-DCD9-D8D1-1788-FB69ABDA1D52}"/>
              </a:ext>
            </a:extLst>
          </p:cNvPr>
          <p:cNvSpPr>
            <a:spLocks noGrp="1"/>
          </p:cNvSpPr>
          <p:nvPr>
            <p:ph type="title"/>
          </p:nvPr>
        </p:nvSpPr>
        <p:spPr/>
        <p:txBody>
          <a:bodyPr/>
          <a:lstStyle/>
          <a:p>
            <a:r>
              <a:rPr lang="en-GB" dirty="0"/>
              <a:t>Artefact 3</a:t>
            </a:r>
          </a:p>
        </p:txBody>
      </p:sp>
      <p:pic>
        <p:nvPicPr>
          <p:cNvPr id="5" name="Picture 4">
            <a:extLst>
              <a:ext uri="{FF2B5EF4-FFF2-40B4-BE49-F238E27FC236}">
                <a16:creationId xmlns:a16="http://schemas.microsoft.com/office/drawing/2014/main" id="{24EF171F-F154-461B-7905-341E015108E5}"/>
              </a:ext>
            </a:extLst>
          </p:cNvPr>
          <p:cNvPicPr>
            <a:picLocks noChangeAspect="1"/>
          </p:cNvPicPr>
          <p:nvPr/>
        </p:nvPicPr>
        <p:blipFill>
          <a:blip r:embed="rId2"/>
          <a:stretch>
            <a:fillRect/>
          </a:stretch>
        </p:blipFill>
        <p:spPr>
          <a:xfrm>
            <a:off x="390905" y="3885925"/>
            <a:ext cx="7046843" cy="2705664"/>
          </a:xfrm>
          <a:prstGeom prst="rect">
            <a:avLst/>
          </a:prstGeom>
        </p:spPr>
      </p:pic>
      <p:sp>
        <p:nvSpPr>
          <p:cNvPr id="6" name="TextBox 5">
            <a:extLst>
              <a:ext uri="{FF2B5EF4-FFF2-40B4-BE49-F238E27FC236}">
                <a16:creationId xmlns:a16="http://schemas.microsoft.com/office/drawing/2014/main" id="{E1078C4B-B791-7C5C-5946-EC6494F2D228}"/>
              </a:ext>
            </a:extLst>
          </p:cNvPr>
          <p:cNvSpPr txBox="1"/>
          <p:nvPr/>
        </p:nvSpPr>
        <p:spPr>
          <a:xfrm>
            <a:off x="471340" y="2243579"/>
            <a:ext cx="10935093" cy="1754326"/>
          </a:xfrm>
          <a:prstGeom prst="rect">
            <a:avLst/>
          </a:prstGeom>
          <a:noFill/>
        </p:spPr>
        <p:txBody>
          <a:bodyPr wrap="square" rtlCol="0">
            <a:spAutoFit/>
          </a:bodyPr>
          <a:lstStyle/>
          <a:p>
            <a:r>
              <a:rPr lang="en-GB" dirty="0"/>
              <a:t>I created a column chart from the spreadsheet that I had made in Artefact 2 to display the mean price of each of the menu categories.</a:t>
            </a:r>
          </a:p>
          <a:p>
            <a:r>
              <a:rPr lang="en-GB" dirty="0"/>
              <a:t>I chose the chart type of column chart because it enabled me to compare the categories quickly and clearly. I used the AVERAGE function to calculate the average price of Breakfast, Lunch, Snacks and Drinks and then plotted the chart to get a visual representation of the results.</a:t>
            </a:r>
          </a:p>
          <a:p>
            <a:endParaRPr lang="en-GB" dirty="0"/>
          </a:p>
        </p:txBody>
      </p:sp>
      <p:sp>
        <p:nvSpPr>
          <p:cNvPr id="7" name="TextBox 6">
            <a:extLst>
              <a:ext uri="{FF2B5EF4-FFF2-40B4-BE49-F238E27FC236}">
                <a16:creationId xmlns:a16="http://schemas.microsoft.com/office/drawing/2014/main" id="{00511616-14C8-8AF3-1FB0-FD14CB376D6F}"/>
              </a:ext>
            </a:extLst>
          </p:cNvPr>
          <p:cNvSpPr txBox="1"/>
          <p:nvPr/>
        </p:nvSpPr>
        <p:spPr>
          <a:xfrm>
            <a:off x="7518183" y="3960198"/>
            <a:ext cx="4477732" cy="2831544"/>
          </a:xfrm>
          <a:prstGeom prst="rect">
            <a:avLst/>
          </a:prstGeom>
          <a:noFill/>
        </p:spPr>
        <p:txBody>
          <a:bodyPr wrap="square" rtlCol="0">
            <a:spAutoFit/>
          </a:bodyPr>
          <a:lstStyle/>
          <a:p>
            <a:r>
              <a:rPr lang="en-GB" sz="1600" dirty="0"/>
              <a:t>This artefact has helped me to develop my data visualisation competencies and to gain insight into the use of charts to assist in business decision-making. I now feel more confident in choosing appropriate chart types to be able to present information in a professional manner. Microsoft Support (2016) explains that charts are used to make the meaning of numerical information clearer to users.</a:t>
            </a:r>
          </a:p>
          <a:p>
            <a:endParaRPr lang="en-GB" dirty="0"/>
          </a:p>
        </p:txBody>
      </p:sp>
    </p:spTree>
    <p:extLst>
      <p:ext uri="{BB962C8B-B14F-4D97-AF65-F5344CB8AC3E}">
        <p14:creationId xmlns:p14="http://schemas.microsoft.com/office/powerpoint/2010/main" val="2784426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B110D-DF49-35A7-268A-93E14117C65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354040A-B5F7-047A-650C-7858463130C5}"/>
              </a:ext>
            </a:extLst>
          </p:cNvPr>
          <p:cNvSpPr>
            <a:spLocks noGrp="1"/>
          </p:cNvSpPr>
          <p:nvPr>
            <p:ph idx="1"/>
          </p:nvPr>
        </p:nvSpPr>
        <p:spPr/>
        <p:txBody>
          <a:bodyPr/>
          <a:lstStyle/>
          <a:p>
            <a:pPr marL="0" indent="0">
              <a:buNone/>
            </a:pPr>
            <a:r>
              <a:rPr lang="en-GB" dirty="0"/>
              <a:t>The three artefacts show how my digital skills have progressed throughout this module. Developed confidence in creating professional presentations in Microsoft PowerPoint and organising, analysing and presenting business information in Microsoft Excel.</a:t>
            </a:r>
          </a:p>
          <a:p>
            <a:pPr marL="0" indent="0">
              <a:buNone/>
            </a:pPr>
            <a:r>
              <a:rPr lang="en-GB" dirty="0"/>
              <a:t>Now I know that there are various digital tools for various purposes. PowerPoint can be used to visually present ideas; Excel is better for organising data, performing calculations and building charts.</a:t>
            </a:r>
          </a:p>
          <a:p>
            <a:pPr marL="0" indent="0">
              <a:buNone/>
            </a:pPr>
            <a:r>
              <a:rPr lang="en-GB" dirty="0"/>
              <a:t>This module will help me to apply what I learned in my future university assignments, in my job and in my daily digital activities.</a:t>
            </a:r>
          </a:p>
          <a:p>
            <a:pPr marL="0" indent="0">
              <a:buNone/>
            </a:pPr>
            <a:endParaRPr lang="en-GB" dirty="0"/>
          </a:p>
        </p:txBody>
      </p:sp>
    </p:spTree>
    <p:extLst>
      <p:ext uri="{BB962C8B-B14F-4D97-AF65-F5344CB8AC3E}">
        <p14:creationId xmlns:p14="http://schemas.microsoft.com/office/powerpoint/2010/main" val="3978893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DBE09-E69B-7874-71F7-CE6A99591A6C}"/>
              </a:ext>
            </a:extLst>
          </p:cNvPr>
          <p:cNvSpPr>
            <a:spLocks noGrp="1"/>
          </p:cNvSpPr>
          <p:nvPr>
            <p:ph type="title"/>
          </p:nvPr>
        </p:nvSpPr>
        <p:spPr/>
        <p:txBody>
          <a:bodyPr/>
          <a:lstStyle/>
          <a:p>
            <a:r>
              <a:rPr lang="en-GB" dirty="0"/>
              <a:t>Evaluation and Reflection</a:t>
            </a:r>
          </a:p>
        </p:txBody>
      </p:sp>
      <p:sp>
        <p:nvSpPr>
          <p:cNvPr id="3" name="Content Placeholder 2">
            <a:extLst>
              <a:ext uri="{FF2B5EF4-FFF2-40B4-BE49-F238E27FC236}">
                <a16:creationId xmlns:a16="http://schemas.microsoft.com/office/drawing/2014/main" id="{FBA93794-70B7-EF30-3ED9-FB3E81FB2725}"/>
              </a:ext>
            </a:extLst>
          </p:cNvPr>
          <p:cNvSpPr>
            <a:spLocks noGrp="1"/>
          </p:cNvSpPr>
          <p:nvPr>
            <p:ph idx="1"/>
          </p:nvPr>
        </p:nvSpPr>
        <p:spPr/>
        <p:txBody>
          <a:bodyPr>
            <a:normAutofit/>
          </a:bodyPr>
          <a:lstStyle/>
          <a:p>
            <a:pPr marL="0" indent="0">
              <a:buNone/>
            </a:pPr>
            <a:r>
              <a:rPr lang="en-GB" dirty="0"/>
              <a:t>I was not confident with the use of some of the Microsoft Office applications at the start of the module, especially Excel. Formulas and formatting it in a spreadsheet were difficult and needed some help.</a:t>
            </a:r>
          </a:p>
          <a:p>
            <a:pPr marL="0" indent="0">
              <a:buNone/>
            </a:pPr>
            <a:r>
              <a:rPr lang="en-GB" dirty="0"/>
              <a:t>Progressively got used to being on my own during the module, practising regularly and taking on board feedback from my tutor. It was also good to take advantage of what I had already learnt in my previous assignment as it meant that I could build up my Excel skills with familiar information.</a:t>
            </a:r>
          </a:p>
          <a:p>
            <a:pPr marL="0" indent="0">
              <a:buNone/>
            </a:pPr>
            <a:r>
              <a:rPr lang="en-GB" dirty="0"/>
              <a:t>I can now independently design presentations, organise information in spreadsheets, apply basic formulas in Excel and design charts to effectively communicate data. These are useful digital competencies which will be useful in higher education and in the workplace (Hizam et al., 2021).</a:t>
            </a:r>
          </a:p>
          <a:p>
            <a:endParaRPr lang="en-GB" dirty="0"/>
          </a:p>
        </p:txBody>
      </p:sp>
    </p:spTree>
    <p:extLst>
      <p:ext uri="{BB962C8B-B14F-4D97-AF65-F5344CB8AC3E}">
        <p14:creationId xmlns:p14="http://schemas.microsoft.com/office/powerpoint/2010/main" val="2098968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CAD56-4A56-98B6-60BE-BA81E17CEB2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EC9A55A-648A-060E-13E8-7443046E7DA7}"/>
              </a:ext>
            </a:extLst>
          </p:cNvPr>
          <p:cNvSpPr>
            <a:spLocks noGrp="1"/>
          </p:cNvSpPr>
          <p:nvPr>
            <p:ph idx="1"/>
          </p:nvPr>
        </p:nvSpPr>
        <p:spPr/>
        <p:txBody>
          <a:bodyPr>
            <a:normAutofit fontScale="77500" lnSpcReduction="20000"/>
          </a:bodyPr>
          <a:lstStyle/>
          <a:p>
            <a:pPr>
              <a:buFont typeface="+mj-lt"/>
              <a:buAutoNum type="arabicPeriod"/>
            </a:pPr>
            <a:r>
              <a:rPr lang="en-GB" dirty="0" err="1"/>
              <a:t>Alruthaya</a:t>
            </a:r>
            <a:r>
              <a:rPr lang="en-GB" dirty="0"/>
              <a:t>, A., Nguyen, T.T. and </a:t>
            </a:r>
            <a:r>
              <a:rPr lang="en-GB" dirty="0" err="1"/>
              <a:t>Lokuge</a:t>
            </a:r>
            <a:r>
              <a:rPr lang="en-GB" dirty="0"/>
              <a:t>, S., 2021. The application of digital technology and the learning characteristics of Generation Z in higher education. </a:t>
            </a:r>
            <a:r>
              <a:rPr lang="en-GB" i="1" dirty="0" err="1"/>
              <a:t>arXiv</a:t>
            </a:r>
            <a:r>
              <a:rPr lang="en-GB" i="1" dirty="0"/>
              <a:t> preprint</a:t>
            </a:r>
            <a:r>
              <a:rPr lang="en-GB" dirty="0"/>
              <a:t>, arXiv:2111.05991.</a:t>
            </a:r>
          </a:p>
          <a:p>
            <a:pPr>
              <a:buFont typeface="+mj-lt"/>
              <a:buAutoNum type="arabicPeriod"/>
            </a:pPr>
            <a:r>
              <a:rPr lang="en-GB" dirty="0"/>
              <a:t>Csernoch, M., Kiss, J.T., Takács, V. and Máté, D., 2024. Exploring higher education competencies through spreadsheet self-assessment and time. </a:t>
            </a:r>
            <a:r>
              <a:rPr lang="en-GB" i="1" dirty="0" err="1"/>
              <a:t>arXiv</a:t>
            </a:r>
            <a:r>
              <a:rPr lang="en-GB" i="1" dirty="0"/>
              <a:t> preprint</a:t>
            </a:r>
            <a:r>
              <a:rPr lang="en-GB" dirty="0"/>
              <a:t>, arXiv:2409.12974.</a:t>
            </a:r>
          </a:p>
          <a:p>
            <a:pPr>
              <a:buFont typeface="+mj-lt"/>
              <a:buAutoNum type="arabicPeriod"/>
            </a:pPr>
            <a:r>
              <a:rPr lang="en-GB" dirty="0"/>
              <a:t>Hizam, S.M., Akter, H., Sentosa, I. and Ahmed, W., 2021. Digital competency of educators in the virtual learning environment: A structural equation </a:t>
            </a:r>
            <a:r>
              <a:rPr lang="en-GB" dirty="0" err="1"/>
              <a:t>modeling</a:t>
            </a:r>
            <a:r>
              <a:rPr lang="en-GB" dirty="0"/>
              <a:t> analysis. In: </a:t>
            </a:r>
            <a:r>
              <a:rPr lang="en-GB" i="1" dirty="0"/>
              <a:t>IOP Conference Series: Earth and Environmental Science</a:t>
            </a:r>
            <a:r>
              <a:rPr lang="en-GB" dirty="0"/>
              <a:t>, 704(1), p.012023.</a:t>
            </a:r>
          </a:p>
          <a:p>
            <a:pPr>
              <a:buFont typeface="+mj-lt"/>
              <a:buAutoNum type="arabicPeriod"/>
            </a:pPr>
            <a:r>
              <a:rPr lang="en-GB" dirty="0"/>
              <a:t>Microsoft Support, 2016. </a:t>
            </a:r>
            <a:r>
              <a:rPr lang="en-GB" i="1" dirty="0"/>
              <a:t>Excel help &amp; learning</a:t>
            </a:r>
            <a:r>
              <a:rPr lang="en-GB" dirty="0"/>
              <a:t>. [online] Available at: </a:t>
            </a:r>
            <a:r>
              <a:rPr lang="en-GB" dirty="0">
                <a:hlinkClick r:id="rId2"/>
              </a:rPr>
              <a:t>https://support.microsoft.com/en-us/excel/</a:t>
            </a:r>
            <a:r>
              <a:rPr lang="en-GB" dirty="0"/>
              <a:t> [Accessed 5 July 2026].</a:t>
            </a:r>
          </a:p>
          <a:p>
            <a:pPr>
              <a:buFont typeface="+mj-lt"/>
              <a:buAutoNum type="arabicPeriod"/>
            </a:pPr>
            <a:r>
              <a:rPr lang="en-GB" dirty="0"/>
              <a:t>Microsoft Support, 2016. </a:t>
            </a:r>
            <a:r>
              <a:rPr lang="en-GB" i="1" dirty="0"/>
              <a:t>PowerPoint help &amp; learning</a:t>
            </a:r>
            <a:r>
              <a:rPr lang="en-GB" dirty="0"/>
              <a:t>. [online] Available at: </a:t>
            </a:r>
            <a:r>
              <a:rPr lang="en-GB" dirty="0">
                <a:hlinkClick r:id="rId3"/>
              </a:rPr>
              <a:t>https://support.microsoft.com/en-us/powerpoint/</a:t>
            </a:r>
            <a:r>
              <a:rPr lang="en-GB" dirty="0"/>
              <a:t> [Accessed 5 July 2026].</a:t>
            </a:r>
          </a:p>
          <a:p>
            <a:pPr>
              <a:buFont typeface="+mj-lt"/>
              <a:buAutoNum type="arabicPeriod"/>
            </a:pPr>
            <a:r>
              <a:rPr lang="en-GB" dirty="0"/>
              <a:t>Microsoft Support, 2026. </a:t>
            </a:r>
            <a:r>
              <a:rPr lang="en-GB" i="1" dirty="0"/>
              <a:t>Create a chart from start to finish</a:t>
            </a:r>
            <a:r>
              <a:rPr lang="en-GB" dirty="0"/>
              <a:t>. [online] Available at: </a:t>
            </a:r>
            <a:r>
              <a:rPr lang="en-GB" dirty="0">
                <a:hlinkClick r:id="rId4"/>
              </a:rPr>
              <a:t>https://support.microsoft.com/en-gb/office/create-a-chart-from-start-to-finish-0baf399e-c0d7-4ef4-a464-4c8426eb9f0b</a:t>
            </a:r>
            <a:r>
              <a:rPr lang="en-GB" dirty="0"/>
              <a:t> [Accessed 5 July 2026].</a:t>
            </a:r>
          </a:p>
          <a:p>
            <a:endParaRPr lang="en-GB" dirty="0"/>
          </a:p>
        </p:txBody>
      </p:sp>
    </p:spTree>
    <p:extLst>
      <p:ext uri="{BB962C8B-B14F-4D97-AF65-F5344CB8AC3E}">
        <p14:creationId xmlns:p14="http://schemas.microsoft.com/office/powerpoint/2010/main" val="40332934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29</TotalTime>
  <Words>1038</Words>
  <Application>Microsoft Office PowerPoint</Application>
  <PresentationFormat>Ecran lat</PresentationFormat>
  <Paragraphs>33</Paragraphs>
  <Slides>8</Slides>
  <Notes>0</Notes>
  <HiddenSlides>0</HiddenSlides>
  <MMClips>0</MMClip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Ion Boardroom</vt:lpstr>
      <vt:lpstr>Digital Skills DS3- Portfolio</vt:lpstr>
      <vt:lpstr>Introduction</vt:lpstr>
      <vt:lpstr>Artefact 1</vt:lpstr>
      <vt:lpstr>Artefact 2</vt:lpstr>
      <vt:lpstr>Artefact 3</vt:lpstr>
      <vt:lpstr>Conclusion</vt:lpstr>
      <vt:lpstr>Evaluation and Reflection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DS3- Portfolio</dc:title>
  <cp:lastModifiedBy>Elena-Adriana Surdu (2537423)</cp:lastModifiedBy>
  <cp:revision>1</cp:revision>
  <dcterms:created xsi:type="dcterms:W3CDTF">2026-07-05T12:55:11Z</dcterms:created>
  <dcterms:modified xsi:type="dcterms:W3CDTF">2026-07-23T21:34:09Z</dcterms:modified>
</cp:coreProperties>
</file>