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9821B4-F54F-13E1-9C3B-82CCA5114960}" v="56" dt="2022-12-23T13:25:59.133"/>
    <p1510:client id="{397F559B-D895-4DCF-AFCC-37DB617027DB}" v="4" dt="2022-12-23T11:50:44.913"/>
    <p1510:client id="{9EBD445A-ABD5-4C0E-9F9E-55A6EA2134F7}" v="163" dt="2022-12-23T11:29:33.062"/>
    <p1510:client id="{B913D72C-8860-19BF-913A-4B77B340FFF1}" v="3" dt="2022-12-23T11:43:23.873"/>
    <p1510:client id="{E1DE013F-B3BB-97FD-CF38-1E4115C25C50}" v="2" dt="2022-12-23T11:47:19.7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725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38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856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264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377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074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759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689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737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074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65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549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1248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549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941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4623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811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12/23/2022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3140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wav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4.wav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8.wav"/><Relationship Id="rId3" Type="http://schemas.microsoft.com/office/2007/relationships/media" Target="../media/media6.wav"/><Relationship Id="rId7" Type="http://schemas.microsoft.com/office/2007/relationships/media" Target="../media/media8.wav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6" Type="http://schemas.openxmlformats.org/officeDocument/2006/relationships/audio" Target="../media/media7.wav"/><Relationship Id="rId5" Type="http://schemas.microsoft.com/office/2007/relationships/media" Target="../media/media7.wav"/><Relationship Id="rId10" Type="http://schemas.openxmlformats.org/officeDocument/2006/relationships/image" Target="../media/image6.png"/><Relationship Id="rId4" Type="http://schemas.openxmlformats.org/officeDocument/2006/relationships/audio" Target="../media/media6.wav"/><Relationship Id="rId9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0.wav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0.wav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12.wav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2.wav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Learning in the digital Era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Assignment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C0838-E3AD-1C0E-59DD-01E778EBC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EB29F-28B6-6859-FC8C-FEDA3D8390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ea typeface="+mj-lt"/>
                <a:cs typeface="+mj-lt"/>
              </a:rPr>
              <a:t>The Physical Education degree at Trinity Carmarthen</a:t>
            </a:r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Becoming a PE teacher</a:t>
            </a:r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Pivotal role of a PE teacher</a:t>
            </a:r>
          </a:p>
          <a:p>
            <a:pPr>
              <a:buClr>
                <a:srgbClr val="8AD0D6"/>
              </a:buClr>
            </a:pPr>
            <a:endParaRPr lang="en-GB" dirty="0">
              <a:ea typeface="+mj-lt"/>
              <a:cs typeface="+mj-lt"/>
            </a:endParaRPr>
          </a:p>
          <a:p>
            <a:pPr marL="0" indent="0">
              <a:buClr>
                <a:srgbClr val="8AD0D6"/>
              </a:buClr>
              <a:buNone/>
            </a:pPr>
            <a:endParaRPr lang="en-GB" dirty="0">
              <a:ea typeface="+mj-lt"/>
              <a:cs typeface="+mj-lt"/>
            </a:endParaRPr>
          </a:p>
          <a:p>
            <a:pPr marL="0" indent="0">
              <a:buClr>
                <a:srgbClr val="8AD0D6"/>
              </a:buClr>
              <a:buNone/>
            </a:pPr>
            <a:endParaRPr lang="en-GB" dirty="0">
              <a:ea typeface="+mj-lt"/>
              <a:cs typeface="+mj-lt"/>
            </a:endParaRPr>
          </a:p>
          <a:p>
            <a:pPr marL="0" indent="0">
              <a:buNone/>
            </a:pPr>
            <a:endParaRPr lang="en-GB" dirty="0">
              <a:ea typeface="+mj-lt"/>
              <a:cs typeface="+mj-lt"/>
            </a:endParaRPr>
          </a:p>
          <a:p>
            <a:pPr marL="0" indent="0">
              <a:buNone/>
            </a:pPr>
            <a:endParaRPr lang="en-GB" dirty="0">
              <a:ea typeface="+mj-lt"/>
              <a:cs typeface="+mj-lt"/>
            </a:endParaRPr>
          </a:p>
          <a:p>
            <a:pPr marL="0" indent="0">
              <a:buNone/>
            </a:pPr>
            <a:endParaRPr lang="en-GB" dirty="0">
              <a:ea typeface="+mj-lt"/>
              <a:cs typeface="+mj-lt"/>
            </a:endParaRPr>
          </a:p>
          <a:p>
            <a:pPr marL="0" indent="0">
              <a:buNone/>
            </a:pPr>
            <a:r>
              <a:rPr lang="en-GB" dirty="0">
                <a:ea typeface="+mj-lt"/>
                <a:cs typeface="+mj-lt"/>
              </a:rPr>
              <a:t>Please listen to voice notes from top to bottom.</a:t>
            </a:r>
          </a:p>
        </p:txBody>
      </p:sp>
      <p:pic>
        <p:nvPicPr>
          <p:cNvPr id="6" name="intro part 1">
            <a:hlinkClick r:id="" action="ppaction://media"/>
            <a:extLst>
              <a:ext uri="{FF2B5EF4-FFF2-40B4-BE49-F238E27FC236}">
                <a16:creationId xmlns:a16="http://schemas.microsoft.com/office/drawing/2014/main" id="{C38A5685-1298-9561-69D6-0C0DE59C32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48989" y="1909989"/>
            <a:ext cx="730250" cy="730250"/>
          </a:xfrm>
          <a:prstGeom prst="rect">
            <a:avLst/>
          </a:prstGeom>
        </p:spPr>
      </p:pic>
      <p:pic>
        <p:nvPicPr>
          <p:cNvPr id="7" name="intro part 3">
            <a:hlinkClick r:id="" action="ppaction://media"/>
            <a:extLst>
              <a:ext uri="{FF2B5EF4-FFF2-40B4-BE49-F238E27FC236}">
                <a16:creationId xmlns:a16="http://schemas.microsoft.com/office/drawing/2014/main" id="{0437887A-7A81-EE2C-6635-FAF9D2FA10C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023290" y="468851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5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FF635-0422-1175-C921-EA9AA31A1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Major problems students may face: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EB8DB-382F-1217-DDE7-9DAC8D8B06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Financial Strain</a:t>
            </a:r>
            <a:endParaRPr lang="en-US"/>
          </a:p>
          <a:p>
            <a:pPr>
              <a:buClr>
                <a:srgbClr val="8AD0D6"/>
              </a:buClr>
            </a:pPr>
            <a:r>
              <a:rPr lang="en-GB" dirty="0"/>
              <a:t>Anxiety</a:t>
            </a:r>
          </a:p>
          <a:p>
            <a:pPr>
              <a:buClr>
                <a:srgbClr val="8AD0D6"/>
              </a:buClr>
            </a:pPr>
            <a:r>
              <a:rPr lang="en-GB" dirty="0"/>
              <a:t>Homesickness</a:t>
            </a:r>
          </a:p>
        </p:txBody>
      </p:sp>
    </p:spTree>
    <p:extLst>
      <p:ext uri="{BB962C8B-B14F-4D97-AF65-F5344CB8AC3E}">
        <p14:creationId xmlns:p14="http://schemas.microsoft.com/office/powerpoint/2010/main" val="1617802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98935-DC8E-8F16-B7C0-18211D9AD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strain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DBD64-4B80-8105-321B-DC6F71732C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  <p:pic>
        <p:nvPicPr>
          <p:cNvPr id="4" name="financial strain proper 1">
            <a:hlinkClick r:id="" action="ppaction://media"/>
            <a:extLst>
              <a:ext uri="{FF2B5EF4-FFF2-40B4-BE49-F238E27FC236}">
                <a16:creationId xmlns:a16="http://schemas.microsoft.com/office/drawing/2014/main" id="{F9074EE5-5C7C-7507-A4FD-A0E43B8942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1366" y="2158101"/>
            <a:ext cx="730250" cy="730250"/>
          </a:xfrm>
          <a:prstGeom prst="rect">
            <a:avLst/>
          </a:prstGeom>
        </p:spPr>
      </p:pic>
      <p:pic>
        <p:nvPicPr>
          <p:cNvPr id="5" name="financial strain 2">
            <a:hlinkClick r:id="" action="ppaction://media"/>
            <a:extLst>
              <a:ext uri="{FF2B5EF4-FFF2-40B4-BE49-F238E27FC236}">
                <a16:creationId xmlns:a16="http://schemas.microsoft.com/office/drawing/2014/main" id="{80B26436-6FF2-A117-B33E-1BB6B230B76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1366" y="437221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95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48EF7-25C6-6623-081C-D0C8D7595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Anxiety</a:t>
            </a:r>
          </a:p>
        </p:txBody>
      </p:sp>
      <p:pic>
        <p:nvPicPr>
          <p:cNvPr id="4" name="anxdity part 1">
            <a:hlinkClick r:id="" action="ppaction://media"/>
            <a:extLst>
              <a:ext uri="{FF2B5EF4-FFF2-40B4-BE49-F238E27FC236}">
                <a16:creationId xmlns:a16="http://schemas.microsoft.com/office/drawing/2014/main" id="{E7985C73-B762-EB93-8123-744EDCD1E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13177" y="1496743"/>
            <a:ext cx="730250" cy="730250"/>
          </a:xfrm>
          <a:prstGeom prst="rect">
            <a:avLst/>
          </a:prstGeom>
        </p:spPr>
      </p:pic>
      <p:pic>
        <p:nvPicPr>
          <p:cNvPr id="5" name="anxiety 2">
            <a:hlinkClick r:id="" action="ppaction://media"/>
            <a:extLst>
              <a:ext uri="{FF2B5EF4-FFF2-40B4-BE49-F238E27FC236}">
                <a16:creationId xmlns:a16="http://schemas.microsoft.com/office/drawing/2014/main" id="{87E924AD-2F6C-8C10-CC9E-5EDC882CCD0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150913" y="2891347"/>
            <a:ext cx="730250" cy="730250"/>
          </a:xfrm>
          <a:prstGeom prst="rect">
            <a:avLst/>
          </a:prstGeom>
        </p:spPr>
      </p:pic>
      <p:pic>
        <p:nvPicPr>
          <p:cNvPr id="6" name="anxiety 10">
            <a:hlinkClick r:id="" action="ppaction://media"/>
            <a:extLst>
              <a:ext uri="{FF2B5EF4-FFF2-40B4-BE49-F238E27FC236}">
                <a16:creationId xmlns:a16="http://schemas.microsoft.com/office/drawing/2014/main" id="{4EB1E259-1A9E-C781-50BC-056A993B924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890573" y="4242818"/>
            <a:ext cx="730250" cy="730250"/>
          </a:xfrm>
          <a:prstGeom prst="rect">
            <a:avLst/>
          </a:prstGeom>
        </p:spPr>
      </p:pic>
      <p:pic>
        <p:nvPicPr>
          <p:cNvPr id="7" name="anxiety 20">
            <a:hlinkClick r:id="" action="ppaction://media"/>
            <a:extLst>
              <a:ext uri="{FF2B5EF4-FFF2-40B4-BE49-F238E27FC236}">
                <a16:creationId xmlns:a16="http://schemas.microsoft.com/office/drawing/2014/main" id="{2ABEA28C-069D-ECD7-2248-8F0FB95C3864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30875" y="556553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44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F9C56-9ACA-BB0B-3871-933E1F0FC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Homesickness</a:t>
            </a:r>
          </a:p>
        </p:txBody>
      </p:sp>
      <p:pic>
        <p:nvPicPr>
          <p:cNvPr id="4" name="homesickness 1">
            <a:hlinkClick r:id="" action="ppaction://media"/>
            <a:extLst>
              <a:ext uri="{FF2B5EF4-FFF2-40B4-BE49-F238E27FC236}">
                <a16:creationId xmlns:a16="http://schemas.microsoft.com/office/drawing/2014/main" id="{98419CC7-0D54-9A26-A08E-ABA8DC0E62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1290" y="2057460"/>
            <a:ext cx="730250" cy="730250"/>
          </a:xfrm>
          <a:prstGeom prst="rect">
            <a:avLst/>
          </a:prstGeom>
        </p:spPr>
      </p:pic>
      <p:pic>
        <p:nvPicPr>
          <p:cNvPr id="5" name="homesickness finale">
            <a:hlinkClick r:id="" action="ppaction://media"/>
            <a:extLst>
              <a:ext uri="{FF2B5EF4-FFF2-40B4-BE49-F238E27FC236}">
                <a16:creationId xmlns:a16="http://schemas.microsoft.com/office/drawing/2014/main" id="{1DCD4E25-01B2-429E-E205-97A5C18F09D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1290" y="468851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04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DEEAE-EB2E-A41D-3C9E-73A5DBA1F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A86A4-0266-1023-8259-C9E203636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I have learnt in semester 1</a:t>
            </a:r>
            <a:endParaRPr lang="en-US" dirty="0"/>
          </a:p>
          <a:p>
            <a:pPr>
              <a:buClr>
                <a:srgbClr val="8AD0D6"/>
              </a:buClr>
            </a:pPr>
            <a:r>
              <a:rPr lang="en-GB" dirty="0"/>
              <a:t>What I am going to work on for semester 2</a:t>
            </a:r>
          </a:p>
        </p:txBody>
      </p:sp>
      <p:pic>
        <p:nvPicPr>
          <p:cNvPr id="4" name="summary 1">
            <a:hlinkClick r:id="" action="ppaction://media"/>
            <a:extLst>
              <a:ext uri="{FF2B5EF4-FFF2-40B4-BE49-F238E27FC236}">
                <a16:creationId xmlns:a16="http://schemas.microsoft.com/office/drawing/2014/main" id="{4F3FEC7E-F18C-2D64-FD8C-4A395C0D0F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1366" y="3696479"/>
            <a:ext cx="730250" cy="730250"/>
          </a:xfrm>
          <a:prstGeom prst="rect">
            <a:avLst/>
          </a:prstGeom>
        </p:spPr>
      </p:pic>
      <p:pic>
        <p:nvPicPr>
          <p:cNvPr id="5" name="summmary 2">
            <a:hlinkClick r:id="" action="ppaction://media"/>
            <a:extLst>
              <a:ext uri="{FF2B5EF4-FFF2-40B4-BE49-F238E27FC236}">
                <a16:creationId xmlns:a16="http://schemas.microsoft.com/office/drawing/2014/main" id="{BBEE677E-EEFB-F3EE-6BC5-2546689E446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30762" y="562304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613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F3AAE-5304-98AF-459A-537B8B1D9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A4B7D-52B4-AC63-6D4C-DBCC02D86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>
                <a:ea typeface="+mj-lt"/>
                <a:cs typeface="+mj-lt"/>
              </a:rPr>
              <a:t>Andrews B, Wilding JM. The relation of depression and anxiety to life-stress and achievement in students. Br J </a:t>
            </a:r>
            <a:r>
              <a:rPr lang="en-GB" dirty="0" err="1">
                <a:ea typeface="+mj-lt"/>
                <a:cs typeface="+mj-lt"/>
              </a:rPr>
              <a:t>Psychol</a:t>
            </a:r>
            <a:endParaRPr lang="en-GB">
              <a:ea typeface="+mj-lt"/>
              <a:cs typeface="+mj-lt"/>
            </a:endParaRPr>
          </a:p>
          <a:p>
            <a:pPr marL="0" indent="0">
              <a:buNone/>
            </a:pPr>
            <a:endParaRPr lang="en-GB" dirty="0">
              <a:ea typeface="+mj-lt"/>
              <a:cs typeface="+mj-lt"/>
            </a:endParaRPr>
          </a:p>
          <a:p>
            <a:pPr marL="0" indent="0">
              <a:buNone/>
            </a:pPr>
            <a:r>
              <a:rPr lang="en-GB" i="1" dirty="0">
                <a:ea typeface="+mj-lt"/>
                <a:cs typeface="+mj-lt"/>
              </a:rPr>
              <a:t>Homesickness, Bournemouth University</a:t>
            </a:r>
            <a:r>
              <a:rPr lang="en-GB" dirty="0">
                <a:ea typeface="+mj-lt"/>
                <a:cs typeface="+mj-lt"/>
              </a:rPr>
              <a:t>. Available at: https://www.bournemouth.ac.uk/students/health-wellbeing/wellbeing-resources/homesickness#:~:text=Research%20shows%20that%2050%20to,are%20feeling%20the%20same%20way </a:t>
            </a:r>
          </a:p>
          <a:p>
            <a:pPr marL="0" indent="0">
              <a:buNone/>
            </a:pPr>
            <a:endParaRPr lang="en-GB" dirty="0">
              <a:ea typeface="+mj-lt"/>
              <a:cs typeface="+mj-lt"/>
            </a:endParaRPr>
          </a:p>
          <a:p>
            <a:pPr>
              <a:buNone/>
            </a:pPr>
            <a:r>
              <a:rPr lang="en-GB" dirty="0">
                <a:ea typeface="+mj-lt"/>
                <a:cs typeface="+mj-lt"/>
              </a:rPr>
              <a:t>Norris, R., Carroll, D., and Cochrane, R. (1992). The effects of physical activity and exercise training on psychological stress and well-being in an adolescent population. J. </a:t>
            </a:r>
            <a:r>
              <a:rPr lang="en-GB" dirty="0" err="1">
                <a:ea typeface="+mj-lt"/>
                <a:cs typeface="+mj-lt"/>
              </a:rPr>
              <a:t>Psychosom</a:t>
            </a:r>
            <a:endParaRPr lang="en-GB">
              <a:ea typeface="+mj-lt"/>
              <a:cs typeface="+mj-lt"/>
            </a:endParaRPr>
          </a:p>
          <a:p>
            <a:pPr>
              <a:buNone/>
            </a:pPr>
            <a:endParaRPr lang="en-GB" dirty="0">
              <a:ea typeface="+mj-lt"/>
              <a:cs typeface="+mj-lt"/>
            </a:endParaRPr>
          </a:p>
          <a:p>
            <a:pPr>
              <a:buNone/>
            </a:pPr>
            <a:r>
              <a:rPr lang="en-GB" dirty="0" err="1">
                <a:ea typeface="+mj-lt"/>
                <a:cs typeface="+mj-lt"/>
              </a:rPr>
              <a:t>Okolicsanyi</a:t>
            </a:r>
            <a:r>
              <a:rPr lang="en-GB" dirty="0">
                <a:ea typeface="+mj-lt"/>
                <a:cs typeface="+mj-lt"/>
              </a:rPr>
              <a:t>, H. (no date) </a:t>
            </a:r>
            <a:r>
              <a:rPr lang="en-GB" i="1" dirty="0">
                <a:ea typeface="+mj-lt"/>
                <a:cs typeface="+mj-lt"/>
              </a:rPr>
              <a:t>Depression and anxiety on the rise among UK students</a:t>
            </a:r>
            <a:r>
              <a:rPr lang="en-GB" dirty="0">
                <a:ea typeface="+mj-lt"/>
                <a:cs typeface="+mj-lt"/>
              </a:rPr>
              <a:t>, </a:t>
            </a:r>
            <a:r>
              <a:rPr lang="en-GB" i="1" dirty="0" err="1">
                <a:ea typeface="+mj-lt"/>
                <a:cs typeface="+mj-lt"/>
              </a:rPr>
              <a:t>Symplicity</a:t>
            </a:r>
            <a:r>
              <a:rPr lang="en-GB" dirty="0">
                <a:ea typeface="+mj-lt"/>
                <a:cs typeface="+mj-lt"/>
              </a:rPr>
              <a:t>. </a:t>
            </a:r>
          </a:p>
          <a:p>
            <a:pPr>
              <a:buNone/>
            </a:pPr>
            <a:endParaRPr lang="en-GB" dirty="0">
              <a:ea typeface="+mj-lt"/>
              <a:cs typeface="+mj-lt"/>
            </a:endParaRPr>
          </a:p>
          <a:p>
            <a:pPr>
              <a:buNone/>
            </a:pPr>
            <a:r>
              <a:rPr lang="en-GB" i="1" dirty="0">
                <a:ea typeface="+mj-lt"/>
                <a:cs typeface="+mj-lt"/>
              </a:rPr>
              <a:t>Student stress,</a:t>
            </a:r>
            <a:r>
              <a:rPr lang="en-GB" dirty="0">
                <a:ea typeface="+mj-lt"/>
                <a:cs typeface="+mj-lt"/>
              </a:rPr>
              <a:t> </a:t>
            </a:r>
            <a:r>
              <a:rPr lang="en-GB" i="1" dirty="0">
                <a:ea typeface="+mj-lt"/>
                <a:cs typeface="+mj-lt"/>
              </a:rPr>
              <a:t>NHS choices</a:t>
            </a:r>
            <a:r>
              <a:rPr lang="en-GB" dirty="0">
                <a:ea typeface="+mj-lt"/>
                <a:cs typeface="+mj-lt"/>
              </a:rPr>
              <a:t>. NHS. Available at: https://www.nhs.uk/mentalhealth/children-and-young-adults/help-for-teenagers-young-adults-and-students/student-stress-self-help-tips/</a:t>
            </a:r>
          </a:p>
          <a:p>
            <a:pPr>
              <a:buNone/>
            </a:pPr>
            <a:endParaRPr lang="en-GB" dirty="0">
              <a:ea typeface="+mj-lt"/>
              <a:cs typeface="+mj-lt"/>
            </a:endParaRPr>
          </a:p>
          <a:p>
            <a:pPr>
              <a:buNone/>
            </a:pPr>
            <a:r>
              <a:rPr lang="en-GB" dirty="0">
                <a:ea typeface="+mj-lt"/>
                <a:cs typeface="+mj-lt"/>
              </a:rPr>
              <a:t>UCAS, Thu 17 June 2021 (2021) </a:t>
            </a:r>
            <a:r>
              <a:rPr lang="en-GB" i="1" dirty="0">
                <a:ea typeface="+mj-lt"/>
                <a:cs typeface="+mj-lt"/>
              </a:rPr>
              <a:t>450% increase in student mental health declarations over last decade but progress still needed to address declarations stigma</a:t>
            </a:r>
            <a:r>
              <a:rPr lang="en-GB" dirty="0">
                <a:ea typeface="+mj-lt"/>
                <a:cs typeface="+mj-lt"/>
              </a:rPr>
              <a:t>, </a:t>
            </a:r>
            <a:r>
              <a:rPr lang="en-GB" i="1" dirty="0">
                <a:ea typeface="+mj-lt"/>
                <a:cs typeface="+mj-lt"/>
              </a:rPr>
              <a:t>UCAS</a:t>
            </a:r>
            <a:r>
              <a:rPr lang="en-GB" dirty="0">
                <a:ea typeface="+mj-lt"/>
                <a:cs typeface="+mj-lt"/>
              </a:rPr>
              <a:t>. Available at: https://www.ucas.com/corporate/news-and-key-documents/news/450-increase-student-mental-health-declarations-over-last-decade-progress-still-needed-address</a:t>
            </a:r>
          </a:p>
          <a:p>
            <a:pPr>
              <a:buNone/>
            </a:pPr>
            <a:endParaRPr lang="en-GB" dirty="0">
              <a:ea typeface="+mj-lt"/>
              <a:cs typeface="+mj-lt"/>
            </a:endParaRPr>
          </a:p>
          <a:p>
            <a:pPr marL="0" indent="0">
              <a:buNone/>
            </a:pPr>
            <a:endParaRPr lang="en-GB" dirty="0"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780910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Learning in the digital Era</vt:lpstr>
      <vt:lpstr>Introduction</vt:lpstr>
      <vt:lpstr>Major problems students may face:</vt:lpstr>
      <vt:lpstr>Financial strain</vt:lpstr>
      <vt:lpstr>Anxiety</vt:lpstr>
      <vt:lpstr>Homesickness</vt:lpstr>
      <vt:lpstr>Summary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98</cp:revision>
  <dcterms:created xsi:type="dcterms:W3CDTF">2022-12-22T14:04:48Z</dcterms:created>
  <dcterms:modified xsi:type="dcterms:W3CDTF">2022-12-23T13:31:31Z</dcterms:modified>
</cp:coreProperties>
</file>