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24D375-0416-450F-91DC-42F981C3FB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1535375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24D375-0416-450F-91DC-42F981C3FB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370531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24D375-0416-450F-91DC-42F981C3FB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1632419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24D375-0416-450F-91DC-42F981C3FB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1985802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24D375-0416-450F-91DC-42F981C3FBE8}" type="datetimeFigureOut">
              <a:rPr lang="en-GB" smtClean="0"/>
              <a:t>04/03/2020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13496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24D375-0416-450F-91DC-42F981C3FBE8}" type="datetimeFigureOut">
              <a:rPr lang="en-GB" smtClean="0"/>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237054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24D375-0416-450F-91DC-42F981C3FBE8}" type="datetimeFigureOut">
              <a:rPr lang="en-GB" smtClean="0"/>
              <a:t>04/03/2020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3128532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24D375-0416-450F-91DC-42F981C3FB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1530800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24D375-0416-450F-91DC-42F981C3FB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2843596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24D375-0416-450F-91DC-42F981C3FB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522913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24D375-0416-450F-91DC-42F981C3FB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6EC87-4956-4F2E-A1B3-EE214DE80D23}" type="slidenum">
              <a:rPr lang="en-GB" smtClean="0"/>
              <a:t>‹#›</a:t>
            </a:fld>
            <a:endParaRPr lang="en-GB"/>
          </a:p>
        </p:txBody>
      </p:sp>
    </p:spTree>
    <p:extLst>
      <p:ext uri="{BB962C8B-B14F-4D97-AF65-F5344CB8AC3E}">
        <p14:creationId xmlns:p14="http://schemas.microsoft.com/office/powerpoint/2010/main" val="3068445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24D375-0416-450F-91DC-42F981C3FBE8}" type="datetimeFigureOut">
              <a:rPr lang="en-GB" smtClean="0"/>
              <a:t>04/03/2020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E6EC87-4956-4F2E-A1B3-EE214DE80D23}" type="slidenum">
              <a:rPr lang="en-GB" smtClean="0"/>
              <a:t>‹#›</a:t>
            </a:fld>
            <a:endParaRPr lang="en-GB"/>
          </a:p>
        </p:txBody>
      </p:sp>
    </p:spTree>
    <p:extLst>
      <p:ext uri="{BB962C8B-B14F-4D97-AF65-F5344CB8AC3E}">
        <p14:creationId xmlns:p14="http://schemas.microsoft.com/office/powerpoint/2010/main" val="14136555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9C13-746B-4C99-AE02-7BC69C3A2926}"/>
              </a:ext>
            </a:extLst>
          </p:cNvPr>
          <p:cNvSpPr>
            <a:spLocks noGrp="1"/>
          </p:cNvSpPr>
          <p:nvPr>
            <p:ph type="ctrTitle"/>
          </p:nvPr>
        </p:nvSpPr>
        <p:spPr>
          <a:xfrm>
            <a:off x="781665" y="0"/>
            <a:ext cx="9144000" cy="2387600"/>
          </a:xfrm>
        </p:spPr>
        <p:txBody>
          <a:bodyPr>
            <a:normAutofit/>
          </a:bodyPr>
          <a:lstStyle/>
          <a:p>
            <a:r>
              <a:rPr lang="en-GB" sz="4400" dirty="0"/>
              <a:t>Ritual In The Maasai And The </a:t>
            </a:r>
            <a:r>
              <a:rPr lang="en-GB" sz="4400" dirty="0" err="1"/>
              <a:t>Tawsug</a:t>
            </a:r>
            <a:endParaRPr lang="en-GB" sz="4400" dirty="0"/>
          </a:p>
        </p:txBody>
      </p:sp>
      <p:pic>
        <p:nvPicPr>
          <p:cNvPr id="5" name="Picture 4">
            <a:extLst>
              <a:ext uri="{FF2B5EF4-FFF2-40B4-BE49-F238E27FC236}">
                <a16:creationId xmlns:a16="http://schemas.microsoft.com/office/drawing/2014/main" id="{BE23F683-C4B2-467E-A729-F842A3A1B6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665" y="2584837"/>
            <a:ext cx="4159790" cy="3573638"/>
          </a:xfrm>
          <a:prstGeom prst="rect">
            <a:avLst/>
          </a:prstGeom>
        </p:spPr>
      </p:pic>
      <p:pic>
        <p:nvPicPr>
          <p:cNvPr id="7" name="Picture 6" descr="A group of people posing for the camera&#10;&#10;Description automatically generated">
            <a:extLst>
              <a:ext uri="{FF2B5EF4-FFF2-40B4-BE49-F238E27FC236}">
                <a16:creationId xmlns:a16="http://schemas.microsoft.com/office/drawing/2014/main" id="{701F65A6-35B7-4F5A-B46B-5B0F1201A6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7455" y="2581147"/>
            <a:ext cx="5452880" cy="3646614"/>
          </a:xfrm>
          <a:prstGeom prst="rect">
            <a:avLst/>
          </a:prstGeom>
        </p:spPr>
      </p:pic>
    </p:spTree>
    <p:extLst>
      <p:ext uri="{BB962C8B-B14F-4D97-AF65-F5344CB8AC3E}">
        <p14:creationId xmlns:p14="http://schemas.microsoft.com/office/powerpoint/2010/main" val="2925280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8F80-B292-4074-9693-DDAA8A32DCAE}"/>
              </a:ext>
            </a:extLst>
          </p:cNvPr>
          <p:cNvSpPr>
            <a:spLocks noGrp="1"/>
          </p:cNvSpPr>
          <p:nvPr>
            <p:ph type="title"/>
          </p:nvPr>
        </p:nvSpPr>
        <p:spPr>
          <a:xfrm>
            <a:off x="838200" y="365125"/>
            <a:ext cx="10515600" cy="1325563"/>
          </a:xfrm>
        </p:spPr>
        <p:txBody>
          <a:bodyPr>
            <a:normAutofit/>
          </a:bodyPr>
          <a:lstStyle/>
          <a:p>
            <a:r>
              <a:rPr lang="en-GB" dirty="0" err="1"/>
              <a:t>Tawsug</a:t>
            </a:r>
            <a:endParaRPr lang="en-GB" dirty="0"/>
          </a:p>
        </p:txBody>
      </p:sp>
      <p:sp>
        <p:nvSpPr>
          <p:cNvPr id="3" name="Content Placeholder 2">
            <a:extLst>
              <a:ext uri="{FF2B5EF4-FFF2-40B4-BE49-F238E27FC236}">
                <a16:creationId xmlns:a16="http://schemas.microsoft.com/office/drawing/2014/main" id="{2B6336E3-7A84-4C92-A14B-5CDAD13A8C7A}"/>
              </a:ext>
            </a:extLst>
          </p:cNvPr>
          <p:cNvSpPr>
            <a:spLocks noGrp="1"/>
          </p:cNvSpPr>
          <p:nvPr>
            <p:ph idx="1"/>
          </p:nvPr>
        </p:nvSpPr>
        <p:spPr>
          <a:xfrm>
            <a:off x="838200" y="1825625"/>
            <a:ext cx="4513729" cy="4667250"/>
          </a:xfrm>
        </p:spPr>
        <p:txBody>
          <a:bodyPr>
            <a:normAutofit lnSpcReduction="10000"/>
          </a:bodyPr>
          <a:lstStyle/>
          <a:p>
            <a:r>
              <a:rPr lang="en-GB" sz="1800" dirty="0"/>
              <a:t>The </a:t>
            </a:r>
            <a:r>
              <a:rPr lang="en-GB" sz="1800" dirty="0" err="1"/>
              <a:t>tawsug</a:t>
            </a:r>
            <a:r>
              <a:rPr lang="en-GB" sz="1800" dirty="0"/>
              <a:t> have a ceremony called Mag-Islam performed as a rite of passage from boyhood to adulthood. </a:t>
            </a:r>
            <a:r>
              <a:rPr lang="de-DE" sz="1800" dirty="0"/>
              <a:t>(J. Franklin Ewing, 1958. p36) </a:t>
            </a:r>
          </a:p>
          <a:p>
            <a:r>
              <a:rPr lang="en-GB" sz="1800" dirty="0"/>
              <a:t>Mag-Islam is the circumcision ritual in the </a:t>
            </a:r>
            <a:r>
              <a:rPr lang="en-GB" sz="1800" dirty="0" err="1"/>
              <a:t>Tawsug</a:t>
            </a:r>
            <a:r>
              <a:rPr lang="en-GB" sz="1800" dirty="0"/>
              <a:t>. It takes place after a feast near the boys 12</a:t>
            </a:r>
            <a:r>
              <a:rPr lang="en-GB" sz="1800" baseline="30000" dirty="0"/>
              <a:t>th</a:t>
            </a:r>
            <a:r>
              <a:rPr lang="en-GB" sz="1800" dirty="0"/>
              <a:t>  birthday </a:t>
            </a:r>
          </a:p>
          <a:p>
            <a:r>
              <a:rPr lang="en-GB" sz="1800" dirty="0"/>
              <a:t>Imam, several volunteers and some female chanters are present during the ceremony</a:t>
            </a:r>
          </a:p>
          <a:p>
            <a:r>
              <a:rPr lang="en-GB" sz="1800" dirty="0"/>
              <a:t>“ The Imam causes the foreskin to protrude through a split in a small piece of bamboo, and secures this position by slipping on a small rattan ring. He shears off the protruding part of the  foreskin with a steel knife. As he does so, he utters the word "</a:t>
            </a:r>
            <a:r>
              <a:rPr lang="en-GB" sz="1800" dirty="0" err="1"/>
              <a:t>Bismallah</a:t>
            </a:r>
            <a:r>
              <a:rPr lang="en-GB" sz="1800" dirty="0"/>
              <a:t>" ("In the name of God”)” (J. Franklin Ewing. 1958. p36)</a:t>
            </a:r>
          </a:p>
        </p:txBody>
      </p:sp>
      <p:pic>
        <p:nvPicPr>
          <p:cNvPr id="4" name="Content Placeholder 4">
            <a:extLst>
              <a:ext uri="{FF2B5EF4-FFF2-40B4-BE49-F238E27FC236}">
                <a16:creationId xmlns:a16="http://schemas.microsoft.com/office/drawing/2014/main" id="{D6368DD0-C6FB-490F-8BE8-4D45CFC31403}"/>
              </a:ext>
            </a:extLst>
          </p:cNvPr>
          <p:cNvPicPr>
            <a:picLocks noChangeAspect="1"/>
          </p:cNvPicPr>
          <p:nvPr/>
        </p:nvPicPr>
        <p:blipFill rotWithShape="1">
          <a:blip r:embed="rId2">
            <a:extLst>
              <a:ext uri="{28A0092B-C50C-407E-A947-70E740481C1C}">
                <a14:useLocalDpi xmlns:a14="http://schemas.microsoft.com/office/drawing/2010/main" val="0"/>
              </a:ext>
            </a:extLst>
          </a:blip>
          <a:srcRect l="2258" r="1" b="1"/>
          <a:stretch/>
        </p:blipFill>
        <p:spPr>
          <a:xfrm>
            <a:off x="5634787" y="1690688"/>
            <a:ext cx="6068635" cy="4159903"/>
          </a:xfrm>
          <a:prstGeom prst="rect">
            <a:avLst/>
          </a:prstGeom>
        </p:spPr>
      </p:pic>
    </p:spTree>
    <p:extLst>
      <p:ext uri="{BB962C8B-B14F-4D97-AF65-F5344CB8AC3E}">
        <p14:creationId xmlns:p14="http://schemas.microsoft.com/office/powerpoint/2010/main" val="1386545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A3A5-9677-420C-AF36-AC08352D01EF}"/>
              </a:ext>
            </a:extLst>
          </p:cNvPr>
          <p:cNvSpPr>
            <a:spLocks noGrp="1"/>
          </p:cNvSpPr>
          <p:nvPr>
            <p:ph type="title"/>
          </p:nvPr>
        </p:nvSpPr>
        <p:spPr>
          <a:xfrm>
            <a:off x="838200" y="365125"/>
            <a:ext cx="10515600" cy="1325563"/>
          </a:xfrm>
        </p:spPr>
        <p:txBody>
          <a:bodyPr>
            <a:normAutofit/>
          </a:bodyPr>
          <a:lstStyle/>
          <a:p>
            <a:r>
              <a:rPr lang="en-GB" sz="5400"/>
              <a:t>Maasai</a:t>
            </a:r>
          </a:p>
        </p:txBody>
      </p:sp>
      <p:sp>
        <p:nvSpPr>
          <p:cNvPr id="7" name="Content Placeholder 6">
            <a:extLst>
              <a:ext uri="{FF2B5EF4-FFF2-40B4-BE49-F238E27FC236}">
                <a16:creationId xmlns:a16="http://schemas.microsoft.com/office/drawing/2014/main" id="{3409D1D8-3DE3-4815-818F-680741750CE1}"/>
              </a:ext>
            </a:extLst>
          </p:cNvPr>
          <p:cNvSpPr>
            <a:spLocks noGrp="1"/>
          </p:cNvSpPr>
          <p:nvPr>
            <p:ph idx="1"/>
          </p:nvPr>
        </p:nvSpPr>
        <p:spPr>
          <a:xfrm>
            <a:off x="840860" y="1825625"/>
            <a:ext cx="6717792" cy="4351338"/>
          </a:xfrm>
        </p:spPr>
        <p:txBody>
          <a:bodyPr>
            <a:normAutofit/>
          </a:bodyPr>
          <a:lstStyle/>
          <a:p>
            <a:r>
              <a:rPr lang="en-GB" sz="1500"/>
              <a:t>Before the ascension into the warrior part of society through circumcision (Emuratta ceremony) the males must take part in Enkipaata. </a:t>
            </a:r>
          </a:p>
          <a:p>
            <a:r>
              <a:rPr lang="en-GB" sz="1500"/>
              <a:t>Enkipaata is the 14-16 year old males in the Maasai traveling the land with word of a new age group forming. The initiated members of the Maasai build a new kraal for this age group in a location the Oloiboni or prophet. </a:t>
            </a:r>
          </a:p>
          <a:p>
            <a:r>
              <a:rPr lang="en-GB" sz="1500"/>
              <a:t>the initiating boys gather and chose the Olopolosi olkiteng or chief of boys, this position is not desired by the members of the community as they are the one who has the take on all of the group’s sins.</a:t>
            </a:r>
          </a:p>
          <a:p>
            <a:r>
              <a:rPr lang="en-GB" sz="1500"/>
              <a:t>A boy must herd cattle for seven days and on the eighth and final day they enter back into the kraal after a cold shower to cleanse them before the ceremony. While the initiates make their way toward the operation area members of the greater community, friends and family members shout words of encouragement and threats </a:t>
            </a:r>
          </a:p>
          <a:p>
            <a:r>
              <a:rPr lang="en-GB" sz="1500"/>
              <a:t>"If you kick the knife, we will kill you! If you run away from the knife, your society will disown you.” (Ole Maimai, 2020) </a:t>
            </a:r>
          </a:p>
          <a:p>
            <a:r>
              <a:rPr lang="en-GB" sz="1500"/>
              <a:t>After the ritual the boy turns into a warrior and the security of the village is handed to the boys.</a:t>
            </a:r>
          </a:p>
        </p:txBody>
      </p:sp>
      <p:pic>
        <p:nvPicPr>
          <p:cNvPr id="9" name="Picture 8" descr="A picture containing outdoor, grass, sitting, water&#10;&#10;Description automatically generated">
            <a:extLst>
              <a:ext uri="{FF2B5EF4-FFF2-40B4-BE49-F238E27FC236}">
                <a16:creationId xmlns:a16="http://schemas.microsoft.com/office/drawing/2014/main" id="{9B4CFD0C-39B2-4988-B4E5-4150B94B896A}"/>
              </a:ext>
            </a:extLst>
          </p:cNvPr>
          <p:cNvPicPr>
            <a:picLocks noChangeAspect="1"/>
          </p:cNvPicPr>
          <p:nvPr/>
        </p:nvPicPr>
        <p:blipFill rotWithShape="1">
          <a:blip r:embed="rId2">
            <a:extLst>
              <a:ext uri="{28A0092B-C50C-407E-A947-70E740481C1C}">
                <a14:useLocalDpi xmlns:a14="http://schemas.microsoft.com/office/drawing/2010/main" val="0"/>
              </a:ext>
            </a:extLst>
          </a:blip>
          <a:srcRect r="13962"/>
          <a:stretch/>
        </p:blipFill>
        <p:spPr>
          <a:xfrm>
            <a:off x="7992976" y="1904281"/>
            <a:ext cx="3374810" cy="4272681"/>
          </a:xfrm>
          <a:prstGeom prst="rect">
            <a:avLst/>
          </a:prstGeom>
        </p:spPr>
      </p:pic>
    </p:spTree>
    <p:extLst>
      <p:ext uri="{BB962C8B-B14F-4D97-AF65-F5344CB8AC3E}">
        <p14:creationId xmlns:p14="http://schemas.microsoft.com/office/powerpoint/2010/main" val="1439941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962F-9113-4576-8E79-F8128450DCE0}"/>
              </a:ext>
            </a:extLst>
          </p:cNvPr>
          <p:cNvSpPr>
            <a:spLocks noGrp="1"/>
          </p:cNvSpPr>
          <p:nvPr>
            <p:ph type="title"/>
          </p:nvPr>
        </p:nvSpPr>
        <p:spPr/>
        <p:txBody>
          <a:bodyPr/>
          <a:lstStyle/>
          <a:p>
            <a:r>
              <a:rPr lang="en-GB" dirty="0"/>
              <a:t>FGM</a:t>
            </a:r>
          </a:p>
        </p:txBody>
      </p:sp>
      <p:sp>
        <p:nvSpPr>
          <p:cNvPr id="3" name="Content Placeholder 2">
            <a:extLst>
              <a:ext uri="{FF2B5EF4-FFF2-40B4-BE49-F238E27FC236}">
                <a16:creationId xmlns:a16="http://schemas.microsoft.com/office/drawing/2014/main" id="{5183ED67-107A-4B78-BA77-4DC5C67F7843}"/>
              </a:ext>
            </a:extLst>
          </p:cNvPr>
          <p:cNvSpPr>
            <a:spLocks noGrp="1"/>
          </p:cNvSpPr>
          <p:nvPr>
            <p:ph idx="1"/>
          </p:nvPr>
        </p:nvSpPr>
        <p:spPr/>
        <p:txBody>
          <a:bodyPr/>
          <a:lstStyle/>
          <a:p>
            <a:r>
              <a:rPr lang="en-GB" dirty="0"/>
              <a:t>Both tribes practice forms of FGM</a:t>
            </a:r>
          </a:p>
          <a:p>
            <a:r>
              <a:rPr lang="en-GB" dirty="0"/>
              <a:t>Nice </a:t>
            </a:r>
            <a:r>
              <a:rPr lang="en-GB" dirty="0" err="1"/>
              <a:t>Leng'ete</a:t>
            </a:r>
            <a:r>
              <a:rPr lang="en-GB" dirty="0"/>
              <a:t> a member of the Maasai (also the first woman to meet with the </a:t>
            </a:r>
            <a:r>
              <a:rPr lang="en-GB" dirty="0" err="1"/>
              <a:t>messai</a:t>
            </a:r>
            <a:r>
              <a:rPr lang="en-GB" dirty="0"/>
              <a:t> elder council) convinced the elders of the Maasai to ban the practice. Before this it was customary to perform the circumcision around the age of 8 and marry the girls off to older men. (E. Tsang, A. Kennedy 2018) </a:t>
            </a:r>
          </a:p>
        </p:txBody>
      </p:sp>
    </p:spTree>
    <p:extLst>
      <p:ext uri="{BB962C8B-B14F-4D97-AF65-F5344CB8AC3E}">
        <p14:creationId xmlns:p14="http://schemas.microsoft.com/office/powerpoint/2010/main" val="2306924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16E45-5418-4B05-8F32-17E3D3F5C510}"/>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CD48E48D-5C6A-415E-8EFB-E444278E7381}"/>
              </a:ext>
            </a:extLst>
          </p:cNvPr>
          <p:cNvSpPr>
            <a:spLocks noGrp="1"/>
          </p:cNvSpPr>
          <p:nvPr>
            <p:ph idx="1"/>
          </p:nvPr>
        </p:nvSpPr>
        <p:spPr/>
        <p:txBody>
          <a:bodyPr>
            <a:normAutofit/>
          </a:bodyPr>
          <a:lstStyle/>
          <a:p>
            <a:r>
              <a:rPr lang="en-GB" sz="2000" dirty="0" err="1"/>
              <a:t>Bolario</a:t>
            </a:r>
            <a:r>
              <a:rPr lang="en-GB" sz="2000" dirty="0"/>
              <a:t>, B. (2020). The Tausug Tribe. [online] Tribes in the Philippines. Available at: https://tribesinthephilippines.wordpress.com/2018/03/24/the-tausug-tribe/  [Accessed 3 Mar. 2020].</a:t>
            </a:r>
          </a:p>
          <a:p>
            <a:r>
              <a:rPr lang="en-GB" sz="2000" dirty="0" err="1"/>
              <a:t>Maimai</a:t>
            </a:r>
            <a:r>
              <a:rPr lang="en-GB" sz="2000" dirty="0"/>
              <a:t>, O. (2020). Maasai [online] Maasai Association. Available at: http://www.maasai-association.org/ [accessed 27/02/2020]. </a:t>
            </a:r>
          </a:p>
          <a:p>
            <a:r>
              <a:rPr lang="en-GB" sz="2000" dirty="0"/>
              <a:t>Lowlands-l.net. (2020). Lowlands-L Anniversary Celebration. [online] Available at: https://lowlands-l.net/anniversary/index.php [Accessed 4 Mar. 2020].</a:t>
            </a:r>
          </a:p>
          <a:p>
            <a:r>
              <a:rPr lang="en-GB" sz="2000" dirty="0"/>
              <a:t>J. Franklin Ewing, (1958) some rites of passage among the </a:t>
            </a:r>
            <a:r>
              <a:rPr lang="en-GB" sz="2000" dirty="0" err="1"/>
              <a:t>Tawsug</a:t>
            </a:r>
            <a:r>
              <a:rPr lang="en-GB" sz="2000" dirty="0"/>
              <a:t> of the Philippines. The George Washington University Institute for Ethnographic Research, Anthropological Quarterly</a:t>
            </a:r>
          </a:p>
          <a:p>
            <a:r>
              <a:rPr lang="en-GB" sz="2000" dirty="0"/>
              <a:t>Ellen Tsang and Andrea Kennedy, accessed 28/2/2020 The girl who convinced the Maasai to stop FGM – BBC News. Online video https://www.youtube.com/watch?v=oaIuLnqgs84 BBC News, Posted March 12, 2018</a:t>
            </a:r>
          </a:p>
        </p:txBody>
      </p:sp>
    </p:spTree>
    <p:extLst>
      <p:ext uri="{BB962C8B-B14F-4D97-AF65-F5344CB8AC3E}">
        <p14:creationId xmlns:p14="http://schemas.microsoft.com/office/powerpoint/2010/main" val="8288424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186</TotalTime>
  <Words>613</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Ritual In The Maasai And The Tawsug</vt:lpstr>
      <vt:lpstr>Tawsug</vt:lpstr>
      <vt:lpstr>Maasai</vt:lpstr>
      <vt:lpstr>FGM</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Ritual In The Maasai And The Tawsug</dc:title>
  <dc:creator>Matthew French (1905094)</dc:creator>
  <cp:lastModifiedBy>Matthew French (1905094)</cp:lastModifiedBy>
  <cp:revision>2</cp:revision>
  <dcterms:created xsi:type="dcterms:W3CDTF">2020-03-05T13:46:46Z</dcterms:created>
  <dcterms:modified xsi:type="dcterms:W3CDTF">2020-03-05T16:52:57Z</dcterms:modified>
</cp:coreProperties>
</file>